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60" r:id="rId3"/>
    <p:sldId id="280" r:id="rId4"/>
    <p:sldId id="281" r:id="rId5"/>
    <p:sldId id="282" r:id="rId6"/>
    <p:sldId id="283" r:id="rId7"/>
    <p:sldId id="284" r:id="rId8"/>
    <p:sldId id="285" r:id="rId9"/>
    <p:sldId id="296" r:id="rId10"/>
    <p:sldId id="297" r:id="rId11"/>
    <p:sldId id="286" r:id="rId12"/>
    <p:sldId id="287" r:id="rId13"/>
    <p:sldId id="288" r:id="rId14"/>
    <p:sldId id="289" r:id="rId15"/>
    <p:sldId id="290" r:id="rId16"/>
    <p:sldId id="291" r:id="rId17"/>
    <p:sldId id="293" r:id="rId18"/>
    <p:sldId id="294" r:id="rId19"/>
    <p:sldId id="295" r:id="rId20"/>
    <p:sldId id="298" r:id="rId21"/>
  </p:sldIdLst>
  <p:sldSz cx="9144000" cy="6858000" type="screen4x3"/>
  <p:notesSz cx="7099300" cy="102346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8D35"/>
    <a:srgbClr val="9BD1AD"/>
    <a:srgbClr val="9B7D27"/>
    <a:srgbClr val="EBBE81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676" autoAdjust="0"/>
  </p:normalViewPr>
  <p:slideViewPr>
    <p:cSldViewPr>
      <p:cViewPr varScale="1">
        <p:scale>
          <a:sx n="109" d="100"/>
          <a:sy n="109" d="100"/>
        </p:scale>
        <p:origin x="165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09F57FC-B3FF-4DF2-9417-962901C07B3B}" type="datetimeFigureOut">
              <a:rPr lang="sv-SE" smtClean="0"/>
              <a:t>2017-04-25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1A0E9-5C3D-4280-9DA7-EDF875669279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2430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1A0E9-5C3D-4280-9DA7-EDF875669279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8804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1A0E9-5C3D-4280-9DA7-EDF875669279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07022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1A0E9-5C3D-4280-9DA7-EDF875669279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7111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1A0E9-5C3D-4280-9DA7-EDF87566927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8804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1A0E9-5C3D-4280-9DA7-EDF875669279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8804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1A0E9-5C3D-4280-9DA7-EDF875669279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8804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1A0E9-5C3D-4280-9DA7-EDF875669279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8804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1A0E9-5C3D-4280-9DA7-EDF875669279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8804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1A0E9-5C3D-4280-9DA7-EDF875669279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6055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1A0E9-5C3D-4280-9DA7-EDF875669279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2430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1A0E9-5C3D-4280-9DA7-EDF875669279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2430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25/04/2017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25/04/2017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25/04/2017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25/04/2017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25/04/2017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/>
              <a:t>ICS Update </a:t>
            </a:r>
            <a:br>
              <a:rPr lang="en-GB" sz="4000" dirty="0"/>
            </a:br>
            <a:r>
              <a:rPr lang="en-GB" sz="2400" dirty="0" smtClean="0"/>
              <a:t>@ 3rd </a:t>
            </a:r>
            <a:r>
              <a:rPr lang="en-GB" sz="2400" dirty="0"/>
              <a:t>ESS Beam Diagnostics Forum</a:t>
            </a:r>
            <a:endParaRPr lang="en-GB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Simone </a:t>
            </a:r>
            <a:r>
              <a:rPr lang="en-GB" sz="2000" dirty="0" smtClean="0">
                <a:solidFill>
                  <a:schemeClr val="bg1"/>
                </a:solidFill>
              </a:rPr>
              <a:t>Farina &amp; Jeong Han Lee</a:t>
            </a:r>
            <a:endParaRPr lang="en-GB" sz="2000" dirty="0" smtClean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Integrated Control System Division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2017-04-26</a:t>
            </a:r>
            <a:endParaRPr lang="en-GB" sz="1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6211455" cy="575107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err="1" smtClean="0"/>
              <a:t>MicroTCA</a:t>
            </a:r>
            <a:r>
              <a:rPr lang="en-GB" dirty="0" smtClean="0"/>
              <a:t> Chassis (3)</a:t>
            </a:r>
            <a:endParaRPr lang="en-GB" noProof="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211957" y="1744245"/>
            <a:ext cx="4682819" cy="529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dirty="0" smtClean="0"/>
              <a:t>3U backplane interconnections:</a:t>
            </a:r>
            <a:endParaRPr lang="it-IT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76523" y="2214053"/>
            <a:ext cx="4682819" cy="464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+mn-lt"/>
              </a:rPr>
              <a:t>2 GbE links</a:t>
            </a:r>
            <a:endParaRPr lang="it-IT" sz="2400" dirty="0">
              <a:latin typeface="+mn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76523" y="3346526"/>
            <a:ext cx="5219129" cy="45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latin typeface="+mn-lt"/>
              </a:rPr>
              <a:t>4x LVDS type AMC to AMC links</a:t>
            </a:r>
            <a:endParaRPr lang="it-IT" sz="24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76522" y="2945519"/>
            <a:ext cx="46828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cs typeface="Arial" panose="020B0604020202020204" pitchFamily="34" charset="0"/>
              </a:rPr>
              <a:t>PCIe 8x and 4x </a:t>
            </a:r>
            <a:endParaRPr lang="it-IT" sz="2000" dirty="0"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376523" y="2563386"/>
            <a:ext cx="5040560" cy="491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+mn-lt"/>
              </a:rPr>
              <a:t>2 high speed AMC to AMC links (</a:t>
            </a:r>
            <a:r>
              <a:rPr lang="it-IT" sz="1600" dirty="0" smtClean="0">
                <a:latin typeface="+mn-lt"/>
              </a:rPr>
              <a:t>BP specific</a:t>
            </a:r>
            <a:r>
              <a:rPr lang="it-IT" sz="2000" dirty="0" smtClean="0">
                <a:latin typeface="+mn-lt"/>
              </a:rPr>
              <a:t>)</a:t>
            </a:r>
            <a:endParaRPr lang="it-IT" sz="2000" dirty="0">
              <a:latin typeface="+mn-lt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376523" y="3717513"/>
            <a:ext cx="5219129" cy="514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latin typeface="+mn-lt"/>
              </a:rPr>
              <a:t>8x MLVDS lanes</a:t>
            </a:r>
            <a:endParaRPr lang="it-IT" sz="1600" dirty="0">
              <a:latin typeface="+mn-lt"/>
            </a:endParaRPr>
          </a:p>
          <a:p>
            <a:endParaRPr lang="it-IT" sz="2400" dirty="0">
              <a:latin typeface="+mn-lt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376522" y="4095932"/>
            <a:ext cx="5219129" cy="514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latin typeface="+mn-lt"/>
              </a:rPr>
              <a:t>2x AMC Clock lines</a:t>
            </a:r>
            <a:endParaRPr lang="it-IT" sz="1600" dirty="0">
              <a:latin typeface="+mn-lt"/>
            </a:endParaRPr>
          </a:p>
          <a:p>
            <a:endParaRPr lang="it-IT" sz="2400" dirty="0">
              <a:latin typeface="+mn-lt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376520" y="4499047"/>
            <a:ext cx="4682822" cy="514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latin typeface="+mn-lt"/>
              </a:rPr>
              <a:t>1x FAT Pipe Reference CLK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211959" y="5020233"/>
            <a:ext cx="5040561" cy="529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dirty="0" smtClean="0"/>
              <a:t>New backplane design </a:t>
            </a:r>
            <a:r>
              <a:rPr lang="it-IT" sz="1800" dirty="0" smtClean="0"/>
              <a:t>(available week 26)</a:t>
            </a:r>
            <a:r>
              <a:rPr lang="it-IT" sz="2400" dirty="0" smtClean="0"/>
              <a:t>:</a:t>
            </a:r>
            <a:endParaRPr lang="it-IT" sz="2000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359752" y="5429936"/>
            <a:ext cx="5219129" cy="514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latin typeface="+mn-lt"/>
              </a:rPr>
              <a:t>PCIe 8x to all AMCs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359752" y="5762335"/>
            <a:ext cx="5219129" cy="514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latin typeface="+mn-lt"/>
              </a:rPr>
              <a:t>4x LVDS AMC to AMC provided to all slots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359752" y="6116892"/>
            <a:ext cx="5219129" cy="514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latin typeface="+mn-lt"/>
              </a:rPr>
              <a:t>8x MLVDS lanes span all AMCs</a:t>
            </a:r>
            <a:endParaRPr lang="it-IT" sz="1600" dirty="0">
              <a:latin typeface="+mn-lt"/>
            </a:endParaRPr>
          </a:p>
          <a:p>
            <a:endParaRPr lang="it-IT" sz="2400" dirty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5834"/>
            <a:ext cx="3851920" cy="534216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067945" y="1515835"/>
            <a:ext cx="5076056" cy="342533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Box 9"/>
          <p:cNvSpPr txBox="1"/>
          <p:nvPr/>
        </p:nvSpPr>
        <p:spPr>
          <a:xfrm>
            <a:off x="4572000" y="1495519"/>
            <a:ext cx="1712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Old COTS design</a:t>
            </a:r>
            <a:endParaRPr lang="sv-S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96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3096"/>
            <a:ext cx="7561386" cy="575107"/>
          </a:xfrm>
        </p:spPr>
        <p:txBody>
          <a:bodyPr>
            <a:normAutofit fontScale="90000"/>
          </a:bodyPr>
          <a:lstStyle/>
          <a:p>
            <a:pPr algn="l"/>
            <a:r>
              <a:rPr lang="en-GB" noProof="0" dirty="0" err="1" smtClean="0"/>
              <a:t>MicroTCA</a:t>
            </a:r>
            <a:r>
              <a:rPr lang="en-GB" noProof="0" dirty="0" smtClean="0"/>
              <a:t> </a:t>
            </a:r>
            <a:r>
              <a:rPr lang="en-GB" dirty="0" smtClean="0"/>
              <a:t>MCH &amp; PM</a:t>
            </a:r>
            <a:r>
              <a:rPr lang="en-GB" noProof="0" dirty="0" smtClean="0"/>
              <a:t> 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2555" y="1655576"/>
            <a:ext cx="5618923" cy="477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/>
              <a:t>MicroTCA Carrier Hub :</a:t>
            </a:r>
            <a:endParaRPr lang="it-IT" sz="2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757247" y="2016110"/>
            <a:ext cx="5386753" cy="4047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200" dirty="0" smtClean="0">
                <a:latin typeface="+mn-lt"/>
              </a:rPr>
              <a:t>N.A.T. , MCMC implementation offers broad compatibility</a:t>
            </a:r>
            <a:endParaRPr lang="it-IT" sz="2200" dirty="0">
              <a:latin typeface="+mn-lt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392555" y="4446491"/>
            <a:ext cx="5219129" cy="463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it-IT" sz="2400" dirty="0" smtClean="0">
                <a:latin typeface="+mn-lt"/>
              </a:rPr>
              <a:t>Power Modules:</a:t>
            </a:r>
            <a:r>
              <a:rPr lang="it-IT" sz="2000" dirty="0" smtClean="0">
                <a:latin typeface="+mn-lt"/>
              </a:rPr>
              <a:t>	</a:t>
            </a:r>
            <a:endParaRPr lang="it-IT" sz="2000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57247" y="4822162"/>
            <a:ext cx="49002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cs typeface="Arial" panose="020B0604020202020204" pitchFamily="34" charset="0"/>
              </a:rPr>
              <a:t>Wiener (1KW)</a:t>
            </a:r>
            <a:endParaRPr lang="it-IT" sz="2000" dirty="0"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57247" y="5180512"/>
            <a:ext cx="49002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cs typeface="Arial" panose="020B0604020202020204" pitchFamily="34" charset="0"/>
              </a:rPr>
              <a:t>N.A.T. (600W)</a:t>
            </a:r>
            <a:endParaRPr lang="it-IT" sz="2000" dirty="0"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57247" y="5539324"/>
            <a:ext cx="50526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cs typeface="Arial" panose="020B0604020202020204" pitchFamily="34" charset="0"/>
              </a:rPr>
              <a:t>Both will be used. Choice according to:</a:t>
            </a:r>
            <a:endParaRPr lang="it-IT" sz="2400" dirty="0"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97567" y="6269250"/>
            <a:ext cx="50526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cs typeface="Arial" panose="020B0604020202020204" pitchFamily="34" charset="0"/>
              </a:rPr>
              <a:t>Redundancy;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 descr="http://www.nateurope.com/zoomimg/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00" y="1662836"/>
            <a:ext cx="3256455" cy="183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05" y="4637873"/>
            <a:ext cx="1021082" cy="18166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15" y="5443557"/>
            <a:ext cx="2044907" cy="12122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97567" y="593897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cs typeface="Arial" panose="020B0604020202020204" pitchFamily="34" charset="0"/>
              </a:rPr>
              <a:t>Noise requirements;</a:t>
            </a:r>
            <a:endParaRPr lang="it-IT" sz="2000" dirty="0">
              <a:cs typeface="Arial" panose="020B0604020202020204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757247" y="2726685"/>
            <a:ext cx="5386753" cy="4047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latin typeface="+mn-lt"/>
              </a:rPr>
              <a:t>PCIe gen.3 48 port switch;</a:t>
            </a:r>
            <a:endParaRPr lang="it-IT" sz="2000" dirty="0">
              <a:latin typeface="+mn-lt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3757247" y="3019034"/>
            <a:ext cx="5386753" cy="4047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latin typeface="+mn-lt"/>
              </a:rPr>
              <a:t>GbE switch;</a:t>
            </a:r>
            <a:endParaRPr lang="it-IT" sz="2000" dirty="0">
              <a:latin typeface="+mn-lt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3757246" y="3325007"/>
            <a:ext cx="5386753" cy="4047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latin typeface="+mn-lt"/>
              </a:rPr>
              <a:t>Clock input/output on backplane CLK1 and CLK2 plus front panel SMA;</a:t>
            </a:r>
            <a:endParaRPr lang="it-IT" sz="2000" dirty="0">
              <a:latin typeface="+mn-lt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3757247" y="3960326"/>
            <a:ext cx="5386753" cy="4047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latin typeface="+mn-lt"/>
              </a:rPr>
              <a:t>IPMI message forwarding on GbE;</a:t>
            </a:r>
            <a:endParaRPr lang="it-IT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585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  <p:bldP spid="13" grpId="0"/>
      <p:bldP spid="14" grpId="0"/>
      <p:bldP spid="19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77506"/>
            <a:ext cx="7561386" cy="575107"/>
          </a:xfrm>
        </p:spPr>
        <p:txBody>
          <a:bodyPr>
            <a:normAutofit fontScale="90000"/>
          </a:bodyPr>
          <a:lstStyle/>
          <a:p>
            <a:pPr algn="l"/>
            <a:r>
              <a:rPr lang="en-GB" noProof="0" dirty="0" err="1" smtClean="0"/>
              <a:t>MicroTCA</a:t>
            </a:r>
            <a:r>
              <a:rPr lang="en-GB" noProof="0" dirty="0" smtClean="0"/>
              <a:t> AMC boards: EVR 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864" y="1772816"/>
            <a:ext cx="5618923" cy="654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2400" dirty="0" smtClean="0">
                <a:cs typeface="Arial" panose="020B0604020202020204" pitchFamily="34" charset="0"/>
              </a:rPr>
              <a:t>Timing </a:t>
            </a:r>
            <a:r>
              <a:rPr lang="sv-SE" sz="2400" dirty="0">
                <a:cs typeface="Arial" panose="020B0604020202020204" pitchFamily="34" charset="0"/>
              </a:rPr>
              <a:t>system based on Micro-Research Finland </a:t>
            </a:r>
            <a:r>
              <a:rPr lang="sv-SE" sz="2400" dirty="0" smtClean="0">
                <a:cs typeface="Arial" panose="020B0604020202020204" pitchFamily="34" charset="0"/>
              </a:rPr>
              <a:t>products</a:t>
            </a:r>
            <a:r>
              <a:rPr lang="it-IT" sz="2400" dirty="0" smtClean="0">
                <a:cs typeface="Arial" panose="020B0604020202020204" pitchFamily="34" charset="0"/>
              </a:rPr>
              <a:t>:</a:t>
            </a:r>
            <a:endParaRPr lang="it-IT" sz="2400" dirty="0"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53875" y="2545815"/>
            <a:ext cx="5029971" cy="397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clocks </a:t>
            </a:r>
            <a:r>
              <a:rPr lang="en-US" sz="2000" dirty="0" smtClean="0">
                <a:latin typeface="+mn-lt"/>
              </a:rPr>
              <a:t>from/to </a:t>
            </a:r>
            <a:r>
              <a:rPr lang="en-US" sz="2000" dirty="0">
                <a:latin typeface="+mn-lt"/>
              </a:rPr>
              <a:t>TCLKA/TCLKB</a:t>
            </a:r>
          </a:p>
        </p:txBody>
      </p:sp>
      <p:sp>
        <p:nvSpPr>
          <p:cNvPr id="4" name="Rectangle 3"/>
          <p:cNvSpPr/>
          <p:nvPr/>
        </p:nvSpPr>
        <p:spPr>
          <a:xfrm>
            <a:off x="3453875" y="3674677"/>
            <a:ext cx="50299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24 differential lanes to RTM (no RTM designed yet)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53876" y="2958382"/>
            <a:ext cx="50299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driving/receiving differential triggers </a:t>
            </a:r>
            <a:r>
              <a:rPr lang="en-US" sz="2000" dirty="0" smtClean="0">
                <a:cs typeface="Arial" panose="020B0604020202020204" pitchFamily="34" charset="0"/>
              </a:rPr>
              <a:t>AMC RX/TX ports 17 to 20 (MLVDS)</a:t>
            </a: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53875" y="4382058"/>
            <a:ext cx="50299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front panel 4 x TTL outputs, 2 x TTL inputs </a:t>
            </a:r>
            <a:r>
              <a:rPr lang="en-US" sz="2000" dirty="0" smtClean="0">
                <a:cs typeface="Arial" panose="020B0604020202020204" pitchFamily="34" charset="0"/>
              </a:rPr>
              <a:t>(to be replaced by UIO modules)</a:t>
            </a: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53875" y="5197651"/>
            <a:ext cx="5512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cs typeface="Arial" panose="020B0604020202020204" pitchFamily="34" charset="0"/>
              </a:rPr>
              <a:t>VHDCI front panel connector for IFB-300 interface box</a:t>
            </a:r>
            <a:endParaRPr lang="it-IT" sz="2000" dirty="0"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65" y="2849922"/>
            <a:ext cx="3162304" cy="245026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453875" y="5884424"/>
            <a:ext cx="53939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cs typeface="Arial" panose="020B0604020202020204" pitchFamily="34" charset="0"/>
              </a:rPr>
              <a:t>Delay compensation and feedback</a:t>
            </a:r>
          </a:p>
        </p:txBody>
      </p:sp>
    </p:spTree>
    <p:extLst>
      <p:ext uri="{BB962C8B-B14F-4D97-AF65-F5344CB8AC3E}">
        <p14:creationId xmlns:p14="http://schemas.microsoft.com/office/powerpoint/2010/main" val="44752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77506"/>
            <a:ext cx="7561386" cy="575107"/>
          </a:xfrm>
        </p:spPr>
        <p:txBody>
          <a:bodyPr>
            <a:normAutofit fontScale="90000"/>
          </a:bodyPr>
          <a:lstStyle/>
          <a:p>
            <a:pPr algn="l"/>
            <a:r>
              <a:rPr lang="en-GB" noProof="0" dirty="0" err="1" smtClean="0"/>
              <a:t>MicroTCA</a:t>
            </a:r>
            <a:r>
              <a:rPr lang="en-GB" noProof="0" dirty="0" smtClean="0"/>
              <a:t> AMC boards: CPU 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865" y="1772816"/>
            <a:ext cx="5135982" cy="654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2400" dirty="0" smtClean="0">
                <a:cs typeface="Arial" panose="020B0604020202020204" pitchFamily="34" charset="0"/>
              </a:rPr>
              <a:t>Concurrent Technologies AM900</a:t>
            </a:r>
            <a:r>
              <a:rPr lang="it-IT" sz="2400" dirty="0" smtClean="0">
                <a:cs typeface="Arial" panose="020B0604020202020204" pitchFamily="34" charset="0"/>
              </a:rPr>
              <a:t>:</a:t>
            </a:r>
            <a:endParaRPr lang="it-IT" sz="2400" dirty="0"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53874" y="2194326"/>
            <a:ext cx="5029971" cy="397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Intel i7 x86-64 architecture</a:t>
            </a:r>
            <a:endParaRPr lang="en-US" sz="20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53874" y="2924755"/>
            <a:ext cx="50299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cs typeface="Arial" panose="020B0604020202020204" pitchFamily="34" charset="0"/>
              </a:rPr>
              <a:t>PCIe</a:t>
            </a:r>
            <a:r>
              <a:rPr lang="en-US" sz="2000" dirty="0" smtClean="0">
                <a:cs typeface="Arial" panose="020B0604020202020204" pitchFamily="34" charset="0"/>
              </a:rPr>
              <a:t> upstream </a:t>
            </a: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53874" y="2550302"/>
            <a:ext cx="50299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Arial" panose="020B0604020202020204" pitchFamily="34" charset="0"/>
              </a:rPr>
              <a:t>Up to 16GB DDR3 memory</a:t>
            </a: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53875" y="4109010"/>
            <a:ext cx="50299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Arial" panose="020B0604020202020204" pitchFamily="34" charset="0"/>
              </a:rPr>
              <a:t>T208x </a:t>
            </a:r>
            <a:r>
              <a:rPr lang="en-US" sz="2000" dirty="0" err="1" smtClean="0">
                <a:cs typeface="Arial" panose="020B0604020202020204" pitchFamily="34" charset="0"/>
              </a:rPr>
              <a:t>Freescale</a:t>
            </a:r>
            <a:r>
              <a:rPr lang="en-US" sz="2000" dirty="0" smtClean="0">
                <a:cs typeface="Arial" panose="020B0604020202020204" pitchFamily="34" charset="0"/>
              </a:rPr>
              <a:t> PPC architecture</a:t>
            </a: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53874" y="4469050"/>
            <a:ext cx="5512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cs typeface="Arial" panose="020B0604020202020204" pitchFamily="34" charset="0"/>
              </a:rPr>
              <a:t>2</a:t>
            </a:r>
            <a:r>
              <a:rPr lang="it-IT" sz="2000" dirty="0" smtClean="0">
                <a:cs typeface="Arial" panose="020B0604020202020204" pitchFamily="34" charset="0"/>
              </a:rPr>
              <a:t>GB DDR3 memory</a:t>
            </a:r>
            <a:endParaRPr lang="it-IT" sz="2000" dirty="0"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4" y="1772816"/>
            <a:ext cx="3162304" cy="206766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453874" y="4797152"/>
            <a:ext cx="53939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cs typeface="Arial" panose="020B0604020202020204" pitchFamily="34" charset="0"/>
              </a:rPr>
              <a:t>PCIe EP </a:t>
            </a:r>
            <a:r>
              <a:rPr lang="it-IT" dirty="0" smtClean="0">
                <a:cs typeface="Arial" panose="020B0604020202020204" pitchFamily="34" charset="0"/>
              </a:rPr>
              <a:t>(upstream capability under development)</a:t>
            </a:r>
            <a:endParaRPr lang="it-IT" dirty="0">
              <a:cs typeface="Arial" panose="020B0604020202020204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347865" y="3645024"/>
            <a:ext cx="5135982" cy="654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2400" dirty="0" smtClean="0">
                <a:cs typeface="Arial" panose="020B0604020202020204" pitchFamily="34" charset="0"/>
              </a:rPr>
              <a:t>IOxOS IFC1410/1411</a:t>
            </a:r>
            <a:r>
              <a:rPr lang="it-IT" sz="2400" dirty="0" smtClean="0">
                <a:cs typeface="Arial" panose="020B0604020202020204" pitchFamily="34" charset="0"/>
              </a:rPr>
              <a:t>:</a:t>
            </a:r>
            <a:endParaRPr lang="it-IT" sz="2400" dirty="0"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53874" y="5517232"/>
            <a:ext cx="53939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cs typeface="Arial" panose="020B0604020202020204" pitchFamily="34" charset="0"/>
              </a:rPr>
              <a:t>FMC support </a:t>
            </a:r>
            <a:r>
              <a:rPr lang="it-IT" dirty="0" smtClean="0">
                <a:cs typeface="Arial" panose="020B0604020202020204" pitchFamily="34" charset="0"/>
              </a:rPr>
              <a:t>(2 HPC IFC1410 / 1 HPC IFC1411)</a:t>
            </a:r>
            <a:endParaRPr lang="it-IT" dirty="0"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53874" y="5877272"/>
            <a:ext cx="53939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cs typeface="Arial" panose="020B0604020202020204" pitchFamily="34" charset="0"/>
              </a:rPr>
              <a:t>ADC onboard </a:t>
            </a:r>
            <a:r>
              <a:rPr lang="it-IT" dirty="0" smtClean="0">
                <a:cs typeface="Arial" panose="020B0604020202020204" pitchFamily="34" charset="0"/>
              </a:rPr>
              <a:t>(10ch IFC1420 only)</a:t>
            </a:r>
            <a:endParaRPr lang="it-IT" dirty="0"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53874" y="6237312"/>
            <a:ext cx="53939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cs typeface="Arial" panose="020B0604020202020204" pitchFamily="34" charset="0"/>
              </a:rPr>
              <a:t>RTM support </a:t>
            </a:r>
            <a:r>
              <a:rPr lang="it-IT" dirty="0" smtClean="0">
                <a:cs typeface="Arial" panose="020B0604020202020204" pitchFamily="34" charset="0"/>
              </a:rPr>
              <a:t>(D1.4 IFC1410 / A1.1 IFC1411)</a:t>
            </a:r>
            <a:endParaRPr lang="it-IT" dirty="0"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0" y="4205948"/>
            <a:ext cx="3453875" cy="239140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453874" y="5154719"/>
            <a:ext cx="53939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cs typeface="Arial" panose="020B0604020202020204" pitchFamily="34" charset="0"/>
              </a:rPr>
              <a:t>Xilinx Kintex Ultrascale FPGA</a:t>
            </a:r>
            <a:endParaRPr lang="it-IT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77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77506"/>
            <a:ext cx="7561386" cy="575107"/>
          </a:xfrm>
        </p:spPr>
        <p:txBody>
          <a:bodyPr>
            <a:normAutofit fontScale="90000"/>
          </a:bodyPr>
          <a:lstStyle/>
          <a:p>
            <a:pPr algn="l"/>
            <a:r>
              <a:rPr lang="en-GB" noProof="0" dirty="0" err="1" smtClean="0"/>
              <a:t>MicroTCA</a:t>
            </a:r>
            <a:r>
              <a:rPr lang="en-GB" noProof="0" dirty="0" smtClean="0"/>
              <a:t> AMC boards: IFC14xx </a:t>
            </a:r>
            <a:endParaRPr lang="en-GB" noProof="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79512" y="1628800"/>
            <a:ext cx="2592288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2400" dirty="0" smtClean="0">
                <a:cs typeface="Arial" panose="020B0604020202020204" pitchFamily="34" charset="0"/>
              </a:rPr>
              <a:t>IFC1410</a:t>
            </a:r>
            <a:br>
              <a:rPr lang="sv-SE" sz="2400" dirty="0" smtClean="0">
                <a:cs typeface="Arial" panose="020B0604020202020204" pitchFamily="34" charset="0"/>
              </a:rPr>
            </a:br>
            <a:r>
              <a:rPr lang="sv-SE" sz="2400" dirty="0" smtClean="0">
                <a:cs typeface="Arial" panose="020B0604020202020204" pitchFamily="34" charset="0"/>
              </a:rPr>
              <a:t>block diagram </a:t>
            </a:r>
            <a:r>
              <a:rPr lang="it-IT" sz="2400" dirty="0" smtClean="0">
                <a:cs typeface="Arial" panose="020B0604020202020204" pitchFamily="34" charset="0"/>
              </a:rPr>
              <a:t>:</a:t>
            </a:r>
            <a:endParaRPr lang="it-IT" sz="2400" dirty="0">
              <a:cs typeface="Arial" panose="020B0604020202020204" pitchFamily="34" charset="0"/>
            </a:endParaRPr>
          </a:p>
        </p:txBody>
      </p:sp>
      <p:pic>
        <p:nvPicPr>
          <p:cNvPr id="19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484783"/>
            <a:ext cx="5904656" cy="53252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2781277"/>
            <a:ext cx="2461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MMC &amp; sensors section;</a:t>
            </a:r>
            <a:endParaRPr lang="sv-SE" dirty="0"/>
          </a:p>
        </p:txBody>
      </p:sp>
      <p:sp>
        <p:nvSpPr>
          <p:cNvPr id="6" name="TextBox 5"/>
          <p:cNvSpPr txBox="1"/>
          <p:nvPr/>
        </p:nvSpPr>
        <p:spPr>
          <a:xfrm>
            <a:off x="325666" y="3381883"/>
            <a:ext cx="1779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PPC CPU section;</a:t>
            </a:r>
            <a:endParaRPr lang="sv-SE" dirty="0"/>
          </a:p>
        </p:txBody>
      </p:sp>
      <p:sp>
        <p:nvSpPr>
          <p:cNvPr id="7" name="TextBox 6"/>
          <p:cNvSpPr txBox="1"/>
          <p:nvPr/>
        </p:nvSpPr>
        <p:spPr>
          <a:xfrm>
            <a:off x="322603" y="4003164"/>
            <a:ext cx="1493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Configuration</a:t>
            </a:r>
            <a:br>
              <a:rPr lang="en-GB" dirty="0" smtClean="0"/>
            </a:br>
            <a:r>
              <a:rPr lang="en-GB" dirty="0" smtClean="0"/>
              <a:t>management;</a:t>
            </a:r>
            <a:endParaRPr lang="sv-SE" dirty="0"/>
          </a:p>
        </p:txBody>
      </p:sp>
      <p:sp>
        <p:nvSpPr>
          <p:cNvPr id="8" name="TextBox 7"/>
          <p:cNvSpPr txBox="1"/>
          <p:nvPr/>
        </p:nvSpPr>
        <p:spPr>
          <a:xfrm>
            <a:off x="325666" y="4726885"/>
            <a:ext cx="23469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Main FPGA/application</a:t>
            </a:r>
          </a:p>
          <a:p>
            <a:r>
              <a:rPr lang="en-GB" dirty="0" smtClean="0"/>
              <a:t>specific section;</a:t>
            </a:r>
            <a:endParaRPr lang="sv-SE" dirty="0"/>
          </a:p>
        </p:txBody>
      </p:sp>
      <p:sp>
        <p:nvSpPr>
          <p:cNvPr id="4" name="Rectangle 3"/>
          <p:cNvSpPr/>
          <p:nvPr/>
        </p:nvSpPr>
        <p:spPr>
          <a:xfrm>
            <a:off x="179512" y="2887119"/>
            <a:ext cx="146154" cy="144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ctangle 9"/>
          <p:cNvSpPr/>
          <p:nvPr/>
        </p:nvSpPr>
        <p:spPr>
          <a:xfrm>
            <a:off x="176449" y="3494541"/>
            <a:ext cx="146154" cy="144016"/>
          </a:xfrm>
          <a:prstGeom prst="rect">
            <a:avLst/>
          </a:prstGeom>
          <a:solidFill>
            <a:srgbClr val="EBBE81"/>
          </a:solidFill>
          <a:ln>
            <a:solidFill>
              <a:srgbClr val="9B7D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ctangle 10"/>
          <p:cNvSpPr/>
          <p:nvPr/>
        </p:nvSpPr>
        <p:spPr>
          <a:xfrm>
            <a:off x="176449" y="4103742"/>
            <a:ext cx="146154" cy="144016"/>
          </a:xfrm>
          <a:prstGeom prst="rect">
            <a:avLst/>
          </a:prstGeom>
          <a:solidFill>
            <a:srgbClr val="9BD1AD"/>
          </a:solidFill>
          <a:ln>
            <a:solidFill>
              <a:srgbClr val="398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ctangle 11"/>
          <p:cNvSpPr/>
          <p:nvPr/>
        </p:nvSpPr>
        <p:spPr>
          <a:xfrm>
            <a:off x="159631" y="4831335"/>
            <a:ext cx="146154" cy="144016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097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77506"/>
            <a:ext cx="7561386" cy="575107"/>
          </a:xfrm>
        </p:spPr>
        <p:txBody>
          <a:bodyPr>
            <a:normAutofit fontScale="90000"/>
          </a:bodyPr>
          <a:lstStyle/>
          <a:p>
            <a:pPr algn="l"/>
            <a:r>
              <a:rPr lang="en-GB" noProof="0" dirty="0" err="1" smtClean="0"/>
              <a:t>MicroTCA</a:t>
            </a:r>
            <a:r>
              <a:rPr lang="en-GB" noProof="0" dirty="0" smtClean="0"/>
              <a:t> AMC boards: IFC14xx </a:t>
            </a:r>
            <a:endParaRPr lang="en-GB" noProof="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139951" y="1576395"/>
            <a:ext cx="4997881" cy="484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2400" dirty="0" smtClean="0">
                <a:cs typeface="Arial" panose="020B0604020202020204" pitchFamily="34" charset="0"/>
              </a:rPr>
              <a:t>IFC1410 Firmware infrastructure</a:t>
            </a:r>
            <a:r>
              <a:rPr lang="it-IT" sz="2400" dirty="0" smtClean="0">
                <a:cs typeface="Arial" panose="020B0604020202020204" pitchFamily="34" charset="0"/>
              </a:rPr>
              <a:t>:</a:t>
            </a:r>
            <a:endParaRPr lang="it-IT" sz="2400" dirty="0"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45003"/>
            <a:ext cx="3816424" cy="54129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4009" y="3441774"/>
            <a:ext cx="4464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Every agent SW has two master and slave interfaces for request and response communications;</a:t>
            </a:r>
            <a:endParaRPr lang="sv-SE" dirty="0"/>
          </a:p>
        </p:txBody>
      </p:sp>
      <p:sp>
        <p:nvSpPr>
          <p:cNvPr id="7" name="TextBox 6"/>
          <p:cNvSpPr txBox="1"/>
          <p:nvPr/>
        </p:nvSpPr>
        <p:spPr>
          <a:xfrm>
            <a:off x="4644009" y="4283804"/>
            <a:ext cx="4464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Communication based on </a:t>
            </a:r>
            <a:r>
              <a:rPr lang="en-GB" dirty="0" err="1" smtClean="0"/>
              <a:t>PCIe</a:t>
            </a:r>
            <a:r>
              <a:rPr lang="en-GB" dirty="0" smtClean="0"/>
              <a:t> TLPs</a:t>
            </a:r>
            <a:endParaRPr lang="sv-SE" dirty="0"/>
          </a:p>
        </p:txBody>
      </p:sp>
      <p:sp>
        <p:nvSpPr>
          <p:cNvPr id="8" name="TextBox 7"/>
          <p:cNvSpPr txBox="1"/>
          <p:nvPr/>
        </p:nvSpPr>
        <p:spPr>
          <a:xfrm>
            <a:off x="4499990" y="2065348"/>
            <a:ext cx="4464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Separate Data and Control interconnect infrastructure;</a:t>
            </a:r>
            <a:endParaRPr lang="sv-SE" dirty="0"/>
          </a:p>
        </p:txBody>
      </p:sp>
      <p:sp>
        <p:nvSpPr>
          <p:cNvPr id="9" name="TextBox 8"/>
          <p:cNvSpPr txBox="1"/>
          <p:nvPr/>
        </p:nvSpPr>
        <p:spPr>
          <a:xfrm>
            <a:off x="4499989" y="2771636"/>
            <a:ext cx="4464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Data:</a:t>
            </a:r>
            <a:endParaRPr lang="sv-SE" dirty="0"/>
          </a:p>
        </p:txBody>
      </p:sp>
      <p:sp>
        <p:nvSpPr>
          <p:cNvPr id="10" name="TextBox 9"/>
          <p:cNvSpPr txBox="1"/>
          <p:nvPr/>
        </p:nvSpPr>
        <p:spPr>
          <a:xfrm>
            <a:off x="4644008" y="3140968"/>
            <a:ext cx="4464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Full mesh switch;</a:t>
            </a:r>
            <a:endParaRPr lang="sv-SE" dirty="0"/>
          </a:p>
        </p:txBody>
      </p:sp>
      <p:sp>
        <p:nvSpPr>
          <p:cNvPr id="11" name="TextBox 10"/>
          <p:cNvSpPr txBox="1"/>
          <p:nvPr/>
        </p:nvSpPr>
        <p:spPr>
          <a:xfrm>
            <a:off x="4644008" y="5485594"/>
            <a:ext cx="4464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</a:t>
            </a:r>
            <a:r>
              <a:rPr lang="en-GB" dirty="0" smtClean="0"/>
              <a:t>aster and slave interfaces for each agent switch;</a:t>
            </a:r>
            <a:endParaRPr lang="sv-SE" dirty="0"/>
          </a:p>
        </p:txBody>
      </p:sp>
      <p:sp>
        <p:nvSpPr>
          <p:cNvPr id="12" name="TextBox 11"/>
          <p:cNvSpPr txBox="1"/>
          <p:nvPr/>
        </p:nvSpPr>
        <p:spPr>
          <a:xfrm>
            <a:off x="4644008" y="6093296"/>
            <a:ext cx="4464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Round Robin arbiter to assign bus </a:t>
            </a:r>
            <a:r>
              <a:rPr lang="en-GB" dirty="0" err="1" smtClean="0"/>
              <a:t>mastership</a:t>
            </a:r>
            <a:r>
              <a:rPr lang="en-GB" dirty="0" smtClean="0"/>
              <a:t> </a:t>
            </a:r>
            <a:endParaRPr lang="sv-SE" dirty="0"/>
          </a:p>
        </p:txBody>
      </p:sp>
      <p:sp>
        <p:nvSpPr>
          <p:cNvPr id="13" name="TextBox 12"/>
          <p:cNvSpPr txBox="1"/>
          <p:nvPr/>
        </p:nvSpPr>
        <p:spPr>
          <a:xfrm>
            <a:off x="4499988" y="4815456"/>
            <a:ext cx="4464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IO Control:</a:t>
            </a:r>
            <a:endParaRPr lang="sv-SE" dirty="0"/>
          </a:p>
        </p:txBody>
      </p:sp>
      <p:sp>
        <p:nvSpPr>
          <p:cNvPr id="15" name="TextBox 14"/>
          <p:cNvSpPr txBox="1"/>
          <p:nvPr/>
        </p:nvSpPr>
        <p:spPr>
          <a:xfrm>
            <a:off x="4644007" y="5184788"/>
            <a:ext cx="4464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Shared parallel bus;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0756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142" y="388114"/>
            <a:ext cx="7561386" cy="575107"/>
          </a:xfrm>
        </p:spPr>
        <p:txBody>
          <a:bodyPr>
            <a:normAutofit fontScale="90000"/>
          </a:bodyPr>
          <a:lstStyle/>
          <a:p>
            <a:pPr algn="l"/>
            <a:r>
              <a:rPr lang="en-GB" noProof="0" dirty="0" err="1" smtClean="0"/>
              <a:t>MicroTCA</a:t>
            </a:r>
            <a:r>
              <a:rPr lang="en-GB" noProof="0" dirty="0" smtClean="0"/>
              <a:t> system example 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404" y="1808766"/>
            <a:ext cx="1439837" cy="403999"/>
          </a:xfrm>
        </p:spPr>
        <p:txBody>
          <a:bodyPr>
            <a:no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Timing: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92874" y="3572315"/>
            <a:ext cx="3328298" cy="38849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MCH: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299565" y="5725705"/>
            <a:ext cx="39941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AMC &amp; RTM: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0759" y="4483089"/>
            <a:ext cx="35631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CPU: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2" name="Group 131"/>
          <p:cNvGrpSpPr/>
          <p:nvPr/>
        </p:nvGrpSpPr>
        <p:grpSpPr>
          <a:xfrm>
            <a:off x="4293704" y="1379530"/>
            <a:ext cx="4896288" cy="5283079"/>
            <a:chOff x="4293704" y="613592"/>
            <a:chExt cx="4896288" cy="5283079"/>
          </a:xfrm>
        </p:grpSpPr>
        <p:sp>
          <p:nvSpPr>
            <p:cNvPr id="116" name="TextBox 115"/>
            <p:cNvSpPr txBox="1"/>
            <p:nvPr/>
          </p:nvSpPr>
          <p:spPr>
            <a:xfrm>
              <a:off x="7253155" y="5467598"/>
              <a:ext cx="16920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</a:rPr>
                <a:t>Phase reference</a:t>
              </a:r>
              <a:endParaRPr lang="it-IT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131" name="Group 130"/>
            <p:cNvGrpSpPr/>
            <p:nvPr/>
          </p:nvGrpSpPr>
          <p:grpSpPr>
            <a:xfrm>
              <a:off x="4293704" y="613592"/>
              <a:ext cx="4896288" cy="5283079"/>
              <a:chOff x="4293704" y="613592"/>
              <a:chExt cx="4896288" cy="5283079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>
                <a:off x="8549656" y="4227443"/>
                <a:ext cx="276293" cy="0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0" name="Group 129"/>
              <p:cNvGrpSpPr/>
              <p:nvPr/>
            </p:nvGrpSpPr>
            <p:grpSpPr>
              <a:xfrm>
                <a:off x="4293704" y="613592"/>
                <a:ext cx="4896288" cy="5283079"/>
                <a:chOff x="4293704" y="613592"/>
                <a:chExt cx="4896288" cy="5283079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04872" y="663881"/>
                  <a:ext cx="3524615" cy="5232790"/>
                </a:xfrm>
                <a:prstGeom prst="rect">
                  <a:avLst/>
                </a:prstGeom>
              </p:spPr>
            </p:pic>
            <p:cxnSp>
              <p:nvCxnSpPr>
                <p:cNvPr id="10" name="Straight Arrow Connector 9"/>
                <p:cNvCxnSpPr/>
                <p:nvPr/>
              </p:nvCxnSpPr>
              <p:spPr>
                <a:xfrm>
                  <a:off x="4293704" y="2527965"/>
                  <a:ext cx="1035833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/>
                <p:cNvCxnSpPr/>
                <p:nvPr/>
              </p:nvCxnSpPr>
              <p:spPr>
                <a:xfrm>
                  <a:off x="4293704" y="3485322"/>
                  <a:ext cx="1035833" cy="0"/>
                </a:xfrm>
                <a:prstGeom prst="straightConnector1">
                  <a:avLst/>
                </a:prstGeom>
                <a:ln>
                  <a:solidFill>
                    <a:schemeClr val="accent2">
                      <a:lumMod val="75000"/>
                    </a:schemeClr>
                  </a:solidFill>
                  <a:headEnd type="triangle"/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Elbow Connector 40"/>
                <p:cNvCxnSpPr/>
                <p:nvPr/>
              </p:nvCxnSpPr>
              <p:spPr>
                <a:xfrm rot="16200000" flipV="1">
                  <a:off x="8289236" y="3690730"/>
                  <a:ext cx="742121" cy="331305"/>
                </a:xfrm>
                <a:prstGeom prst="bentConnector3">
                  <a:avLst>
                    <a:gd name="adj1" fmla="val 100000"/>
                  </a:avLst>
                </a:prstGeom>
                <a:ln>
                  <a:solidFill>
                    <a:schemeClr val="accent6">
                      <a:lumMod val="75000"/>
                    </a:schemeClr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TextBox 44"/>
                <p:cNvSpPr txBox="1"/>
                <p:nvPr/>
              </p:nvSpPr>
              <p:spPr>
                <a:xfrm>
                  <a:off x="4386470" y="2178913"/>
                  <a:ext cx="8184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Timing</a:t>
                  </a:r>
                  <a:endParaRPr lang="it-IT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cxnSp>
              <p:nvCxnSpPr>
                <p:cNvPr id="78" name="Straight Arrow Connector 77"/>
                <p:cNvCxnSpPr/>
                <p:nvPr/>
              </p:nvCxnSpPr>
              <p:spPr>
                <a:xfrm>
                  <a:off x="6391246" y="3185547"/>
                  <a:ext cx="1029971" cy="0"/>
                </a:xfrm>
                <a:prstGeom prst="straightConnector1">
                  <a:avLst/>
                </a:prstGeom>
                <a:ln>
                  <a:solidFill>
                    <a:srgbClr val="FFC000"/>
                  </a:solidFill>
                  <a:headEnd type="triangle"/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Arrow Connector 86"/>
                <p:cNvCxnSpPr/>
                <p:nvPr/>
              </p:nvCxnSpPr>
              <p:spPr>
                <a:xfrm>
                  <a:off x="6391246" y="4119825"/>
                  <a:ext cx="1029971" cy="0"/>
                </a:xfrm>
                <a:prstGeom prst="straightConnector1">
                  <a:avLst/>
                </a:prstGeom>
                <a:ln>
                  <a:solidFill>
                    <a:srgbClr val="FFC000"/>
                  </a:solidFill>
                  <a:headEnd type="triangle"/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TextBox 45"/>
                <p:cNvSpPr txBox="1"/>
                <p:nvPr/>
              </p:nvSpPr>
              <p:spPr>
                <a:xfrm>
                  <a:off x="4325544" y="3107254"/>
                  <a:ext cx="100399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dirty="0" smtClean="0">
                      <a:solidFill>
                        <a:schemeClr val="accent2">
                          <a:lumMod val="75000"/>
                        </a:schemeClr>
                      </a:solidFill>
                    </a:rPr>
                    <a:t>Interlock</a:t>
                  </a:r>
                  <a:endParaRPr lang="it-IT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cxnSp>
              <p:nvCxnSpPr>
                <p:cNvPr id="51" name="Straight Arrow Connector 50"/>
                <p:cNvCxnSpPr/>
                <p:nvPr/>
              </p:nvCxnSpPr>
              <p:spPr>
                <a:xfrm flipH="1" flipV="1">
                  <a:off x="6391246" y="4535270"/>
                  <a:ext cx="613806" cy="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Arrow Connector 55"/>
                <p:cNvCxnSpPr/>
                <p:nvPr/>
              </p:nvCxnSpPr>
              <p:spPr>
                <a:xfrm flipH="1">
                  <a:off x="6397880" y="3602538"/>
                  <a:ext cx="607172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Elbow Connector 57"/>
                <p:cNvCxnSpPr/>
                <p:nvPr/>
              </p:nvCxnSpPr>
              <p:spPr>
                <a:xfrm rot="16200000" flipH="1">
                  <a:off x="5179830" y="2737621"/>
                  <a:ext cx="3151632" cy="656691"/>
                </a:xfrm>
                <a:prstGeom prst="bentConnector3">
                  <a:avLst>
                    <a:gd name="adj1" fmla="val 193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Arrow Connector 60"/>
                <p:cNvCxnSpPr/>
                <p:nvPr/>
              </p:nvCxnSpPr>
              <p:spPr>
                <a:xfrm flipH="1">
                  <a:off x="6389396" y="2527965"/>
                  <a:ext cx="676565" cy="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Arrow Connector 62"/>
                <p:cNvCxnSpPr/>
                <p:nvPr/>
              </p:nvCxnSpPr>
              <p:spPr>
                <a:xfrm flipH="1">
                  <a:off x="6396836" y="3743182"/>
                  <a:ext cx="676564" cy="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Arrow Connector 63"/>
                <p:cNvCxnSpPr/>
                <p:nvPr/>
              </p:nvCxnSpPr>
              <p:spPr>
                <a:xfrm flipH="1" flipV="1">
                  <a:off x="6391247" y="4641781"/>
                  <a:ext cx="692745" cy="2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Elbow Connector 72"/>
                <p:cNvCxnSpPr/>
                <p:nvPr/>
              </p:nvCxnSpPr>
              <p:spPr>
                <a:xfrm rot="5400000">
                  <a:off x="4686087" y="3088698"/>
                  <a:ext cx="4244936" cy="762500"/>
                </a:xfrm>
                <a:prstGeom prst="bentConnector3">
                  <a:avLst>
                    <a:gd name="adj1" fmla="val 100038"/>
                  </a:avLst>
                </a:prstGeom>
                <a:ln>
                  <a:solidFill>
                    <a:srgbClr val="00B050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Arrow Connector 75"/>
                <p:cNvCxnSpPr/>
                <p:nvPr/>
              </p:nvCxnSpPr>
              <p:spPr>
                <a:xfrm flipH="1">
                  <a:off x="6409274" y="1348510"/>
                  <a:ext cx="791433" cy="0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0" name="TextBox 89"/>
                <p:cNvSpPr txBox="1"/>
                <p:nvPr/>
              </p:nvSpPr>
              <p:spPr>
                <a:xfrm>
                  <a:off x="4640294" y="5223085"/>
                  <a:ext cx="56457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dirty="0" smtClean="0">
                      <a:solidFill>
                        <a:srgbClr val="00B050"/>
                      </a:solidFill>
                    </a:rPr>
                    <a:t>LAN</a:t>
                  </a:r>
                  <a:endParaRPr lang="it-IT" dirty="0">
                    <a:solidFill>
                      <a:srgbClr val="00B050"/>
                    </a:solidFill>
                  </a:endParaRPr>
                </a:p>
              </p:txBody>
            </p:sp>
            <p:cxnSp>
              <p:nvCxnSpPr>
                <p:cNvPr id="94" name="Straight Arrow Connector 93"/>
                <p:cNvCxnSpPr/>
                <p:nvPr/>
              </p:nvCxnSpPr>
              <p:spPr>
                <a:xfrm flipH="1">
                  <a:off x="4545496" y="5592417"/>
                  <a:ext cx="784042" cy="0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headEnd type="triangle"/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6" name="Rectangle 95"/>
                <p:cNvSpPr/>
                <p:nvPr/>
              </p:nvSpPr>
              <p:spPr>
                <a:xfrm>
                  <a:off x="7407244" y="730869"/>
                  <a:ext cx="463826" cy="111617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7407244" y="926815"/>
                  <a:ext cx="463826" cy="11161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7407244" y="1141935"/>
                  <a:ext cx="463826" cy="111617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99" name="TextBox 98"/>
                <p:cNvSpPr txBox="1"/>
                <p:nvPr/>
              </p:nvSpPr>
              <p:spPr>
                <a:xfrm>
                  <a:off x="7914232" y="613592"/>
                  <a:ext cx="91210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600" dirty="0" smtClean="0">
                      <a:solidFill>
                        <a:srgbClr val="00B050"/>
                      </a:solidFill>
                    </a:rPr>
                    <a:t>Ethernet</a:t>
                  </a:r>
                  <a:endParaRPr lang="it-IT" sz="1600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100" name="TextBox 99"/>
                <p:cNvSpPr txBox="1"/>
                <p:nvPr/>
              </p:nvSpPr>
              <p:spPr>
                <a:xfrm>
                  <a:off x="7909320" y="818508"/>
                  <a:ext cx="128067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600" dirty="0" smtClean="0">
                      <a:solidFill>
                        <a:srgbClr val="FF0000"/>
                      </a:solidFill>
                    </a:rPr>
                    <a:t>Control </a:t>
                  </a:r>
                  <a:r>
                    <a:rPr lang="it-IT" sz="1400" dirty="0" smtClean="0">
                      <a:solidFill>
                        <a:srgbClr val="FF0000"/>
                      </a:solidFill>
                    </a:rPr>
                    <a:t>(PCIe)</a:t>
                  </a:r>
                  <a:endParaRPr lang="it-IT" sz="14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>
                  <a:off x="7921093" y="1029199"/>
                  <a:ext cx="102412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600" dirty="0" smtClean="0">
                      <a:solidFill>
                        <a:schemeClr val="accent1"/>
                      </a:solidFill>
                    </a:rPr>
                    <a:t>Triggers</a:t>
                  </a:r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>
                  <a:off x="8486304" y="3914729"/>
                  <a:ext cx="40299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600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LO</a:t>
                  </a:r>
                  <a:endParaRPr lang="it-IT" sz="16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cxnSp>
              <p:nvCxnSpPr>
                <p:cNvPr id="104" name="Elbow Connector 103"/>
                <p:cNvCxnSpPr/>
                <p:nvPr/>
              </p:nvCxnSpPr>
              <p:spPr>
                <a:xfrm rot="16200000" flipV="1">
                  <a:off x="8079974" y="4933657"/>
                  <a:ext cx="1334931" cy="395562"/>
                </a:xfrm>
                <a:prstGeom prst="bentConnector3">
                  <a:avLst>
                    <a:gd name="adj1" fmla="val 100629"/>
                  </a:avLst>
                </a:prstGeom>
                <a:ln>
                  <a:solidFill>
                    <a:schemeClr val="bg1">
                      <a:lumMod val="65000"/>
                    </a:schemeClr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flipH="1" flipV="1">
                  <a:off x="4545496" y="5798902"/>
                  <a:ext cx="4399725" cy="2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Elbow Connector 117"/>
                <p:cNvCxnSpPr/>
                <p:nvPr/>
              </p:nvCxnSpPr>
              <p:spPr>
                <a:xfrm rot="16200000" flipV="1">
                  <a:off x="8133908" y="3652657"/>
                  <a:ext cx="1172053" cy="450580"/>
                </a:xfrm>
                <a:prstGeom prst="bentConnector3">
                  <a:avLst>
                    <a:gd name="adj1" fmla="val 99750"/>
                  </a:avLst>
                </a:prstGeom>
                <a:ln>
                  <a:solidFill>
                    <a:schemeClr val="bg1">
                      <a:lumMod val="65000"/>
                    </a:schemeClr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Elbow Connector 124"/>
                <p:cNvCxnSpPr/>
                <p:nvPr/>
              </p:nvCxnSpPr>
              <p:spPr>
                <a:xfrm rot="5400000">
                  <a:off x="8074293" y="2446798"/>
                  <a:ext cx="1112401" cy="270105"/>
                </a:xfrm>
                <a:prstGeom prst="bentConnector3">
                  <a:avLst>
                    <a:gd name="adj1" fmla="val 100036"/>
                  </a:avLst>
                </a:prstGeom>
                <a:ln w="5080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9" name="TextBox 128"/>
                <p:cNvSpPr txBox="1"/>
                <p:nvPr/>
              </p:nvSpPr>
              <p:spPr>
                <a:xfrm>
                  <a:off x="7465446" y="1709082"/>
                  <a:ext cx="1609837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600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Signals from:</a:t>
                  </a:r>
                </a:p>
                <a:p>
                  <a:pPr marL="285750" indent="-285750">
                    <a:lnSpc>
                      <a:spcPts val="1200"/>
                    </a:lnSpc>
                    <a:buFont typeface="Arial" panose="020B0604020202020204" pitchFamily="34" charset="0"/>
                    <a:buChar char="•"/>
                  </a:pPr>
                  <a:r>
                    <a:rPr lang="it-IT" sz="1400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PowerAmp</a:t>
                  </a:r>
                </a:p>
                <a:p>
                  <a:pPr marL="285750" indent="-285750">
                    <a:lnSpc>
                      <a:spcPts val="1200"/>
                    </a:lnSpc>
                    <a:buFont typeface="Arial" panose="020B0604020202020204" pitchFamily="34" charset="0"/>
                    <a:buChar char="•"/>
                  </a:pPr>
                  <a:r>
                    <a:rPr lang="it-IT" sz="1400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Cavity</a:t>
                  </a:r>
                </a:p>
                <a:p>
                  <a:pPr marL="285750" indent="-285750">
                    <a:lnSpc>
                      <a:spcPts val="1200"/>
                    </a:lnSpc>
                    <a:buFont typeface="Arial" panose="020B0604020202020204" pitchFamily="34" charset="0"/>
                    <a:buChar char="•"/>
                  </a:pPr>
                  <a:r>
                    <a:rPr lang="it-IT" sz="1400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PreAmp</a:t>
                  </a:r>
                </a:p>
                <a:p>
                  <a:pPr marL="285750" indent="-285750">
                    <a:lnSpc>
                      <a:spcPts val="1200"/>
                    </a:lnSpc>
                    <a:buFont typeface="Arial" panose="020B0604020202020204" pitchFamily="34" charset="0"/>
                    <a:buChar char="•"/>
                  </a:pPr>
                  <a:r>
                    <a:rPr lang="it-IT" sz="1400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VM</a:t>
                  </a:r>
                  <a:endParaRPr lang="it-IT" sz="1400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  <p:cxnSp>
              <p:nvCxnSpPr>
                <p:cNvPr id="95" name="Straight Arrow Connector 94"/>
                <p:cNvCxnSpPr/>
                <p:nvPr/>
              </p:nvCxnSpPr>
              <p:spPr>
                <a:xfrm flipH="1" flipV="1">
                  <a:off x="6409274" y="5381911"/>
                  <a:ext cx="318402" cy="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Arrow Connector 110"/>
                <p:cNvCxnSpPr/>
                <p:nvPr/>
              </p:nvCxnSpPr>
              <p:spPr>
                <a:xfrm flipH="1" flipV="1">
                  <a:off x="6389396" y="2409638"/>
                  <a:ext cx="504927" cy="2996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Arrow Connector 112"/>
                <p:cNvCxnSpPr/>
                <p:nvPr/>
              </p:nvCxnSpPr>
              <p:spPr>
                <a:xfrm flipH="1">
                  <a:off x="6396836" y="3498573"/>
                  <a:ext cx="497487" cy="0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Arrow Connector 164"/>
                <p:cNvCxnSpPr/>
                <p:nvPr/>
              </p:nvCxnSpPr>
              <p:spPr>
                <a:xfrm flipH="1">
                  <a:off x="6391242" y="4426782"/>
                  <a:ext cx="514989" cy="0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47" name="Elbow Connector 46"/>
          <p:cNvCxnSpPr/>
          <p:nvPr/>
        </p:nvCxnSpPr>
        <p:spPr>
          <a:xfrm rot="16200000" flipH="1">
            <a:off x="5752395" y="4048551"/>
            <a:ext cx="1919540" cy="585777"/>
          </a:xfrm>
          <a:prstGeom prst="bentConnector3">
            <a:avLst>
              <a:gd name="adj1" fmla="val 379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/>
          <p:cNvCxnSpPr/>
          <p:nvPr/>
        </p:nvCxnSpPr>
        <p:spPr>
          <a:xfrm rot="16200000" flipV="1">
            <a:off x="5240586" y="4660759"/>
            <a:ext cx="2661284" cy="312901"/>
          </a:xfrm>
          <a:prstGeom prst="bentConnector3">
            <a:avLst>
              <a:gd name="adj1" fmla="val 9963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6898822" y="2414074"/>
            <a:ext cx="7409" cy="3832863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H="1">
            <a:off x="6427300" y="6233536"/>
            <a:ext cx="476835" cy="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Rectangle 170"/>
          <p:cNvSpPr/>
          <p:nvPr/>
        </p:nvSpPr>
        <p:spPr>
          <a:xfrm>
            <a:off x="7407244" y="2151664"/>
            <a:ext cx="463826" cy="11161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B050"/>
              </a:solidFill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7407244" y="2322855"/>
            <a:ext cx="463826" cy="111617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B050"/>
              </a:solidFill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7921093" y="2130066"/>
            <a:ext cx="896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Clocks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658395" y="2131915"/>
            <a:ext cx="4546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Gets synchronization info from external device and provides:</a:t>
            </a:r>
            <a:endParaRPr lang="it-IT" dirty="0"/>
          </a:p>
        </p:txBody>
      </p:sp>
      <p:cxnSp>
        <p:nvCxnSpPr>
          <p:cNvPr id="182" name="Straight Arrow Connector 181"/>
          <p:cNvCxnSpPr/>
          <p:nvPr/>
        </p:nvCxnSpPr>
        <p:spPr>
          <a:xfrm flipH="1" flipV="1">
            <a:off x="6399608" y="2399176"/>
            <a:ext cx="504927" cy="2996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31016" y="2685425"/>
            <a:ext cx="34193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dirty="0"/>
              <a:t>clock to </a:t>
            </a:r>
            <a:r>
              <a:rPr lang="it-IT" dirty="0" smtClean="0"/>
              <a:t>MCH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triggers to all </a:t>
            </a:r>
            <a:r>
              <a:rPr lang="it-IT" dirty="0" smtClean="0"/>
              <a:t>AMCs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m</a:t>
            </a:r>
            <a:r>
              <a:rPr lang="it-IT" dirty="0" smtClean="0"/>
              <a:t>achine configuration settings</a:t>
            </a:r>
            <a:endParaRPr lang="it-IT" dirty="0"/>
          </a:p>
        </p:txBody>
      </p:sp>
      <p:sp>
        <p:nvSpPr>
          <p:cNvPr id="57" name="TextBox 56"/>
          <p:cNvSpPr txBox="1"/>
          <p:nvPr/>
        </p:nvSpPr>
        <p:spPr>
          <a:xfrm>
            <a:off x="657255" y="4804909"/>
            <a:ext cx="3556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Manages a subset of AMCs</a:t>
            </a:r>
            <a:endParaRPr lang="it-IT" dirty="0"/>
          </a:p>
        </p:txBody>
      </p:sp>
      <p:sp>
        <p:nvSpPr>
          <p:cNvPr id="59" name="TextBox 58"/>
          <p:cNvSpPr txBox="1"/>
          <p:nvPr/>
        </p:nvSpPr>
        <p:spPr>
          <a:xfrm>
            <a:off x="829876" y="5104781"/>
            <a:ext cx="4239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dirty="0" smtClean="0"/>
              <a:t>configures and collects data from AMCs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r</a:t>
            </a:r>
            <a:r>
              <a:rPr lang="it-IT" dirty="0" smtClean="0"/>
              <a:t>uns EPICS IOCs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53866" y="3850125"/>
            <a:ext cx="3652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Monitors AMCs status, distributes clocks and provides interconnections </a:t>
            </a:r>
            <a:endParaRPr lang="it-IT" dirty="0"/>
          </a:p>
        </p:txBody>
      </p:sp>
      <p:sp>
        <p:nvSpPr>
          <p:cNvPr id="62" name="TextBox 61"/>
          <p:cNvSpPr txBox="1"/>
          <p:nvPr/>
        </p:nvSpPr>
        <p:spPr>
          <a:xfrm>
            <a:off x="624250" y="6048870"/>
            <a:ext cx="3460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Application specific. May provide interlocks and information to MPS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8648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6211455" cy="575107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MTCA Software Stacks / 2017.04</a:t>
            </a:r>
            <a:endParaRPr lang="en-GB" noProof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27177"/>
            <a:ext cx="7704856" cy="538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8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6211455" cy="575107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MTCA Software Stacks / Plan</a:t>
            </a:r>
            <a:endParaRPr lang="en-GB" noProof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65" y="1431086"/>
            <a:ext cx="7879183" cy="542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15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6211455" cy="575107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MTCA Systems Monitoring / Plan</a:t>
            </a:r>
            <a:endParaRPr lang="en-GB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29653"/>
            <a:ext cx="5114286" cy="28476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52120" y="2688009"/>
            <a:ext cx="3304879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Slow &gt; 1 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Read Only (very limited Write)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Most PDUs support SNMP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MTCA MCH supports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RCMP (IPMI)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SNMP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EPICS modules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ipmiComm</a:t>
            </a:r>
            <a:r>
              <a:rPr lang="en-US" dirty="0" smtClean="0"/>
              <a:t> (SLAC)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devSNMP</a:t>
            </a:r>
            <a:r>
              <a:rPr lang="en-US" dirty="0" smtClean="0"/>
              <a:t> (FRIB)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snmpLib</a:t>
            </a:r>
            <a:r>
              <a:rPr lang="en-US" dirty="0" smtClean="0"/>
              <a:t> (RAON)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Existent Open Source Tools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ZABBIX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ICINGA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7704" y="1887215"/>
            <a:ext cx="5221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MTCA Infrastructure Monitoring System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0460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6211455" cy="575107"/>
          </a:xfrm>
        </p:spPr>
        <p:txBody>
          <a:bodyPr>
            <a:normAutofit fontScale="90000"/>
          </a:bodyPr>
          <a:lstStyle/>
          <a:p>
            <a:pPr algn="l"/>
            <a:r>
              <a:rPr lang="en-GB" noProof="0" dirty="0" smtClean="0"/>
              <a:t>Outline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384" y="1772816"/>
            <a:ext cx="8249478" cy="494474"/>
          </a:xfrm>
        </p:spPr>
        <p:txBody>
          <a:bodyPr>
            <a:noAutofit/>
          </a:bodyPr>
          <a:lstStyle/>
          <a:p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MicroTCA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overview;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40768" y="3360423"/>
            <a:ext cx="7335078" cy="5126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MTCA Carrier Hub;</a:t>
            </a:r>
            <a:endParaRPr lang="en-US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74238" y="2377229"/>
            <a:ext cx="8249478" cy="494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MicroTCA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infrastructure: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40768" y="2924944"/>
            <a:ext cx="8249478" cy="494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MTCA crates;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40768" y="3789040"/>
            <a:ext cx="7335078" cy="5126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Power Modules;</a:t>
            </a:r>
            <a:endParaRPr lang="en-US" sz="2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74238" y="4247315"/>
            <a:ext cx="8249478" cy="494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Advanced Mezzanine Cards: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32952" y="4746399"/>
            <a:ext cx="8249478" cy="494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MRF Event Receiver;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740768" y="5131334"/>
            <a:ext cx="8249478" cy="494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CPU cards;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40768" y="5523596"/>
            <a:ext cx="8249478" cy="494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IOxOS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IFC1410/IFC1420;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74238" y="6018070"/>
            <a:ext cx="8249478" cy="494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Software Stacks / Showcase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4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142" y="388114"/>
            <a:ext cx="7561386" cy="575107"/>
          </a:xfrm>
        </p:spPr>
        <p:txBody>
          <a:bodyPr>
            <a:normAutofit fontScale="90000"/>
          </a:bodyPr>
          <a:lstStyle/>
          <a:p>
            <a:pPr algn="l"/>
            <a:r>
              <a:rPr lang="en-GB" noProof="0" dirty="0" err="1" smtClean="0"/>
              <a:t>MicroTCA</a:t>
            </a:r>
            <a:r>
              <a:rPr lang="en-GB" noProof="0" dirty="0" smtClean="0"/>
              <a:t> system </a:t>
            </a:r>
            <a:r>
              <a:rPr lang="en-GB" noProof="0" dirty="0" smtClean="0"/>
              <a:t>Showcase</a:t>
            </a:r>
            <a:endParaRPr lang="en-GB" noProof="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82806"/>
            <a:ext cx="6552728" cy="4914546"/>
          </a:xfrm>
        </p:spPr>
      </p:pic>
    </p:spTree>
    <p:extLst>
      <p:ext uri="{BB962C8B-B14F-4D97-AF65-F5344CB8AC3E}">
        <p14:creationId xmlns:p14="http://schemas.microsoft.com/office/powerpoint/2010/main" val="335434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6211455" cy="575107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err="1" smtClean="0"/>
              <a:t>MicroTCA</a:t>
            </a:r>
            <a:r>
              <a:rPr lang="en-GB" dirty="0" smtClean="0"/>
              <a:t> Overview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384" y="1772816"/>
            <a:ext cx="8249478" cy="4944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Glossary: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74238" y="3504351"/>
            <a:ext cx="7335078" cy="5126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PM : Power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Module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74238" y="2348880"/>
            <a:ext cx="8249478" cy="7323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MicroTCA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: Micro Telecommunication Computing Architecture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74238" y="2841510"/>
            <a:ext cx="8249478" cy="494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MCH :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MicroTCA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Carrier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</a:p>
          <a:p>
            <a:pPr lvl="1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manages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the other boards, provides interconnection switch capabilities, clock distribution,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74238" y="3904708"/>
            <a:ext cx="7335078" cy="5126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CU : Cooling </a:t>
            </a:r>
            <a:r>
              <a:rPr lang="en-GB" sz="2000" dirty="0" smtClean="0"/>
              <a:t>Unit</a:t>
            </a:r>
            <a:endParaRPr lang="en-US" sz="2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74238" y="4336756"/>
            <a:ext cx="8249478" cy="494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AMC : Advanced Mezzanine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Card</a:t>
            </a:r>
          </a:p>
          <a:p>
            <a:pPr lvl="1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basic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constituent of the MTCA system, can provide support for a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RTM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74238" y="5013176"/>
            <a:ext cx="8249478" cy="494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RTM : Rear Transition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Module</a:t>
            </a:r>
          </a:p>
          <a:p>
            <a:pPr lvl="1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provides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real estate area for additional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electronics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74238" y="5679546"/>
            <a:ext cx="8249478" cy="494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MMC : Module Management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Controller</a:t>
            </a:r>
          </a:p>
          <a:p>
            <a:pPr lvl="1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monitors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the status of the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AMC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74238" y="6318902"/>
            <a:ext cx="8249478" cy="494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MCMC :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MicroTCA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Carrier Management Controller;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07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6211455" cy="575107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err="1" smtClean="0"/>
              <a:t>MicroTCA</a:t>
            </a:r>
            <a:r>
              <a:rPr lang="en-GB" dirty="0" smtClean="0"/>
              <a:t> Overview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384" y="1772816"/>
            <a:ext cx="8249478" cy="4944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Why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MicroTCA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1560" y="2377228"/>
            <a:ext cx="8012156" cy="2707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MicroTCA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is a modular standard.</a:t>
            </a:r>
          </a:p>
          <a:p>
            <a:pPr marL="0" indent="0">
              <a:buNone/>
            </a:pPr>
            <a:endParaRPr lang="en-US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By configuring highly diverse collections of 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AdvancedMCs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MicroTCA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Shelf, many different application architectures can be easily realized. </a:t>
            </a:r>
          </a:p>
          <a:p>
            <a:pPr marL="0" indent="0">
              <a:buNone/>
            </a:pPr>
            <a:endParaRPr lang="en-US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common elements defined by 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MicroTCA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are capable of interconnecting these 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AdvancedMCs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in many interesting ways—powering and managing them, all at high efficiency and low cost.”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29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6211455" cy="575107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err="1" smtClean="0"/>
              <a:t>MicroTCA</a:t>
            </a:r>
            <a:r>
              <a:rPr lang="en-GB" dirty="0" smtClean="0"/>
              <a:t> Infrastructure</a:t>
            </a:r>
            <a:endParaRPr lang="en-GB" noProof="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7784975" cy="4525963"/>
          </a:xfrm>
        </p:spPr>
      </p:pic>
    </p:spTree>
    <p:extLst>
      <p:ext uri="{BB962C8B-B14F-4D97-AF65-F5344CB8AC3E}">
        <p14:creationId xmlns:p14="http://schemas.microsoft.com/office/powerpoint/2010/main" val="63197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6211455" cy="575107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err="1" smtClean="0"/>
              <a:t>MicroTCA</a:t>
            </a:r>
            <a:r>
              <a:rPr lang="en-GB" dirty="0" smtClean="0"/>
              <a:t> Chassis (1)</a:t>
            </a:r>
            <a:endParaRPr lang="en-GB" noProof="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347864" y="1484783"/>
            <a:ext cx="5618923" cy="529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dirty="0" smtClean="0"/>
              <a:t>Need to support 2 different chassis types:</a:t>
            </a:r>
            <a:endParaRPr lang="it-IT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453878" y="2036522"/>
            <a:ext cx="5612295" cy="81026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it-IT" sz="2400" dirty="0" smtClean="0"/>
              <a:t>12 slots 9U for systems requiring more than 6 AMCs and/or more than 4 RTMs;	</a:t>
            </a:r>
            <a:endParaRPr lang="it-IT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453878" y="3958509"/>
            <a:ext cx="5219129" cy="514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it-IT" sz="2400" dirty="0" smtClean="0">
                <a:latin typeface="+mn-lt"/>
              </a:rPr>
              <a:t>Tradeoffs:	</a:t>
            </a:r>
            <a:endParaRPr lang="it-IT" sz="24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53878" y="3451430"/>
            <a:ext cx="56122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cs typeface="Arial" panose="020B0604020202020204" pitchFamily="34" charset="0"/>
              </a:rPr>
              <a:t>Front </a:t>
            </a:r>
            <a:r>
              <a:rPr lang="it-IT" sz="2400" dirty="0">
                <a:cs typeface="Arial" panose="020B0604020202020204" pitchFamily="34" charset="0"/>
              </a:rPr>
              <a:t>to rear </a:t>
            </a:r>
            <a:r>
              <a:rPr lang="it-IT" sz="2400" dirty="0" smtClean="0">
                <a:cs typeface="Arial" panose="020B0604020202020204" pitchFamily="34" charset="0"/>
              </a:rPr>
              <a:t>cooling scheme</a:t>
            </a:r>
            <a:endParaRPr lang="it-IT" sz="2400" dirty="0"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30" y="1805421"/>
            <a:ext cx="2947635" cy="2487837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453878" y="2720914"/>
            <a:ext cx="5612295" cy="810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it-IT" sz="2000" dirty="0"/>
              <a:t>6 slots 3U to reduce the number of racks deployed</a:t>
            </a:r>
            <a:r>
              <a:rPr lang="it-IT" sz="2000" dirty="0" smtClean="0"/>
              <a:t>.</a:t>
            </a:r>
            <a:endParaRPr lang="it-IT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32" y="4428452"/>
            <a:ext cx="2934033" cy="1564436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269102"/>
              </p:ext>
            </p:extLst>
          </p:nvPr>
        </p:nvGraphicFramePr>
        <p:xfrm>
          <a:off x="3347864" y="4517735"/>
          <a:ext cx="56189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1512168"/>
                <a:gridCol w="1514468"/>
              </a:tblGrid>
              <a:tr h="355697">
                <a:tc>
                  <a:txBody>
                    <a:bodyPr/>
                    <a:lstStyle/>
                    <a:p>
                      <a:r>
                        <a:rPr lang="it-IT" dirty="0" smtClean="0"/>
                        <a:t>Supported</a:t>
                      </a:r>
                      <a:r>
                        <a:rPr lang="it-IT" baseline="0" dirty="0" smtClean="0"/>
                        <a:t> Components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9U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3U</a:t>
                      </a:r>
                      <a:endParaRPr lang="it-IT" dirty="0"/>
                    </a:p>
                  </a:txBody>
                  <a:tcPr/>
                </a:tc>
              </a:tr>
              <a:tr h="355697">
                <a:tc>
                  <a:txBody>
                    <a:bodyPr/>
                    <a:lstStyle/>
                    <a:p>
                      <a:r>
                        <a:rPr lang="it-IT" dirty="0" smtClean="0"/>
                        <a:t>MCH(s)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</a:t>
                      </a:r>
                      <a:endParaRPr lang="it-IT" dirty="0"/>
                    </a:p>
                  </a:txBody>
                  <a:tcPr/>
                </a:tc>
              </a:tr>
              <a:tr h="355697">
                <a:tc>
                  <a:txBody>
                    <a:bodyPr/>
                    <a:lstStyle/>
                    <a:p>
                      <a:r>
                        <a:rPr lang="it-IT" dirty="0" smtClean="0"/>
                        <a:t>PM(s)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 (3+1)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</a:t>
                      </a:r>
                      <a:endParaRPr lang="it-IT" dirty="0"/>
                    </a:p>
                  </a:txBody>
                  <a:tcPr/>
                </a:tc>
              </a:tr>
              <a:tr h="355697">
                <a:tc>
                  <a:txBody>
                    <a:bodyPr/>
                    <a:lstStyle/>
                    <a:p>
                      <a:r>
                        <a:rPr lang="it-IT" dirty="0" smtClean="0"/>
                        <a:t>CU(s)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 (push-pull)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 (pull only)</a:t>
                      </a:r>
                      <a:endParaRPr lang="it-IT" dirty="0"/>
                    </a:p>
                  </a:txBody>
                  <a:tcPr/>
                </a:tc>
              </a:tr>
              <a:tr h="355697">
                <a:tc>
                  <a:txBody>
                    <a:bodyPr/>
                    <a:lstStyle/>
                    <a:p>
                      <a:r>
                        <a:rPr lang="it-IT" dirty="0" smtClean="0"/>
                        <a:t>AMC(s)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6</a:t>
                      </a:r>
                      <a:endParaRPr lang="it-IT" dirty="0"/>
                    </a:p>
                  </a:txBody>
                  <a:tcPr/>
                </a:tc>
              </a:tr>
              <a:tr h="355697">
                <a:tc>
                  <a:txBody>
                    <a:bodyPr/>
                    <a:lstStyle/>
                    <a:p>
                      <a:r>
                        <a:rPr lang="it-IT" dirty="0" smtClean="0"/>
                        <a:t>RTM(s)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388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6211455" cy="575107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err="1" smtClean="0"/>
              <a:t>MicroTCA</a:t>
            </a:r>
            <a:r>
              <a:rPr lang="en-GB" dirty="0" smtClean="0"/>
              <a:t> Chassis (2)</a:t>
            </a:r>
            <a:endParaRPr lang="en-GB" noProof="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283968" y="1998610"/>
            <a:ext cx="4682819" cy="529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dirty="0" smtClean="0"/>
              <a:t>9U backplane interconnections:</a:t>
            </a:r>
            <a:endParaRPr lang="it-IT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83968" y="2708920"/>
            <a:ext cx="4682819" cy="4584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+mn-lt"/>
              </a:rPr>
              <a:t>2 GbE links (1 towards each MCH)</a:t>
            </a:r>
            <a:endParaRPr lang="it-IT" sz="2400" dirty="0">
              <a:latin typeface="+mn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283968" y="3873289"/>
            <a:ext cx="5219129" cy="514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latin typeface="+mn-lt"/>
              </a:rPr>
              <a:t>4x LVDS type AMC to AMC links</a:t>
            </a:r>
            <a:r>
              <a:rPr lang="it-IT" sz="2400" dirty="0" smtClean="0">
                <a:latin typeface="+mn-lt"/>
              </a:rPr>
              <a:t>	</a:t>
            </a:r>
            <a:r>
              <a:rPr lang="it-IT" sz="1600" dirty="0">
                <a:latin typeface="+mn-lt"/>
              </a:rPr>
              <a:t>(BP specific)</a:t>
            </a:r>
          </a:p>
          <a:p>
            <a:endParaRPr lang="it-IT" sz="24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83968" y="3529176"/>
            <a:ext cx="56122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cs typeface="Arial" panose="020B0604020202020204" pitchFamily="34" charset="0"/>
              </a:rPr>
              <a:t>Redundant PCIe 4x</a:t>
            </a:r>
            <a:endParaRPr lang="it-IT" sz="2000" dirty="0"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283968" y="3111329"/>
            <a:ext cx="5612295" cy="473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+mn-lt"/>
              </a:rPr>
              <a:t>2 high speed AMC to AMC links (</a:t>
            </a:r>
            <a:r>
              <a:rPr lang="it-IT" sz="1600" dirty="0" smtClean="0">
                <a:latin typeface="+mn-lt"/>
              </a:rPr>
              <a:t>BP specific</a:t>
            </a:r>
            <a:r>
              <a:rPr lang="it-IT" sz="2000" dirty="0" smtClean="0">
                <a:latin typeface="+mn-lt"/>
              </a:rPr>
              <a:t>)</a:t>
            </a:r>
            <a:endParaRPr lang="it-IT" sz="20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77932"/>
            <a:ext cx="3963070" cy="5327405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4283968" y="4331421"/>
            <a:ext cx="5219129" cy="514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latin typeface="+mn-lt"/>
              </a:rPr>
              <a:t>8x MLVDS lanes</a:t>
            </a:r>
            <a:endParaRPr lang="it-IT" sz="1600" dirty="0">
              <a:latin typeface="+mn-lt"/>
            </a:endParaRPr>
          </a:p>
          <a:p>
            <a:endParaRPr lang="it-IT" sz="2400" dirty="0">
              <a:latin typeface="+mn-lt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283968" y="4789553"/>
            <a:ext cx="5219129" cy="514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latin typeface="+mn-lt"/>
              </a:rPr>
              <a:t>4x AMC Clock input lines </a:t>
            </a:r>
            <a:r>
              <a:rPr lang="it-IT" sz="1600" dirty="0" smtClean="0">
                <a:latin typeface="+mn-lt"/>
              </a:rPr>
              <a:t>(2 for </a:t>
            </a:r>
            <a:r>
              <a:rPr lang="it-IT" sz="1600" dirty="0">
                <a:latin typeface="+mn-lt"/>
              </a:rPr>
              <a:t>each MCH</a:t>
            </a:r>
            <a:r>
              <a:rPr lang="it-IT" sz="1600" dirty="0" smtClean="0">
                <a:latin typeface="+mn-lt"/>
              </a:rPr>
              <a:t>)</a:t>
            </a:r>
            <a:endParaRPr lang="it-IT" sz="1600" dirty="0">
              <a:latin typeface="+mn-lt"/>
            </a:endParaRPr>
          </a:p>
          <a:p>
            <a:endParaRPr lang="it-IT" sz="2400" dirty="0">
              <a:latin typeface="+mn-lt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283967" y="5209944"/>
            <a:ext cx="5219129" cy="514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latin typeface="+mn-lt"/>
              </a:rPr>
              <a:t>1x FAT Pipe Reference CLK</a:t>
            </a:r>
            <a:endParaRPr lang="it-IT" sz="1600" dirty="0">
              <a:latin typeface="+mn-lt"/>
            </a:endParaRPr>
          </a:p>
          <a:p>
            <a:endParaRPr lang="it-IT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206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497" y="1469144"/>
            <a:ext cx="4393304" cy="5388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6211455" cy="575107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err="1" smtClean="0"/>
              <a:t>MicroTCA</a:t>
            </a:r>
            <a:r>
              <a:rPr lang="en-GB" dirty="0" smtClean="0"/>
              <a:t> Chassis (3)</a:t>
            </a:r>
            <a:endParaRPr lang="en-GB" noProof="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211957" y="1601511"/>
            <a:ext cx="4682819" cy="529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dirty="0" smtClean="0"/>
              <a:t>3U backplane interconnections:</a:t>
            </a:r>
            <a:endParaRPr lang="it-IT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76523" y="2071319"/>
            <a:ext cx="4682819" cy="464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+mn-lt"/>
              </a:rPr>
              <a:t>2 GbE links</a:t>
            </a:r>
            <a:endParaRPr lang="it-IT" sz="2400" dirty="0">
              <a:latin typeface="+mn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76523" y="3203792"/>
            <a:ext cx="5219129" cy="45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latin typeface="+mn-lt"/>
              </a:rPr>
              <a:t>4x LVDS type AMC to AMC links</a:t>
            </a:r>
            <a:endParaRPr lang="it-IT" sz="24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76522" y="2802785"/>
            <a:ext cx="46828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cs typeface="Arial" panose="020B0604020202020204" pitchFamily="34" charset="0"/>
              </a:rPr>
              <a:t>PCIe 8x and 4x </a:t>
            </a:r>
            <a:endParaRPr lang="it-IT" sz="2000" dirty="0"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376523" y="2420652"/>
            <a:ext cx="5040560" cy="491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+mn-lt"/>
              </a:rPr>
              <a:t>2 high speed AMC to AMC links (</a:t>
            </a:r>
            <a:r>
              <a:rPr lang="it-IT" sz="1600" dirty="0" smtClean="0">
                <a:latin typeface="+mn-lt"/>
              </a:rPr>
              <a:t>BP specific</a:t>
            </a:r>
            <a:r>
              <a:rPr lang="it-IT" sz="2000" dirty="0" smtClean="0">
                <a:latin typeface="+mn-lt"/>
              </a:rPr>
              <a:t>)</a:t>
            </a:r>
            <a:endParaRPr lang="it-IT" sz="2000" dirty="0">
              <a:latin typeface="+mn-lt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376523" y="3574779"/>
            <a:ext cx="5219129" cy="514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latin typeface="+mn-lt"/>
              </a:rPr>
              <a:t>8x MLVDS lanes</a:t>
            </a:r>
            <a:endParaRPr lang="it-IT" sz="1600" dirty="0">
              <a:latin typeface="+mn-lt"/>
            </a:endParaRPr>
          </a:p>
          <a:p>
            <a:endParaRPr lang="it-IT" sz="2400" dirty="0">
              <a:latin typeface="+mn-lt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376522" y="3953198"/>
            <a:ext cx="5219129" cy="514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latin typeface="+mn-lt"/>
              </a:rPr>
              <a:t>2x AMC Clock lines</a:t>
            </a:r>
            <a:endParaRPr lang="it-IT" sz="1600" dirty="0">
              <a:latin typeface="+mn-lt"/>
            </a:endParaRPr>
          </a:p>
          <a:p>
            <a:endParaRPr lang="it-IT" sz="2400" dirty="0">
              <a:latin typeface="+mn-lt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376520" y="4356313"/>
            <a:ext cx="4682822" cy="514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latin typeface="+mn-lt"/>
              </a:rPr>
              <a:t>1x FAT Pipe Reference CLK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211959" y="5020233"/>
            <a:ext cx="5040561" cy="529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dirty="0" smtClean="0"/>
              <a:t>New backplane design </a:t>
            </a:r>
            <a:r>
              <a:rPr lang="it-IT" sz="1800" dirty="0" smtClean="0"/>
              <a:t>(available week 26)</a:t>
            </a:r>
            <a:r>
              <a:rPr lang="it-IT" sz="2400" dirty="0" smtClean="0"/>
              <a:t>:</a:t>
            </a:r>
            <a:endParaRPr lang="it-IT" sz="2000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359752" y="5429936"/>
            <a:ext cx="5219129" cy="514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latin typeface="+mn-lt"/>
              </a:rPr>
              <a:t>PCIe 8x to all AMCs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359752" y="5762335"/>
            <a:ext cx="5219129" cy="514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latin typeface="+mn-lt"/>
              </a:rPr>
              <a:t>4x LVDS AMC to AMC provided to all slots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359752" y="6116892"/>
            <a:ext cx="5219129" cy="514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latin typeface="+mn-lt"/>
              </a:rPr>
              <a:t>8x MLVDS lanes span all AMCs</a:t>
            </a:r>
            <a:endParaRPr lang="it-IT" sz="1600" dirty="0">
              <a:latin typeface="+mn-lt"/>
            </a:endParaRPr>
          </a:p>
          <a:p>
            <a:endParaRPr lang="it-IT" sz="2400" dirty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5834"/>
            <a:ext cx="3851920" cy="534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3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497" y="1469144"/>
            <a:ext cx="4393304" cy="5388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6211455" cy="575107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err="1" smtClean="0"/>
              <a:t>MicroTCA</a:t>
            </a:r>
            <a:r>
              <a:rPr lang="en-GB" dirty="0" smtClean="0"/>
              <a:t> Chassis (3)</a:t>
            </a:r>
            <a:endParaRPr lang="en-GB" noProof="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211957" y="1744245"/>
            <a:ext cx="4682819" cy="529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dirty="0" smtClean="0"/>
              <a:t>3U backplane interconnections:</a:t>
            </a:r>
            <a:endParaRPr lang="it-IT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76523" y="2214053"/>
            <a:ext cx="4682819" cy="464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+mn-lt"/>
              </a:rPr>
              <a:t>2 GbE links</a:t>
            </a:r>
            <a:endParaRPr lang="it-IT" sz="2400" dirty="0">
              <a:latin typeface="+mn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76523" y="3346526"/>
            <a:ext cx="5219129" cy="45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latin typeface="+mn-lt"/>
              </a:rPr>
              <a:t>4x LVDS type AMC to AMC links</a:t>
            </a:r>
            <a:endParaRPr lang="it-IT" sz="24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76522" y="2945519"/>
            <a:ext cx="46828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cs typeface="Arial" panose="020B0604020202020204" pitchFamily="34" charset="0"/>
              </a:rPr>
              <a:t>PCIe 8x and 4x </a:t>
            </a:r>
            <a:endParaRPr lang="it-IT" sz="2000" dirty="0"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376523" y="2563386"/>
            <a:ext cx="5040560" cy="491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+mn-lt"/>
              </a:rPr>
              <a:t>2 high speed AMC to AMC links (</a:t>
            </a:r>
            <a:r>
              <a:rPr lang="it-IT" sz="1600" dirty="0" smtClean="0">
                <a:latin typeface="+mn-lt"/>
              </a:rPr>
              <a:t>BP specific</a:t>
            </a:r>
            <a:r>
              <a:rPr lang="it-IT" sz="2000" dirty="0" smtClean="0">
                <a:latin typeface="+mn-lt"/>
              </a:rPr>
              <a:t>)</a:t>
            </a:r>
            <a:endParaRPr lang="it-IT" sz="2000" dirty="0">
              <a:latin typeface="+mn-lt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376523" y="3717513"/>
            <a:ext cx="5219129" cy="514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latin typeface="+mn-lt"/>
              </a:rPr>
              <a:t>8x MLVDS lanes</a:t>
            </a:r>
            <a:endParaRPr lang="it-IT" sz="1600" dirty="0">
              <a:latin typeface="+mn-lt"/>
            </a:endParaRPr>
          </a:p>
          <a:p>
            <a:endParaRPr lang="it-IT" sz="2400" dirty="0">
              <a:latin typeface="+mn-lt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376522" y="4095932"/>
            <a:ext cx="5219129" cy="514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latin typeface="+mn-lt"/>
              </a:rPr>
              <a:t>2x AMC Clock lines</a:t>
            </a:r>
            <a:endParaRPr lang="it-IT" sz="1600" dirty="0">
              <a:latin typeface="+mn-lt"/>
            </a:endParaRPr>
          </a:p>
          <a:p>
            <a:endParaRPr lang="it-IT" sz="2400" dirty="0">
              <a:latin typeface="+mn-lt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376520" y="4499047"/>
            <a:ext cx="4682822" cy="514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latin typeface="+mn-lt"/>
              </a:rPr>
              <a:t>1x FAT Pipe Reference CLK</a:t>
            </a:r>
          </a:p>
        </p:txBody>
      </p:sp>
    </p:spTree>
    <p:extLst>
      <p:ext uri="{BB962C8B-B14F-4D97-AF65-F5344CB8AC3E}">
        <p14:creationId xmlns:p14="http://schemas.microsoft.com/office/powerpoint/2010/main" val="320996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DESY_MTCA_Workshop_PA2</Template>
  <TotalTime>2381</TotalTime>
  <Words>990</Words>
  <Application>Microsoft Office PowerPoint</Application>
  <PresentationFormat>On-screen Show (4:3)</PresentationFormat>
  <Paragraphs>218</Paragraphs>
  <Slides>20</Slides>
  <Notes>13</Notes>
  <HiddenSlides>2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ICS Update  @ 3rd ESS Beam Diagnostics Forum</vt:lpstr>
      <vt:lpstr>Outline</vt:lpstr>
      <vt:lpstr>MicroTCA Overview</vt:lpstr>
      <vt:lpstr>MicroTCA Overview</vt:lpstr>
      <vt:lpstr>MicroTCA Infrastructure</vt:lpstr>
      <vt:lpstr>MicroTCA Chassis (1)</vt:lpstr>
      <vt:lpstr>MicroTCA Chassis (2)</vt:lpstr>
      <vt:lpstr>MicroTCA Chassis (3)</vt:lpstr>
      <vt:lpstr>MicroTCA Chassis (3)</vt:lpstr>
      <vt:lpstr>MicroTCA Chassis (3)</vt:lpstr>
      <vt:lpstr>MicroTCA MCH &amp; PM </vt:lpstr>
      <vt:lpstr>MicroTCA AMC boards: EVR </vt:lpstr>
      <vt:lpstr>MicroTCA AMC boards: CPU </vt:lpstr>
      <vt:lpstr>MicroTCA AMC boards: IFC14xx </vt:lpstr>
      <vt:lpstr>MicroTCA AMC boards: IFC14xx </vt:lpstr>
      <vt:lpstr>MicroTCA system example </vt:lpstr>
      <vt:lpstr>MTCA Software Stacks / 2017.04</vt:lpstr>
      <vt:lpstr>MTCA Software Stacks / Plan</vt:lpstr>
      <vt:lpstr>MTCA Systems Monitoring / Plan</vt:lpstr>
      <vt:lpstr>MicroTCA system Showcase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ICS update</dc:title>
  <dc:creator>Simone</dc:creator>
  <cp:lastModifiedBy>Jeong Han Lee</cp:lastModifiedBy>
  <cp:revision>111</cp:revision>
  <cp:lastPrinted>2016-12-06T23:24:51Z</cp:lastPrinted>
  <dcterms:created xsi:type="dcterms:W3CDTF">2016-12-05T17:11:56Z</dcterms:created>
  <dcterms:modified xsi:type="dcterms:W3CDTF">2017-04-25T12:53:28Z</dcterms:modified>
</cp:coreProperties>
</file>