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tif" ContentType="image/tiff"/>
  <Default Extension="avi" ContentType="video/x-msvide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5" r:id="rId2"/>
    <p:sldMasterId id="2147483667" r:id="rId3"/>
  </p:sldMasterIdLst>
  <p:notesMasterIdLst>
    <p:notesMasterId r:id="rId16"/>
  </p:notesMasterIdLst>
  <p:sldIdLst>
    <p:sldId id="256" r:id="rId4"/>
    <p:sldId id="613" r:id="rId5"/>
    <p:sldId id="614" r:id="rId6"/>
    <p:sldId id="615" r:id="rId7"/>
    <p:sldId id="616" r:id="rId8"/>
    <p:sldId id="603" r:id="rId9"/>
    <p:sldId id="617" r:id="rId10"/>
    <p:sldId id="618" r:id="rId11"/>
    <p:sldId id="619" r:id="rId12"/>
    <p:sldId id="620" r:id="rId13"/>
    <p:sldId id="621" r:id="rId14"/>
    <p:sldId id="609" r:id="rId15"/>
  </p:sldIdLst>
  <p:sldSz cx="9144000" cy="6858000" type="screen4x3"/>
  <p:notesSz cx="6858000" cy="9144000"/>
  <p:defaultTextStyle>
    <a:defPPr>
      <a:defRPr lang="sv-SE"/>
    </a:defPPr>
    <a:lvl1pPr marL="0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9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79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39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98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58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77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8000"/>
    <a:srgbClr val="FF0000"/>
    <a:srgbClr val="0000FF"/>
    <a:srgbClr val="44A1D4"/>
    <a:srgbClr val="FFFFFF"/>
    <a:srgbClr val="7030A0"/>
    <a:srgbClr val="B3B3B3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90" autoAdjust="0"/>
    <p:restoredTop sz="50000" autoAdjust="0"/>
  </p:normalViewPr>
  <p:slideViewPr>
    <p:cSldViewPr snapToGrid="0">
      <p:cViewPr varScale="1">
        <p:scale>
          <a:sx n="103" d="100"/>
          <a:sy n="103" d="100"/>
        </p:scale>
        <p:origin x="176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-264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2017-02-02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9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79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39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98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8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7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D14BCC4-1883-A943-9A98-AF3049849382}" type="datetime1">
              <a:rPr lang="en-US" smtClean="0">
                <a:solidFill>
                  <a:prstClr val="black"/>
                </a:solidFill>
              </a:rPr>
              <a:pPr/>
              <a:t>2/2/17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10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87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D14BCC4-1883-A943-9A98-AF3049849382}" type="datetime1">
              <a:rPr lang="en-US" smtClean="0">
                <a:solidFill>
                  <a:prstClr val="black"/>
                </a:solidFill>
              </a:rPr>
              <a:pPr/>
              <a:t>2/2/17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11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6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2017-02-02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9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F80D-9FEF-9843-9217-39D9BEBB2F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2/2/17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&lt;Slide summary&gt; &lt;name&gt; November 2016 ESS Operations Cost Review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D6AE-68E3-A74D-817E-ADD0CF6A0E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2/2/17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&lt;Slide summary&gt; &lt;name&gt; November 2016 ESS Operations Cost Review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89A7-86F7-3D4A-A7F0-3538BA468B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2/2/17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&lt;Slide summary&gt; &lt;name&gt; November 2016 ESS Operations Cost Review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2017-02-02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A6E0-41BE-6546-9A6A-AEDC770ACB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2/2/17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&lt;Slide summary&gt; &lt;name&gt; November 2016 ESS Operations Cost Review</a:t>
            </a:r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2017-02-02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9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2017-02-02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6FA8-2747-8B48-B875-7188D7D52357}" type="datetime1">
              <a:rPr lang="sv-SE" smtClean="0">
                <a:latin typeface="Calibri"/>
              </a:rPr>
              <a:pPr/>
              <a:t>2017-02-02</a:t>
            </a:fld>
            <a:endParaRPr lang="sv-SE"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78206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2017-02-02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319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70" indent="-342870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884" indent="-285725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2899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05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21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6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9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6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946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12BEA53-3ECD-0646-ABA9-C9531346CE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2/2/17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1680" y="6309320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000000"/>
                </a:solidFill>
              </a:defRPr>
            </a:lvl1pPr>
          </a:lstStyle>
          <a:p>
            <a:pPr defTabSz="914400"/>
            <a:r>
              <a:rPr lang="sv-SE" smtClean="0"/>
              <a:t>&lt;Slide summary&gt; &lt;name&gt; November 2016 ESS Operations Cost Review</a:t>
            </a:r>
            <a:endParaRPr lang="sv-SE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360" y="6356350"/>
            <a:ext cx="87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tif"/><Relationship Id="rId7" Type="http://schemas.openxmlformats.org/officeDocument/2006/relationships/image" Target="../media/image7.emf"/><Relationship Id="rId8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jpe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emf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Instrument Projects and Status</a:t>
            </a:r>
            <a:endParaRPr lang="en-GB" sz="4000" dirty="0"/>
          </a:p>
        </p:txBody>
      </p:sp>
      <p:sp>
        <p:nvSpPr>
          <p:cNvPr id="4" name="Rectangle 3"/>
          <p:cNvSpPr/>
          <p:nvPr/>
        </p:nvSpPr>
        <p:spPr>
          <a:xfrm>
            <a:off x="2286000" y="5949281"/>
            <a:ext cx="4572000" cy="379591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FFFFFF"/>
                </a:solidFill>
              </a:rPr>
              <a:t>Ken Andersen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NID-DMSC Integration Meeting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3</a:t>
            </a:r>
            <a:r>
              <a:rPr lang="en-US" sz="2200" baseline="30000" dirty="0" smtClean="0">
                <a:solidFill>
                  <a:schemeClr val="bg1"/>
                </a:solidFill>
              </a:rPr>
              <a:t>rd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February </a:t>
            </a:r>
            <a:r>
              <a:rPr lang="en-US" sz="2200" dirty="0" smtClean="0">
                <a:solidFill>
                  <a:schemeClr val="bg1"/>
                </a:solidFill>
              </a:rPr>
              <a:t>2017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Neutron Instruments Division </a:t>
            </a:r>
            <a:r>
              <a:rPr lang="en-GB" dirty="0" smtClean="0"/>
              <a:t>Organisation in Operations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redefined Process 7"/>
          <p:cNvSpPr/>
          <p:nvPr/>
        </p:nvSpPr>
        <p:spPr>
          <a:xfrm>
            <a:off x="3642902" y="1593291"/>
            <a:ext cx="1274124" cy="432000"/>
          </a:xfrm>
          <a:prstGeom prst="flowChartPredefinedProcess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200" dirty="0" smtClean="0">
                <a:solidFill>
                  <a:prstClr val="white"/>
                </a:solidFill>
              </a:rPr>
              <a:t>Division Head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0" name="Alternate Process 9"/>
          <p:cNvSpPr/>
          <p:nvPr/>
        </p:nvSpPr>
        <p:spPr>
          <a:xfrm>
            <a:off x="237317" y="2522380"/>
            <a:ext cx="1439997" cy="539999"/>
          </a:xfrm>
          <a:prstGeom prst="flowChartAlternateProcess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200" dirty="0" smtClean="0">
                <a:solidFill>
                  <a:prstClr val="white"/>
                </a:solidFill>
              </a:rPr>
              <a:t>Large-Scale Structures Group Leader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1" name="Alternate Process 10"/>
          <p:cNvSpPr/>
          <p:nvPr/>
        </p:nvSpPr>
        <p:spPr>
          <a:xfrm>
            <a:off x="5093934" y="2522380"/>
            <a:ext cx="1439997" cy="539999"/>
          </a:xfrm>
          <a:prstGeom prst="flowChartAlternateProcess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200" dirty="0" smtClean="0">
                <a:solidFill>
                  <a:prstClr val="white"/>
                </a:solidFill>
              </a:rPr>
              <a:t>Engineering &amp; Methods Group Leader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2" name="Alternate Process 11"/>
          <p:cNvSpPr/>
          <p:nvPr/>
        </p:nvSpPr>
        <p:spPr>
          <a:xfrm>
            <a:off x="1856189" y="2522380"/>
            <a:ext cx="1439997" cy="539999"/>
          </a:xfrm>
          <a:prstGeom prst="flowChartAlternateProcess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200" dirty="0" smtClean="0">
                <a:solidFill>
                  <a:prstClr val="white"/>
                </a:solidFill>
              </a:rPr>
              <a:t>Diffraction Group Leader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3" name="Alternate Process 12"/>
          <p:cNvSpPr/>
          <p:nvPr/>
        </p:nvSpPr>
        <p:spPr>
          <a:xfrm>
            <a:off x="3475061" y="2522380"/>
            <a:ext cx="1439997" cy="539999"/>
          </a:xfrm>
          <a:prstGeom prst="flowChartAlternateProcess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200" dirty="0" smtClean="0">
                <a:solidFill>
                  <a:prstClr val="white"/>
                </a:solidFill>
              </a:rPr>
              <a:t>Spectroscopy Group Leader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21" name="Elbow Connector 20"/>
          <p:cNvCxnSpPr>
            <a:stCxn id="8" idx="2"/>
            <a:endCxn id="60" idx="0"/>
          </p:cNvCxnSpPr>
          <p:nvPr/>
        </p:nvCxnSpPr>
        <p:spPr>
          <a:xfrm rot="16200000" flipH="1">
            <a:off x="5223447" y="1081807"/>
            <a:ext cx="1270817" cy="3157783"/>
          </a:xfrm>
          <a:prstGeom prst="bentConnector3">
            <a:avLst>
              <a:gd name="adj1" fmla="val 2074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Alternate Process 24"/>
          <p:cNvSpPr/>
          <p:nvPr/>
        </p:nvSpPr>
        <p:spPr>
          <a:xfrm>
            <a:off x="7589428" y="2522380"/>
            <a:ext cx="1439997" cy="539999"/>
          </a:xfrm>
          <a:prstGeom prst="flowChartAlternateProcess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200" dirty="0" smtClean="0">
                <a:solidFill>
                  <a:prstClr val="white"/>
                </a:solidFill>
              </a:rPr>
              <a:t>6 Hall Coordinators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26" name="Elbow Connector 25"/>
          <p:cNvCxnSpPr>
            <a:stCxn id="8" idx="2"/>
            <a:endCxn id="10" idx="0"/>
          </p:cNvCxnSpPr>
          <p:nvPr/>
        </p:nvCxnSpPr>
        <p:spPr>
          <a:xfrm rot="5400000">
            <a:off x="2370096" y="612511"/>
            <a:ext cx="497089" cy="332264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8" idx="2"/>
            <a:endCxn id="12" idx="0"/>
          </p:cNvCxnSpPr>
          <p:nvPr/>
        </p:nvCxnSpPr>
        <p:spPr>
          <a:xfrm rot="5400000">
            <a:off x="3179532" y="1421947"/>
            <a:ext cx="497089" cy="1703776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8" idx="2"/>
            <a:endCxn id="13" idx="0"/>
          </p:cNvCxnSpPr>
          <p:nvPr/>
        </p:nvCxnSpPr>
        <p:spPr>
          <a:xfrm rot="5400000">
            <a:off x="3988968" y="2231383"/>
            <a:ext cx="497089" cy="84904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8" idx="2"/>
            <a:endCxn id="11" idx="0"/>
          </p:cNvCxnSpPr>
          <p:nvPr/>
        </p:nvCxnSpPr>
        <p:spPr>
          <a:xfrm rot="16200000" flipH="1">
            <a:off x="4798404" y="1506850"/>
            <a:ext cx="497089" cy="1533969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8" idx="2"/>
            <a:endCxn id="25" idx="0"/>
          </p:cNvCxnSpPr>
          <p:nvPr/>
        </p:nvCxnSpPr>
        <p:spPr>
          <a:xfrm rot="16200000" flipH="1">
            <a:off x="6046151" y="259103"/>
            <a:ext cx="497089" cy="4029463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Process 41"/>
          <p:cNvSpPr/>
          <p:nvPr/>
        </p:nvSpPr>
        <p:spPr>
          <a:xfrm>
            <a:off x="5360614" y="1654684"/>
            <a:ext cx="962105" cy="31882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sz="1100" dirty="0" smtClean="0">
                <a:solidFill>
                  <a:prstClr val="white"/>
                </a:solidFill>
              </a:rPr>
              <a:t>2 team </a:t>
            </a:r>
            <a:r>
              <a:rPr lang="en-US" sz="1100" dirty="0" smtClean="0">
                <a:solidFill>
                  <a:prstClr val="white"/>
                </a:solidFill>
              </a:rPr>
              <a:t>Assistants</a:t>
            </a:r>
            <a:endParaRPr lang="en-US" sz="1100" dirty="0" smtClean="0">
              <a:solidFill>
                <a:prstClr val="white"/>
              </a:solidFill>
            </a:endParaRPr>
          </a:p>
        </p:txBody>
      </p:sp>
      <p:cxnSp>
        <p:nvCxnSpPr>
          <p:cNvPr id="44" name="Elbow Connector 43"/>
          <p:cNvCxnSpPr>
            <a:stCxn id="42" idx="1"/>
            <a:endCxn id="8" idx="3"/>
          </p:cNvCxnSpPr>
          <p:nvPr/>
        </p:nvCxnSpPr>
        <p:spPr>
          <a:xfrm rot="10800000">
            <a:off x="4917026" y="1809292"/>
            <a:ext cx="443588" cy="4807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Alternate Process 50"/>
          <p:cNvSpPr/>
          <p:nvPr/>
        </p:nvSpPr>
        <p:spPr>
          <a:xfrm>
            <a:off x="237317" y="3296108"/>
            <a:ext cx="1439997" cy="198000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N</a:t>
            </a:r>
            <a:r>
              <a:rPr lang="en-US" sz="1400" baseline="-25000" dirty="0" smtClean="0">
                <a:solidFill>
                  <a:prstClr val="white"/>
                </a:solidFill>
              </a:rPr>
              <a:t>1</a:t>
            </a:r>
            <a:r>
              <a:rPr lang="en-US" sz="1400" dirty="0" smtClean="0">
                <a:solidFill>
                  <a:prstClr val="white"/>
                </a:solidFill>
              </a:rPr>
              <a:t> instruments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2N</a:t>
            </a:r>
            <a:r>
              <a:rPr lang="en-US" sz="1400" baseline="-25000" dirty="0" smtClean="0">
                <a:solidFill>
                  <a:prstClr val="white"/>
                </a:solidFill>
              </a:rPr>
              <a:t>1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   scientists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N</a:t>
            </a:r>
            <a:r>
              <a:rPr lang="en-US" sz="1400" baseline="-25000" dirty="0" smtClean="0">
                <a:solidFill>
                  <a:prstClr val="white"/>
                </a:solidFill>
              </a:rPr>
              <a:t>1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support staff</a:t>
            </a:r>
          </a:p>
        </p:txBody>
      </p:sp>
      <p:sp>
        <p:nvSpPr>
          <p:cNvPr id="57" name="Alternate Process 56"/>
          <p:cNvSpPr/>
          <p:nvPr/>
        </p:nvSpPr>
        <p:spPr>
          <a:xfrm>
            <a:off x="1856189" y="3296108"/>
            <a:ext cx="1439997" cy="198000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N</a:t>
            </a:r>
            <a:r>
              <a:rPr lang="en-US" sz="1400" baseline="-25000" dirty="0">
                <a:solidFill>
                  <a:prstClr val="white"/>
                </a:solidFill>
              </a:rPr>
              <a:t>2</a:t>
            </a:r>
            <a:r>
              <a:rPr lang="en-US" sz="1400" dirty="0" smtClean="0">
                <a:solidFill>
                  <a:prstClr val="white"/>
                </a:solidFill>
              </a:rPr>
              <a:t> instruments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2N</a:t>
            </a:r>
            <a:r>
              <a:rPr lang="en-US" sz="1400" baseline="-25000" dirty="0">
                <a:solidFill>
                  <a:prstClr val="white"/>
                </a:solidFill>
              </a:rPr>
              <a:t>2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   scientists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N</a:t>
            </a:r>
            <a:r>
              <a:rPr lang="en-US" sz="1400" baseline="-25000" dirty="0">
                <a:solidFill>
                  <a:prstClr val="white"/>
                </a:solidFill>
              </a:rPr>
              <a:t>2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support staff</a:t>
            </a:r>
          </a:p>
        </p:txBody>
      </p:sp>
      <p:sp>
        <p:nvSpPr>
          <p:cNvPr id="58" name="Alternate Process 57"/>
          <p:cNvSpPr/>
          <p:nvPr/>
        </p:nvSpPr>
        <p:spPr>
          <a:xfrm>
            <a:off x="3475061" y="3296108"/>
            <a:ext cx="1439997" cy="198000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N</a:t>
            </a:r>
            <a:r>
              <a:rPr lang="en-US" sz="1400" baseline="-25000" dirty="0" smtClean="0">
                <a:solidFill>
                  <a:prstClr val="white"/>
                </a:solidFill>
              </a:rPr>
              <a:t>3</a:t>
            </a:r>
            <a:r>
              <a:rPr lang="en-US" sz="1400" dirty="0" smtClean="0">
                <a:solidFill>
                  <a:prstClr val="white"/>
                </a:solidFill>
              </a:rPr>
              <a:t> instruments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2N</a:t>
            </a:r>
            <a:r>
              <a:rPr lang="en-US" sz="1400" baseline="-25000" dirty="0">
                <a:solidFill>
                  <a:prstClr val="white"/>
                </a:solidFill>
              </a:rPr>
              <a:t>3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   scientists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N</a:t>
            </a:r>
            <a:r>
              <a:rPr lang="en-US" sz="1400" baseline="-25000" dirty="0" smtClean="0">
                <a:solidFill>
                  <a:prstClr val="white"/>
                </a:solidFill>
              </a:rPr>
              <a:t>3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support staff</a:t>
            </a:r>
          </a:p>
        </p:txBody>
      </p:sp>
      <p:sp>
        <p:nvSpPr>
          <p:cNvPr id="59" name="Alternate Process 58"/>
          <p:cNvSpPr/>
          <p:nvPr/>
        </p:nvSpPr>
        <p:spPr>
          <a:xfrm>
            <a:off x="5093934" y="3296108"/>
            <a:ext cx="1439997" cy="198000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N</a:t>
            </a:r>
            <a:r>
              <a:rPr lang="en-US" sz="1400" baseline="-25000" dirty="0" smtClean="0">
                <a:solidFill>
                  <a:prstClr val="white"/>
                </a:solidFill>
              </a:rPr>
              <a:t>4</a:t>
            </a:r>
            <a:r>
              <a:rPr lang="en-US" sz="1400" dirty="0" smtClean="0">
                <a:solidFill>
                  <a:prstClr val="white"/>
                </a:solidFill>
              </a:rPr>
              <a:t> instruments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2N</a:t>
            </a:r>
            <a:r>
              <a:rPr lang="en-US" sz="1400" baseline="-25000" dirty="0" smtClean="0">
                <a:solidFill>
                  <a:prstClr val="white"/>
                </a:solidFill>
              </a:rPr>
              <a:t>4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   scientists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N</a:t>
            </a:r>
            <a:r>
              <a:rPr lang="en-US" sz="1400" baseline="-25000" dirty="0" smtClean="0">
                <a:solidFill>
                  <a:prstClr val="white"/>
                </a:solidFill>
              </a:rPr>
              <a:t>4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support staff</a:t>
            </a:r>
          </a:p>
        </p:txBody>
      </p:sp>
      <p:sp>
        <p:nvSpPr>
          <p:cNvPr id="60" name="Alternate Process 59"/>
          <p:cNvSpPr/>
          <p:nvPr/>
        </p:nvSpPr>
        <p:spPr>
          <a:xfrm>
            <a:off x="6717748" y="3296108"/>
            <a:ext cx="1439997" cy="1979998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1 fundamental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physics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instrument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2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scientists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1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support staff</a:t>
            </a:r>
          </a:p>
        </p:txBody>
      </p:sp>
    </p:spTree>
    <p:extLst>
      <p:ext uri="{BB962C8B-B14F-4D97-AF65-F5344CB8AC3E}">
        <p14:creationId xmlns:p14="http://schemas.microsoft.com/office/powerpoint/2010/main" val="19546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Neutron Instruments Division </a:t>
            </a:r>
            <a:r>
              <a:rPr lang="en-GB" dirty="0" smtClean="0"/>
              <a:t>Organisation in Operations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redefined Process 7"/>
          <p:cNvSpPr/>
          <p:nvPr/>
        </p:nvSpPr>
        <p:spPr>
          <a:xfrm>
            <a:off x="3642902" y="1593291"/>
            <a:ext cx="1274124" cy="432000"/>
          </a:xfrm>
          <a:prstGeom prst="flowChartPredefinedProcess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200" dirty="0" smtClean="0">
                <a:solidFill>
                  <a:prstClr val="white"/>
                </a:solidFill>
              </a:rPr>
              <a:t>Division Head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0" name="Alternate Process 9"/>
          <p:cNvSpPr/>
          <p:nvPr/>
        </p:nvSpPr>
        <p:spPr>
          <a:xfrm>
            <a:off x="237317" y="2522380"/>
            <a:ext cx="1439997" cy="539999"/>
          </a:xfrm>
          <a:prstGeom prst="flowChartAlternateProcess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200" dirty="0" smtClean="0">
                <a:solidFill>
                  <a:prstClr val="white"/>
                </a:solidFill>
              </a:rPr>
              <a:t>Large-Scale Structures Group Leader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1" name="Alternate Process 10"/>
          <p:cNvSpPr/>
          <p:nvPr/>
        </p:nvSpPr>
        <p:spPr>
          <a:xfrm>
            <a:off x="5093934" y="2522380"/>
            <a:ext cx="1439997" cy="539999"/>
          </a:xfrm>
          <a:prstGeom prst="flowChartAlternateProcess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200" dirty="0" smtClean="0">
                <a:solidFill>
                  <a:prstClr val="white"/>
                </a:solidFill>
              </a:rPr>
              <a:t>Engineering &amp; Methods Group Leader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2" name="Alternate Process 11"/>
          <p:cNvSpPr/>
          <p:nvPr/>
        </p:nvSpPr>
        <p:spPr>
          <a:xfrm>
            <a:off x="1856189" y="2522380"/>
            <a:ext cx="1439997" cy="539999"/>
          </a:xfrm>
          <a:prstGeom prst="flowChartAlternateProcess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200" dirty="0" smtClean="0">
                <a:solidFill>
                  <a:prstClr val="white"/>
                </a:solidFill>
              </a:rPr>
              <a:t>Diffraction Group Leader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3" name="Alternate Process 12"/>
          <p:cNvSpPr/>
          <p:nvPr/>
        </p:nvSpPr>
        <p:spPr>
          <a:xfrm>
            <a:off x="3475061" y="2522380"/>
            <a:ext cx="1439997" cy="539999"/>
          </a:xfrm>
          <a:prstGeom prst="flowChartAlternateProcess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200" dirty="0" smtClean="0">
                <a:solidFill>
                  <a:prstClr val="white"/>
                </a:solidFill>
              </a:rPr>
              <a:t>Spectroscopy Group Leader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21" name="Elbow Connector 20"/>
          <p:cNvCxnSpPr>
            <a:stCxn id="8" idx="2"/>
            <a:endCxn id="60" idx="0"/>
          </p:cNvCxnSpPr>
          <p:nvPr/>
        </p:nvCxnSpPr>
        <p:spPr>
          <a:xfrm rot="16200000" flipH="1">
            <a:off x="5223447" y="1081807"/>
            <a:ext cx="1270817" cy="3157783"/>
          </a:xfrm>
          <a:prstGeom prst="bentConnector3">
            <a:avLst>
              <a:gd name="adj1" fmla="val 2074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Alternate Process 24"/>
          <p:cNvSpPr/>
          <p:nvPr/>
        </p:nvSpPr>
        <p:spPr>
          <a:xfrm>
            <a:off x="7589428" y="2522380"/>
            <a:ext cx="1439997" cy="539999"/>
          </a:xfrm>
          <a:prstGeom prst="flowChartAlternateProcess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200" dirty="0" smtClean="0">
                <a:solidFill>
                  <a:prstClr val="white"/>
                </a:solidFill>
              </a:rPr>
              <a:t>6 Hall Coordinators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26" name="Elbow Connector 25"/>
          <p:cNvCxnSpPr>
            <a:stCxn id="8" idx="2"/>
            <a:endCxn id="10" idx="0"/>
          </p:cNvCxnSpPr>
          <p:nvPr/>
        </p:nvCxnSpPr>
        <p:spPr>
          <a:xfrm rot="5400000">
            <a:off x="2370096" y="612511"/>
            <a:ext cx="497089" cy="332264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8" idx="2"/>
            <a:endCxn id="12" idx="0"/>
          </p:cNvCxnSpPr>
          <p:nvPr/>
        </p:nvCxnSpPr>
        <p:spPr>
          <a:xfrm rot="5400000">
            <a:off x="3179532" y="1421947"/>
            <a:ext cx="497089" cy="1703776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8" idx="2"/>
            <a:endCxn id="13" idx="0"/>
          </p:cNvCxnSpPr>
          <p:nvPr/>
        </p:nvCxnSpPr>
        <p:spPr>
          <a:xfrm rot="5400000">
            <a:off x="3988968" y="2231383"/>
            <a:ext cx="497089" cy="84904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8" idx="2"/>
            <a:endCxn id="11" idx="0"/>
          </p:cNvCxnSpPr>
          <p:nvPr/>
        </p:nvCxnSpPr>
        <p:spPr>
          <a:xfrm rot="16200000" flipH="1">
            <a:off x="4798404" y="1506850"/>
            <a:ext cx="497089" cy="1533969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8" idx="2"/>
            <a:endCxn id="25" idx="0"/>
          </p:cNvCxnSpPr>
          <p:nvPr/>
        </p:nvCxnSpPr>
        <p:spPr>
          <a:xfrm rot="16200000" flipH="1">
            <a:off x="6046151" y="259103"/>
            <a:ext cx="497089" cy="4029463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Process 41"/>
          <p:cNvSpPr/>
          <p:nvPr/>
        </p:nvSpPr>
        <p:spPr>
          <a:xfrm>
            <a:off x="5360614" y="1654684"/>
            <a:ext cx="962105" cy="31882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sz="1100" dirty="0" smtClean="0">
                <a:solidFill>
                  <a:prstClr val="white"/>
                </a:solidFill>
              </a:rPr>
              <a:t>2 team </a:t>
            </a:r>
            <a:r>
              <a:rPr lang="en-US" sz="1100" dirty="0" smtClean="0">
                <a:solidFill>
                  <a:prstClr val="white"/>
                </a:solidFill>
              </a:rPr>
              <a:t>Assistants</a:t>
            </a:r>
            <a:endParaRPr lang="en-US" sz="1100" dirty="0" smtClean="0">
              <a:solidFill>
                <a:prstClr val="white"/>
              </a:solidFill>
            </a:endParaRPr>
          </a:p>
        </p:txBody>
      </p:sp>
      <p:cxnSp>
        <p:nvCxnSpPr>
          <p:cNvPr id="44" name="Elbow Connector 43"/>
          <p:cNvCxnSpPr>
            <a:stCxn id="42" idx="1"/>
            <a:endCxn id="8" idx="3"/>
          </p:cNvCxnSpPr>
          <p:nvPr/>
        </p:nvCxnSpPr>
        <p:spPr>
          <a:xfrm rot="10800000">
            <a:off x="4917026" y="1809292"/>
            <a:ext cx="443588" cy="4807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Alternate Process 50"/>
          <p:cNvSpPr/>
          <p:nvPr/>
        </p:nvSpPr>
        <p:spPr>
          <a:xfrm>
            <a:off x="237317" y="3296108"/>
            <a:ext cx="1439997" cy="198000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N</a:t>
            </a:r>
            <a:r>
              <a:rPr lang="en-US" sz="1400" baseline="-25000" dirty="0" smtClean="0">
                <a:solidFill>
                  <a:prstClr val="white"/>
                </a:solidFill>
              </a:rPr>
              <a:t>1</a:t>
            </a:r>
            <a:r>
              <a:rPr lang="en-US" sz="1400" dirty="0" smtClean="0">
                <a:solidFill>
                  <a:prstClr val="white"/>
                </a:solidFill>
              </a:rPr>
              <a:t> instruments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2N</a:t>
            </a:r>
            <a:r>
              <a:rPr lang="en-US" sz="1400" baseline="-25000" dirty="0" smtClean="0">
                <a:solidFill>
                  <a:prstClr val="white"/>
                </a:solidFill>
              </a:rPr>
              <a:t>1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   scientists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N</a:t>
            </a:r>
            <a:r>
              <a:rPr lang="en-US" sz="1400" baseline="-25000" dirty="0" smtClean="0">
                <a:solidFill>
                  <a:prstClr val="white"/>
                </a:solidFill>
              </a:rPr>
              <a:t>1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support staff</a:t>
            </a:r>
          </a:p>
        </p:txBody>
      </p:sp>
      <p:sp>
        <p:nvSpPr>
          <p:cNvPr id="57" name="Alternate Process 56"/>
          <p:cNvSpPr/>
          <p:nvPr/>
        </p:nvSpPr>
        <p:spPr>
          <a:xfrm>
            <a:off x="1856189" y="3296108"/>
            <a:ext cx="1439997" cy="198000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N</a:t>
            </a:r>
            <a:r>
              <a:rPr lang="en-US" sz="1400" baseline="-25000" dirty="0">
                <a:solidFill>
                  <a:prstClr val="white"/>
                </a:solidFill>
              </a:rPr>
              <a:t>2</a:t>
            </a:r>
            <a:r>
              <a:rPr lang="en-US" sz="1400" dirty="0" smtClean="0">
                <a:solidFill>
                  <a:prstClr val="white"/>
                </a:solidFill>
              </a:rPr>
              <a:t> instruments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2N</a:t>
            </a:r>
            <a:r>
              <a:rPr lang="en-US" sz="1400" baseline="-25000" dirty="0">
                <a:solidFill>
                  <a:prstClr val="white"/>
                </a:solidFill>
              </a:rPr>
              <a:t>2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   scientists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N</a:t>
            </a:r>
            <a:r>
              <a:rPr lang="en-US" sz="1400" baseline="-25000" dirty="0">
                <a:solidFill>
                  <a:prstClr val="white"/>
                </a:solidFill>
              </a:rPr>
              <a:t>2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support staff</a:t>
            </a:r>
          </a:p>
        </p:txBody>
      </p:sp>
      <p:sp>
        <p:nvSpPr>
          <p:cNvPr id="58" name="Alternate Process 57"/>
          <p:cNvSpPr/>
          <p:nvPr/>
        </p:nvSpPr>
        <p:spPr>
          <a:xfrm>
            <a:off x="3475061" y="3296108"/>
            <a:ext cx="1439997" cy="198000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N</a:t>
            </a:r>
            <a:r>
              <a:rPr lang="en-US" sz="1400" baseline="-25000" dirty="0" smtClean="0">
                <a:solidFill>
                  <a:prstClr val="white"/>
                </a:solidFill>
              </a:rPr>
              <a:t>3</a:t>
            </a:r>
            <a:r>
              <a:rPr lang="en-US" sz="1400" dirty="0" smtClean="0">
                <a:solidFill>
                  <a:prstClr val="white"/>
                </a:solidFill>
              </a:rPr>
              <a:t> instruments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2N</a:t>
            </a:r>
            <a:r>
              <a:rPr lang="en-US" sz="1400" baseline="-25000" dirty="0">
                <a:solidFill>
                  <a:prstClr val="white"/>
                </a:solidFill>
              </a:rPr>
              <a:t>3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   scientists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N</a:t>
            </a:r>
            <a:r>
              <a:rPr lang="en-US" sz="1400" baseline="-25000" dirty="0" smtClean="0">
                <a:solidFill>
                  <a:prstClr val="white"/>
                </a:solidFill>
              </a:rPr>
              <a:t>3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support staff</a:t>
            </a:r>
          </a:p>
        </p:txBody>
      </p:sp>
      <p:sp>
        <p:nvSpPr>
          <p:cNvPr id="59" name="Alternate Process 58"/>
          <p:cNvSpPr/>
          <p:nvPr/>
        </p:nvSpPr>
        <p:spPr>
          <a:xfrm>
            <a:off x="5093934" y="3296108"/>
            <a:ext cx="1439997" cy="198000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N</a:t>
            </a:r>
            <a:r>
              <a:rPr lang="en-US" sz="1400" baseline="-25000" dirty="0" smtClean="0">
                <a:solidFill>
                  <a:prstClr val="white"/>
                </a:solidFill>
              </a:rPr>
              <a:t>4</a:t>
            </a:r>
            <a:r>
              <a:rPr lang="en-US" sz="1400" dirty="0" smtClean="0">
                <a:solidFill>
                  <a:prstClr val="white"/>
                </a:solidFill>
              </a:rPr>
              <a:t> instruments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2N</a:t>
            </a:r>
            <a:r>
              <a:rPr lang="en-US" sz="1400" baseline="-25000" dirty="0" smtClean="0">
                <a:solidFill>
                  <a:prstClr val="white"/>
                </a:solidFill>
              </a:rPr>
              <a:t>4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   scientists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N</a:t>
            </a:r>
            <a:r>
              <a:rPr lang="en-US" sz="1400" baseline="-25000" dirty="0" smtClean="0">
                <a:solidFill>
                  <a:prstClr val="white"/>
                </a:solidFill>
              </a:rPr>
              <a:t>4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support staff</a:t>
            </a:r>
          </a:p>
        </p:txBody>
      </p:sp>
      <p:sp>
        <p:nvSpPr>
          <p:cNvPr id="60" name="Alternate Process 59"/>
          <p:cNvSpPr/>
          <p:nvPr/>
        </p:nvSpPr>
        <p:spPr>
          <a:xfrm>
            <a:off x="6717748" y="3296108"/>
            <a:ext cx="1439997" cy="1979998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1 fundamental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physics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instrument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 smtClean="0">
                <a:solidFill>
                  <a:prstClr val="white"/>
                </a:solidFill>
              </a:rPr>
              <a:t>2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scientists</a:t>
            </a:r>
          </a:p>
          <a:p>
            <a:pPr defTabSz="914400"/>
            <a:endParaRPr lang="en-US" sz="1400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1</a:t>
            </a:r>
            <a:r>
              <a:rPr lang="en-US" sz="1400" dirty="0" smtClean="0">
                <a:solidFill>
                  <a:prstClr val="white"/>
                </a:solidFill>
              </a:rPr>
              <a:t> instrument </a:t>
            </a:r>
          </a:p>
          <a:p>
            <a:pPr defTabSz="914400"/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support staff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-43139" y="5399903"/>
            <a:ext cx="92242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7392" y="5399903"/>
            <a:ext cx="177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Staffing: </a:t>
            </a:r>
            <a:endParaRPr lang="en-US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158506" y="5769235"/>
            <a:ext cx="1520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Andrew Jackson</a:t>
            </a:r>
          </a:p>
          <a:p>
            <a:r>
              <a:rPr lang="en-US" sz="1600" dirty="0" smtClean="0"/>
              <a:t>Hanna </a:t>
            </a:r>
            <a:r>
              <a:rPr lang="en-US" sz="1600" dirty="0" err="1" smtClean="0"/>
              <a:t>Wacklin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1782047" y="5780782"/>
            <a:ext cx="1632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Werner </a:t>
            </a:r>
            <a:r>
              <a:rPr lang="en-US" sz="1600" dirty="0" err="1" smtClean="0"/>
              <a:t>Schweika</a:t>
            </a:r>
            <a:endParaRPr lang="en-US" sz="1600" dirty="0" smtClean="0"/>
          </a:p>
          <a:p>
            <a:r>
              <a:rPr lang="en-US" sz="1600" dirty="0" err="1" smtClean="0"/>
              <a:t>Esko</a:t>
            </a:r>
            <a:r>
              <a:rPr lang="en-US" sz="1600" dirty="0" smtClean="0"/>
              <a:t> </a:t>
            </a:r>
            <a:r>
              <a:rPr lang="en-US" sz="1600" dirty="0" err="1" smtClean="0"/>
              <a:t>Oksanen</a:t>
            </a:r>
            <a:endParaRPr lang="en-US" sz="1600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3416088" y="5769235"/>
            <a:ext cx="19820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Pascale </a:t>
            </a:r>
            <a:r>
              <a:rPr lang="en-US" sz="1600" dirty="0" err="1" smtClean="0"/>
              <a:t>Deen</a:t>
            </a:r>
            <a:endParaRPr lang="en-US" sz="1600" dirty="0" smtClean="0"/>
          </a:p>
          <a:p>
            <a:r>
              <a:rPr lang="en-US" sz="1600" dirty="0" err="1" smtClean="0"/>
              <a:t>Rasmus</a:t>
            </a:r>
            <a:r>
              <a:rPr lang="en-US" sz="1600" dirty="0" smtClean="0"/>
              <a:t> </a:t>
            </a:r>
            <a:r>
              <a:rPr lang="en-US" sz="1600" dirty="0" err="1" smtClean="0"/>
              <a:t>Toft</a:t>
            </a:r>
            <a:r>
              <a:rPr lang="en-US" sz="1600" dirty="0" smtClean="0"/>
              <a:t>-Petersen</a:t>
            </a:r>
          </a:p>
          <a:p>
            <a:r>
              <a:rPr lang="en-US" sz="1600" dirty="0" smtClean="0"/>
              <a:t>Melissa Sharp</a:t>
            </a:r>
          </a:p>
          <a:p>
            <a:r>
              <a:rPr lang="en-US" sz="1600" dirty="0" smtClean="0"/>
              <a:t>Monika </a:t>
            </a:r>
            <a:r>
              <a:rPr lang="en-US" sz="1600" dirty="0" err="1" smtClean="0"/>
              <a:t>Hartl</a:t>
            </a:r>
            <a:endParaRPr lang="en-US" sz="1600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5286472" y="5769235"/>
            <a:ext cx="1440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Markus </a:t>
            </a:r>
            <a:r>
              <a:rPr lang="en-US" sz="1600" dirty="0" err="1" smtClean="0"/>
              <a:t>Strobl</a:t>
            </a:r>
            <a:endParaRPr lang="en-US" sz="1600" dirty="0" smtClean="0"/>
          </a:p>
          <a:p>
            <a:r>
              <a:rPr lang="en-US" sz="1600" dirty="0" smtClean="0"/>
              <a:t>Robin </a:t>
            </a:r>
            <a:r>
              <a:rPr lang="en-US" sz="1600" dirty="0" err="1" smtClean="0"/>
              <a:t>Woracek</a:t>
            </a:r>
            <a:endParaRPr lang="en-US" sz="1600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7461439" y="5880558"/>
            <a:ext cx="1339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Ken Andersen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57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Scattering Systems (NSS)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grpSp>
        <p:nvGrpSpPr>
          <p:cNvPr id="5" name="Group 4"/>
          <p:cNvGrpSpPr/>
          <p:nvPr/>
        </p:nvGrpSpPr>
        <p:grpSpPr>
          <a:xfrm>
            <a:off x="1763825" y="3429000"/>
            <a:ext cx="2592152" cy="3285000"/>
            <a:chOff x="1691816" y="3429000"/>
            <a:chExt cx="2592152" cy="3285000"/>
          </a:xfrm>
        </p:grpSpPr>
        <p:sp>
          <p:nvSpPr>
            <p:cNvPr id="6" name="Rectangle 5"/>
            <p:cNvSpPr/>
            <p:nvPr/>
          </p:nvSpPr>
          <p:spPr>
            <a:xfrm>
              <a:off x="3059968" y="4419849"/>
              <a:ext cx="1224000" cy="2138061"/>
            </a:xfrm>
            <a:prstGeom prst="rect">
              <a:avLst/>
            </a:prstGeom>
            <a:solidFill>
              <a:srgbClr val="008000">
                <a:alpha val="10000"/>
              </a:srgbClr>
            </a:solidFill>
            <a:ln w="254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59968" y="3429000"/>
              <a:ext cx="1224000" cy="864096"/>
            </a:xfrm>
            <a:prstGeom prst="rect">
              <a:avLst/>
            </a:prstGeom>
            <a:solidFill>
              <a:srgbClr val="008000">
                <a:alpha val="10000"/>
              </a:srgbClr>
            </a:solidFill>
            <a:ln w="254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92136" y="3429000"/>
              <a:ext cx="1224000" cy="1584000"/>
            </a:xfrm>
            <a:prstGeom prst="rect">
              <a:avLst/>
            </a:prstGeom>
            <a:solidFill>
              <a:srgbClr val="008000">
                <a:alpha val="10000"/>
              </a:srgbClr>
            </a:solidFill>
            <a:ln w="254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691816" y="5130000"/>
              <a:ext cx="1224000" cy="1584000"/>
            </a:xfrm>
            <a:prstGeom prst="rect">
              <a:avLst/>
            </a:prstGeom>
            <a:solidFill>
              <a:srgbClr val="008000">
                <a:alpha val="10000"/>
              </a:srgbClr>
            </a:solidFill>
            <a:ln w="254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1789" y="3212976"/>
            <a:ext cx="1138984" cy="1013432"/>
            <a:chOff x="120648" y="2486775"/>
            <a:chExt cx="1138984" cy="1013432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120648" y="2486775"/>
              <a:ext cx="0" cy="770400"/>
            </a:xfrm>
            <a:prstGeom prst="straightConnector1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  <a:tailEnd type="non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2" name="Shape 54"/>
            <p:cNvSpPr/>
            <p:nvPr/>
          </p:nvSpPr>
          <p:spPr>
            <a:xfrm>
              <a:off x="253580" y="2644034"/>
              <a:ext cx="1006052" cy="325077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6000" tIns="46800" rIns="36000" bIns="0"/>
            <a:lstStyle/>
            <a:p>
              <a:pPr>
                <a:spcBef>
                  <a:spcPts val="300"/>
                </a:spcBef>
              </a:pPr>
              <a:r>
                <a:rPr lang="en-AU" sz="1000" b="1" dirty="0"/>
                <a:t>SSM application</a:t>
              </a:r>
              <a:endParaRPr sz="900" dirty="0"/>
            </a:p>
          </p:txBody>
        </p:sp>
        <p:sp>
          <p:nvSpPr>
            <p:cNvPr id="13" name="Shape 54"/>
            <p:cNvSpPr/>
            <p:nvPr/>
          </p:nvSpPr>
          <p:spPr>
            <a:xfrm>
              <a:off x="247230" y="3068159"/>
              <a:ext cx="1012402" cy="43204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6000" tIns="46800" rIns="36000" bIns="0"/>
            <a:lstStyle/>
            <a:p>
              <a:pPr>
                <a:spcBef>
                  <a:spcPts val="300"/>
                </a:spcBef>
              </a:pPr>
              <a:r>
                <a:rPr lang="en-AU" sz="1000" b="1" dirty="0"/>
                <a:t>Safety Systems analysis &amp; design</a:t>
              </a:r>
              <a:endParaRPr sz="900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20648" y="2825095"/>
              <a:ext cx="116417" cy="0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Straight Connector 14"/>
            <p:cNvCxnSpPr/>
            <p:nvPr/>
          </p:nvCxnSpPr>
          <p:spPr>
            <a:xfrm rot="21480000">
              <a:off x="132231" y="3258862"/>
              <a:ext cx="98484" cy="0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6" name="Group 15"/>
          <p:cNvGrpSpPr/>
          <p:nvPr/>
        </p:nvGrpSpPr>
        <p:grpSpPr>
          <a:xfrm>
            <a:off x="7706278" y="3212977"/>
            <a:ext cx="1330219" cy="1161338"/>
            <a:chOff x="7709193" y="2238919"/>
            <a:chExt cx="1330219" cy="1161338"/>
          </a:xfrm>
        </p:grpSpPr>
        <p:grpSp>
          <p:nvGrpSpPr>
            <p:cNvPr id="17" name="Group 16"/>
            <p:cNvGrpSpPr/>
            <p:nvPr/>
          </p:nvGrpSpPr>
          <p:grpSpPr>
            <a:xfrm>
              <a:off x="7709193" y="2238919"/>
              <a:ext cx="1313784" cy="1022400"/>
              <a:chOff x="7709193" y="2343879"/>
              <a:chExt cx="1313784" cy="1022400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>
                <a:off x="7709193" y="2343879"/>
                <a:ext cx="0" cy="1022400"/>
              </a:xfrm>
              <a:prstGeom prst="straightConnector1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  <a:tailEnd type="non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grpSp>
            <p:nvGrpSpPr>
              <p:cNvPr id="21" name="Group 20"/>
              <p:cNvGrpSpPr/>
              <p:nvPr/>
            </p:nvGrpSpPr>
            <p:grpSpPr>
              <a:xfrm>
                <a:off x="7709193" y="2431047"/>
                <a:ext cx="1313784" cy="310825"/>
                <a:chOff x="2097177" y="3787742"/>
                <a:chExt cx="1313784" cy="310825"/>
              </a:xfrm>
            </p:grpSpPr>
            <p:sp>
              <p:nvSpPr>
                <p:cNvPr id="25" name="Shape 54"/>
                <p:cNvSpPr/>
                <p:nvPr/>
              </p:nvSpPr>
              <p:spPr>
                <a:xfrm>
                  <a:off x="2225078" y="3787742"/>
                  <a:ext cx="1185883" cy="310825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>
                    <a:spcBef>
                      <a:spcPts val="300"/>
                    </a:spcBef>
                  </a:pPr>
                  <a:r>
                    <a:rPr lang="en-AU" sz="1000" b="1" dirty="0"/>
                    <a:t>Budgets &amp; workflow</a:t>
                  </a:r>
                  <a:endParaRPr sz="1000" b="1" dirty="0"/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2097177" y="3934374"/>
                  <a:ext cx="144000" cy="0"/>
                </a:xfrm>
                <a:prstGeom prst="line">
                  <a:avLst/>
                </a:prstGeom>
                <a:noFill/>
                <a:ln w="25400" cap="flat">
                  <a:solidFill>
                    <a:srgbClr val="4F81BD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22" name="Group 21"/>
              <p:cNvGrpSpPr/>
              <p:nvPr/>
            </p:nvGrpSpPr>
            <p:grpSpPr>
              <a:xfrm>
                <a:off x="7709193" y="2831501"/>
                <a:ext cx="1313784" cy="289016"/>
                <a:chOff x="2097177" y="3518315"/>
                <a:chExt cx="1313784" cy="289016"/>
              </a:xfrm>
            </p:grpSpPr>
            <p:sp>
              <p:nvSpPr>
                <p:cNvPr id="23" name="Shape 54"/>
                <p:cNvSpPr/>
                <p:nvPr/>
              </p:nvSpPr>
              <p:spPr>
                <a:xfrm>
                  <a:off x="2225078" y="3518315"/>
                  <a:ext cx="1185883" cy="289016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>
                    <a:spcBef>
                      <a:spcPts val="300"/>
                    </a:spcBef>
                  </a:pPr>
                  <a:r>
                    <a:rPr lang="en-AU" sz="1000" b="1" dirty="0"/>
                    <a:t>Schedule</a:t>
                  </a:r>
                  <a:endParaRPr sz="1000" b="1" dirty="0"/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2097177" y="3685643"/>
                  <a:ext cx="144000" cy="0"/>
                </a:xfrm>
                <a:prstGeom prst="line">
                  <a:avLst/>
                </a:prstGeom>
                <a:noFill/>
                <a:ln w="25400" cap="flat">
                  <a:solidFill>
                    <a:srgbClr val="4F81BD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709193" y="3264807"/>
              <a:ext cx="144000" cy="0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Shape 54"/>
            <p:cNvSpPr/>
            <p:nvPr/>
          </p:nvSpPr>
          <p:spPr>
            <a:xfrm>
              <a:off x="7853529" y="3109893"/>
              <a:ext cx="1185883" cy="290364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6000" tIns="46800" rIns="36000" bIns="0"/>
            <a:lstStyle/>
            <a:p>
              <a:pPr>
                <a:spcBef>
                  <a:spcPts val="300"/>
                </a:spcBef>
              </a:pPr>
              <a:r>
                <a:rPr lang="en-AU" sz="1000" b="1" dirty="0"/>
                <a:t>Risk Management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29711" y="3212976"/>
            <a:ext cx="1224886" cy="2934000"/>
            <a:chOff x="6083418" y="2439216"/>
            <a:chExt cx="1224886" cy="2934000"/>
          </a:xfrm>
        </p:grpSpPr>
        <p:grpSp>
          <p:nvGrpSpPr>
            <p:cNvPr id="28" name="Group 27"/>
            <p:cNvGrpSpPr/>
            <p:nvPr/>
          </p:nvGrpSpPr>
          <p:grpSpPr>
            <a:xfrm>
              <a:off x="6083418" y="2439216"/>
              <a:ext cx="1224886" cy="2934000"/>
              <a:chOff x="5852192" y="2347472"/>
              <a:chExt cx="1224886" cy="2934000"/>
            </a:xfrm>
          </p:grpSpPr>
          <p:sp>
            <p:nvSpPr>
              <p:cNvPr id="31" name="Shape 54"/>
              <p:cNvSpPr/>
              <p:nvPr/>
            </p:nvSpPr>
            <p:spPr>
              <a:xfrm>
                <a:off x="6106893" y="3906280"/>
                <a:ext cx="970185" cy="430264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4F81BD"/>
                </a:solidFill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36000" tIns="46800" rIns="36000" bIns="0"/>
              <a:lstStyle/>
              <a:p>
                <a:pPr>
                  <a:spcBef>
                    <a:spcPts val="300"/>
                  </a:spcBef>
                </a:pPr>
                <a:r>
                  <a:rPr lang="en-AU" sz="1000" b="1" dirty="0"/>
                  <a:t>Conventional Facilities</a:t>
                </a:r>
              </a:p>
            </p:txBody>
          </p:sp>
          <p:sp>
            <p:nvSpPr>
              <p:cNvPr id="32" name="Shape 54"/>
              <p:cNvSpPr/>
              <p:nvPr/>
            </p:nvSpPr>
            <p:spPr>
              <a:xfrm>
                <a:off x="6104774" y="3373456"/>
                <a:ext cx="972304" cy="43438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4F81BD"/>
                </a:solidFill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36000" tIns="46800" rIns="36000" bIns="0"/>
              <a:lstStyle/>
              <a:p>
                <a:pPr>
                  <a:spcBef>
                    <a:spcPts val="300"/>
                  </a:spcBef>
                </a:pPr>
                <a:r>
                  <a:rPr lang="en-AU" sz="1000" b="1" dirty="0"/>
                  <a:t>Systems Engineering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5852774" y="4120520"/>
                <a:ext cx="252000" cy="0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5852774" y="3544456"/>
                <a:ext cx="252000" cy="0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grpSp>
            <p:nvGrpSpPr>
              <p:cNvPr id="35" name="Group 34"/>
              <p:cNvGrpSpPr/>
              <p:nvPr/>
            </p:nvGrpSpPr>
            <p:grpSpPr>
              <a:xfrm>
                <a:off x="5852192" y="2347472"/>
                <a:ext cx="1224886" cy="2934000"/>
                <a:chOff x="5852192" y="2347472"/>
                <a:chExt cx="1224886" cy="2934000"/>
              </a:xfrm>
            </p:grpSpPr>
            <p:cxnSp>
              <p:nvCxnSpPr>
                <p:cNvPr id="36" name="Straight Arrow Connector 35"/>
                <p:cNvCxnSpPr/>
                <p:nvPr/>
              </p:nvCxnSpPr>
              <p:spPr>
                <a:xfrm flipH="1">
                  <a:off x="5852192" y="2347472"/>
                  <a:ext cx="390" cy="2934000"/>
                </a:xfrm>
                <a:prstGeom prst="straightConnector1">
                  <a:avLst/>
                </a:prstGeom>
                <a:noFill/>
                <a:ln w="25400" cap="flat">
                  <a:solidFill>
                    <a:srgbClr val="4F81BD"/>
                  </a:solidFill>
                  <a:prstDash val="solid"/>
                  <a:bevel/>
                  <a:tailEnd type="arrow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37" name="Shape 54"/>
                <p:cNvSpPr/>
                <p:nvPr/>
              </p:nvSpPr>
              <p:spPr>
                <a:xfrm>
                  <a:off x="6097699" y="2442870"/>
                  <a:ext cx="979379" cy="309498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>
                    <a:spcBef>
                      <a:spcPts val="300"/>
                    </a:spcBef>
                  </a:pPr>
                  <a:r>
                    <a:rPr lang="en-AU" sz="1000" b="1" dirty="0"/>
                    <a:t>Neutron Bunker</a:t>
                  </a:r>
                </a:p>
                <a:p>
                  <a:pPr>
                    <a:spcBef>
                      <a:spcPts val="300"/>
                    </a:spcBef>
                  </a:pPr>
                  <a:r>
                    <a:rPr lang="en-AU" sz="1000" b="1" dirty="0"/>
                    <a:t> </a:t>
                  </a:r>
                  <a:endParaRPr sz="900" dirty="0"/>
                </a:p>
              </p:txBody>
            </p:sp>
            <p:sp>
              <p:nvSpPr>
                <p:cNvPr id="38" name="Shape 54"/>
                <p:cNvSpPr/>
                <p:nvPr/>
              </p:nvSpPr>
              <p:spPr>
                <a:xfrm>
                  <a:off x="6108738" y="2844256"/>
                  <a:ext cx="968340" cy="432048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>
                    <a:spcBef>
                      <a:spcPts val="300"/>
                    </a:spcBef>
                  </a:pPr>
                  <a:r>
                    <a:rPr lang="en-AU" sz="1000" b="1" dirty="0"/>
                    <a:t>Requirements &amp; Standards</a:t>
                  </a:r>
                </a:p>
              </p:txBody>
            </p: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5852192" y="2608352"/>
                  <a:ext cx="252000" cy="0"/>
                </a:xfrm>
                <a:prstGeom prst="line">
                  <a:avLst/>
                </a:prstGeom>
                <a:noFill/>
                <a:ln w="25400" cap="flat">
                  <a:solidFill>
                    <a:srgbClr val="4F81BD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5852192" y="3040400"/>
                  <a:ext cx="252000" cy="0"/>
                </a:xfrm>
                <a:prstGeom prst="line">
                  <a:avLst/>
                </a:prstGeom>
                <a:noFill/>
                <a:ln w="25400" cap="flat">
                  <a:solidFill>
                    <a:srgbClr val="4F81BD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</p:grpSp>
        <p:sp>
          <p:nvSpPr>
            <p:cNvPr id="29" name="Shape 54"/>
            <p:cNvSpPr/>
            <p:nvPr/>
          </p:nvSpPr>
          <p:spPr>
            <a:xfrm>
              <a:off x="6336000" y="4506788"/>
              <a:ext cx="972304" cy="290364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6000" tIns="46800" rIns="36000" bIns="0"/>
            <a:lstStyle/>
            <a:p>
              <a:pPr>
                <a:spcBef>
                  <a:spcPts val="300"/>
                </a:spcBef>
              </a:pPr>
              <a:r>
                <a:rPr lang="en-AU" sz="1000" b="1" dirty="0"/>
                <a:t>Target Project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6084168" y="4653136"/>
              <a:ext cx="252000" cy="0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1" name="Group 40"/>
          <p:cNvGrpSpPr/>
          <p:nvPr/>
        </p:nvGrpSpPr>
        <p:grpSpPr>
          <a:xfrm>
            <a:off x="4718052" y="3212976"/>
            <a:ext cx="1224378" cy="2160240"/>
            <a:chOff x="4571758" y="2132856"/>
            <a:chExt cx="1224378" cy="2160240"/>
          </a:xfrm>
        </p:grpSpPr>
        <p:grpSp>
          <p:nvGrpSpPr>
            <p:cNvPr id="42" name="Group 41"/>
            <p:cNvGrpSpPr/>
            <p:nvPr/>
          </p:nvGrpSpPr>
          <p:grpSpPr>
            <a:xfrm>
              <a:off x="4571767" y="2132856"/>
              <a:ext cx="1224369" cy="2160240"/>
              <a:chOff x="4015121" y="1903250"/>
              <a:chExt cx="1224369" cy="2160240"/>
            </a:xfrm>
          </p:grpSpPr>
          <p:sp>
            <p:nvSpPr>
              <p:cNvPr id="45" name="Shape 54"/>
              <p:cNvSpPr/>
              <p:nvPr/>
            </p:nvSpPr>
            <p:spPr>
              <a:xfrm>
                <a:off x="4173099" y="2571091"/>
                <a:ext cx="1066391" cy="419011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4F81BD"/>
                </a:solidFill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36000" tIns="46800" rIns="36000" bIns="0"/>
              <a:lstStyle/>
              <a:p>
                <a:pPr>
                  <a:spcBef>
                    <a:spcPts val="300"/>
                  </a:spcBef>
                </a:pPr>
                <a:r>
                  <a:rPr lang="en-AU" sz="1000" b="1" dirty="0"/>
                  <a:t>Memoranda of Understanding</a:t>
                </a:r>
                <a:endParaRPr sz="900" dirty="0"/>
              </a:p>
            </p:txBody>
          </p:sp>
          <p:sp>
            <p:nvSpPr>
              <p:cNvPr id="46" name="Shape 54"/>
              <p:cNvSpPr/>
              <p:nvPr/>
            </p:nvSpPr>
            <p:spPr>
              <a:xfrm>
                <a:off x="4173099" y="3100075"/>
                <a:ext cx="1066391" cy="274488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4F81BD"/>
                </a:solidFill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36000" tIns="46800" rIns="36000" bIns="0"/>
              <a:lstStyle/>
              <a:p>
                <a:pPr>
                  <a:spcBef>
                    <a:spcPts val="300"/>
                  </a:spcBef>
                </a:pPr>
                <a:r>
                  <a:rPr lang="en-AU" sz="1000" b="1" dirty="0"/>
                  <a:t>Technical </a:t>
                </a:r>
                <a:r>
                  <a:rPr lang="en-AU" sz="1000" b="1" dirty="0" smtClean="0"/>
                  <a:t>Annexes</a:t>
                </a:r>
                <a:endParaRPr lang="en-AU" sz="900" dirty="0"/>
              </a:p>
            </p:txBody>
          </p:sp>
          <p:sp>
            <p:nvSpPr>
              <p:cNvPr id="47" name="Shape 54"/>
              <p:cNvSpPr/>
              <p:nvPr/>
            </p:nvSpPr>
            <p:spPr>
              <a:xfrm>
                <a:off x="4173754" y="3494458"/>
                <a:ext cx="1065736" cy="569032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4F81BD"/>
                </a:solidFill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36000" tIns="46800" rIns="36000" bIns="0"/>
              <a:lstStyle/>
              <a:p>
                <a:pPr>
                  <a:spcBef>
                    <a:spcPts val="300"/>
                  </a:spcBef>
                </a:pPr>
                <a:r>
                  <a:rPr lang="en-AU" sz="1000" b="1" dirty="0"/>
                  <a:t>In-Kind Collaboration Agreements</a:t>
                </a:r>
                <a:endParaRPr lang="en-AU" sz="900" dirty="0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 flipH="1">
                <a:off x="4015121" y="1903250"/>
                <a:ext cx="14633" cy="1888103"/>
              </a:xfrm>
              <a:prstGeom prst="straightConnector1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  <a:tailEnd type="non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4040384" y="2789591"/>
                <a:ext cx="127370" cy="0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21480000">
                <a:off x="4026154" y="3788840"/>
                <a:ext cx="144000" cy="0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4040384" y="3225068"/>
                <a:ext cx="127370" cy="0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43" name="Shape 54"/>
            <p:cNvSpPr/>
            <p:nvPr/>
          </p:nvSpPr>
          <p:spPr>
            <a:xfrm>
              <a:off x="4716016" y="2274540"/>
              <a:ext cx="1080120" cy="43438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6000" tIns="46800" rIns="36000" bIns="0"/>
            <a:lstStyle/>
            <a:p>
              <a:pPr>
                <a:spcBef>
                  <a:spcPts val="300"/>
                </a:spcBef>
              </a:pPr>
              <a:r>
                <a:rPr lang="en-AU" sz="1000" b="1" dirty="0"/>
                <a:t>Partner coordination</a:t>
              </a:r>
              <a:endParaRPr sz="900" dirty="0"/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21540000">
              <a:off x="4571758" y="2484000"/>
              <a:ext cx="127370" cy="0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52" name="Group 51"/>
          <p:cNvGrpSpPr/>
          <p:nvPr/>
        </p:nvGrpSpPr>
        <p:grpSpPr>
          <a:xfrm>
            <a:off x="1816780" y="3356992"/>
            <a:ext cx="2467189" cy="3310568"/>
            <a:chOff x="1763688" y="3286784"/>
            <a:chExt cx="2467189" cy="3310568"/>
          </a:xfrm>
        </p:grpSpPr>
        <p:grpSp>
          <p:nvGrpSpPr>
            <p:cNvPr id="53" name="Group 52"/>
            <p:cNvGrpSpPr/>
            <p:nvPr/>
          </p:nvGrpSpPr>
          <p:grpSpPr>
            <a:xfrm>
              <a:off x="1763688" y="5116778"/>
              <a:ext cx="1120246" cy="1480574"/>
              <a:chOff x="1259632" y="4151420"/>
              <a:chExt cx="1120246" cy="1480574"/>
            </a:xfrm>
          </p:grpSpPr>
          <p:grpSp>
            <p:nvGrpSpPr>
              <p:cNvPr id="104" name="Group 103"/>
              <p:cNvGrpSpPr/>
              <p:nvPr/>
            </p:nvGrpSpPr>
            <p:grpSpPr>
              <a:xfrm>
                <a:off x="1259632" y="4911872"/>
                <a:ext cx="1120246" cy="342274"/>
                <a:chOff x="3152956" y="4702865"/>
                <a:chExt cx="1120246" cy="342274"/>
              </a:xfrm>
            </p:grpSpPr>
            <p:sp>
              <p:nvSpPr>
                <p:cNvPr id="115" name="Shape 54"/>
                <p:cNvSpPr/>
                <p:nvPr/>
              </p:nvSpPr>
              <p:spPr>
                <a:xfrm>
                  <a:off x="3152956" y="4702865"/>
                  <a:ext cx="955187" cy="342274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>
                    <a:spcBef>
                      <a:spcPts val="300"/>
                    </a:spcBef>
                  </a:pPr>
                  <a:r>
                    <a:rPr lang="en-AU" sz="1000" b="1" dirty="0"/>
                    <a:t>NMX (ESS)</a:t>
                  </a:r>
                  <a:endParaRPr sz="1000" b="1" dirty="0"/>
                </a:p>
              </p:txBody>
            </p: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4120644" y="4881289"/>
                  <a:ext cx="152558" cy="0"/>
                </a:xfrm>
                <a:prstGeom prst="line">
                  <a:avLst/>
                </a:prstGeom>
                <a:noFill/>
                <a:ln w="19050" cap="flat">
                  <a:solidFill>
                    <a:srgbClr val="4F81BD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105" name="Group 104"/>
              <p:cNvGrpSpPr/>
              <p:nvPr/>
            </p:nvGrpSpPr>
            <p:grpSpPr>
              <a:xfrm>
                <a:off x="1259632" y="4514232"/>
                <a:ext cx="1100851" cy="316331"/>
                <a:chOff x="2265578" y="3732913"/>
                <a:chExt cx="1100851" cy="316331"/>
              </a:xfrm>
            </p:grpSpPr>
            <p:sp>
              <p:nvSpPr>
                <p:cNvPr id="113" name="Shape 54"/>
                <p:cNvSpPr/>
                <p:nvPr/>
              </p:nvSpPr>
              <p:spPr>
                <a:xfrm>
                  <a:off x="2265578" y="3732913"/>
                  <a:ext cx="942287" cy="316331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>
                    <a:spcBef>
                      <a:spcPts val="300"/>
                    </a:spcBef>
                  </a:pPr>
                  <a:r>
                    <a:rPr lang="en-AU" sz="1000" b="1" dirty="0"/>
                    <a:t>HEIMDAL (ÅU)</a:t>
                  </a:r>
                  <a:endParaRPr sz="1000" b="1" dirty="0"/>
                </a:p>
              </p:txBody>
            </p: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3199207" y="3876929"/>
                  <a:ext cx="167222" cy="0"/>
                </a:xfrm>
                <a:prstGeom prst="line">
                  <a:avLst/>
                </a:prstGeom>
                <a:noFill/>
                <a:ln w="19050" cap="flat">
                  <a:solidFill>
                    <a:srgbClr val="4F81BD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106" name="Group 105"/>
              <p:cNvGrpSpPr/>
              <p:nvPr/>
            </p:nvGrpSpPr>
            <p:grpSpPr>
              <a:xfrm>
                <a:off x="1259632" y="5340272"/>
                <a:ext cx="1110377" cy="291722"/>
                <a:chOff x="827951" y="3860043"/>
                <a:chExt cx="1110377" cy="291722"/>
              </a:xfrm>
            </p:grpSpPr>
            <p:sp>
              <p:nvSpPr>
                <p:cNvPr id="111" name="Shape 54"/>
                <p:cNvSpPr/>
                <p:nvPr/>
              </p:nvSpPr>
              <p:spPr>
                <a:xfrm>
                  <a:off x="827951" y="3860043"/>
                  <a:ext cx="966378" cy="291722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>
                    <a:spcBef>
                      <a:spcPts val="300"/>
                    </a:spcBef>
                  </a:pPr>
                  <a:r>
                    <a:rPr lang="en-AU" sz="1000" b="1" dirty="0"/>
                    <a:t>MAGIC (LLB)</a:t>
                  </a:r>
                  <a:endParaRPr sz="1000" b="1" dirty="0"/>
                </a:p>
              </p:txBody>
            </p: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1794328" y="4042115"/>
                  <a:ext cx="144000" cy="0"/>
                </a:xfrm>
                <a:prstGeom prst="line">
                  <a:avLst/>
                </a:prstGeom>
                <a:noFill/>
                <a:ln w="19050" cap="flat">
                  <a:solidFill>
                    <a:srgbClr val="4F81BD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107" name="Group 106"/>
              <p:cNvGrpSpPr/>
              <p:nvPr/>
            </p:nvGrpSpPr>
            <p:grpSpPr>
              <a:xfrm>
                <a:off x="1259632" y="4151420"/>
                <a:ext cx="1094754" cy="290804"/>
                <a:chOff x="845882" y="4454346"/>
                <a:chExt cx="1094754" cy="290804"/>
              </a:xfrm>
            </p:grpSpPr>
            <p:sp>
              <p:nvSpPr>
                <p:cNvPr id="109" name="Shape 54"/>
                <p:cNvSpPr/>
                <p:nvPr/>
              </p:nvSpPr>
              <p:spPr>
                <a:xfrm>
                  <a:off x="845882" y="4454346"/>
                  <a:ext cx="950754" cy="290804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>
                    <a:spcBef>
                      <a:spcPts val="300"/>
                    </a:spcBef>
                  </a:pPr>
                  <a:r>
                    <a:rPr lang="en-AU" sz="1000" b="1" dirty="0"/>
                    <a:t>DREAM (</a:t>
                  </a:r>
                  <a:r>
                    <a:rPr lang="en-AU" sz="1000" b="1" dirty="0" smtClean="0"/>
                    <a:t>FZJ</a:t>
                  </a:r>
                  <a:r>
                    <a:rPr lang="en-AU" sz="1000" b="1" dirty="0"/>
                    <a:t>)</a:t>
                  </a:r>
                  <a:endParaRPr sz="1000" b="1" dirty="0"/>
                </a:p>
              </p:txBody>
            </p: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1796636" y="4601134"/>
                  <a:ext cx="144000" cy="0"/>
                </a:xfrm>
                <a:prstGeom prst="line">
                  <a:avLst/>
                </a:prstGeom>
                <a:noFill/>
                <a:ln w="19050" cap="flat">
                  <a:solidFill>
                    <a:srgbClr val="4F81BD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cxnSp>
            <p:nvCxnSpPr>
              <p:cNvPr id="108" name="Straight Arrow Connector 107"/>
              <p:cNvCxnSpPr/>
              <p:nvPr/>
            </p:nvCxnSpPr>
            <p:spPr>
              <a:xfrm>
                <a:off x="2362853" y="4299872"/>
                <a:ext cx="0" cy="1224000"/>
              </a:xfrm>
              <a:prstGeom prst="straightConnector1">
                <a:avLst/>
              </a:prstGeom>
              <a:noFill/>
              <a:ln w="19050" cap="flat">
                <a:solidFill>
                  <a:srgbClr val="4F81BD"/>
                </a:solidFill>
                <a:prstDash val="solid"/>
                <a:bevel/>
                <a:tailEnd type="non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1764190" y="3436835"/>
              <a:ext cx="1079618" cy="1432325"/>
              <a:chOff x="3204350" y="2649019"/>
              <a:chExt cx="1079618" cy="1432325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3204350" y="2649019"/>
                <a:ext cx="1079618" cy="1432325"/>
                <a:chOff x="3204350" y="2589750"/>
                <a:chExt cx="1079618" cy="1432325"/>
              </a:xfrm>
            </p:grpSpPr>
            <p:grpSp>
              <p:nvGrpSpPr>
                <p:cNvPr id="92" name="Group 91"/>
                <p:cNvGrpSpPr/>
                <p:nvPr/>
              </p:nvGrpSpPr>
              <p:grpSpPr>
                <a:xfrm>
                  <a:off x="3205094" y="2589750"/>
                  <a:ext cx="1078874" cy="280197"/>
                  <a:chOff x="2156843" y="2715652"/>
                  <a:chExt cx="1078874" cy="280197"/>
                </a:xfrm>
              </p:grpSpPr>
              <p:sp>
                <p:nvSpPr>
                  <p:cNvPr id="102" name="Shape 54"/>
                  <p:cNvSpPr/>
                  <p:nvPr/>
                </p:nvSpPr>
                <p:spPr>
                  <a:xfrm>
                    <a:off x="2156843" y="2715652"/>
                    <a:ext cx="934858" cy="280197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4F81BD"/>
                    </a:solidFill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lIns="0" tIns="46800" rIns="36000" bIns="0"/>
                  <a:lstStyle/>
                  <a:p>
                    <a:pPr>
                      <a:spcBef>
                        <a:spcPts val="300"/>
                      </a:spcBef>
                    </a:pPr>
                    <a:r>
                      <a:rPr lang="en-AU" sz="1000" b="1" dirty="0"/>
                      <a:t> LOKI  (ISIS)</a:t>
                    </a:r>
                  </a:p>
                </p:txBody>
              </p:sp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3091717" y="2851833"/>
                    <a:ext cx="144000" cy="0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4F81BD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</p:cxnSp>
            </p:grpSp>
            <p:grpSp>
              <p:nvGrpSpPr>
                <p:cNvPr id="93" name="Group 92"/>
                <p:cNvGrpSpPr/>
                <p:nvPr/>
              </p:nvGrpSpPr>
              <p:grpSpPr>
                <a:xfrm>
                  <a:off x="3211314" y="3695025"/>
                  <a:ext cx="1072654" cy="327050"/>
                  <a:chOff x="3063299" y="4111184"/>
                  <a:chExt cx="1072654" cy="327050"/>
                </a:xfrm>
              </p:grpSpPr>
              <p:cxnSp>
                <p:nvCxnSpPr>
                  <p:cNvPr id="100" name="Straight Connector 99"/>
                  <p:cNvCxnSpPr/>
                  <p:nvPr/>
                </p:nvCxnSpPr>
                <p:spPr>
                  <a:xfrm>
                    <a:off x="3991953" y="4294218"/>
                    <a:ext cx="144000" cy="0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4F81BD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</p:cxnSp>
              <p:sp>
                <p:nvSpPr>
                  <p:cNvPr id="101" name="Shape 54"/>
                  <p:cNvSpPr/>
                  <p:nvPr/>
                </p:nvSpPr>
                <p:spPr>
                  <a:xfrm>
                    <a:off x="3063299" y="4111184"/>
                    <a:ext cx="928638" cy="32705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4F81BD"/>
                    </a:solidFill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lIns="36000" tIns="46800" rIns="36000" bIns="0"/>
                  <a:lstStyle/>
                  <a:p>
                    <a:pPr>
                      <a:spcBef>
                        <a:spcPts val="300"/>
                      </a:spcBef>
                    </a:pPr>
                    <a:r>
                      <a:rPr lang="en-AU" sz="1000" b="1" dirty="0"/>
                      <a:t>FREIA (ISIS)</a:t>
                    </a:r>
                    <a:endParaRPr sz="1000" b="1" dirty="0"/>
                  </a:p>
                  <a:p>
                    <a:pPr>
                      <a:spcBef>
                        <a:spcPts val="300"/>
                      </a:spcBef>
                      <a:buSzPct val="100000"/>
                    </a:pPr>
                    <a:endParaRPr sz="900" dirty="0"/>
                  </a:p>
                </p:txBody>
              </p:sp>
            </p:grpSp>
            <p:grpSp>
              <p:nvGrpSpPr>
                <p:cNvPr id="94" name="Group 93"/>
                <p:cNvGrpSpPr/>
                <p:nvPr/>
              </p:nvGrpSpPr>
              <p:grpSpPr>
                <a:xfrm>
                  <a:off x="3204350" y="2941955"/>
                  <a:ext cx="1079618" cy="297944"/>
                  <a:chOff x="485741" y="4192320"/>
                  <a:chExt cx="1348650" cy="297944"/>
                </a:xfrm>
              </p:grpSpPr>
              <p:sp>
                <p:nvSpPr>
                  <p:cNvPr id="98" name="Shape 54"/>
                  <p:cNvSpPr/>
                  <p:nvPr/>
                </p:nvSpPr>
                <p:spPr>
                  <a:xfrm>
                    <a:off x="485741" y="4192320"/>
                    <a:ext cx="1168745" cy="297944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4F81BD"/>
                    </a:solidFill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lIns="36000" tIns="46800" rIns="36000" bIns="0"/>
                  <a:lstStyle/>
                  <a:p>
                    <a:pPr>
                      <a:spcBef>
                        <a:spcPts val="300"/>
                      </a:spcBef>
                    </a:pPr>
                    <a:r>
                      <a:rPr lang="en-AU" sz="1000" b="1" dirty="0"/>
                      <a:t>SKADI (</a:t>
                    </a:r>
                    <a:r>
                      <a:rPr lang="en-AU" sz="1000" b="1" dirty="0" smtClean="0"/>
                      <a:t>FZJ</a:t>
                    </a:r>
                    <a:r>
                      <a:rPr lang="en-AU" sz="1000" b="1" dirty="0"/>
                      <a:t>)</a:t>
                    </a:r>
                    <a:endParaRPr sz="1000" b="1" dirty="0"/>
                  </a:p>
                </p:txBody>
              </p:sp>
              <p:cxnSp>
                <p:nvCxnSpPr>
                  <p:cNvPr id="99" name="Straight Connector 98"/>
                  <p:cNvCxnSpPr/>
                  <p:nvPr/>
                </p:nvCxnSpPr>
                <p:spPr>
                  <a:xfrm flipH="1">
                    <a:off x="1645513" y="4336336"/>
                    <a:ext cx="188878" cy="0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4F81BD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</p:cxnSp>
            </p:grpSp>
            <p:grpSp>
              <p:nvGrpSpPr>
                <p:cNvPr id="95" name="Group 94"/>
                <p:cNvGrpSpPr/>
                <p:nvPr/>
              </p:nvGrpSpPr>
              <p:grpSpPr>
                <a:xfrm>
                  <a:off x="3207299" y="3301995"/>
                  <a:ext cx="1076669" cy="315626"/>
                  <a:chOff x="778274" y="3922352"/>
                  <a:chExt cx="1076669" cy="315626"/>
                </a:xfrm>
              </p:grpSpPr>
              <p:sp>
                <p:nvSpPr>
                  <p:cNvPr id="96" name="Shape 54"/>
                  <p:cNvSpPr/>
                  <p:nvPr/>
                </p:nvSpPr>
                <p:spPr>
                  <a:xfrm>
                    <a:off x="778274" y="3922352"/>
                    <a:ext cx="932653" cy="315626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4F81BD"/>
                    </a:solidFill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lIns="36000" tIns="46800" rIns="36000" bIns="0"/>
                  <a:lstStyle/>
                  <a:p>
                    <a:pPr>
                      <a:spcBef>
                        <a:spcPts val="300"/>
                      </a:spcBef>
                    </a:pPr>
                    <a:r>
                      <a:rPr lang="en-AU" sz="1000" b="1" dirty="0"/>
                      <a:t>ESTIA (PSI)</a:t>
                    </a:r>
                    <a:endParaRPr sz="1000" b="1" dirty="0"/>
                  </a:p>
                </p:txBody>
              </p:sp>
              <p:cxnSp>
                <p:nvCxnSpPr>
                  <p:cNvPr id="97" name="Straight Connector 96"/>
                  <p:cNvCxnSpPr/>
                  <p:nvPr/>
                </p:nvCxnSpPr>
                <p:spPr>
                  <a:xfrm>
                    <a:off x="1710943" y="4066368"/>
                    <a:ext cx="144000" cy="0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4F81BD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</p:cxnSp>
            </p:grpSp>
          </p:grpSp>
          <p:cxnSp>
            <p:nvCxnSpPr>
              <p:cNvPr id="91" name="Straight Arrow Connector 90"/>
              <p:cNvCxnSpPr/>
              <p:nvPr/>
            </p:nvCxnSpPr>
            <p:spPr>
              <a:xfrm>
                <a:off x="4283968" y="2776160"/>
                <a:ext cx="0" cy="1170000"/>
              </a:xfrm>
              <a:prstGeom prst="straightConnector1">
                <a:avLst/>
              </a:prstGeom>
              <a:noFill/>
              <a:ln w="19050" cap="flat">
                <a:solidFill>
                  <a:srgbClr val="4F81BD"/>
                </a:solidFill>
                <a:prstDash val="solid"/>
                <a:bevel/>
                <a:tailEnd type="non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3082395" y="3429000"/>
              <a:ext cx="1129565" cy="683415"/>
              <a:chOff x="1467114" y="2471430"/>
              <a:chExt cx="1129565" cy="683415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1467114" y="2471430"/>
                <a:ext cx="1129137" cy="330781"/>
                <a:chOff x="2080999" y="3868782"/>
                <a:chExt cx="1129137" cy="330781"/>
              </a:xfrm>
            </p:grpSpPr>
            <p:sp>
              <p:nvSpPr>
                <p:cNvPr id="88" name="Shape 54"/>
                <p:cNvSpPr/>
                <p:nvPr/>
              </p:nvSpPr>
              <p:spPr>
                <a:xfrm>
                  <a:off x="2233557" y="3868782"/>
                  <a:ext cx="976579" cy="330781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>
                    <a:spcBef>
                      <a:spcPts val="300"/>
                    </a:spcBef>
                  </a:pPr>
                  <a:r>
                    <a:rPr lang="en-AU" sz="1000" b="1" dirty="0"/>
                    <a:t>ODIN (TUM/PSI)</a:t>
                  </a:r>
                  <a:endParaRPr sz="1000" b="1" dirty="0"/>
                </a:p>
                <a:p>
                  <a:pPr>
                    <a:spcBef>
                      <a:spcPts val="300"/>
                    </a:spcBef>
                    <a:buSzPct val="100000"/>
                  </a:pPr>
                  <a:endParaRPr sz="900" dirty="0"/>
                </a:p>
              </p:txBody>
            </p: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2080999" y="4012848"/>
                  <a:ext cx="152558" cy="0"/>
                </a:xfrm>
                <a:prstGeom prst="line">
                  <a:avLst/>
                </a:prstGeom>
                <a:noFill/>
                <a:ln w="19050" cap="flat">
                  <a:solidFill>
                    <a:srgbClr val="4F81BD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84" name="Group 83"/>
              <p:cNvGrpSpPr/>
              <p:nvPr/>
            </p:nvGrpSpPr>
            <p:grpSpPr>
              <a:xfrm>
                <a:off x="1475672" y="2874219"/>
                <a:ext cx="1121007" cy="280626"/>
                <a:chOff x="638259" y="4777748"/>
                <a:chExt cx="1121007" cy="280626"/>
              </a:xfrm>
            </p:grpSpPr>
            <p:sp>
              <p:nvSpPr>
                <p:cNvPr id="86" name="Shape 54"/>
                <p:cNvSpPr/>
                <p:nvPr/>
              </p:nvSpPr>
              <p:spPr>
                <a:xfrm>
                  <a:off x="782259" y="4777748"/>
                  <a:ext cx="977007" cy="280626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>
                    <a:spcBef>
                      <a:spcPts val="300"/>
                    </a:spcBef>
                  </a:pPr>
                  <a:r>
                    <a:rPr lang="en-AU" sz="1000" b="1" dirty="0"/>
                    <a:t>BEER (HZG/NPI)</a:t>
                  </a:r>
                  <a:endParaRPr sz="1000" b="1" dirty="0"/>
                </a:p>
              </p:txBody>
            </p: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638259" y="4921764"/>
                  <a:ext cx="144000" cy="0"/>
                </a:xfrm>
                <a:prstGeom prst="line">
                  <a:avLst/>
                </a:prstGeom>
                <a:noFill/>
                <a:ln w="19050" cap="flat">
                  <a:solidFill>
                    <a:srgbClr val="4F81BD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cxnSp>
            <p:nvCxnSpPr>
              <p:cNvPr id="85" name="Straight Arrow Connector 84"/>
              <p:cNvCxnSpPr/>
              <p:nvPr/>
            </p:nvCxnSpPr>
            <p:spPr>
              <a:xfrm>
                <a:off x="1475656" y="2622235"/>
                <a:ext cx="0" cy="396000"/>
              </a:xfrm>
              <a:prstGeom prst="straightConnector1">
                <a:avLst/>
              </a:prstGeom>
              <a:noFill/>
              <a:ln w="19050" cap="flat">
                <a:solidFill>
                  <a:srgbClr val="4F81BD"/>
                </a:solidFill>
                <a:prstDash val="solid"/>
                <a:bevel/>
                <a:tailEnd type="non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3131840" y="4419849"/>
              <a:ext cx="1099037" cy="1955571"/>
              <a:chOff x="3112923" y="4017766"/>
              <a:chExt cx="1099037" cy="1955571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3112923" y="4017766"/>
                <a:ext cx="1099037" cy="1955571"/>
                <a:chOff x="3328947" y="4506504"/>
                <a:chExt cx="1099037" cy="1955571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3328947" y="4506504"/>
                  <a:ext cx="1099037" cy="1955571"/>
                  <a:chOff x="4409068" y="4199596"/>
                  <a:chExt cx="1099037" cy="1955571"/>
                </a:xfrm>
              </p:grpSpPr>
              <p:grpSp>
                <p:nvGrpSpPr>
                  <p:cNvPr id="68" name="Group 67"/>
                  <p:cNvGrpSpPr/>
                  <p:nvPr/>
                </p:nvGrpSpPr>
                <p:grpSpPr>
                  <a:xfrm>
                    <a:off x="4427984" y="4199596"/>
                    <a:ext cx="1064886" cy="705817"/>
                    <a:chOff x="4427984" y="4038723"/>
                    <a:chExt cx="1064886" cy="705817"/>
                  </a:xfrm>
                </p:grpSpPr>
                <p:grpSp>
                  <p:nvGrpSpPr>
                    <p:cNvPr id="77" name="Group 76"/>
                    <p:cNvGrpSpPr/>
                    <p:nvPr/>
                  </p:nvGrpSpPr>
                  <p:grpSpPr>
                    <a:xfrm>
                      <a:off x="4429684" y="4038723"/>
                      <a:ext cx="1063186" cy="303350"/>
                      <a:chOff x="4276721" y="5059723"/>
                      <a:chExt cx="1063186" cy="303350"/>
                    </a:xfrm>
                  </p:grpSpPr>
                  <p:sp>
                    <p:nvSpPr>
                      <p:cNvPr id="81" name="Shape 54"/>
                      <p:cNvSpPr/>
                      <p:nvPr/>
                    </p:nvSpPr>
                    <p:spPr>
                      <a:xfrm>
                        <a:off x="4419037" y="5059723"/>
                        <a:ext cx="920870" cy="3033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4F81BD"/>
                        </a:solidFill>
                      </a:ln>
                      <a:effectLst>
                        <a:outerShdw blurRad="38100" dist="23000" dir="5400000" rotWithShape="0">
                          <a:srgbClr val="000000">
                            <a:alpha val="35000"/>
                          </a:srgbClr>
                        </a:outerShdw>
                      </a:effectLst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lIns="0" tIns="46800" rIns="36000" bIns="0"/>
                      <a:lstStyle/>
                      <a:p>
                        <a:pPr>
                          <a:spcBef>
                            <a:spcPts val="300"/>
                          </a:spcBef>
                        </a:pPr>
                        <a:r>
                          <a:rPr lang="en-AU" sz="1000" b="1" dirty="0"/>
                          <a:t> C-SPEC (TUM)</a:t>
                        </a:r>
                        <a:endParaRPr sz="1000" b="1" dirty="0"/>
                      </a:p>
                    </p:txBody>
                  </p:sp>
                  <p:cxnSp>
                    <p:nvCxnSpPr>
                      <p:cNvPr id="82" name="Straight Connector 81"/>
                      <p:cNvCxnSpPr/>
                      <p:nvPr/>
                    </p:nvCxnSpPr>
                    <p:spPr>
                      <a:xfrm>
                        <a:off x="4276721" y="5206355"/>
                        <a:ext cx="126000" cy="0"/>
                      </a:xfrm>
                      <a:prstGeom prst="line">
                        <a:avLst/>
                      </a:prstGeom>
                      <a:noFill/>
                      <a:ln w="19050" cap="flat">
                        <a:solidFill>
                          <a:srgbClr val="4F81BD"/>
                        </a:solidFill>
                        <a:prstDash val="solid"/>
                        <a:bevel/>
                      </a:ln>
                      <a:effectLst>
                        <a:outerShdw blurRad="381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none"/>
                    </p:style>
                  </p:cxnSp>
                </p:grpSp>
                <p:grpSp>
                  <p:nvGrpSpPr>
                    <p:cNvPr id="78" name="Group 77"/>
                    <p:cNvGrpSpPr/>
                    <p:nvPr/>
                  </p:nvGrpSpPr>
                  <p:grpSpPr>
                    <a:xfrm>
                      <a:off x="4427984" y="4431610"/>
                      <a:ext cx="1063820" cy="312930"/>
                      <a:chOff x="1973886" y="2676897"/>
                      <a:chExt cx="1063820" cy="312930"/>
                    </a:xfrm>
                  </p:grpSpPr>
                  <p:sp>
                    <p:nvSpPr>
                      <p:cNvPr id="79" name="Shape 54"/>
                      <p:cNvSpPr/>
                      <p:nvPr/>
                    </p:nvSpPr>
                    <p:spPr>
                      <a:xfrm>
                        <a:off x="2117902" y="2676897"/>
                        <a:ext cx="919804" cy="31293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4F81BD"/>
                        </a:solidFill>
                      </a:ln>
                      <a:effectLst>
                        <a:outerShdw blurRad="38100" dist="23000" dir="5400000" rotWithShape="0">
                          <a:srgbClr val="000000">
                            <a:alpha val="35000"/>
                          </a:srgbClr>
                        </a:outerShdw>
                      </a:effectLst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lIns="36000" tIns="46800" rIns="36000" bIns="0"/>
                      <a:lstStyle/>
                      <a:p>
                        <a:pPr>
                          <a:spcBef>
                            <a:spcPts val="300"/>
                          </a:spcBef>
                        </a:pPr>
                        <a:r>
                          <a:rPr lang="en-AU" sz="1000" b="1" dirty="0"/>
                          <a:t>T-REX (FZJ)</a:t>
                        </a:r>
                        <a:endParaRPr sz="1000" b="1" dirty="0"/>
                      </a:p>
                    </p:txBody>
                  </p:sp>
                  <p:cxnSp>
                    <p:nvCxnSpPr>
                      <p:cNvPr id="80" name="Straight Connector 79"/>
                      <p:cNvCxnSpPr/>
                      <p:nvPr/>
                    </p:nvCxnSpPr>
                    <p:spPr>
                      <a:xfrm>
                        <a:off x="1973886" y="2799015"/>
                        <a:ext cx="144000" cy="0"/>
                      </a:xfrm>
                      <a:prstGeom prst="line">
                        <a:avLst/>
                      </a:prstGeom>
                      <a:noFill/>
                      <a:ln w="19050" cap="flat">
                        <a:solidFill>
                          <a:srgbClr val="4F81BD"/>
                        </a:solidFill>
                        <a:prstDash val="solid"/>
                        <a:bevel/>
                      </a:ln>
                      <a:effectLst>
                        <a:outerShdw blurRad="381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none"/>
                    </p:style>
                  </p:cxnSp>
                </p:grpSp>
              </p:grpSp>
              <p:grpSp>
                <p:nvGrpSpPr>
                  <p:cNvPr id="69" name="Group 68"/>
                  <p:cNvGrpSpPr/>
                  <p:nvPr/>
                </p:nvGrpSpPr>
                <p:grpSpPr>
                  <a:xfrm>
                    <a:off x="4409068" y="4985370"/>
                    <a:ext cx="1099037" cy="1169797"/>
                    <a:chOff x="4426002" y="4985370"/>
                    <a:chExt cx="1099037" cy="1169797"/>
                  </a:xfrm>
                </p:grpSpPr>
                <p:grpSp>
                  <p:nvGrpSpPr>
                    <p:cNvPr id="70" name="Group 69"/>
                    <p:cNvGrpSpPr/>
                    <p:nvPr/>
                  </p:nvGrpSpPr>
                  <p:grpSpPr>
                    <a:xfrm>
                      <a:off x="4429749" y="4985370"/>
                      <a:ext cx="1095289" cy="306908"/>
                      <a:chOff x="1997980" y="3903300"/>
                      <a:chExt cx="1095289" cy="306908"/>
                    </a:xfrm>
                  </p:grpSpPr>
                  <p:sp>
                    <p:nvSpPr>
                      <p:cNvPr id="75" name="Shape 54"/>
                      <p:cNvSpPr/>
                      <p:nvPr/>
                    </p:nvSpPr>
                    <p:spPr>
                      <a:xfrm>
                        <a:off x="2142436" y="3903300"/>
                        <a:ext cx="950833" cy="3069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4F81BD"/>
                        </a:solidFill>
                      </a:ln>
                      <a:effectLst>
                        <a:outerShdw blurRad="38100" dist="23000" dir="5400000" rotWithShape="0">
                          <a:srgbClr val="000000">
                            <a:alpha val="35000"/>
                          </a:srgbClr>
                        </a:outerShdw>
                      </a:effectLst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lIns="36000" tIns="46800" rIns="36000" bIns="0"/>
                      <a:lstStyle/>
                      <a:p>
                        <a:pPr>
                          <a:spcBef>
                            <a:spcPts val="300"/>
                          </a:spcBef>
                        </a:pPr>
                        <a:r>
                          <a:rPr lang="en-AU" sz="1000" b="1" dirty="0"/>
                          <a:t>BIFROST (DTU)</a:t>
                        </a:r>
                        <a:endParaRPr sz="1000" b="1" dirty="0"/>
                      </a:p>
                      <a:p>
                        <a:pPr>
                          <a:spcBef>
                            <a:spcPts val="300"/>
                          </a:spcBef>
                          <a:buSzPct val="100000"/>
                        </a:pPr>
                        <a:endParaRPr sz="900" dirty="0"/>
                      </a:p>
                    </p:txBody>
                  </p:sp>
                  <p:cxnSp>
                    <p:nvCxnSpPr>
                      <p:cNvPr id="76" name="Straight Connector 75"/>
                      <p:cNvCxnSpPr/>
                      <p:nvPr/>
                    </p:nvCxnSpPr>
                    <p:spPr>
                      <a:xfrm>
                        <a:off x="1997980" y="4036367"/>
                        <a:ext cx="144000" cy="0"/>
                      </a:xfrm>
                      <a:prstGeom prst="line">
                        <a:avLst/>
                      </a:prstGeom>
                      <a:noFill/>
                      <a:ln w="19050" cap="flat">
                        <a:solidFill>
                          <a:srgbClr val="4F81BD"/>
                        </a:solidFill>
                        <a:prstDash val="solid"/>
                        <a:bevel/>
                      </a:ln>
                      <a:effectLst>
                        <a:outerShdw blurRad="381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none"/>
                    </p:style>
                  </p:cxnSp>
                </p:grpSp>
                <p:grpSp>
                  <p:nvGrpSpPr>
                    <p:cNvPr id="71" name="Group 70"/>
                    <p:cNvGrpSpPr/>
                    <p:nvPr/>
                  </p:nvGrpSpPr>
                  <p:grpSpPr>
                    <a:xfrm>
                      <a:off x="4426002" y="5378257"/>
                      <a:ext cx="1099037" cy="627431"/>
                      <a:chOff x="588004" y="3899291"/>
                      <a:chExt cx="1099037" cy="627431"/>
                    </a:xfrm>
                  </p:grpSpPr>
                  <p:sp>
                    <p:nvSpPr>
                      <p:cNvPr id="73" name="Shape 54"/>
                      <p:cNvSpPr/>
                      <p:nvPr/>
                    </p:nvSpPr>
                    <p:spPr>
                      <a:xfrm>
                        <a:off x="742099" y="3899291"/>
                        <a:ext cx="944942" cy="40644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4F81BD"/>
                        </a:solidFill>
                      </a:ln>
                      <a:effectLst>
                        <a:outerShdw blurRad="38100" dist="23000" dir="5400000" rotWithShape="0">
                          <a:srgbClr val="000000">
                            <a:alpha val="35000"/>
                          </a:srgbClr>
                        </a:outerShdw>
                      </a:effectLst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lIns="36000" tIns="46800" rIns="36000" bIns="0"/>
                      <a:lstStyle/>
                      <a:p>
                        <a:pPr>
                          <a:spcBef>
                            <a:spcPts val="300"/>
                          </a:spcBef>
                        </a:pPr>
                        <a:r>
                          <a:rPr lang="en-AU" sz="1000" b="1" dirty="0"/>
                          <a:t>MIRACLES </a:t>
                        </a:r>
                        <a:endParaRPr lang="en-AU" sz="1000" b="1" dirty="0" smtClean="0"/>
                      </a:p>
                      <a:p>
                        <a:pPr>
                          <a:spcBef>
                            <a:spcPts val="300"/>
                          </a:spcBef>
                        </a:pPr>
                        <a:r>
                          <a:rPr lang="en-AU" sz="1000" b="1" dirty="0" smtClean="0"/>
                          <a:t>(</a:t>
                        </a:r>
                        <a:r>
                          <a:rPr lang="en-AU" sz="1000" b="1" dirty="0"/>
                          <a:t>ESS Bilbao)</a:t>
                        </a:r>
                        <a:endParaRPr sz="1000" b="1" dirty="0"/>
                      </a:p>
                    </p:txBody>
                  </p:sp>
                  <p:cxnSp>
                    <p:nvCxnSpPr>
                      <p:cNvPr id="74" name="Straight Connector 73"/>
                      <p:cNvCxnSpPr/>
                      <p:nvPr/>
                    </p:nvCxnSpPr>
                    <p:spPr>
                      <a:xfrm rot="21540000">
                        <a:off x="588004" y="4526722"/>
                        <a:ext cx="144000" cy="0"/>
                      </a:xfrm>
                      <a:prstGeom prst="line">
                        <a:avLst/>
                      </a:prstGeom>
                      <a:noFill/>
                      <a:ln w="19050" cap="flat">
                        <a:solidFill>
                          <a:srgbClr val="4F81BD"/>
                        </a:solidFill>
                        <a:prstDash val="solid"/>
                        <a:bevel/>
                      </a:ln>
                      <a:effectLst>
                        <a:outerShdw blurRad="381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none"/>
                    </p:style>
                  </p:cxnSp>
                </p:grpSp>
                <p:sp>
                  <p:nvSpPr>
                    <p:cNvPr id="72" name="Shape 54"/>
                    <p:cNvSpPr/>
                    <p:nvPr/>
                  </p:nvSpPr>
                  <p:spPr>
                    <a:xfrm>
                      <a:off x="4580096" y="5871364"/>
                      <a:ext cx="944941" cy="28380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rgbClr val="4F81BD"/>
                      </a:solidFill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lIns="36000" tIns="46800" rIns="36000" bIns="0"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lang="en-AU" sz="1000" b="1" dirty="0"/>
                        <a:t>VESPA(CNR)</a:t>
                      </a:r>
                      <a:endParaRPr sz="1000" b="1" dirty="0"/>
                    </a:p>
                  </p:txBody>
                </p:sp>
              </p:grpSp>
            </p:grpSp>
            <p:cxnSp>
              <p:nvCxnSpPr>
                <p:cNvPr id="67" name="Straight Connector 66"/>
                <p:cNvCxnSpPr/>
                <p:nvPr/>
              </p:nvCxnSpPr>
              <p:spPr>
                <a:xfrm rot="21540000">
                  <a:off x="3347890" y="5749160"/>
                  <a:ext cx="144000" cy="0"/>
                </a:xfrm>
                <a:prstGeom prst="line">
                  <a:avLst/>
                </a:prstGeom>
                <a:noFill/>
                <a:ln w="19050" cap="flat">
                  <a:solidFill>
                    <a:srgbClr val="4F81BD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cxnSp>
            <p:nvCxnSpPr>
              <p:cNvPr id="65" name="Straight Arrow Connector 64"/>
              <p:cNvCxnSpPr/>
              <p:nvPr/>
            </p:nvCxnSpPr>
            <p:spPr>
              <a:xfrm flipH="1">
                <a:off x="3112933" y="4159101"/>
                <a:ext cx="18908" cy="1666014"/>
              </a:xfrm>
              <a:prstGeom prst="straightConnector1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  <a:tailEnd type="non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7" name="Group 56"/>
            <p:cNvGrpSpPr/>
            <p:nvPr/>
          </p:nvGrpSpPr>
          <p:grpSpPr>
            <a:xfrm>
              <a:off x="2844000" y="3286784"/>
              <a:ext cx="296400" cy="2446472"/>
              <a:chOff x="2844000" y="2930058"/>
              <a:chExt cx="296400" cy="2446472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2844000" y="2930058"/>
                <a:ext cx="252000" cy="2446472"/>
                <a:chOff x="2624416" y="2617017"/>
                <a:chExt cx="252000" cy="2446472"/>
              </a:xfrm>
            </p:grpSpPr>
            <p:cxnSp>
              <p:nvCxnSpPr>
                <p:cNvPr id="60" name="Straight Arrow Connector 59"/>
                <p:cNvCxnSpPr/>
                <p:nvPr/>
              </p:nvCxnSpPr>
              <p:spPr>
                <a:xfrm>
                  <a:off x="2768416" y="2617017"/>
                  <a:ext cx="0" cy="2440800"/>
                </a:xfrm>
                <a:prstGeom prst="straightConnector1">
                  <a:avLst/>
                </a:prstGeom>
                <a:noFill/>
                <a:ln w="25400" cap="flat">
                  <a:solidFill>
                    <a:srgbClr val="4F81BD"/>
                  </a:solidFill>
                  <a:prstDash val="solid"/>
                  <a:bevel/>
                  <a:tailEnd type="none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2624416" y="5063489"/>
                  <a:ext cx="144000" cy="0"/>
                </a:xfrm>
                <a:prstGeom prst="line">
                  <a:avLst/>
                </a:prstGeom>
                <a:noFill/>
                <a:ln w="25400" cap="flat">
                  <a:solidFill>
                    <a:srgbClr val="4F81BD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2624416" y="3403991"/>
                  <a:ext cx="144000" cy="0"/>
                </a:xfrm>
                <a:prstGeom prst="line">
                  <a:avLst/>
                </a:prstGeom>
                <a:noFill/>
                <a:ln w="25400" cap="flat">
                  <a:solidFill>
                    <a:srgbClr val="4F81BD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2768416" y="3115959"/>
                  <a:ext cx="108000" cy="0"/>
                </a:xfrm>
                <a:prstGeom prst="line">
                  <a:avLst/>
                </a:prstGeom>
                <a:noFill/>
                <a:ln w="25400" cap="flat">
                  <a:solidFill>
                    <a:srgbClr val="4F81BD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cxnSp>
            <p:nvCxnSpPr>
              <p:cNvPr id="59" name="Straight Connector 58"/>
              <p:cNvCxnSpPr/>
              <p:nvPr/>
            </p:nvCxnSpPr>
            <p:spPr>
              <a:xfrm flipV="1">
                <a:off x="2996400" y="5085184"/>
                <a:ext cx="144000" cy="0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117" name="Group 116"/>
          <p:cNvGrpSpPr/>
          <p:nvPr/>
        </p:nvGrpSpPr>
        <p:grpSpPr>
          <a:xfrm>
            <a:off x="834233" y="2088000"/>
            <a:ext cx="7596000" cy="727200"/>
            <a:chOff x="671524" y="928570"/>
            <a:chExt cx="7596000" cy="727200"/>
          </a:xfrm>
        </p:grpSpPr>
        <p:sp>
          <p:nvSpPr>
            <p:cNvPr id="118" name="Shape 67"/>
            <p:cNvSpPr/>
            <p:nvPr/>
          </p:nvSpPr>
          <p:spPr>
            <a:xfrm>
              <a:off x="3050980" y="928570"/>
              <a:ext cx="2655798" cy="430887"/>
            </a:xfrm>
            <a:prstGeom prst="rect">
              <a:avLst/>
            </a:prstGeom>
            <a:ln w="25400">
              <a:solidFill>
                <a:schemeClr val="accent4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lvl="0" algn="ctr"/>
              <a:r>
                <a:rPr lang="en-AU" sz="1100" b="1" dirty="0"/>
                <a:t>Project Leader: </a:t>
              </a:r>
              <a:r>
                <a:rPr lang="en-AU" sz="1100" dirty="0"/>
                <a:t>Shane Kennedy</a:t>
              </a:r>
            </a:p>
            <a:p>
              <a:pPr lvl="0" algn="ctr"/>
              <a:r>
                <a:rPr lang="en-AU" sz="1100" b="1" dirty="0"/>
                <a:t>Deputy Project Leader: </a:t>
              </a:r>
              <a:r>
                <a:rPr lang="en-AU" sz="1100" dirty="0"/>
                <a:t>Oliver Kirstein</a:t>
              </a:r>
              <a:endParaRPr lang="en-AU" sz="800" dirty="0"/>
            </a:p>
          </p:txBody>
        </p:sp>
        <p:cxnSp>
          <p:nvCxnSpPr>
            <p:cNvPr id="119" name="Straight Connector 118"/>
            <p:cNvCxnSpPr/>
            <p:nvPr/>
          </p:nvCxnSpPr>
          <p:spPr>
            <a:xfrm flipV="1">
              <a:off x="671524" y="1477482"/>
              <a:ext cx="7596000" cy="35052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4401124" y="1360570"/>
              <a:ext cx="0" cy="144000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679464" y="1511770"/>
              <a:ext cx="0" cy="144000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2693478" y="1511770"/>
              <a:ext cx="0" cy="126000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4814122" y="1486363"/>
              <a:ext cx="0" cy="144000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6672439" y="1477482"/>
              <a:ext cx="0" cy="144000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8247924" y="1477482"/>
              <a:ext cx="0" cy="144000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26" name="Group 125"/>
          <p:cNvGrpSpPr/>
          <p:nvPr/>
        </p:nvGrpSpPr>
        <p:grpSpPr>
          <a:xfrm>
            <a:off x="54002" y="2780929"/>
            <a:ext cx="8999588" cy="600164"/>
            <a:chOff x="54001" y="1844824"/>
            <a:chExt cx="8999588" cy="600163"/>
          </a:xfrm>
        </p:grpSpPr>
        <p:grpSp>
          <p:nvGrpSpPr>
            <p:cNvPr id="127" name="Group 126"/>
            <p:cNvGrpSpPr/>
            <p:nvPr/>
          </p:nvGrpSpPr>
          <p:grpSpPr>
            <a:xfrm>
              <a:off x="2051920" y="1844824"/>
              <a:ext cx="7001669" cy="600163"/>
              <a:chOff x="2051920" y="1628800"/>
              <a:chExt cx="7001669" cy="600163"/>
            </a:xfrm>
          </p:grpSpPr>
          <p:sp>
            <p:nvSpPr>
              <p:cNvPr id="129" name="Shape 67"/>
              <p:cNvSpPr/>
              <p:nvPr/>
            </p:nvSpPr>
            <p:spPr>
              <a:xfrm>
                <a:off x="2051920" y="1628800"/>
                <a:ext cx="1800000" cy="600163"/>
              </a:xfrm>
              <a:prstGeom prst="rect">
                <a:avLst/>
              </a:prstGeom>
              <a:ln w="25400">
                <a:solidFill>
                  <a:schemeClr val="accent4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lvl="0" algn="ctr"/>
                <a:r>
                  <a:rPr lang="en-AU" sz="1100" b="1" dirty="0"/>
                  <a:t>Neutron Instruments:</a:t>
                </a:r>
                <a:endParaRPr lang="en-AU" sz="1100" dirty="0"/>
              </a:p>
              <a:p>
                <a:pPr lvl="0" algn="ctr"/>
                <a:r>
                  <a:rPr lang="en-AU" sz="1100" b="1" dirty="0"/>
                  <a:t>Lead Scientist: </a:t>
                </a:r>
                <a:r>
                  <a:rPr lang="en-AU" sz="1100" dirty="0"/>
                  <a:t>Ken Andersen</a:t>
                </a:r>
              </a:p>
              <a:p>
                <a:pPr lvl="0" algn="ctr"/>
                <a:r>
                  <a:rPr lang="en-AU" sz="1100" b="1" dirty="0"/>
                  <a:t>Lead Engineer:</a:t>
                </a:r>
                <a:r>
                  <a:rPr lang="en-AU" sz="1100" dirty="0"/>
                  <a:t> Gabor Laszlo</a:t>
                </a:r>
                <a:endParaRPr lang="en-AU" sz="800" dirty="0"/>
              </a:p>
            </p:txBody>
          </p:sp>
          <p:sp>
            <p:nvSpPr>
              <p:cNvPr id="130" name="Shape 67"/>
              <p:cNvSpPr/>
              <p:nvPr/>
            </p:nvSpPr>
            <p:spPr>
              <a:xfrm>
                <a:off x="4025397" y="1651649"/>
                <a:ext cx="2022603" cy="430886"/>
              </a:xfrm>
              <a:prstGeom prst="rect">
                <a:avLst/>
              </a:prstGeom>
              <a:ln w="25400">
                <a:solidFill>
                  <a:schemeClr val="accent4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lvl="0" algn="ctr"/>
                <a:r>
                  <a:rPr lang="en-AU" sz="1100" b="1" dirty="0"/>
                  <a:t>In-Kind Office:</a:t>
                </a:r>
                <a:endParaRPr lang="en-AU" sz="1100" dirty="0"/>
              </a:p>
              <a:p>
                <a:pPr lvl="0" algn="ctr"/>
                <a:r>
                  <a:rPr lang="en-AU" sz="1100" b="1" dirty="0"/>
                  <a:t>Lead: </a:t>
                </a:r>
                <a:r>
                  <a:rPr lang="en-AU" sz="1100" dirty="0" err="1"/>
                  <a:t>Michela</a:t>
                </a:r>
                <a:r>
                  <a:rPr lang="en-AU" sz="1100" dirty="0"/>
                  <a:t> </a:t>
                </a:r>
                <a:r>
                  <a:rPr lang="en-AU" sz="1100" dirty="0" err="1"/>
                  <a:t>Del’Anno</a:t>
                </a:r>
                <a:r>
                  <a:rPr lang="en-AU" sz="1100" dirty="0"/>
                  <a:t> </a:t>
                </a:r>
                <a:r>
                  <a:rPr lang="en-AU" sz="1100" dirty="0" err="1"/>
                  <a:t>Boulton</a:t>
                </a:r>
                <a:endParaRPr lang="en-AU" sz="1100" dirty="0"/>
              </a:p>
            </p:txBody>
          </p:sp>
          <p:sp>
            <p:nvSpPr>
              <p:cNvPr id="131" name="Shape 67"/>
              <p:cNvSpPr/>
              <p:nvPr/>
            </p:nvSpPr>
            <p:spPr>
              <a:xfrm>
                <a:off x="6130514" y="1651649"/>
                <a:ext cx="1465822" cy="430886"/>
              </a:xfrm>
              <a:prstGeom prst="rect">
                <a:avLst/>
              </a:prstGeom>
              <a:ln w="25400">
                <a:solidFill>
                  <a:schemeClr val="accent4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lvl="0" algn="ctr"/>
                <a:r>
                  <a:rPr lang="en-AU" sz="1100" b="1" dirty="0"/>
                  <a:t>Integration Activities:</a:t>
                </a:r>
                <a:endParaRPr lang="en-AU" sz="1100" dirty="0"/>
              </a:p>
              <a:p>
                <a:pPr lvl="0" algn="ctr"/>
                <a:r>
                  <a:rPr lang="en-AU" sz="1100" b="1" dirty="0"/>
                  <a:t>Lead: </a:t>
                </a:r>
                <a:r>
                  <a:rPr lang="en-AU" sz="1100" dirty="0" err="1"/>
                  <a:t>Zvonko</a:t>
                </a:r>
                <a:r>
                  <a:rPr lang="en-AU" sz="1100" dirty="0"/>
                  <a:t> </a:t>
                </a:r>
                <a:r>
                  <a:rPr lang="en-AU" sz="1100" dirty="0" err="1"/>
                  <a:t>Lazic</a:t>
                </a:r>
                <a:endParaRPr lang="en-AU" sz="1100" dirty="0"/>
              </a:p>
            </p:txBody>
          </p:sp>
          <p:sp>
            <p:nvSpPr>
              <p:cNvPr id="132" name="Shape 67"/>
              <p:cNvSpPr/>
              <p:nvPr/>
            </p:nvSpPr>
            <p:spPr>
              <a:xfrm>
                <a:off x="7668344" y="1657567"/>
                <a:ext cx="1385245" cy="430886"/>
              </a:xfrm>
              <a:prstGeom prst="rect">
                <a:avLst/>
              </a:prstGeom>
              <a:ln w="25400">
                <a:solidFill>
                  <a:schemeClr val="accent4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lvl="0" algn="ctr"/>
                <a:r>
                  <a:rPr lang="en-AU" sz="1100" b="1" dirty="0"/>
                  <a:t>Planning:</a:t>
                </a:r>
                <a:endParaRPr lang="en-AU" sz="1100" dirty="0"/>
              </a:p>
              <a:p>
                <a:pPr lvl="0" algn="ctr"/>
                <a:r>
                  <a:rPr lang="en-AU" sz="1100" b="1" dirty="0"/>
                  <a:t>Lead: </a:t>
                </a:r>
                <a:r>
                  <a:rPr lang="en-AU" sz="1100" dirty="0" err="1"/>
                  <a:t>Sofie</a:t>
                </a:r>
                <a:r>
                  <a:rPr lang="en-AU" sz="1100" dirty="0"/>
                  <a:t> </a:t>
                </a:r>
                <a:r>
                  <a:rPr lang="en-AU" sz="1100" dirty="0" err="1"/>
                  <a:t>Ossowski</a:t>
                </a:r>
                <a:endParaRPr lang="en-AU" sz="1100" dirty="0"/>
              </a:p>
            </p:txBody>
          </p:sp>
        </p:grpSp>
        <p:sp>
          <p:nvSpPr>
            <p:cNvPr id="128" name="Shape 67"/>
            <p:cNvSpPr/>
            <p:nvPr/>
          </p:nvSpPr>
          <p:spPr>
            <a:xfrm>
              <a:off x="54001" y="1870085"/>
              <a:ext cx="1349647" cy="430886"/>
            </a:xfrm>
            <a:prstGeom prst="rect">
              <a:avLst/>
            </a:prstGeom>
            <a:ln w="25400">
              <a:solidFill>
                <a:schemeClr val="accent4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lvl="0" algn="ctr"/>
              <a:r>
                <a:rPr lang="en-AU" sz="1100" b="1" dirty="0"/>
                <a:t>Safety and Licensing:</a:t>
              </a:r>
              <a:endParaRPr lang="en-AU" sz="1100" dirty="0"/>
            </a:p>
            <a:p>
              <a:pPr lvl="0" algn="ctr"/>
              <a:r>
                <a:rPr lang="en-AU" sz="1100" b="1" dirty="0"/>
                <a:t>Lead: </a:t>
              </a:r>
              <a:r>
                <a:rPr lang="en-AU" sz="1100" dirty="0"/>
                <a:t>Arno </a:t>
              </a:r>
              <a:r>
                <a:rPr lang="en-AU" sz="1100" dirty="0" err="1"/>
                <a:t>Hiess</a:t>
              </a:r>
              <a:r>
                <a:rPr lang="en-AU" sz="1100" dirty="0"/>
                <a:t> 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1206346" y="1521970"/>
            <a:ext cx="7191222" cy="969765"/>
            <a:chOff x="1250750" y="945905"/>
            <a:chExt cx="7191222" cy="969766"/>
          </a:xfrm>
        </p:grpSpPr>
        <p:grpSp>
          <p:nvGrpSpPr>
            <p:cNvPr id="134" name="Group 133"/>
            <p:cNvGrpSpPr/>
            <p:nvPr/>
          </p:nvGrpSpPr>
          <p:grpSpPr>
            <a:xfrm>
              <a:off x="3537245" y="945905"/>
              <a:ext cx="2088494" cy="573231"/>
              <a:chOff x="6323056" y="712276"/>
              <a:chExt cx="2088494" cy="573231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 flipV="1">
                <a:off x="7367303" y="1141507"/>
                <a:ext cx="0" cy="144000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40" name="Shape 67"/>
              <p:cNvSpPr/>
              <p:nvPr/>
            </p:nvSpPr>
            <p:spPr>
              <a:xfrm>
                <a:off x="6323056" y="712276"/>
                <a:ext cx="2088494" cy="430888"/>
              </a:xfrm>
              <a:prstGeom prst="rect">
                <a:avLst/>
              </a:prstGeom>
              <a:ln w="25400">
                <a:solidFill>
                  <a:schemeClr val="accent4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lvl="0" algn="ctr"/>
                <a:r>
                  <a:rPr lang="en-AU" sz="1100" b="1" dirty="0"/>
                  <a:t>Director for Science</a:t>
                </a:r>
              </a:p>
              <a:p>
                <a:pPr lvl="0" algn="ctr"/>
                <a:r>
                  <a:rPr lang="en-AU" sz="1100" dirty="0"/>
                  <a:t>Andreas Schreyer</a:t>
                </a:r>
              </a:p>
            </p:txBody>
          </p:sp>
        </p:grpSp>
        <p:sp>
          <p:nvSpPr>
            <p:cNvPr id="135" name="Shape 67"/>
            <p:cNvSpPr/>
            <p:nvPr/>
          </p:nvSpPr>
          <p:spPr>
            <a:xfrm>
              <a:off x="1250750" y="1484784"/>
              <a:ext cx="1574365" cy="430887"/>
            </a:xfrm>
            <a:prstGeom prst="rect">
              <a:avLst/>
            </a:prstGeom>
            <a:ln w="12700">
              <a:solidFill>
                <a:schemeClr val="accent4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lvl="0" algn="ctr"/>
              <a:r>
                <a:rPr lang="en-AU" sz="1100" b="1" dirty="0"/>
                <a:t>ESS Technical Board</a:t>
              </a:r>
            </a:p>
            <a:p>
              <a:pPr lvl="0" algn="ctr"/>
              <a:r>
                <a:rPr lang="en-AU" sz="1100" dirty="0"/>
                <a:t>Chair: Roland </a:t>
              </a:r>
              <a:r>
                <a:rPr lang="en-AU" sz="1100" dirty="0" err="1"/>
                <a:t>Garoby</a:t>
              </a:r>
              <a:endParaRPr lang="en-AU" sz="1100" dirty="0"/>
            </a:p>
          </p:txBody>
        </p:sp>
        <p:grpSp>
          <p:nvGrpSpPr>
            <p:cNvPr id="136" name="Group 135"/>
            <p:cNvGrpSpPr/>
            <p:nvPr/>
          </p:nvGrpSpPr>
          <p:grpSpPr>
            <a:xfrm>
              <a:off x="5913509" y="1484784"/>
              <a:ext cx="2528463" cy="430887"/>
              <a:chOff x="5882177" y="841693"/>
              <a:chExt cx="2528463" cy="430887"/>
            </a:xfrm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5882177" y="1057717"/>
                <a:ext cx="432000" cy="0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ysDash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38" name="Shape 67"/>
              <p:cNvSpPr/>
              <p:nvPr/>
            </p:nvSpPr>
            <p:spPr>
              <a:xfrm>
                <a:off x="6322146" y="841693"/>
                <a:ext cx="2088494" cy="430887"/>
              </a:xfrm>
              <a:prstGeom prst="rect">
                <a:avLst/>
              </a:prstGeom>
              <a:ln w="12700">
                <a:solidFill>
                  <a:schemeClr val="accent4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lvl="0" algn="ctr"/>
                <a:r>
                  <a:rPr lang="en-AU" sz="1100" b="1" dirty="0"/>
                  <a:t>Instrument Collaboration Board</a:t>
                </a:r>
              </a:p>
              <a:p>
                <a:pPr lvl="0" algn="ctr"/>
                <a:r>
                  <a:rPr lang="en-AU" sz="1100" dirty="0"/>
                  <a:t>Chair: Andreas Schreyer</a:t>
                </a:r>
              </a:p>
            </p:txBody>
          </p:sp>
        </p:grpSp>
      </p:grpSp>
      <p:grpSp>
        <p:nvGrpSpPr>
          <p:cNvPr id="141" name="Group 140"/>
          <p:cNvGrpSpPr/>
          <p:nvPr/>
        </p:nvGrpSpPr>
        <p:grpSpPr>
          <a:xfrm>
            <a:off x="72136" y="4149080"/>
            <a:ext cx="3419744" cy="1728192"/>
            <a:chOff x="72136" y="4149080"/>
            <a:chExt cx="3419744" cy="1728192"/>
          </a:xfrm>
        </p:grpSpPr>
        <p:sp>
          <p:nvSpPr>
            <p:cNvPr id="142" name="TextBox 141"/>
            <p:cNvSpPr txBox="1"/>
            <p:nvPr/>
          </p:nvSpPr>
          <p:spPr>
            <a:xfrm>
              <a:off x="72136" y="4509120"/>
              <a:ext cx="1619544" cy="1246495"/>
            </a:xfrm>
            <a:prstGeom prst="rect">
              <a:avLst/>
            </a:prstGeom>
            <a:solidFill>
              <a:srgbClr val="008000">
                <a:alpha val="10000"/>
              </a:srgbClr>
            </a:solidFill>
            <a:ln w="25400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100" b="1" dirty="0"/>
                <a:t>Four Instrument Classes</a:t>
              </a:r>
            </a:p>
            <a:p>
              <a:pPr marL="93652" indent="-93652">
                <a:spcBef>
                  <a:spcPts val="600"/>
                </a:spcBef>
                <a:buFont typeface="Arial"/>
                <a:buChar char="•"/>
              </a:pPr>
              <a:r>
                <a:rPr lang="en-US" sz="1100" dirty="0"/>
                <a:t>Large scale structures</a:t>
              </a:r>
            </a:p>
            <a:p>
              <a:pPr marL="93652" indent="-93652">
                <a:spcBef>
                  <a:spcPts val="600"/>
                </a:spcBef>
                <a:buFont typeface="Arial"/>
                <a:buChar char="•"/>
              </a:pPr>
              <a:r>
                <a:rPr lang="en-US" sz="1100" dirty="0"/>
                <a:t>Engineering &amp; imaging</a:t>
              </a:r>
            </a:p>
            <a:p>
              <a:pPr marL="93652" indent="-93652">
                <a:spcBef>
                  <a:spcPts val="600"/>
                </a:spcBef>
                <a:buFont typeface="Arial"/>
                <a:buChar char="•"/>
              </a:pPr>
              <a:r>
                <a:rPr lang="en-US" sz="1100" dirty="0"/>
                <a:t>Spectroscopy</a:t>
              </a:r>
            </a:p>
            <a:p>
              <a:pPr marL="93652" indent="-93652">
                <a:spcBef>
                  <a:spcPts val="600"/>
                </a:spcBef>
                <a:buFont typeface="Arial"/>
                <a:buChar char="•"/>
              </a:pPr>
              <a:r>
                <a:rPr lang="en-US" sz="1100" dirty="0"/>
                <a:t>Diffraction</a:t>
              </a:r>
            </a:p>
          </p:txBody>
        </p:sp>
        <p:cxnSp>
          <p:nvCxnSpPr>
            <p:cNvPr id="143" name="Straight Arrow Connector 142"/>
            <p:cNvCxnSpPr/>
            <p:nvPr/>
          </p:nvCxnSpPr>
          <p:spPr>
            <a:xfrm flipV="1">
              <a:off x="1547664" y="4149080"/>
              <a:ext cx="360040" cy="720080"/>
            </a:xfrm>
            <a:prstGeom prst="straightConnector1">
              <a:avLst/>
            </a:prstGeom>
            <a:ln w="19050">
              <a:solidFill>
                <a:srgbClr val="008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/>
            <p:nvPr/>
          </p:nvCxnSpPr>
          <p:spPr>
            <a:xfrm>
              <a:off x="1087400" y="5373216"/>
              <a:ext cx="2232248" cy="266134"/>
            </a:xfrm>
            <a:prstGeom prst="straightConnector1">
              <a:avLst/>
            </a:prstGeom>
            <a:ln w="19050">
              <a:solidFill>
                <a:srgbClr val="008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flipV="1">
              <a:off x="1619672" y="4221088"/>
              <a:ext cx="1872208" cy="911280"/>
            </a:xfrm>
            <a:prstGeom prst="straightConnector1">
              <a:avLst/>
            </a:prstGeom>
            <a:ln w="19050">
              <a:solidFill>
                <a:srgbClr val="008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>
              <a:off x="899592" y="5589240"/>
              <a:ext cx="936104" cy="288032"/>
            </a:xfrm>
            <a:prstGeom prst="straightConnector1">
              <a:avLst/>
            </a:prstGeom>
            <a:ln w="19050">
              <a:solidFill>
                <a:srgbClr val="008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Shape 54"/>
          <p:cNvSpPr/>
          <p:nvPr/>
        </p:nvSpPr>
        <p:spPr>
          <a:xfrm>
            <a:off x="72136" y="6030030"/>
            <a:ext cx="1619544" cy="576106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46800" rIns="36000" bIns="0"/>
          <a:lstStyle/>
          <a:p>
            <a:pPr algn="ctr">
              <a:spcBef>
                <a:spcPts val="300"/>
              </a:spcBef>
            </a:pPr>
            <a:r>
              <a:rPr lang="en-AU" sz="1000" b="1" dirty="0" smtClean="0"/>
              <a:t>Instrument Class Co-ordinator (scientist) assigned to each instrument</a:t>
            </a:r>
            <a:endParaRPr sz="900" dirty="0"/>
          </a:p>
        </p:txBody>
      </p:sp>
      <p:cxnSp>
        <p:nvCxnSpPr>
          <p:cNvPr id="148" name="Straight Connector 147"/>
          <p:cNvCxnSpPr/>
          <p:nvPr/>
        </p:nvCxnSpPr>
        <p:spPr>
          <a:xfrm>
            <a:off x="2783781" y="2281701"/>
            <a:ext cx="432000" cy="0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ysDash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4124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Large-Scale Structures: 4+2 instruments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5" y="1417638"/>
            <a:ext cx="24714" cy="54403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2422" y="1519880"/>
            <a:ext cx="41949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Small Angle Neutron Scattering (SANS)</a:t>
            </a:r>
          </a:p>
          <a:p>
            <a:r>
              <a:rPr lang="en-US" dirty="0" smtClean="0"/>
              <a:t>Coordinator: Andrew Jackson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5014" y="1495166"/>
            <a:ext cx="28259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Reflectometry</a:t>
            </a:r>
          </a:p>
          <a:p>
            <a:r>
              <a:rPr lang="en-US" dirty="0" smtClean="0"/>
              <a:t>Coordinator: Hanna </a:t>
            </a:r>
            <a:r>
              <a:rPr lang="en-US" dirty="0" err="1" smtClean="0"/>
              <a:t>Wacklin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9101" y="4978084"/>
            <a:ext cx="4194995" cy="95410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SKADI</a:t>
            </a:r>
            <a:r>
              <a:rPr lang="en-US" dirty="0" smtClean="0"/>
              <a:t>: High-resolution versatile SANS</a:t>
            </a:r>
          </a:p>
          <a:p>
            <a:r>
              <a:rPr lang="en-US" dirty="0" smtClean="0"/>
              <a:t>Lead scientist: Sebastian </a:t>
            </a:r>
            <a:r>
              <a:rPr lang="en-US" dirty="0" err="1" smtClean="0"/>
              <a:t>Jaksch</a:t>
            </a:r>
            <a:r>
              <a:rPr lang="en-US" dirty="0" smtClean="0"/>
              <a:t> (FZJ)</a:t>
            </a:r>
          </a:p>
          <a:p>
            <a:r>
              <a:rPr lang="en-US" dirty="0" smtClean="0"/>
              <a:t>IK partners: FZJ (50%), LLB (50%)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8232" y="6082613"/>
            <a:ext cx="4194995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Bio-SANS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SANS for biology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Proposal from 2012 &amp; 2013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74960" y="2183039"/>
            <a:ext cx="4140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790211" y="2189464"/>
            <a:ext cx="4140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90210" y="4707589"/>
            <a:ext cx="4194995" cy="12311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FREIA</a:t>
            </a:r>
            <a:r>
              <a:rPr lang="en-US" dirty="0" smtClean="0"/>
              <a:t>: Kinetics reflectometer for liquid surfaces and soft matter</a:t>
            </a:r>
          </a:p>
          <a:p>
            <a:r>
              <a:rPr lang="en-US" dirty="0" smtClean="0"/>
              <a:t>Lead scientist: Hanna </a:t>
            </a:r>
            <a:r>
              <a:rPr lang="en-US" dirty="0" err="1" smtClean="0"/>
              <a:t>Wacklin</a:t>
            </a:r>
            <a:r>
              <a:rPr lang="en-US" dirty="0" smtClean="0"/>
              <a:t> (ESS)</a:t>
            </a:r>
          </a:p>
          <a:p>
            <a:r>
              <a:rPr lang="en-US" dirty="0" smtClean="0"/>
              <a:t>IK partners: ISIS (100%)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90210" y="3433024"/>
            <a:ext cx="4194995" cy="12311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ESTIA</a:t>
            </a:r>
            <a:r>
              <a:rPr lang="en-US" dirty="0" smtClean="0"/>
              <a:t>: Small-sample reflectometer for magnetism and soft matter</a:t>
            </a:r>
          </a:p>
          <a:p>
            <a:r>
              <a:rPr lang="en-US" dirty="0" smtClean="0"/>
              <a:t>Lead scientist: </a:t>
            </a:r>
            <a:r>
              <a:rPr lang="en-US" dirty="0" err="1" smtClean="0"/>
              <a:t>Artur</a:t>
            </a:r>
            <a:r>
              <a:rPr lang="en-US" dirty="0" smtClean="0"/>
              <a:t> </a:t>
            </a:r>
            <a:r>
              <a:rPr lang="en-US" dirty="0" err="1" smtClean="0"/>
              <a:t>Glavic</a:t>
            </a:r>
            <a:r>
              <a:rPr lang="en-US" dirty="0" smtClean="0"/>
              <a:t> (PSI)</a:t>
            </a:r>
          </a:p>
          <a:p>
            <a:r>
              <a:rPr lang="en-US" dirty="0" smtClean="0"/>
              <a:t>IK partners: PSI (100%)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90210" y="6082612"/>
            <a:ext cx="4194995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GI-SANS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Grazing-Incidence SANS for structured surfaces and interfaces</a:t>
            </a:r>
          </a:p>
        </p:txBody>
      </p:sp>
      <p:pic>
        <p:nvPicPr>
          <p:cNvPr id="35" name="Picture 34" descr="Screen Shot 2013-10-02 at 23.29.3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838" y="2568649"/>
            <a:ext cx="906335" cy="9205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033" y="2562097"/>
            <a:ext cx="1130439" cy="100355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01835" y="2229982"/>
            <a:ext cx="2975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A</a:t>
            </a:r>
            <a:r>
              <a:rPr lang="en-US" sz="1600" smtClean="0"/>
              <a:t>ccessing </a:t>
            </a:r>
            <a:r>
              <a:rPr lang="en-US" sz="1600" dirty="0" smtClean="0"/>
              <a:t>length-scales up to 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600" dirty="0" smtClean="0"/>
              <a:t>m </a:t>
            </a:r>
            <a:endParaRPr lang="en-US" sz="1600" dirty="0"/>
          </a:p>
        </p:txBody>
      </p:sp>
      <p:pic>
        <p:nvPicPr>
          <p:cNvPr id="39" name="Bild 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7" r="75083" b="35887"/>
          <a:stretch/>
        </p:blipFill>
        <p:spPr bwMode="auto">
          <a:xfrm>
            <a:off x="1137994" y="2681934"/>
            <a:ext cx="1329247" cy="85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Bild 21" descr="Macintosh HD:Users:frielinghaus:Desktop:ESS-formal:Proposal-Oct2013:Proposal New Pic:Science Case SM:Folie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0"/>
          <a:stretch/>
        </p:blipFill>
        <p:spPr bwMode="auto">
          <a:xfrm>
            <a:off x="3584078" y="2335292"/>
            <a:ext cx="740068" cy="11502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04402" y="3686715"/>
            <a:ext cx="4194995" cy="123110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err="1" smtClean="0"/>
              <a:t>LoKI</a:t>
            </a:r>
            <a:r>
              <a:rPr lang="en-US" dirty="0" smtClean="0"/>
              <a:t>: Broad-band SANS for soft matter, materials and bio-science</a:t>
            </a:r>
          </a:p>
          <a:p>
            <a:r>
              <a:rPr lang="en-US" dirty="0" smtClean="0"/>
              <a:t>Lead scientist: Andrew Jackson (ESS)</a:t>
            </a:r>
          </a:p>
          <a:p>
            <a:r>
              <a:rPr lang="en-US" dirty="0" smtClean="0"/>
              <a:t>IK partners: ISIS (100%)</a:t>
            </a:r>
            <a:endParaRPr lang="en-US" dirty="0"/>
          </a:p>
        </p:txBody>
      </p:sp>
      <p:pic>
        <p:nvPicPr>
          <p:cNvPr id="41" name="Picture 40" descr="contrasts2.t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78536" r="60798"/>
          <a:stretch/>
        </p:blipFill>
        <p:spPr>
          <a:xfrm>
            <a:off x="6906522" y="2533915"/>
            <a:ext cx="1052807" cy="77245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826453" y="2217625"/>
            <a:ext cx="3200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Surfaces, membranes and interfaces</a:t>
            </a:r>
            <a:endParaRPr lang="en-US" sz="16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/>
          <a:srcRect l="1913" t="26375" r="87411" b="56411"/>
          <a:stretch/>
        </p:blipFill>
        <p:spPr>
          <a:xfrm>
            <a:off x="7982958" y="2246709"/>
            <a:ext cx="911983" cy="1037398"/>
          </a:xfrm>
          <a:prstGeom prst="rect">
            <a:avLst/>
          </a:prstGeom>
        </p:spPr>
      </p:pic>
      <p:pic>
        <p:nvPicPr>
          <p:cNvPr id="55" name="Picture 54" descr="master.img-0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39" y="2568905"/>
            <a:ext cx="1994553" cy="77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4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&amp; Engineering: 2+2 instruments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2103002" y="1454709"/>
            <a:ext cx="429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 </a:t>
            </a:r>
            <a:r>
              <a:rPr lang="en-US" dirty="0"/>
              <a:t>class </a:t>
            </a:r>
            <a:r>
              <a:rPr lang="en-US" dirty="0" smtClean="0"/>
              <a:t>coordinator: Markus </a:t>
            </a:r>
            <a:r>
              <a:rPr lang="en-US" dirty="0" err="1" smtClean="0"/>
              <a:t>Strobl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96714" y="1861112"/>
            <a:ext cx="5" cy="4932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03283" y="5362835"/>
            <a:ext cx="8929507" cy="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134" y="2716088"/>
            <a:ext cx="4436071" cy="95410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ODIN</a:t>
            </a:r>
            <a:r>
              <a:rPr lang="en-US" dirty="0" smtClean="0"/>
              <a:t>: Multi-purpose imaging beamline</a:t>
            </a:r>
          </a:p>
          <a:p>
            <a:r>
              <a:rPr lang="en-US" dirty="0" smtClean="0"/>
              <a:t>Lead scientist: Michael </a:t>
            </a:r>
            <a:r>
              <a:rPr lang="en-US" dirty="0" err="1" smtClean="0"/>
              <a:t>Lerche</a:t>
            </a:r>
            <a:r>
              <a:rPr lang="en-US" dirty="0" smtClean="0"/>
              <a:t>, TUM</a:t>
            </a:r>
          </a:p>
          <a:p>
            <a:r>
              <a:rPr lang="en-US" dirty="0" smtClean="0"/>
              <a:t>IK partners: TUM (55%), PSI (35%), ESS (10%)</a:t>
            </a:r>
            <a:endParaRPr lang="en-US" dirty="0"/>
          </a:p>
        </p:txBody>
      </p:sp>
      <p:pic>
        <p:nvPicPr>
          <p:cNvPr id="13" name="movie3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871" t="24252" r="39215" b="37164"/>
          <a:stretch/>
        </p:blipFill>
        <p:spPr>
          <a:xfrm>
            <a:off x="3057943" y="4178129"/>
            <a:ext cx="1493834" cy="9735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360" y="4083524"/>
            <a:ext cx="1214981" cy="1002312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16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16" y="4028303"/>
            <a:ext cx="1214160" cy="11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7875" y="1905511"/>
            <a:ext cx="4463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Imaging: rapidly developing real-space technique, resolution down to few 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600" dirty="0" smtClean="0"/>
              <a:t>m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29281" t="13086" r="28425" b="46290"/>
          <a:stretch/>
        </p:blipFill>
        <p:spPr>
          <a:xfrm>
            <a:off x="1000859" y="3940029"/>
            <a:ext cx="905299" cy="1282495"/>
          </a:xfrm>
          <a:prstGeom prst="rect">
            <a:avLst/>
          </a:prstGeom>
          <a:ln w="50800"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4605961" y="1905511"/>
            <a:ext cx="4484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Engineering: strains and structure of engineering components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662122" y="2687767"/>
            <a:ext cx="4436071" cy="123110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BEER</a:t>
            </a:r>
            <a:r>
              <a:rPr lang="en-US" dirty="0" smtClean="0"/>
              <a:t>: Engineering materials diffractometer</a:t>
            </a:r>
          </a:p>
          <a:p>
            <a:r>
              <a:rPr lang="en-US" dirty="0" smtClean="0"/>
              <a:t>Lead scientists: </a:t>
            </a:r>
            <a:r>
              <a:rPr lang="en-US" dirty="0" err="1" smtClean="0"/>
              <a:t>Jochen</a:t>
            </a:r>
            <a:r>
              <a:rPr lang="en-US" dirty="0" smtClean="0"/>
              <a:t> Fenske (HZG), </a:t>
            </a:r>
            <a:r>
              <a:rPr lang="en-US" dirty="0" err="1" smtClean="0"/>
              <a:t>Premysl</a:t>
            </a:r>
            <a:r>
              <a:rPr lang="en-US" dirty="0" smtClean="0"/>
              <a:t> </a:t>
            </a:r>
            <a:r>
              <a:rPr lang="en-US" dirty="0" err="1" smtClean="0"/>
              <a:t>Beran</a:t>
            </a:r>
            <a:r>
              <a:rPr lang="en-US" dirty="0" smtClean="0"/>
              <a:t> (NPI)</a:t>
            </a:r>
          </a:p>
          <a:p>
            <a:r>
              <a:rPr lang="en-US" dirty="0" smtClean="0"/>
              <a:t>IK partners: HZG (50%), NPI (50%)</a:t>
            </a:r>
            <a:endParaRPr lang="en-US" dirty="0"/>
          </a:p>
        </p:txBody>
      </p:sp>
      <p:pic>
        <p:nvPicPr>
          <p:cNvPr id="22" name="Picture 4" descr="Výsledek obrázku pro materials neutron imag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993" y="4176843"/>
            <a:ext cx="1138191" cy="103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705" y="3851589"/>
            <a:ext cx="1219135" cy="139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Výsledek obrázku pro materials strain scanning 3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443" y="4187894"/>
            <a:ext cx="1893245" cy="99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08232" y="6082613"/>
            <a:ext cx="4194995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Test Beamlines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Both at HZB and at ESS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Lead Scientist: Robin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Woracek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(ESS)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82659" y="6074956"/>
            <a:ext cx="4194995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ANNI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Fundamental &amp; particle physics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Proposal from 2015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4070" y="5367701"/>
            <a:ext cx="432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Test beamlines: integration testing, method developments, moderator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characterisation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29531" y="5371198"/>
            <a:ext cx="432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Fundamental, particle &amp; nuclear physics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origins of matter and the universe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9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923" y="2600033"/>
            <a:ext cx="1299897" cy="839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Diffraction: 4+1 instruments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03002" y="1454709"/>
            <a:ext cx="461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 </a:t>
            </a:r>
            <a:r>
              <a:rPr lang="en-US" dirty="0"/>
              <a:t>class </a:t>
            </a:r>
            <a:r>
              <a:rPr lang="en-US" dirty="0" smtClean="0"/>
              <a:t>coordinator: Werner </a:t>
            </a:r>
            <a:r>
              <a:rPr lang="en-US" dirty="0" err="1" smtClean="0"/>
              <a:t>Schweika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96714" y="1861112"/>
            <a:ext cx="5" cy="4932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74960" y="2306609"/>
            <a:ext cx="4140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790211" y="2313034"/>
            <a:ext cx="4140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01835" y="2353552"/>
            <a:ext cx="3425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Structural </a:t>
            </a:r>
            <a:r>
              <a:rPr lang="en-US" sz="1600" dirty="0" err="1" smtClean="0"/>
              <a:t>characterisation</a:t>
            </a:r>
            <a:r>
              <a:rPr lang="en-US" sz="1600" dirty="0" smtClean="0"/>
              <a:t> of materials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4826453" y="2341195"/>
            <a:ext cx="3251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Determination of complex structures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222422" y="1853514"/>
            <a:ext cx="2140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Powder Diffraction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55014" y="1828800"/>
            <a:ext cx="2749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Single-Crystal Diffraction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9101" y="4780374"/>
            <a:ext cx="4194995" cy="123110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HEIMDAL</a:t>
            </a:r>
            <a:r>
              <a:rPr lang="en-US" dirty="0" smtClean="0"/>
              <a:t>: Thermal powder diffractometer</a:t>
            </a:r>
          </a:p>
          <a:p>
            <a:r>
              <a:rPr lang="en-US" dirty="0" smtClean="0"/>
              <a:t>Lead scientist: </a:t>
            </a:r>
            <a:r>
              <a:rPr lang="en-US" dirty="0" err="1" smtClean="0"/>
              <a:t>Mogens</a:t>
            </a:r>
            <a:r>
              <a:rPr lang="en-US" dirty="0" smtClean="0"/>
              <a:t> Christensen (ÅU)</a:t>
            </a:r>
          </a:p>
          <a:p>
            <a:r>
              <a:rPr lang="en-US" dirty="0" smtClean="0"/>
              <a:t>IK partners: ÅU (30%), PSI (35%), IFE (35%)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08232" y="6082613"/>
            <a:ext cx="4194995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ESPRESSO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High-pressure diffraction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Proposal from 2015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89337" y="5472578"/>
            <a:ext cx="4194995" cy="12311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NMX</a:t>
            </a:r>
            <a:r>
              <a:rPr lang="en-US" dirty="0" smtClean="0"/>
              <a:t>: Macromolecular crystallography</a:t>
            </a:r>
          </a:p>
          <a:p>
            <a:r>
              <a:rPr lang="en-US" dirty="0" smtClean="0"/>
              <a:t>Lead scientist: </a:t>
            </a:r>
            <a:r>
              <a:rPr lang="en-US" dirty="0" err="1" smtClean="0"/>
              <a:t>Esko</a:t>
            </a:r>
            <a:r>
              <a:rPr lang="en-US" dirty="0" smtClean="0"/>
              <a:t> </a:t>
            </a:r>
            <a:r>
              <a:rPr lang="en-US" dirty="0" err="1" smtClean="0"/>
              <a:t>Oksanen</a:t>
            </a:r>
            <a:r>
              <a:rPr lang="en-US" dirty="0" smtClean="0"/>
              <a:t> (ESS)</a:t>
            </a:r>
          </a:p>
          <a:p>
            <a:r>
              <a:rPr lang="en-US" dirty="0" smtClean="0"/>
              <a:t>IK partners: Wigner/EK/BRC (38%), LLB/IBS (8%), </a:t>
            </a:r>
            <a:r>
              <a:rPr lang="en-US" dirty="0" err="1" smtClean="0"/>
              <a:t>UiBergen</a:t>
            </a:r>
            <a:r>
              <a:rPr lang="en-US" dirty="0" smtClean="0"/>
              <a:t> (19%)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790210" y="4384501"/>
            <a:ext cx="419499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err="1" smtClean="0"/>
              <a:t>MAGiC</a:t>
            </a:r>
            <a:r>
              <a:rPr lang="en-US" dirty="0" smtClean="0"/>
              <a:t>: Magnetism diffractometer</a:t>
            </a:r>
          </a:p>
          <a:p>
            <a:r>
              <a:rPr lang="en-US" dirty="0" smtClean="0"/>
              <a:t>Lead scientist: Xavier </a:t>
            </a:r>
            <a:r>
              <a:rPr lang="en-US" dirty="0" err="1" smtClean="0"/>
              <a:t>Fabrèges</a:t>
            </a:r>
            <a:r>
              <a:rPr lang="en-US" dirty="0" smtClean="0"/>
              <a:t> (LLB)</a:t>
            </a:r>
          </a:p>
          <a:p>
            <a:r>
              <a:rPr lang="en-US" dirty="0" smtClean="0"/>
              <a:t>IK partners: LLB (61%), FZJ (23%), PSI (16%)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04402" y="3489005"/>
            <a:ext cx="4194995" cy="123110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DREAM</a:t>
            </a:r>
            <a:r>
              <a:rPr lang="en-US" dirty="0" smtClean="0"/>
              <a:t>: General-purpose powder diffractometer</a:t>
            </a:r>
          </a:p>
          <a:p>
            <a:r>
              <a:rPr lang="en-US" dirty="0" smtClean="0"/>
              <a:t>Lead scientist: Mikhail </a:t>
            </a:r>
            <a:r>
              <a:rPr lang="en-US" dirty="0" err="1" smtClean="0"/>
              <a:t>Feygenson</a:t>
            </a:r>
            <a:r>
              <a:rPr lang="en-US" dirty="0" smtClean="0"/>
              <a:t> (FZJ)</a:t>
            </a:r>
          </a:p>
          <a:p>
            <a:r>
              <a:rPr lang="en-US" dirty="0" smtClean="0"/>
              <a:t>IK partners: FZJ (76%), LLB (24%)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53855" r="-5500" b="-1936"/>
          <a:stretch/>
        </p:blipFill>
        <p:spPr bwMode="auto">
          <a:xfrm>
            <a:off x="383062" y="2679749"/>
            <a:ext cx="1401201" cy="82114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870763" y="2711477"/>
            <a:ext cx="1086738" cy="71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009" y="2655495"/>
            <a:ext cx="1723684" cy="174136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/>
          <a:srcRect b="59738"/>
          <a:stretch/>
        </p:blipFill>
        <p:spPr>
          <a:xfrm>
            <a:off x="6820347" y="2484076"/>
            <a:ext cx="2182951" cy="18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0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Spectroscopy: 5+3 instruments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sv-SE"/>
            </a:defPPr>
            <a:lvl1pPr marL="0" algn="r" defTabSz="914319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0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9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9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9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8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8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7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7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2</a:t>
            </a:fld>
            <a:endParaRPr lang="sv-SE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5" y="1417638"/>
            <a:ext cx="24714" cy="54403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2422" y="1490350"/>
            <a:ext cx="337861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Direct-Geometry Spectroscopy</a:t>
            </a:r>
          </a:p>
          <a:p>
            <a:r>
              <a:rPr lang="en-US" dirty="0" smtClean="0"/>
              <a:t>Coordinator: Pascale </a:t>
            </a:r>
            <a:r>
              <a:rPr lang="en-US" dirty="0" err="1" smtClean="0"/>
              <a:t>Deen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26453" y="1490350"/>
            <a:ext cx="35549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Indirect-Geometry Spectroscopy</a:t>
            </a:r>
          </a:p>
          <a:p>
            <a:r>
              <a:rPr lang="en-US" dirty="0" smtClean="0"/>
              <a:t>Coordinator: Jon Taylor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9101" y="3470548"/>
            <a:ext cx="4194995" cy="95410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T-REX</a:t>
            </a:r>
            <a:r>
              <a:rPr lang="en-US" dirty="0" smtClean="0"/>
              <a:t>: </a:t>
            </a:r>
            <a:r>
              <a:rPr lang="en-US" dirty="0" err="1" smtClean="0"/>
              <a:t>Bispectral</a:t>
            </a:r>
            <a:r>
              <a:rPr lang="en-US" dirty="0" smtClean="0"/>
              <a:t> chopper spectrometer</a:t>
            </a:r>
          </a:p>
          <a:p>
            <a:r>
              <a:rPr lang="en-US" dirty="0" smtClean="0"/>
              <a:t>Lead scientist: </a:t>
            </a:r>
            <a:r>
              <a:rPr lang="en-US" dirty="0" err="1" smtClean="0"/>
              <a:t>Nicolo</a:t>
            </a:r>
            <a:r>
              <a:rPr lang="en-US" dirty="0" smtClean="0"/>
              <a:t> </a:t>
            </a:r>
            <a:r>
              <a:rPr lang="en-US" dirty="0" err="1" smtClean="0"/>
              <a:t>Violini</a:t>
            </a:r>
            <a:r>
              <a:rPr lang="en-US" dirty="0" smtClean="0"/>
              <a:t> (FZJ)</a:t>
            </a:r>
          </a:p>
          <a:p>
            <a:r>
              <a:rPr lang="en-US" dirty="0" smtClean="0"/>
              <a:t>IK partners: FZJ (75%), CNR (25%)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8232" y="4486740"/>
            <a:ext cx="4194995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VOR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Broadband chopper spectrometer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Proposal from 2013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74960" y="2145968"/>
            <a:ext cx="4140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790211" y="2152393"/>
            <a:ext cx="4140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90209" y="3994757"/>
            <a:ext cx="419499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VESPA</a:t>
            </a:r>
            <a:r>
              <a:rPr lang="en-US" dirty="0" smtClean="0"/>
              <a:t>: Vibrational spectroscopy</a:t>
            </a:r>
          </a:p>
          <a:p>
            <a:r>
              <a:rPr lang="en-US" dirty="0" smtClean="0"/>
              <a:t>Lead scientist: Daniele </a:t>
            </a:r>
            <a:r>
              <a:rPr lang="en-US" dirty="0" err="1" smtClean="0"/>
              <a:t>Colognesi</a:t>
            </a:r>
            <a:r>
              <a:rPr lang="en-US" dirty="0" smtClean="0"/>
              <a:t> (CNR)</a:t>
            </a:r>
          </a:p>
          <a:p>
            <a:r>
              <a:rPr lang="en-US" dirty="0" smtClean="0"/>
              <a:t>IK partners: CNR (75%), ISIS (25%)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90209" y="2632426"/>
            <a:ext cx="4194995" cy="12311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BIFROST</a:t>
            </a:r>
            <a:r>
              <a:rPr lang="en-US" dirty="0" smtClean="0"/>
              <a:t>: Single-crystal spectroscopy</a:t>
            </a:r>
          </a:p>
          <a:p>
            <a:r>
              <a:rPr lang="en-US" dirty="0" smtClean="0"/>
              <a:t>Lead scientist: </a:t>
            </a:r>
            <a:r>
              <a:rPr lang="en-US" dirty="0" err="1" smtClean="0"/>
              <a:t>Rasmus</a:t>
            </a:r>
            <a:r>
              <a:rPr lang="en-US" dirty="0" smtClean="0"/>
              <a:t> </a:t>
            </a:r>
            <a:r>
              <a:rPr lang="en-US" dirty="0" err="1" smtClean="0"/>
              <a:t>Toft</a:t>
            </a:r>
            <a:r>
              <a:rPr lang="en-US" dirty="0" smtClean="0"/>
              <a:t>-Petersen (DTU)</a:t>
            </a:r>
          </a:p>
          <a:p>
            <a:r>
              <a:rPr lang="en-US" dirty="0" smtClean="0"/>
              <a:t>IK partners: DK (24%), PSI (28%), LLB (21%), IFE (24%), Wigner (3%)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90210" y="6082612"/>
            <a:ext cx="4194995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Mushroom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Small-sample kinetics spectroscopy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835" y="2155840"/>
            <a:ext cx="3580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General-purpose chopper spectrometers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204402" y="2488102"/>
            <a:ext cx="4194995" cy="95410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CSPEC</a:t>
            </a:r>
            <a:r>
              <a:rPr lang="en-US" dirty="0" smtClean="0"/>
              <a:t>: Cold chopper spectrometer</a:t>
            </a:r>
          </a:p>
          <a:p>
            <a:r>
              <a:rPr lang="en-US" dirty="0" smtClean="0"/>
              <a:t>Lead scientist: Pascale </a:t>
            </a:r>
            <a:r>
              <a:rPr lang="en-US" dirty="0" err="1" smtClean="0"/>
              <a:t>Deen</a:t>
            </a:r>
            <a:r>
              <a:rPr lang="en-US" dirty="0" smtClean="0"/>
              <a:t> (ESS)</a:t>
            </a:r>
          </a:p>
          <a:p>
            <a:r>
              <a:rPr lang="en-US" dirty="0" smtClean="0"/>
              <a:t>IK partners: TUM (50%), LLB (50%)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6453" y="2168197"/>
            <a:ext cx="2551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Crystal-</a:t>
            </a:r>
            <a:r>
              <a:rPr lang="en-US" sz="1600" dirty="0" err="1" smtClean="0"/>
              <a:t>analyser</a:t>
            </a:r>
            <a:r>
              <a:rPr lang="en-US" sz="1600" dirty="0" smtClean="0"/>
              <a:t> instruments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4790209" y="5038685"/>
            <a:ext cx="419499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MIRACLES</a:t>
            </a:r>
            <a:r>
              <a:rPr lang="en-US" dirty="0" smtClean="0"/>
              <a:t>: Backscattering spectroscopy</a:t>
            </a:r>
          </a:p>
          <a:p>
            <a:r>
              <a:rPr lang="en-US" dirty="0" smtClean="0"/>
              <a:t>Lead scientist: Felix </a:t>
            </a:r>
            <a:r>
              <a:rPr lang="en-US" dirty="0" err="1" smtClean="0"/>
              <a:t>Villacorta</a:t>
            </a:r>
            <a:r>
              <a:rPr lang="en-US" dirty="0" smtClean="0"/>
              <a:t> (ESS-Bilbao)</a:t>
            </a:r>
          </a:p>
          <a:p>
            <a:r>
              <a:rPr lang="en-US" dirty="0" smtClean="0"/>
              <a:t>IK partners: ESS-Bilbao (TBD), KU (1-TBD)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08232" y="5266698"/>
            <a:ext cx="35844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Neutron Spin-Echo Spectroscopy</a:t>
            </a:r>
          </a:p>
          <a:p>
            <a:r>
              <a:rPr lang="en-US" dirty="0" smtClean="0"/>
              <a:t>Coordinator: Melissa Sharp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160770" y="5892786"/>
            <a:ext cx="4140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24716" y="5877944"/>
            <a:ext cx="3851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Highest </a:t>
            </a:r>
            <a:r>
              <a:rPr lang="en-US" sz="1600" smtClean="0"/>
              <a:t>resolution achievable with neutrons</a:t>
            </a:r>
            <a:endParaRPr lang="en-US" sz="1600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-61479" y="5225933"/>
            <a:ext cx="46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08232" y="6186770"/>
            <a:ext cx="4194995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HR-NSE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Ultra-high resolution spin-echo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Proposal from 2013 and 2015</a:t>
            </a:r>
          </a:p>
        </p:txBody>
      </p:sp>
    </p:spTree>
    <p:extLst>
      <p:ext uri="{BB962C8B-B14F-4D97-AF65-F5344CB8AC3E}">
        <p14:creationId xmlns:p14="http://schemas.microsoft.com/office/powerpoint/2010/main" val="827185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59"/>
            <a:ext cx="7139136" cy="865662"/>
          </a:xfrm>
        </p:spPr>
        <p:txBody>
          <a:bodyPr/>
          <a:lstStyle/>
          <a:p>
            <a:r>
              <a:rPr lang="en-US" smtClean="0"/>
              <a:t>15-Instrument Suite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4273" y="821234"/>
            <a:ext cx="5756176" cy="6035086"/>
            <a:chOff x="4273" y="821234"/>
            <a:chExt cx="5756176" cy="6035086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721600" y="5033585"/>
              <a:ext cx="1602000" cy="204346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3" y="821234"/>
              <a:ext cx="4539234" cy="4543933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215600" y="5274000"/>
              <a:ext cx="1538732" cy="158165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4248000" y="3787200"/>
              <a:ext cx="1515600" cy="1509299"/>
            </a:xfrm>
            <a:prstGeom prst="rect">
              <a:avLst/>
            </a:prstGeom>
          </p:spPr>
        </p:pic>
      </p:grpSp>
      <p:sp>
        <p:nvSpPr>
          <p:cNvPr id="66" name="TextBox 65"/>
          <p:cNvSpPr txBox="1"/>
          <p:nvPr/>
        </p:nvSpPr>
        <p:spPr>
          <a:xfrm>
            <a:off x="4541236" y="1412188"/>
            <a:ext cx="4724253" cy="2308324"/>
          </a:xfrm>
          <a:prstGeom prst="rect">
            <a:avLst/>
          </a:prstGeom>
          <a:noFill/>
        </p:spPr>
        <p:txBody>
          <a:bodyPr wrap="square" lIns="91385" tIns="45695" rIns="91385" bIns="45695" rtlCol="0">
            <a:spAutoFit/>
          </a:bodyPr>
          <a:lstStyle/>
          <a:p>
            <a:r>
              <a:rPr lang="en-US" dirty="0" smtClean="0"/>
              <a:t>HEIMDAL  – </a:t>
            </a:r>
            <a:r>
              <a:rPr lang="en-US" dirty="0"/>
              <a:t>P</a:t>
            </a:r>
            <a:r>
              <a:rPr lang="en-US" dirty="0" smtClean="0"/>
              <a:t>owder Diffractometer</a:t>
            </a:r>
          </a:p>
          <a:p>
            <a:r>
              <a:rPr lang="en-US" dirty="0" smtClean="0"/>
              <a:t>T-REX – Bispectral Chopper Spectrometer</a:t>
            </a:r>
          </a:p>
          <a:p>
            <a:r>
              <a:rPr lang="en-US" dirty="0" smtClean="0"/>
              <a:t>MAGIC – Magnetism Diffractometer</a:t>
            </a:r>
          </a:p>
          <a:p>
            <a:r>
              <a:rPr lang="en-US" dirty="0" smtClean="0"/>
              <a:t>MIRACLES – Backscattering Spectrometer</a:t>
            </a:r>
          </a:p>
          <a:p>
            <a:r>
              <a:rPr lang="en-US" dirty="0" smtClean="0"/>
              <a:t>BIFROST  – Extreme-Environments Spectrometer</a:t>
            </a:r>
          </a:p>
          <a:p>
            <a:r>
              <a:rPr lang="en-US" dirty="0" smtClean="0"/>
              <a:t>CSPEC – Cold Chopper Spectrometer</a:t>
            </a:r>
          </a:p>
          <a:p>
            <a:r>
              <a:rPr lang="en-US" dirty="0" smtClean="0"/>
              <a:t>BEER – Engineering Diffractometer</a:t>
            </a:r>
          </a:p>
          <a:p>
            <a:r>
              <a:rPr lang="en-US" dirty="0" smtClean="0"/>
              <a:t>NMX – Macromolecular Crystallography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5740721" y="4415346"/>
            <a:ext cx="3403285" cy="2031325"/>
          </a:xfrm>
          <a:prstGeom prst="rect">
            <a:avLst/>
          </a:prstGeom>
          <a:noFill/>
        </p:spPr>
        <p:txBody>
          <a:bodyPr wrap="square" lIns="91385" tIns="45695" rIns="91385" bIns="45695" rtlCol="0">
            <a:spAutoFit/>
          </a:bodyPr>
          <a:lstStyle/>
          <a:p>
            <a:r>
              <a:rPr lang="en-US" dirty="0" smtClean="0"/>
              <a:t>LOKI – Broadband SANS</a:t>
            </a:r>
          </a:p>
          <a:p>
            <a:r>
              <a:rPr lang="en-US" dirty="0" smtClean="0"/>
              <a:t>FREIA – Liquids Reflectometer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ESTIA – Magnetism Reflectometer</a:t>
            </a:r>
          </a:p>
          <a:p>
            <a:r>
              <a:rPr lang="en-US" dirty="0" smtClean="0"/>
              <a:t>SKADI </a:t>
            </a:r>
            <a:r>
              <a:rPr lang="en-US" dirty="0"/>
              <a:t>– Low-Q SANS</a:t>
            </a:r>
          </a:p>
          <a:p>
            <a:r>
              <a:rPr lang="en-US" dirty="0" smtClean="0"/>
              <a:t>VESPA – Vibrational Spectroscopy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5363" y="6090173"/>
            <a:ext cx="3403285" cy="646331"/>
          </a:xfrm>
          <a:prstGeom prst="rect">
            <a:avLst/>
          </a:prstGeom>
          <a:noFill/>
        </p:spPr>
        <p:txBody>
          <a:bodyPr wrap="square" lIns="91385" tIns="45695" rIns="91385" bIns="45695" rtlCol="0">
            <a:spAutoFit/>
          </a:bodyPr>
          <a:lstStyle/>
          <a:p>
            <a:r>
              <a:rPr lang="en-US" dirty="0" smtClean="0"/>
              <a:t>ODIN – Imaging</a:t>
            </a:r>
          </a:p>
          <a:p>
            <a:r>
              <a:rPr lang="en-US" dirty="0" smtClean="0"/>
              <a:t>DREAM – Powder </a:t>
            </a:r>
            <a:r>
              <a:rPr lang="en-US" dirty="0" err="1" smtClean="0"/>
              <a:t>Diffactometer</a:t>
            </a:r>
            <a:r>
              <a:rPr lang="en-US" dirty="0" smtClean="0"/>
              <a:t>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3036532" y="1451291"/>
            <a:ext cx="1529129" cy="181412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 flipV="1">
            <a:off x="2721332" y="1619745"/>
            <a:ext cx="1844324" cy="285682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2436240" y="1891863"/>
            <a:ext cx="2129418" cy="286292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 flipV="1">
            <a:off x="2215948" y="2073276"/>
            <a:ext cx="2349715" cy="377603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 flipV="1">
            <a:off x="1762393" y="2423145"/>
            <a:ext cx="2803269" cy="300461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1503212" y="2773003"/>
            <a:ext cx="3062444" cy="223320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1218120" y="2980331"/>
            <a:ext cx="3347536" cy="288716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1036698" y="3382029"/>
            <a:ext cx="3528958" cy="159743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4787900" y="4540250"/>
            <a:ext cx="989666" cy="69688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 flipV="1">
            <a:off x="4820647" y="4833326"/>
            <a:ext cx="956920" cy="45641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 flipV="1">
            <a:off x="5264150" y="5619757"/>
            <a:ext cx="513416" cy="88519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5009044" y="5998111"/>
            <a:ext cx="768523" cy="66180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5175252" y="6249787"/>
            <a:ext cx="661498" cy="301918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1758950" y="6032500"/>
            <a:ext cx="1587500" cy="292100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0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 rot="10800000">
            <a:off x="4593369" y="5750911"/>
            <a:ext cx="109830" cy="863998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0" name="Rectangle 99"/>
          <p:cNvSpPr/>
          <p:nvPr/>
        </p:nvSpPr>
        <p:spPr>
          <a:xfrm rot="10800000">
            <a:off x="4995536" y="5318911"/>
            <a:ext cx="145830" cy="1295998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 rot="10800000" flipV="1">
            <a:off x="3793270" y="6434905"/>
            <a:ext cx="37830" cy="179996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 rot="10800000">
            <a:off x="3962603" y="6254908"/>
            <a:ext cx="37830" cy="360000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 rot="10800000">
            <a:off x="4195436" y="6254908"/>
            <a:ext cx="73830" cy="360000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 rot="10800000">
            <a:off x="5194504" y="4634914"/>
            <a:ext cx="145830" cy="1979996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 rot="10800000">
            <a:off x="5427336" y="4634914"/>
            <a:ext cx="145830" cy="1979996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 rot="10800000">
            <a:off x="5630536" y="3986908"/>
            <a:ext cx="145830" cy="2628000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5863369" y="3986908"/>
            <a:ext cx="145830" cy="2628000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0800000">
            <a:off x="6062338" y="2618909"/>
            <a:ext cx="181830" cy="3995998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Rectangle 14"/>
          <p:cNvSpPr/>
          <p:nvPr/>
        </p:nvSpPr>
        <p:spPr>
          <a:xfrm rot="10800000">
            <a:off x="6299401" y="2618909"/>
            <a:ext cx="145830" cy="3995998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 rot="10800000">
            <a:off x="6498372" y="2150908"/>
            <a:ext cx="181830" cy="4464000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Rectangle 16"/>
          <p:cNvSpPr/>
          <p:nvPr/>
        </p:nvSpPr>
        <p:spPr>
          <a:xfrm rot="10800000">
            <a:off x="6735435" y="2150908"/>
            <a:ext cx="145830" cy="4464000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30171" y="1790910"/>
            <a:ext cx="181830" cy="4823999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67234" y="1790910"/>
            <a:ext cx="145830" cy="4823999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66205" y="1790910"/>
            <a:ext cx="181830" cy="4823999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03268" y="1790910"/>
            <a:ext cx="145830" cy="4823999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02238" y="1790910"/>
            <a:ext cx="181830" cy="4823999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039301" y="1790910"/>
            <a:ext cx="145830" cy="4823999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38271" y="1790910"/>
            <a:ext cx="181830" cy="4823999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475334" y="1790910"/>
            <a:ext cx="145830" cy="4823999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699" tIns="42850" rIns="85699" bIns="42850" rtlCol="0" anchor="ctr"/>
          <a:lstStyle/>
          <a:p>
            <a:pPr algn="ctr" defTabSz="457119"/>
            <a:endParaRPr lang="en-US"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26" name="Table 725"/>
          <p:cNvGraphicFramePr/>
          <p:nvPr>
            <p:extLst>
              <p:ext uri="{D42A27DB-BD31-4B8C-83A1-F6EECF244321}">
                <p14:modId xmlns:p14="http://schemas.microsoft.com/office/powerpoint/2010/main" val="1884407371"/>
              </p:ext>
            </p:extLst>
          </p:nvPr>
        </p:nvGraphicFramePr>
        <p:xfrm>
          <a:off x="192268" y="1569761"/>
          <a:ext cx="8441924" cy="5038725"/>
        </p:xfrm>
        <a:graphic>
          <a:graphicData uri="http://schemas.openxmlformats.org/drawingml/2006/table">
            <a:tbl>
              <a:tblPr bandRow="1"/>
              <a:tblGrid>
                <a:gridCol w="1041416"/>
                <a:gridCol w="435324"/>
                <a:gridCol w="435324"/>
                <a:gridCol w="435324"/>
                <a:gridCol w="435324"/>
                <a:gridCol w="435324"/>
                <a:gridCol w="435324"/>
                <a:gridCol w="435324"/>
                <a:gridCol w="435324"/>
                <a:gridCol w="435324"/>
                <a:gridCol w="435324"/>
                <a:gridCol w="435324"/>
                <a:gridCol w="435324"/>
                <a:gridCol w="435324"/>
                <a:gridCol w="435324"/>
                <a:gridCol w="435324"/>
                <a:gridCol w="435324"/>
                <a:gridCol w="435324"/>
              </a:tblGrid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sz="900" dirty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Instrument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2014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2015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2016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2017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2018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sz="900" dirty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2019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sz="9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2020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sz="9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2021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sz="9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2022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sz="9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2023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sz="900" dirty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2024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sz="900" dirty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2025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sz="9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2026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sz="9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2027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sz="900" dirty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2028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2029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2030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b="1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LOKI</a:t>
                      </a:r>
                      <a:endParaRPr sz="900" b="1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b="1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ODIN</a:t>
                      </a:r>
                      <a:endParaRPr sz="900" b="1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NMX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b="1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ESTIA</a:t>
                      </a:r>
                      <a:endParaRPr sz="900" b="1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b="1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DREAM</a:t>
                      </a:r>
                      <a:endParaRPr sz="900" b="1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b="1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MAGIC</a:t>
                      </a:r>
                      <a:endParaRPr sz="900" b="1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b="1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BEER</a:t>
                      </a:r>
                      <a:endParaRPr sz="900" b="1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b="1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CSPEC</a:t>
                      </a:r>
                      <a:endParaRPr sz="900" b="1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b="1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BIFROST</a:t>
                      </a:r>
                      <a:endParaRPr sz="900" b="1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T-REX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SKADI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HEIMDAL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FREIA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VESPA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MIRACLES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VOR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HR-NSE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ANNI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GI-SANS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ESPRESSO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Bio-SANS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  <a:defRPr b="0" i="0">
                          <a:uFillTx/>
                        </a:defRPr>
                      </a:pPr>
                      <a:r>
                        <a:rPr lang="en-US" sz="900" dirty="0" smtClean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Mushroom</a:t>
                      </a:r>
                      <a:endParaRPr sz="9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8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914400" algn="l"/>
                        </a:tabLst>
                        <a:defRPr sz="1000" b="0" i="0">
                          <a:uFillTx/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900" dirty="0"/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Shape 795"/>
          <p:cNvSpPr/>
          <p:nvPr/>
        </p:nvSpPr>
        <p:spPr>
          <a:xfrm>
            <a:off x="4925726" y="6569925"/>
            <a:ext cx="1736361" cy="315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4" tIns="34284" rIns="34284" bIns="34284" anchor="ctr">
            <a:spAutoFit/>
          </a:bodyPr>
          <a:lstStyle>
            <a:lvl1pPr algn="ctr" defTabSz="41148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l">
              <a:defRPr sz="1800"/>
            </a:pPr>
            <a:r>
              <a:rPr sz="1600" dirty="0" smtClean="0">
                <a:solidFill>
                  <a:prstClr val="black"/>
                </a:solidFill>
              </a:rPr>
              <a:t>Hot </a:t>
            </a:r>
            <a:r>
              <a:rPr sz="1600" dirty="0">
                <a:solidFill>
                  <a:prstClr val="black"/>
                </a:solidFill>
              </a:rPr>
              <a:t>Commissioning</a:t>
            </a:r>
          </a:p>
        </p:txBody>
      </p:sp>
      <p:sp>
        <p:nvSpPr>
          <p:cNvPr id="28" name="Shape 727"/>
          <p:cNvSpPr/>
          <p:nvPr/>
        </p:nvSpPr>
        <p:spPr>
          <a:xfrm>
            <a:off x="4278969" y="1868606"/>
            <a:ext cx="1115997" cy="8001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" name="Shape 727"/>
          <p:cNvSpPr/>
          <p:nvPr/>
        </p:nvSpPr>
        <p:spPr>
          <a:xfrm>
            <a:off x="1233638" y="1868606"/>
            <a:ext cx="3059120" cy="80011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" name="Shape 795"/>
          <p:cNvSpPr/>
          <p:nvPr/>
        </p:nvSpPr>
        <p:spPr>
          <a:xfrm>
            <a:off x="1418117" y="6569925"/>
            <a:ext cx="1832841" cy="315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4" tIns="34284" rIns="34284" bIns="34284" anchor="ctr">
            <a:spAutoFit/>
          </a:bodyPr>
          <a:lstStyle>
            <a:lvl1pPr algn="ctr" defTabSz="41148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l">
              <a:defRPr sz="1800"/>
            </a:pPr>
            <a:r>
              <a:rPr lang="en-US" sz="1600" dirty="0" smtClean="0">
                <a:solidFill>
                  <a:prstClr val="black"/>
                </a:solidFill>
              </a:rPr>
              <a:t>Construction Project</a:t>
            </a:r>
            <a:endParaRPr sz="1600" dirty="0">
              <a:solidFill>
                <a:prstClr val="black"/>
              </a:solidFill>
            </a:endParaRPr>
          </a:p>
        </p:txBody>
      </p:sp>
      <p:sp>
        <p:nvSpPr>
          <p:cNvPr id="31" name="Shape 727"/>
          <p:cNvSpPr/>
          <p:nvPr/>
        </p:nvSpPr>
        <p:spPr>
          <a:xfrm>
            <a:off x="252601" y="6713411"/>
            <a:ext cx="1080000" cy="80011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" name="Shape 727"/>
          <p:cNvSpPr/>
          <p:nvPr/>
        </p:nvSpPr>
        <p:spPr>
          <a:xfrm>
            <a:off x="3737507" y="6719702"/>
            <a:ext cx="1080000" cy="8001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" name="Shape 727"/>
          <p:cNvSpPr/>
          <p:nvPr/>
        </p:nvSpPr>
        <p:spPr>
          <a:xfrm>
            <a:off x="4290141" y="2081070"/>
            <a:ext cx="1115997" cy="8001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" name="Shape 727"/>
          <p:cNvSpPr/>
          <p:nvPr/>
        </p:nvSpPr>
        <p:spPr>
          <a:xfrm>
            <a:off x="1231582" y="2081070"/>
            <a:ext cx="3059121" cy="80011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" name="Shape 727"/>
          <p:cNvSpPr/>
          <p:nvPr/>
        </p:nvSpPr>
        <p:spPr>
          <a:xfrm>
            <a:off x="4288085" y="2302114"/>
            <a:ext cx="1115997" cy="8001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" name="Shape 727"/>
          <p:cNvSpPr/>
          <p:nvPr/>
        </p:nvSpPr>
        <p:spPr>
          <a:xfrm>
            <a:off x="1229526" y="2302114"/>
            <a:ext cx="3059121" cy="80011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" name="Shape 727"/>
          <p:cNvSpPr/>
          <p:nvPr/>
        </p:nvSpPr>
        <p:spPr>
          <a:xfrm>
            <a:off x="4467674" y="2514577"/>
            <a:ext cx="935996" cy="8001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" name="Shape 727"/>
          <p:cNvSpPr/>
          <p:nvPr/>
        </p:nvSpPr>
        <p:spPr>
          <a:xfrm>
            <a:off x="1876770" y="2514577"/>
            <a:ext cx="2591121" cy="80011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" name="Shape 727"/>
          <p:cNvSpPr/>
          <p:nvPr/>
        </p:nvSpPr>
        <p:spPr>
          <a:xfrm>
            <a:off x="4465732" y="2744202"/>
            <a:ext cx="935996" cy="8001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" name="Shape 727"/>
          <p:cNvSpPr/>
          <p:nvPr/>
        </p:nvSpPr>
        <p:spPr>
          <a:xfrm>
            <a:off x="1883064" y="2744202"/>
            <a:ext cx="2591121" cy="80011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" name="Shape 727"/>
          <p:cNvSpPr/>
          <p:nvPr/>
        </p:nvSpPr>
        <p:spPr>
          <a:xfrm>
            <a:off x="4468437" y="2956666"/>
            <a:ext cx="935996" cy="8001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" name="Shape 727"/>
          <p:cNvSpPr/>
          <p:nvPr/>
        </p:nvSpPr>
        <p:spPr>
          <a:xfrm>
            <a:off x="1881008" y="2956666"/>
            <a:ext cx="2591121" cy="80011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" name="Shape 727"/>
          <p:cNvSpPr/>
          <p:nvPr/>
        </p:nvSpPr>
        <p:spPr>
          <a:xfrm>
            <a:off x="4725273" y="3178657"/>
            <a:ext cx="683995" cy="8001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" name="Shape 727"/>
          <p:cNvSpPr/>
          <p:nvPr/>
        </p:nvSpPr>
        <p:spPr>
          <a:xfrm>
            <a:off x="2111229" y="3178657"/>
            <a:ext cx="2627121" cy="80011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" name="Shape 727"/>
          <p:cNvSpPr/>
          <p:nvPr/>
        </p:nvSpPr>
        <p:spPr>
          <a:xfrm>
            <a:off x="4725143" y="3391950"/>
            <a:ext cx="683995" cy="8001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6" name="Shape 727"/>
          <p:cNvSpPr/>
          <p:nvPr/>
        </p:nvSpPr>
        <p:spPr>
          <a:xfrm>
            <a:off x="2107523" y="3391950"/>
            <a:ext cx="2627121" cy="80011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" name="Shape 727"/>
          <p:cNvSpPr/>
          <p:nvPr/>
        </p:nvSpPr>
        <p:spPr>
          <a:xfrm>
            <a:off x="4731143" y="3622640"/>
            <a:ext cx="719991" cy="8001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8" name="Shape 727"/>
          <p:cNvSpPr/>
          <p:nvPr/>
        </p:nvSpPr>
        <p:spPr>
          <a:xfrm>
            <a:off x="2100669" y="3622640"/>
            <a:ext cx="2627121" cy="80011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" name="Shape 727"/>
          <p:cNvSpPr/>
          <p:nvPr/>
        </p:nvSpPr>
        <p:spPr>
          <a:xfrm>
            <a:off x="4935802" y="3827233"/>
            <a:ext cx="719995" cy="8001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" name="Shape 727"/>
          <p:cNvSpPr/>
          <p:nvPr/>
        </p:nvSpPr>
        <p:spPr>
          <a:xfrm>
            <a:off x="2105199" y="3827233"/>
            <a:ext cx="2843121" cy="80011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" name="Shape 727"/>
          <p:cNvSpPr/>
          <p:nvPr/>
        </p:nvSpPr>
        <p:spPr>
          <a:xfrm>
            <a:off x="5011723" y="4049224"/>
            <a:ext cx="719995" cy="8001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" name="Shape 727"/>
          <p:cNvSpPr/>
          <p:nvPr/>
        </p:nvSpPr>
        <p:spPr>
          <a:xfrm>
            <a:off x="2101032" y="4049224"/>
            <a:ext cx="2915119" cy="80011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3" name="Shape 727"/>
          <p:cNvSpPr/>
          <p:nvPr/>
        </p:nvSpPr>
        <p:spPr>
          <a:xfrm>
            <a:off x="5214999" y="4262516"/>
            <a:ext cx="791994" cy="8001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" name="Shape 727"/>
          <p:cNvSpPr/>
          <p:nvPr/>
        </p:nvSpPr>
        <p:spPr>
          <a:xfrm>
            <a:off x="2096864" y="4262516"/>
            <a:ext cx="3131119" cy="80011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5" name="Shape 727"/>
          <p:cNvSpPr/>
          <p:nvPr/>
        </p:nvSpPr>
        <p:spPr>
          <a:xfrm>
            <a:off x="5329041" y="4493206"/>
            <a:ext cx="719995" cy="8001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6" name="Shape 727"/>
          <p:cNvSpPr/>
          <p:nvPr/>
        </p:nvSpPr>
        <p:spPr>
          <a:xfrm>
            <a:off x="2324630" y="4493206"/>
            <a:ext cx="3059119" cy="80011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7" name="Shape 727"/>
          <p:cNvSpPr/>
          <p:nvPr/>
        </p:nvSpPr>
        <p:spPr>
          <a:xfrm>
            <a:off x="5457419" y="4715197"/>
            <a:ext cx="683992" cy="8001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8" name="Shape 727"/>
          <p:cNvSpPr/>
          <p:nvPr/>
        </p:nvSpPr>
        <p:spPr>
          <a:xfrm>
            <a:off x="2329392" y="4715197"/>
            <a:ext cx="3131119" cy="80011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9" name="Shape 727"/>
          <p:cNvSpPr/>
          <p:nvPr/>
        </p:nvSpPr>
        <p:spPr>
          <a:xfrm>
            <a:off x="5579917" y="4928489"/>
            <a:ext cx="683992" cy="8001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0" name="Shape 727"/>
          <p:cNvSpPr/>
          <p:nvPr/>
        </p:nvSpPr>
        <p:spPr>
          <a:xfrm>
            <a:off x="2327856" y="4928489"/>
            <a:ext cx="3275116" cy="80011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1" name="Shape 727"/>
          <p:cNvSpPr/>
          <p:nvPr/>
        </p:nvSpPr>
        <p:spPr>
          <a:xfrm>
            <a:off x="6360943" y="5141781"/>
            <a:ext cx="539988" cy="80011"/>
          </a:xfrm>
          <a:prstGeom prst="rect">
            <a:avLst/>
          </a:prstGeom>
          <a:solidFill>
            <a:srgbClr val="FF0000">
              <a:alpha val="50196"/>
            </a:srgbClr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2" name="Shape 727"/>
          <p:cNvSpPr/>
          <p:nvPr/>
        </p:nvSpPr>
        <p:spPr>
          <a:xfrm>
            <a:off x="3846579" y="5141781"/>
            <a:ext cx="2627111" cy="80011"/>
          </a:xfrm>
          <a:prstGeom prst="rect">
            <a:avLst/>
          </a:prstGeom>
          <a:solidFill>
            <a:srgbClr val="0000FF">
              <a:alpha val="50196"/>
            </a:srgbClr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" name="Shape 727"/>
          <p:cNvSpPr/>
          <p:nvPr/>
        </p:nvSpPr>
        <p:spPr>
          <a:xfrm>
            <a:off x="7271917" y="6638423"/>
            <a:ext cx="453618" cy="215855"/>
          </a:xfrm>
          <a:prstGeom prst="rect">
            <a:avLst/>
          </a:prstGeom>
          <a:solidFill>
            <a:srgbClr val="B3B3B3"/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6" name="Shape 795"/>
          <p:cNvSpPr/>
          <p:nvPr/>
        </p:nvSpPr>
        <p:spPr>
          <a:xfrm>
            <a:off x="7770526" y="6569925"/>
            <a:ext cx="1354245" cy="315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4" tIns="34284" rIns="34284" bIns="34284" anchor="ctr">
            <a:spAutoFit/>
          </a:bodyPr>
          <a:lstStyle>
            <a:lvl1pPr algn="ctr" defTabSz="41148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l">
              <a:defRPr sz="1800"/>
            </a:pPr>
            <a:r>
              <a:rPr lang="en-US" sz="1600" dirty="0" smtClean="0">
                <a:solidFill>
                  <a:prstClr val="black"/>
                </a:solidFill>
              </a:rPr>
              <a:t>Beam on Target</a:t>
            </a:r>
            <a:endParaRPr sz="1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93963" y="5464250"/>
            <a:ext cx="588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/>
              </a:rPr>
              <a:t>1MW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593963" y="4505339"/>
            <a:ext cx="588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/>
              </a:rPr>
              <a:t>2MW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3963" y="3546430"/>
            <a:ext cx="588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/>
              </a:rPr>
              <a:t>3MW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593963" y="2587521"/>
            <a:ext cx="588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/>
              </a:rPr>
              <a:t>4MW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593963" y="1628612"/>
            <a:ext cx="588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/>
              </a:rPr>
              <a:t>5MW</a:t>
            </a:r>
          </a:p>
        </p:txBody>
      </p:sp>
      <p:sp>
        <p:nvSpPr>
          <p:cNvPr id="85" name="Shape 727"/>
          <p:cNvSpPr/>
          <p:nvPr/>
        </p:nvSpPr>
        <p:spPr>
          <a:xfrm>
            <a:off x="6462958" y="5367615"/>
            <a:ext cx="431988" cy="80011"/>
          </a:xfrm>
          <a:prstGeom prst="rect">
            <a:avLst/>
          </a:prstGeom>
          <a:solidFill>
            <a:srgbClr val="FF0000">
              <a:alpha val="50196"/>
            </a:srgbClr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6" name="Shape 727"/>
          <p:cNvSpPr/>
          <p:nvPr/>
        </p:nvSpPr>
        <p:spPr>
          <a:xfrm>
            <a:off x="3845568" y="5367615"/>
            <a:ext cx="2627119" cy="80011"/>
          </a:xfrm>
          <a:prstGeom prst="rect">
            <a:avLst/>
          </a:prstGeom>
          <a:solidFill>
            <a:srgbClr val="0000FF">
              <a:alpha val="50196"/>
            </a:srgbClr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7" name="Shape 727"/>
          <p:cNvSpPr/>
          <p:nvPr/>
        </p:nvSpPr>
        <p:spPr>
          <a:xfrm>
            <a:off x="6615448" y="5589606"/>
            <a:ext cx="431988" cy="80011"/>
          </a:xfrm>
          <a:prstGeom prst="rect">
            <a:avLst/>
          </a:prstGeom>
          <a:solidFill>
            <a:srgbClr val="FF0000">
              <a:alpha val="50196"/>
            </a:srgbClr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8" name="Shape 727"/>
          <p:cNvSpPr/>
          <p:nvPr/>
        </p:nvSpPr>
        <p:spPr>
          <a:xfrm>
            <a:off x="3998058" y="5589606"/>
            <a:ext cx="2627119" cy="80011"/>
          </a:xfrm>
          <a:prstGeom prst="rect">
            <a:avLst/>
          </a:prstGeom>
          <a:solidFill>
            <a:srgbClr val="0000FF">
              <a:alpha val="50196"/>
            </a:srgbClr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9" name="Shape 727"/>
          <p:cNvSpPr/>
          <p:nvPr/>
        </p:nvSpPr>
        <p:spPr>
          <a:xfrm>
            <a:off x="6778563" y="5802898"/>
            <a:ext cx="431988" cy="80011"/>
          </a:xfrm>
          <a:prstGeom prst="rect">
            <a:avLst/>
          </a:prstGeom>
          <a:solidFill>
            <a:srgbClr val="FF0000">
              <a:alpha val="50196"/>
            </a:srgbClr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0" name="Shape 727"/>
          <p:cNvSpPr/>
          <p:nvPr/>
        </p:nvSpPr>
        <p:spPr>
          <a:xfrm>
            <a:off x="4161173" y="5802898"/>
            <a:ext cx="2627119" cy="80011"/>
          </a:xfrm>
          <a:prstGeom prst="rect">
            <a:avLst/>
          </a:prstGeom>
          <a:solidFill>
            <a:srgbClr val="0000FF">
              <a:alpha val="50196"/>
            </a:srgbClr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1" name="Shape 727"/>
          <p:cNvSpPr/>
          <p:nvPr/>
        </p:nvSpPr>
        <p:spPr>
          <a:xfrm>
            <a:off x="7335974" y="6024890"/>
            <a:ext cx="431988" cy="80011"/>
          </a:xfrm>
          <a:prstGeom prst="rect">
            <a:avLst/>
          </a:prstGeom>
          <a:solidFill>
            <a:srgbClr val="FF0000">
              <a:alpha val="50196"/>
            </a:srgbClr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2" name="Shape 727"/>
          <p:cNvSpPr/>
          <p:nvPr/>
        </p:nvSpPr>
        <p:spPr>
          <a:xfrm>
            <a:off x="4718584" y="6024890"/>
            <a:ext cx="2627119" cy="80011"/>
          </a:xfrm>
          <a:prstGeom prst="rect">
            <a:avLst/>
          </a:prstGeom>
          <a:solidFill>
            <a:srgbClr val="0000FF">
              <a:alpha val="50196"/>
            </a:srgbClr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3" name="Shape 727"/>
          <p:cNvSpPr/>
          <p:nvPr/>
        </p:nvSpPr>
        <p:spPr>
          <a:xfrm>
            <a:off x="7491825" y="6238182"/>
            <a:ext cx="431988" cy="80011"/>
          </a:xfrm>
          <a:prstGeom prst="rect">
            <a:avLst/>
          </a:prstGeom>
          <a:solidFill>
            <a:srgbClr val="FF0000">
              <a:alpha val="50196"/>
            </a:srgbClr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4" name="Shape 727"/>
          <p:cNvSpPr/>
          <p:nvPr/>
        </p:nvSpPr>
        <p:spPr>
          <a:xfrm>
            <a:off x="4874435" y="6238182"/>
            <a:ext cx="2627119" cy="80011"/>
          </a:xfrm>
          <a:prstGeom prst="rect">
            <a:avLst/>
          </a:prstGeom>
          <a:solidFill>
            <a:srgbClr val="0000FF">
              <a:alpha val="50196"/>
            </a:srgbClr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5" name="Shape 727"/>
          <p:cNvSpPr/>
          <p:nvPr/>
        </p:nvSpPr>
        <p:spPr>
          <a:xfrm>
            <a:off x="7684937" y="6460173"/>
            <a:ext cx="431988" cy="80011"/>
          </a:xfrm>
          <a:prstGeom prst="rect">
            <a:avLst/>
          </a:prstGeom>
          <a:solidFill>
            <a:srgbClr val="FF0000">
              <a:alpha val="50196"/>
            </a:srgbClr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6" name="Shape 727"/>
          <p:cNvSpPr/>
          <p:nvPr/>
        </p:nvSpPr>
        <p:spPr>
          <a:xfrm>
            <a:off x="5067547" y="6460173"/>
            <a:ext cx="2627119" cy="80011"/>
          </a:xfrm>
          <a:prstGeom prst="rect">
            <a:avLst/>
          </a:prstGeom>
          <a:solidFill>
            <a:srgbClr val="0000FF">
              <a:alpha val="50196"/>
            </a:srgbClr>
          </a:solidFill>
          <a:ln w="12700">
            <a:solidFill>
              <a:srgbClr val="000000">
                <a:alpha val="0"/>
              </a:srgbClr>
            </a:solidFill>
            <a:miter lim="400000"/>
          </a:ln>
        </p:spPr>
        <p:txBody>
          <a:bodyPr lIns="34284" tIns="34284" rIns="34284" bIns="34284" anchor="ctr"/>
          <a:lstStyle/>
          <a:p>
            <a:pPr algn="ctr" defTabSz="411407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7" name="Title 9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</a:t>
            </a:r>
            <a:r>
              <a:rPr lang="en-US" dirty="0" smtClean="0"/>
              <a:t>Ramp-up</a:t>
            </a:r>
            <a:endParaRPr lang="en-US" dirty="0"/>
          </a:p>
        </p:txBody>
      </p:sp>
      <p:cxnSp>
        <p:nvCxnSpPr>
          <p:cNvPr id="81" name="Straight Connector 80"/>
          <p:cNvCxnSpPr/>
          <p:nvPr/>
        </p:nvCxnSpPr>
        <p:spPr>
          <a:xfrm flipH="1">
            <a:off x="5428810" y="1768201"/>
            <a:ext cx="0" cy="4818967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4216104" y="1795935"/>
            <a:ext cx="0" cy="4818967"/>
          </a:xfrm>
          <a:prstGeom prst="line">
            <a:avLst/>
          </a:prstGeom>
          <a:ln w="28575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2477920" y="1795935"/>
            <a:ext cx="0" cy="4818967"/>
          </a:xfrm>
          <a:prstGeom prst="line">
            <a:avLst/>
          </a:prstGeom>
          <a:ln w="28575" cmpd="sng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490277" y="1805272"/>
            <a:ext cx="376491" cy="4801724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1605427" y="5695160"/>
            <a:ext cx="1438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scope-setting</a:t>
            </a:r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 rot="16200000">
            <a:off x="2159204" y="5870372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Tollgate 2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 rot="16200000">
            <a:off x="3270556" y="5587597"/>
            <a:ext cx="162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on target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 rot="16200000">
            <a:off x="4396174" y="2662425"/>
            <a:ext cx="2226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user </a:t>
            </a:r>
            <a:r>
              <a:rPr lang="en-US" dirty="0" err="1" smtClean="0"/>
              <a:t>programme</a:t>
            </a:r>
            <a:r>
              <a:rPr lang="en-US" dirty="0" smtClean="0"/>
              <a:t> start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4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888888"/>
                </a:solidFill>
              </a:rPr>
              <a:t>8</a:t>
            </a:fld>
            <a:endParaRPr>
              <a:solidFill>
                <a:srgbClr val="888888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000" y="76156"/>
            <a:ext cx="9054000" cy="6685093"/>
            <a:chOff x="72000" y="76155"/>
            <a:chExt cx="9054000" cy="6685093"/>
          </a:xfrm>
        </p:grpSpPr>
        <p:grpSp>
          <p:nvGrpSpPr>
            <p:cNvPr id="15" name="Group 14"/>
            <p:cNvGrpSpPr/>
            <p:nvPr/>
          </p:nvGrpSpPr>
          <p:grpSpPr>
            <a:xfrm>
              <a:off x="72000" y="665999"/>
              <a:ext cx="8997584" cy="4428000"/>
              <a:chOff x="72000" y="599849"/>
              <a:chExt cx="8997584" cy="442800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2000" y="599849"/>
                <a:ext cx="3168000" cy="4428000"/>
                <a:chOff x="72000" y="533699"/>
                <a:chExt cx="3168000" cy="4428000"/>
              </a:xfrm>
            </p:grpSpPr>
            <p:sp>
              <p:nvSpPr>
                <p:cNvPr id="2" name="Rounded Rectangle 1"/>
                <p:cNvSpPr>
                  <a:spLocks/>
                </p:cNvSpPr>
                <p:nvPr/>
              </p:nvSpPr>
              <p:spPr>
                <a:xfrm>
                  <a:off x="72000" y="533699"/>
                  <a:ext cx="3168000" cy="4428000"/>
                </a:xfrm>
                <a:prstGeom prst="roundRect">
                  <a:avLst/>
                </a:prstGeom>
                <a:gradFill flip="none" rotWithShape="1">
                  <a:gsLst>
                    <a:gs pos="8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58000">
                      <a:schemeClr val="accent4"/>
                    </a:gs>
                  </a:gsLst>
                  <a:lin ang="16200000" scaled="0"/>
                  <a:tileRect/>
                </a:gradFill>
                <a:ln w="25400" cap="flat">
                  <a:solidFill>
                    <a:srgbClr val="4F81BD"/>
                  </a:solidFill>
                  <a:prstDash val="solid"/>
                  <a:bevel/>
                </a:ln>
                <a:effectLst>
                  <a:glow rad="63500">
                    <a:schemeClr val="accent4">
                      <a:lumMod val="20000"/>
                      <a:lumOff val="80000"/>
                      <a:alpha val="75000"/>
                    </a:schemeClr>
                  </a:glow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defTabSz="457145" latinLnBrk="1"/>
                  <a:endParaRPr lang="en-US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4" name="Shape 54"/>
                <p:cNvSpPr/>
                <p:nvPr/>
              </p:nvSpPr>
              <p:spPr>
                <a:xfrm>
                  <a:off x="144000" y="1545076"/>
                  <a:ext cx="766800" cy="2906754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 algn="ctr">
                    <a:spcBef>
                      <a:spcPts val="600"/>
                    </a:spcBef>
                  </a:pPr>
                  <a:r>
                    <a:rPr sz="1000" b="1" dirty="0"/>
                    <a:t>Deliverables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S</a:t>
                  </a:r>
                  <a:r>
                    <a:rPr sz="900" dirty="0"/>
                    <a:t>cience case covering scientific relevance, impact and usage</a:t>
                  </a:r>
                </a:p>
                <a:p>
                  <a:pPr marL="88889" indent="-89989">
                    <a:spcBef>
                      <a:spcPts val="600"/>
                    </a:spcBef>
                    <a:buSzPct val="100000"/>
                    <a:buChar char="•"/>
                  </a:pPr>
                  <a:r>
                    <a:rPr sz="900" dirty="0"/>
                    <a:t> </a:t>
                  </a:r>
                  <a:r>
                    <a:rPr lang="en-AU" sz="900" dirty="0"/>
                    <a:t>C</a:t>
                  </a:r>
                  <a:r>
                    <a:rPr sz="900" dirty="0"/>
                    <a:t>onceptual design with credible estimates of performance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P</a:t>
                  </a:r>
                  <a:r>
                    <a:rPr sz="900" dirty="0"/>
                    <a:t>reliminary </a:t>
                  </a:r>
                  <a:r>
                    <a:rPr lang="en-AU" sz="900" dirty="0"/>
                    <a:t>costing</a:t>
                  </a:r>
                  <a:r>
                    <a:rPr sz="900" dirty="0"/>
                    <a:t>.</a:t>
                  </a:r>
                </a:p>
              </p:txBody>
            </p:sp>
            <p:sp>
              <p:nvSpPr>
                <p:cNvPr id="55" name="Shape 55"/>
                <p:cNvSpPr/>
                <p:nvPr/>
              </p:nvSpPr>
              <p:spPr>
                <a:xfrm>
                  <a:off x="208758" y="4549230"/>
                  <a:ext cx="680631" cy="180000"/>
                </a:xfrm>
                <a:prstGeom prst="rightArrow">
                  <a:avLst>
                    <a:gd name="adj1" fmla="val 50060"/>
                    <a:gd name="adj2" fmla="val 96576"/>
                  </a:avLst>
                </a:prstGeom>
                <a:solidFill>
                  <a:srgbClr val="9BBB59"/>
                </a:solidFill>
                <a:ln w="25400">
                  <a:solidFill>
                    <a:srgbClr val="FFFFFF"/>
                  </a:solidFill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45719" rIns="45719" anchor="ctr"/>
                <a:lstStyle/>
                <a:p>
                  <a:pPr lvl="0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Shape 68"/>
                <p:cNvSpPr/>
                <p:nvPr/>
              </p:nvSpPr>
              <p:spPr>
                <a:xfrm>
                  <a:off x="583795" y="540198"/>
                  <a:ext cx="1900384" cy="219841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400" b="1" dirty="0"/>
                    <a:t>Proposal and Planning</a:t>
                  </a:r>
                  <a:endParaRPr sz="1400" dirty="0"/>
                </a:p>
              </p:txBody>
            </p:sp>
            <p:sp>
              <p:nvSpPr>
                <p:cNvPr id="47" name="Shape 68"/>
                <p:cNvSpPr/>
                <p:nvPr/>
              </p:nvSpPr>
              <p:spPr>
                <a:xfrm>
                  <a:off x="115596" y="1009573"/>
                  <a:ext cx="831792" cy="338554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100" b="1" dirty="0"/>
                    <a:t>Instrument Proposal</a:t>
                  </a:r>
                  <a:endParaRPr sz="1100" dirty="0"/>
                </a:p>
              </p:txBody>
            </p:sp>
            <p:sp>
              <p:nvSpPr>
                <p:cNvPr id="48" name="Shape 68"/>
                <p:cNvSpPr/>
                <p:nvPr/>
              </p:nvSpPr>
              <p:spPr>
                <a:xfrm>
                  <a:off x="993021" y="972000"/>
                  <a:ext cx="864000" cy="477054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100" b="1" dirty="0"/>
                    <a:t>Phase 0 </a:t>
                  </a:r>
                </a:p>
                <a:p>
                  <a:pPr lvl="0" algn="ctr"/>
                  <a:r>
                    <a:rPr lang="en-US" sz="1000" b="1" dirty="0"/>
                    <a:t>Preparation for Design</a:t>
                  </a:r>
                  <a:endParaRPr sz="1000" dirty="0"/>
                </a:p>
              </p:txBody>
            </p:sp>
            <p:sp>
              <p:nvSpPr>
                <p:cNvPr id="49" name="Shape 54"/>
                <p:cNvSpPr/>
                <p:nvPr/>
              </p:nvSpPr>
              <p:spPr>
                <a:xfrm>
                  <a:off x="997200" y="1545076"/>
                  <a:ext cx="864000" cy="2906754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 algn="ctr">
                    <a:spcBef>
                      <a:spcPts val="600"/>
                    </a:spcBef>
                  </a:pPr>
                  <a:r>
                    <a:rPr sz="1000" b="1" dirty="0"/>
                    <a:t>Deliverables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FontTx/>
                    <a:buChar char="•"/>
                  </a:pPr>
                  <a:r>
                    <a:rPr lang="en-US" sz="900" dirty="0"/>
                    <a:t>Conceptual design updates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Prototyping</a:t>
                  </a:r>
                  <a:endParaRPr sz="900" dirty="0"/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Definition of facility requirements and interfaces</a:t>
                  </a:r>
                  <a:endParaRPr sz="900" dirty="0"/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US" sz="900" dirty="0"/>
                    <a:t>C</a:t>
                  </a:r>
                  <a:r>
                    <a:rPr lang="en-AU" sz="900" dirty="0" err="1"/>
                    <a:t>larification</a:t>
                  </a:r>
                  <a:r>
                    <a:rPr lang="en-AU" sz="900" dirty="0"/>
                    <a:t> of institutional responsibilities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Resource planning</a:t>
                  </a:r>
                  <a:endParaRPr sz="900" dirty="0"/>
                </a:p>
              </p:txBody>
            </p:sp>
            <p:sp>
              <p:nvSpPr>
                <p:cNvPr id="50" name="Shape 54"/>
                <p:cNvSpPr/>
                <p:nvPr/>
              </p:nvSpPr>
              <p:spPr>
                <a:xfrm>
                  <a:off x="1944000" y="1542520"/>
                  <a:ext cx="1224000" cy="2909310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 algn="ctr">
                    <a:spcBef>
                      <a:spcPts val="600"/>
                    </a:spcBef>
                  </a:pPr>
                  <a:r>
                    <a:rPr sz="1000" b="1" dirty="0"/>
                    <a:t>Deliverables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FontTx/>
                    <a:buChar char="•"/>
                  </a:pPr>
                  <a:r>
                    <a:rPr lang="en-US" sz="900" dirty="0"/>
                    <a:t>Scientific and technical requirements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Technical design concept</a:t>
                  </a:r>
                  <a:endParaRPr sz="900" dirty="0"/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Delivery plan for all phases (including hot commissioning)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Delivery Schedule covering all phases</a:t>
                  </a:r>
                  <a:endParaRPr sz="900" dirty="0"/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Resource plan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Staging plan for later enhancements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FontTx/>
                    <a:buChar char="•"/>
                  </a:pPr>
                  <a:r>
                    <a:rPr lang="en-AU" sz="900" dirty="0"/>
                    <a:t>Budget with contingency at 10% of cost to complete</a:t>
                  </a:r>
                </a:p>
              </p:txBody>
            </p:sp>
            <p:sp>
              <p:nvSpPr>
                <p:cNvPr id="51" name="Shape 68"/>
                <p:cNvSpPr/>
                <p:nvPr/>
              </p:nvSpPr>
              <p:spPr>
                <a:xfrm>
                  <a:off x="2016605" y="972000"/>
                  <a:ext cx="1043999" cy="361637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100" b="1" dirty="0"/>
                    <a:t>Phase 1 </a:t>
                  </a:r>
                </a:p>
                <a:p>
                  <a:pPr algn="ctr">
                    <a:spcBef>
                      <a:spcPts val="300"/>
                    </a:spcBef>
                  </a:pPr>
                  <a:r>
                    <a:rPr lang="en-US" sz="1000" b="1" dirty="0"/>
                    <a:t>Preliminary Design</a:t>
                  </a:r>
                  <a:endParaRPr sz="1000" dirty="0"/>
                </a:p>
              </p:txBody>
            </p:sp>
            <p:sp>
              <p:nvSpPr>
                <p:cNvPr id="98" name="Shape 55"/>
                <p:cNvSpPr/>
                <p:nvPr/>
              </p:nvSpPr>
              <p:spPr>
                <a:xfrm>
                  <a:off x="1110332" y="4549230"/>
                  <a:ext cx="671917" cy="180000"/>
                </a:xfrm>
                <a:prstGeom prst="rightArrow">
                  <a:avLst>
                    <a:gd name="adj1" fmla="val 50060"/>
                    <a:gd name="adj2" fmla="val 96576"/>
                  </a:avLst>
                </a:prstGeom>
                <a:solidFill>
                  <a:srgbClr val="9BBB59"/>
                </a:solidFill>
                <a:ln w="25400">
                  <a:solidFill>
                    <a:srgbClr val="FFFFFF"/>
                  </a:solidFill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45719" rIns="45719" anchor="ctr"/>
                <a:lstStyle/>
                <a:p>
                  <a:pPr lvl="0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9" name="Shape 55"/>
                <p:cNvSpPr/>
                <p:nvPr/>
              </p:nvSpPr>
              <p:spPr>
                <a:xfrm>
                  <a:off x="2180295" y="4549230"/>
                  <a:ext cx="756000" cy="180000"/>
                </a:xfrm>
                <a:prstGeom prst="rightArrow">
                  <a:avLst>
                    <a:gd name="adj1" fmla="val 50060"/>
                    <a:gd name="adj2" fmla="val 96576"/>
                  </a:avLst>
                </a:prstGeom>
                <a:solidFill>
                  <a:srgbClr val="9BBB59"/>
                </a:solidFill>
                <a:ln w="25400">
                  <a:solidFill>
                    <a:srgbClr val="FFFFFF"/>
                  </a:solidFill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45719" rIns="45719" anchor="ctr"/>
                <a:lstStyle/>
                <a:p>
                  <a:pPr lvl="0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3345584" y="599849"/>
                <a:ext cx="2790000" cy="4428000"/>
                <a:chOff x="3381584" y="533699"/>
                <a:chExt cx="2790000" cy="4428000"/>
              </a:xfrm>
            </p:grpSpPr>
            <p:sp>
              <p:nvSpPr>
                <p:cNvPr id="52" name="Rounded Rectangle 51"/>
                <p:cNvSpPr/>
                <p:nvPr/>
              </p:nvSpPr>
              <p:spPr>
                <a:xfrm>
                  <a:off x="3381584" y="533699"/>
                  <a:ext cx="2790000" cy="4428000"/>
                </a:xfrm>
                <a:prstGeom prst="roundRect">
                  <a:avLst/>
                </a:prstGeom>
                <a:gradFill flip="none" rotWithShape="1">
                  <a:gsLst>
                    <a:gs pos="8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58000">
                      <a:schemeClr val="accent4"/>
                    </a:gs>
                  </a:gsLst>
                  <a:lin ang="16200000" scaled="0"/>
                  <a:tileRect/>
                </a:gradFill>
                <a:ln w="25400" cap="flat">
                  <a:solidFill>
                    <a:srgbClr val="4F81BD"/>
                  </a:solidFill>
                  <a:prstDash val="solid"/>
                  <a:bevel/>
                </a:ln>
                <a:effectLst>
                  <a:glow rad="63500">
                    <a:schemeClr val="accent4">
                      <a:lumMod val="20000"/>
                      <a:lumOff val="80000"/>
                      <a:alpha val="75000"/>
                    </a:schemeClr>
                  </a:glow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defTabSz="457145" latinLnBrk="1"/>
                  <a:endParaRPr lang="en-US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69" name="Shape 68"/>
                <p:cNvSpPr/>
                <p:nvPr/>
              </p:nvSpPr>
              <p:spPr>
                <a:xfrm>
                  <a:off x="3785217" y="540000"/>
                  <a:ext cx="1900384" cy="219841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400" b="1" dirty="0"/>
                    <a:t>Design and Construction</a:t>
                  </a:r>
                  <a:endParaRPr sz="1400" dirty="0"/>
                </a:p>
              </p:txBody>
            </p:sp>
            <p:sp>
              <p:nvSpPr>
                <p:cNvPr id="71" name="Shape 68"/>
                <p:cNvSpPr/>
                <p:nvPr/>
              </p:nvSpPr>
              <p:spPr>
                <a:xfrm>
                  <a:off x="3453585" y="972000"/>
                  <a:ext cx="1261404" cy="361637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100" b="1" dirty="0"/>
                    <a:t>Phase 2 </a:t>
                  </a:r>
                </a:p>
                <a:p>
                  <a:pPr algn="ctr">
                    <a:spcBef>
                      <a:spcPts val="300"/>
                    </a:spcBef>
                  </a:pPr>
                  <a:r>
                    <a:rPr lang="en-US" sz="1000" b="1" dirty="0"/>
                    <a:t>Detailed Design</a:t>
                  </a:r>
                  <a:endParaRPr sz="1000" dirty="0"/>
                </a:p>
              </p:txBody>
            </p:sp>
            <p:sp>
              <p:nvSpPr>
                <p:cNvPr id="72" name="Shape 68"/>
                <p:cNvSpPr/>
                <p:nvPr/>
              </p:nvSpPr>
              <p:spPr>
                <a:xfrm>
                  <a:off x="4803585" y="972000"/>
                  <a:ext cx="1296000" cy="515526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100" b="1" dirty="0"/>
                    <a:t>Phase 3 </a:t>
                  </a:r>
                </a:p>
                <a:p>
                  <a:pPr algn="ctr">
                    <a:spcBef>
                      <a:spcPts val="300"/>
                    </a:spcBef>
                  </a:pPr>
                  <a:r>
                    <a:rPr lang="en-US" sz="1000" b="1" dirty="0"/>
                    <a:t>Manufacturing and Procurement</a:t>
                  </a:r>
                  <a:endParaRPr sz="1000" dirty="0"/>
                </a:p>
              </p:txBody>
            </p:sp>
            <p:sp>
              <p:nvSpPr>
                <p:cNvPr id="74" name="Shape 54"/>
                <p:cNvSpPr/>
                <p:nvPr/>
              </p:nvSpPr>
              <p:spPr>
                <a:xfrm>
                  <a:off x="3453584" y="1554774"/>
                  <a:ext cx="1261405" cy="2909310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 algn="ctr">
                    <a:spcBef>
                      <a:spcPts val="600"/>
                    </a:spcBef>
                  </a:pPr>
                  <a:r>
                    <a:rPr sz="1000" b="1" dirty="0"/>
                    <a:t>Deliverables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FontTx/>
                    <a:buChar char="•"/>
                  </a:pPr>
                  <a:r>
                    <a:rPr lang="en-US" sz="900" dirty="0"/>
                    <a:t>Complete definition of all major technical components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Completion of detailed plan for Phase 3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Refined plan for phase 4</a:t>
                  </a:r>
                  <a:endParaRPr sz="900" dirty="0"/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Refined Resource plan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Refined delivery schedule, with critical path items and dependencies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Refined budget with contingency at 10% of cost to complete</a:t>
                  </a:r>
                </a:p>
                <a:p>
                  <a:pPr>
                    <a:spcBef>
                      <a:spcPts val="600"/>
                    </a:spcBef>
                    <a:buSzPct val="100000"/>
                  </a:pPr>
                  <a:endParaRPr lang="en-AU" sz="900" dirty="0"/>
                </a:p>
              </p:txBody>
            </p:sp>
            <p:sp>
              <p:nvSpPr>
                <p:cNvPr id="91" name="Shape 54"/>
                <p:cNvSpPr/>
                <p:nvPr/>
              </p:nvSpPr>
              <p:spPr>
                <a:xfrm>
                  <a:off x="4803584" y="1555029"/>
                  <a:ext cx="1296000" cy="2909310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 algn="ctr">
                    <a:spcBef>
                      <a:spcPts val="600"/>
                    </a:spcBef>
                  </a:pPr>
                  <a:r>
                    <a:rPr sz="1000" b="1" dirty="0"/>
                    <a:t>Deliverables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FontTx/>
                    <a:buChar char="•"/>
                  </a:pPr>
                  <a:r>
                    <a:rPr lang="en-US" sz="900" dirty="0"/>
                    <a:t>Procurement and manufacture of all major technical components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Completion of detailed plan for phase 4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Site preparation</a:t>
                  </a:r>
                  <a:endParaRPr sz="900" dirty="0"/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Refined plans for phase 5 and for staging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Refined Resource plan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Refine instrument delivery schedule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Maintain budget with contingency at 10% of cost to complete</a:t>
                  </a:r>
                </a:p>
              </p:txBody>
            </p:sp>
            <p:sp>
              <p:nvSpPr>
                <p:cNvPr id="100" name="Shape 55"/>
                <p:cNvSpPr/>
                <p:nvPr/>
              </p:nvSpPr>
              <p:spPr>
                <a:xfrm>
                  <a:off x="3678022" y="4549230"/>
                  <a:ext cx="756000" cy="180000"/>
                </a:xfrm>
                <a:prstGeom prst="rightArrow">
                  <a:avLst>
                    <a:gd name="adj1" fmla="val 50060"/>
                    <a:gd name="adj2" fmla="val 96576"/>
                  </a:avLst>
                </a:prstGeom>
                <a:solidFill>
                  <a:srgbClr val="9BBB59"/>
                </a:solidFill>
                <a:ln w="25400">
                  <a:solidFill>
                    <a:srgbClr val="FFFFFF"/>
                  </a:solidFill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45719" rIns="45719" anchor="ctr"/>
                <a:lstStyle/>
                <a:p>
                  <a:pPr lvl="0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1" name="Shape 55"/>
                <p:cNvSpPr/>
                <p:nvPr/>
              </p:nvSpPr>
              <p:spPr>
                <a:xfrm>
                  <a:off x="5017192" y="4549230"/>
                  <a:ext cx="756000" cy="180000"/>
                </a:xfrm>
                <a:prstGeom prst="rightArrow">
                  <a:avLst>
                    <a:gd name="adj1" fmla="val 50060"/>
                    <a:gd name="adj2" fmla="val 96576"/>
                  </a:avLst>
                </a:prstGeom>
                <a:solidFill>
                  <a:srgbClr val="9BBB59"/>
                </a:solidFill>
                <a:ln w="25400">
                  <a:solidFill>
                    <a:srgbClr val="FFFFFF"/>
                  </a:solidFill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45719" rIns="45719" anchor="ctr"/>
                <a:lstStyle/>
                <a:p>
                  <a:pPr lvl="0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>
                <a:off x="6243584" y="599849"/>
                <a:ext cx="2826000" cy="4428000"/>
                <a:chOff x="6315584" y="533699"/>
                <a:chExt cx="2826000" cy="4428000"/>
              </a:xfrm>
            </p:grpSpPr>
            <p:sp>
              <p:nvSpPr>
                <p:cNvPr id="92" name="Rounded Rectangle 91"/>
                <p:cNvSpPr/>
                <p:nvPr/>
              </p:nvSpPr>
              <p:spPr>
                <a:xfrm>
                  <a:off x="6315584" y="533699"/>
                  <a:ext cx="2826000" cy="4428000"/>
                </a:xfrm>
                <a:prstGeom prst="roundRect">
                  <a:avLst/>
                </a:prstGeom>
                <a:gradFill flip="none" rotWithShape="1">
                  <a:gsLst>
                    <a:gs pos="8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58000">
                      <a:schemeClr val="accent4"/>
                    </a:gs>
                  </a:gsLst>
                  <a:lin ang="16200000" scaled="0"/>
                  <a:tileRect/>
                </a:gradFill>
                <a:ln w="25400" cap="flat">
                  <a:solidFill>
                    <a:srgbClr val="4F81BD"/>
                  </a:solidFill>
                  <a:prstDash val="solid"/>
                  <a:bevel/>
                </a:ln>
                <a:effectLst>
                  <a:glow rad="63500">
                    <a:schemeClr val="accent4">
                      <a:lumMod val="20000"/>
                      <a:lumOff val="80000"/>
                      <a:alpha val="75000"/>
                    </a:schemeClr>
                  </a:glow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defTabSz="457145" latinLnBrk="1"/>
                  <a:endParaRPr lang="en-US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93" name="Shape 68"/>
                <p:cNvSpPr/>
                <p:nvPr/>
              </p:nvSpPr>
              <p:spPr>
                <a:xfrm>
                  <a:off x="6470642" y="540000"/>
                  <a:ext cx="2473822" cy="219841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400" b="1" dirty="0"/>
                    <a:t>Installation and Commissioning</a:t>
                  </a:r>
                  <a:endParaRPr sz="1400" dirty="0"/>
                </a:p>
              </p:txBody>
            </p:sp>
            <p:sp>
              <p:nvSpPr>
                <p:cNvPr id="94" name="Shape 68"/>
                <p:cNvSpPr/>
                <p:nvPr/>
              </p:nvSpPr>
              <p:spPr>
                <a:xfrm>
                  <a:off x="6443671" y="972000"/>
                  <a:ext cx="1285215" cy="515526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100" b="1" dirty="0"/>
                    <a:t>Phase 4 </a:t>
                  </a:r>
                </a:p>
                <a:p>
                  <a:pPr algn="ctr">
                    <a:spcBef>
                      <a:spcPts val="300"/>
                    </a:spcBef>
                  </a:pPr>
                  <a:r>
                    <a:rPr lang="en-US" sz="1000" b="1" dirty="0"/>
                    <a:t>Installation and Integration</a:t>
                  </a:r>
                  <a:endParaRPr sz="1000" dirty="0"/>
                </a:p>
              </p:txBody>
            </p:sp>
            <p:sp>
              <p:nvSpPr>
                <p:cNvPr id="95" name="Shape 68"/>
                <p:cNvSpPr/>
                <p:nvPr/>
              </p:nvSpPr>
              <p:spPr>
                <a:xfrm>
                  <a:off x="7806333" y="972000"/>
                  <a:ext cx="1182038" cy="361637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100" b="1" dirty="0"/>
                    <a:t>Phase 5 </a:t>
                  </a:r>
                </a:p>
                <a:p>
                  <a:pPr algn="ctr">
                    <a:spcBef>
                      <a:spcPts val="300"/>
                    </a:spcBef>
                  </a:pPr>
                  <a:r>
                    <a:rPr lang="en-US" sz="1000" b="1" dirty="0"/>
                    <a:t>Hot Commissioning</a:t>
                  </a:r>
                  <a:endParaRPr sz="1000" dirty="0"/>
                </a:p>
              </p:txBody>
            </p:sp>
            <p:sp>
              <p:nvSpPr>
                <p:cNvPr id="96" name="Shape 54"/>
                <p:cNvSpPr/>
                <p:nvPr/>
              </p:nvSpPr>
              <p:spPr>
                <a:xfrm>
                  <a:off x="6387584" y="1555029"/>
                  <a:ext cx="1296000" cy="2909310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 algn="ctr">
                    <a:spcBef>
                      <a:spcPts val="600"/>
                    </a:spcBef>
                  </a:pPr>
                  <a:r>
                    <a:rPr sz="1000" b="1" dirty="0"/>
                    <a:t>Deliverables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FontTx/>
                    <a:buChar char="•"/>
                  </a:pPr>
                  <a:r>
                    <a:rPr lang="en-US" sz="900" dirty="0"/>
                    <a:t>Construction of physical infrastructure on site.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Assembly and installation of technical components</a:t>
                  </a:r>
                  <a:endParaRPr sz="900" dirty="0"/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Integration and testing of technical components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Installation, integration and testing of Personnel Safety System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Submission of application for approval to hot commission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Formal project completion</a:t>
                  </a:r>
                </a:p>
              </p:txBody>
            </p:sp>
            <p:sp>
              <p:nvSpPr>
                <p:cNvPr id="97" name="Shape 54"/>
                <p:cNvSpPr/>
                <p:nvPr/>
              </p:nvSpPr>
              <p:spPr>
                <a:xfrm>
                  <a:off x="7773584" y="1555813"/>
                  <a:ext cx="1296000" cy="2909310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 algn="ctr">
                    <a:spcBef>
                      <a:spcPts val="600"/>
                    </a:spcBef>
                  </a:pPr>
                  <a:r>
                    <a:rPr sz="1000" b="1" dirty="0"/>
                    <a:t>Deliverables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FontTx/>
                    <a:buChar char="•"/>
                  </a:pPr>
                  <a:r>
                    <a:rPr lang="en-US" sz="900" dirty="0"/>
                    <a:t>Verification of performance of </a:t>
                  </a:r>
                  <a:r>
                    <a:rPr lang="en-AU" sz="900" dirty="0"/>
                    <a:t>Personnel Safety System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FontTx/>
                    <a:buChar char="•"/>
                  </a:pPr>
                  <a:r>
                    <a:rPr lang="en-US" sz="900" dirty="0"/>
                    <a:t>Proof of compliance with radiation dose limits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Critical performance demonstration of basic functionality</a:t>
                  </a:r>
                  <a:endParaRPr sz="900" dirty="0"/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Scientific performance demonstration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Friendly user experiments</a:t>
                  </a:r>
                </a:p>
                <a:p>
                  <a:pPr marL="92064" indent="-92064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Completion of technical and user manuals</a:t>
                  </a:r>
                </a:p>
                <a:p>
                  <a:pPr>
                    <a:spcBef>
                      <a:spcPts val="600"/>
                    </a:spcBef>
                    <a:buSzPct val="100000"/>
                  </a:pPr>
                  <a:endParaRPr lang="en-AU" sz="900" dirty="0"/>
                </a:p>
              </p:txBody>
            </p:sp>
            <p:sp>
              <p:nvSpPr>
                <p:cNvPr id="102" name="Shape 55"/>
                <p:cNvSpPr/>
                <p:nvPr/>
              </p:nvSpPr>
              <p:spPr>
                <a:xfrm>
                  <a:off x="6743078" y="4549230"/>
                  <a:ext cx="756000" cy="180000"/>
                </a:xfrm>
                <a:prstGeom prst="rightArrow">
                  <a:avLst>
                    <a:gd name="adj1" fmla="val 50060"/>
                    <a:gd name="adj2" fmla="val 96576"/>
                  </a:avLst>
                </a:prstGeom>
                <a:solidFill>
                  <a:srgbClr val="9BBB59"/>
                </a:solidFill>
                <a:ln w="25400">
                  <a:solidFill>
                    <a:srgbClr val="FFFFFF"/>
                  </a:solidFill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45719" rIns="45719" anchor="ctr"/>
                <a:lstStyle/>
                <a:p>
                  <a:pPr lvl="0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3" name="Shape 55"/>
                <p:cNvSpPr/>
                <p:nvPr/>
              </p:nvSpPr>
              <p:spPr>
                <a:xfrm>
                  <a:off x="8051217" y="4549230"/>
                  <a:ext cx="756000" cy="180000"/>
                </a:xfrm>
                <a:prstGeom prst="rightArrow">
                  <a:avLst>
                    <a:gd name="adj1" fmla="val 50060"/>
                    <a:gd name="adj2" fmla="val 96576"/>
                  </a:avLst>
                </a:prstGeom>
                <a:solidFill>
                  <a:srgbClr val="9BBB59"/>
                </a:solidFill>
                <a:ln w="25400">
                  <a:solidFill>
                    <a:srgbClr val="FFFFFF"/>
                  </a:solidFill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45719" rIns="45719" anchor="ctr"/>
                <a:lstStyle/>
                <a:p>
                  <a:pPr lvl="0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6" name="Group 15"/>
            <p:cNvGrpSpPr/>
            <p:nvPr/>
          </p:nvGrpSpPr>
          <p:grpSpPr>
            <a:xfrm>
              <a:off x="562249" y="5134770"/>
              <a:ext cx="8563751" cy="1626478"/>
              <a:chOff x="562249" y="5134770"/>
              <a:chExt cx="8563751" cy="162647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2249" y="5134770"/>
                <a:ext cx="1122618" cy="1419321"/>
                <a:chOff x="562249" y="5068620"/>
                <a:chExt cx="1122618" cy="1419321"/>
              </a:xfrm>
            </p:grpSpPr>
            <p:sp>
              <p:nvSpPr>
                <p:cNvPr id="66" name="Shape 66"/>
                <p:cNvSpPr/>
                <p:nvPr/>
              </p:nvSpPr>
              <p:spPr>
                <a:xfrm flipV="1">
                  <a:off x="1050872" y="5068620"/>
                  <a:ext cx="3905" cy="478787"/>
                </a:xfrm>
                <a:prstGeom prst="line">
                  <a:avLst/>
                </a:prstGeom>
                <a:ln w="101600">
                  <a:solidFill>
                    <a:srgbClr val="8064A2"/>
                  </a:solidFill>
                  <a:tailEnd type="triangle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lvl="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7" name="Shape 67"/>
                <p:cNvSpPr/>
                <p:nvPr/>
              </p:nvSpPr>
              <p:spPr>
                <a:xfrm>
                  <a:off x="562249" y="5580000"/>
                  <a:ext cx="1122618" cy="907941"/>
                </a:xfrm>
                <a:prstGeom prst="rect">
                  <a:avLst/>
                </a:prstGeom>
                <a:ln w="12700">
                  <a:solidFill>
                    <a:schemeClr val="accent4"/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rIns="45719">
                  <a:spAutoFit/>
                </a:bodyPr>
                <a:lstStyle/>
                <a:p>
                  <a:pPr lvl="0" algn="ctr"/>
                  <a:r>
                    <a:rPr sz="1100" b="1" dirty="0"/>
                    <a:t>Tollgate 1</a:t>
                  </a:r>
                </a:p>
                <a:p>
                  <a:pPr marL="93652" indent="-93652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sz="800" dirty="0"/>
                    <a:t>STAP review</a:t>
                  </a:r>
                </a:p>
                <a:p>
                  <a:pPr marL="93652" indent="-93652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sz="800" dirty="0"/>
                    <a:t>SAC</a:t>
                  </a:r>
                  <a:r>
                    <a:rPr lang="en-AU" sz="800" dirty="0"/>
                    <a:t> </a:t>
                  </a:r>
                  <a:r>
                    <a:rPr sz="800" dirty="0"/>
                    <a:t>recommendation</a:t>
                  </a:r>
                </a:p>
                <a:p>
                  <a:pPr marL="93652" indent="-93652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/>
                    <a:t>NSS recommendation</a:t>
                  </a:r>
                </a:p>
                <a:p>
                  <a:pPr marL="93652" indent="-93652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/>
                    <a:t>STC</a:t>
                  </a:r>
                  <a:r>
                    <a:rPr sz="800" dirty="0"/>
                    <a:t> </a:t>
                  </a:r>
                  <a:r>
                    <a:rPr lang="en-AU" sz="800" dirty="0"/>
                    <a:t>approval</a:t>
                  </a:r>
                  <a:endParaRPr sz="800" dirty="0"/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2599267" y="5134770"/>
                <a:ext cx="1286317" cy="1626478"/>
                <a:chOff x="2645572" y="5068620"/>
                <a:chExt cx="1286317" cy="1626478"/>
              </a:xfrm>
            </p:grpSpPr>
            <p:sp>
              <p:nvSpPr>
                <p:cNvPr id="37" name="Shape 66"/>
                <p:cNvSpPr/>
                <p:nvPr/>
              </p:nvSpPr>
              <p:spPr>
                <a:xfrm flipV="1">
                  <a:off x="3330027" y="5068620"/>
                  <a:ext cx="3905" cy="478787"/>
                </a:xfrm>
                <a:prstGeom prst="line">
                  <a:avLst/>
                </a:prstGeom>
                <a:ln w="101600">
                  <a:solidFill>
                    <a:srgbClr val="8064A2"/>
                  </a:solidFill>
                  <a:tailEnd type="triangle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lvl="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04" name="Shape 67"/>
                <p:cNvSpPr/>
                <p:nvPr/>
              </p:nvSpPr>
              <p:spPr>
                <a:xfrm>
                  <a:off x="2645572" y="5579408"/>
                  <a:ext cx="1286317" cy="1115690"/>
                </a:xfrm>
                <a:prstGeom prst="rect">
                  <a:avLst/>
                </a:prstGeom>
                <a:ln w="12700">
                  <a:solidFill>
                    <a:schemeClr val="accent4"/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rIns="45719">
                  <a:spAutoFit/>
                </a:bodyPr>
                <a:lstStyle/>
                <a:p>
                  <a:pPr lvl="0" algn="ctr"/>
                  <a:r>
                    <a:rPr sz="1100" b="1" dirty="0"/>
                    <a:t>Tollgate </a:t>
                  </a:r>
                  <a:r>
                    <a:rPr lang="en-AU" sz="1100" b="1" dirty="0"/>
                    <a:t>2 (PDR)</a:t>
                  </a:r>
                </a:p>
                <a:p>
                  <a:pPr algn="ctr">
                    <a:spcBef>
                      <a:spcPts val="300"/>
                    </a:spcBef>
                  </a:pPr>
                  <a:r>
                    <a:rPr lang="en-AU" sz="800" dirty="0"/>
                    <a:t>Preliminary Design Review</a:t>
                  </a:r>
                  <a:endParaRPr sz="800" dirty="0"/>
                </a:p>
                <a:p>
                  <a:pPr marL="93652" indent="-93652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sz="800" dirty="0"/>
                    <a:t>STAP review</a:t>
                  </a:r>
                </a:p>
                <a:p>
                  <a:pPr marL="93652" indent="-93652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/>
                    <a:t>NSS </a:t>
                  </a:r>
                </a:p>
                <a:p>
                  <a:pPr marL="271430" indent="-177779">
                    <a:buFont typeface="Wingdings" charset="2"/>
                    <a:buChar char="Ø"/>
                  </a:pPr>
                  <a:r>
                    <a:rPr lang="en-AU" sz="800" dirty="0"/>
                    <a:t>scope review</a:t>
                  </a:r>
                </a:p>
                <a:p>
                  <a:pPr marL="271430" indent="-177779">
                    <a:buFont typeface="Wingdings" charset="2"/>
                    <a:buChar char="Ø"/>
                  </a:pPr>
                  <a:r>
                    <a:rPr lang="en-AU" sz="800" dirty="0"/>
                    <a:t>assign cost book value </a:t>
                  </a:r>
                </a:p>
                <a:p>
                  <a:pPr marL="271430" indent="-177779">
                    <a:buFont typeface="Wingdings" charset="2"/>
                    <a:buChar char="Ø"/>
                  </a:pPr>
                  <a:r>
                    <a:rPr lang="en-AU" sz="800" dirty="0" smtClean="0"/>
                    <a:t>Approval by SD</a:t>
                  </a:r>
                  <a:endParaRPr sz="800" dirty="0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4140200" y="5134950"/>
                <a:ext cx="1092199" cy="1419141"/>
                <a:chOff x="4166660" y="5068800"/>
                <a:chExt cx="1092199" cy="1419141"/>
              </a:xfrm>
            </p:grpSpPr>
            <p:sp>
              <p:nvSpPr>
                <p:cNvPr id="38" name="Shape 66"/>
                <p:cNvSpPr/>
                <p:nvPr/>
              </p:nvSpPr>
              <p:spPr>
                <a:xfrm flipV="1">
                  <a:off x="4726370" y="5068800"/>
                  <a:ext cx="3905" cy="478787"/>
                </a:xfrm>
                <a:prstGeom prst="line">
                  <a:avLst/>
                </a:prstGeom>
                <a:ln w="101600">
                  <a:solidFill>
                    <a:srgbClr val="8064A2"/>
                  </a:solidFill>
                  <a:tailEnd type="triangle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lvl="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05" name="Shape 67"/>
                <p:cNvSpPr/>
                <p:nvPr/>
              </p:nvSpPr>
              <p:spPr>
                <a:xfrm>
                  <a:off x="4166660" y="5580000"/>
                  <a:ext cx="1092199" cy="907941"/>
                </a:xfrm>
                <a:prstGeom prst="rect">
                  <a:avLst/>
                </a:prstGeom>
                <a:ln w="12700">
                  <a:solidFill>
                    <a:schemeClr val="accent4"/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rIns="45719">
                  <a:spAutoFit/>
                </a:bodyPr>
                <a:lstStyle/>
                <a:p>
                  <a:pPr lvl="0" algn="ctr"/>
                  <a:r>
                    <a:rPr sz="1100" b="1" dirty="0"/>
                    <a:t>Tollgate </a:t>
                  </a:r>
                  <a:r>
                    <a:rPr lang="en-AU" sz="1100" b="1" dirty="0"/>
                    <a:t>3 (CDR)</a:t>
                  </a:r>
                  <a:endParaRPr sz="1100" b="1" dirty="0"/>
                </a:p>
                <a:p>
                  <a:pPr marL="179366" indent="-179366">
                    <a:spcBef>
                      <a:spcPts val="300"/>
                    </a:spcBef>
                  </a:pPr>
                  <a:r>
                    <a:rPr lang="en-AU" sz="800" dirty="0"/>
                    <a:t>Critical Design Review</a:t>
                  </a:r>
                </a:p>
                <a:p>
                  <a:pPr marL="93652" indent="-93652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sz="800" dirty="0"/>
                    <a:t>STAP review</a:t>
                  </a:r>
                  <a:endParaRPr lang="en-AU" sz="800" dirty="0"/>
                </a:p>
                <a:p>
                  <a:pPr marL="93652" indent="-93652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/>
                    <a:t>ICB review</a:t>
                  </a:r>
                  <a:endParaRPr sz="800" dirty="0"/>
                </a:p>
                <a:p>
                  <a:pPr marL="93652" indent="-93652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/>
                    <a:t>NSS</a:t>
                  </a:r>
                  <a:r>
                    <a:rPr sz="800" dirty="0"/>
                    <a:t> </a:t>
                  </a:r>
                  <a:r>
                    <a:rPr lang="en-AU" sz="800" dirty="0"/>
                    <a:t>approval</a:t>
                  </a:r>
                  <a:endParaRPr sz="800" dirty="0"/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5649601" y="5134950"/>
                <a:ext cx="1021477" cy="1380669"/>
                <a:chOff x="5695906" y="5068800"/>
                <a:chExt cx="1021477" cy="1380669"/>
              </a:xfrm>
            </p:grpSpPr>
            <p:sp>
              <p:nvSpPr>
                <p:cNvPr id="39" name="Shape 66"/>
                <p:cNvSpPr/>
                <p:nvPr/>
              </p:nvSpPr>
              <p:spPr>
                <a:xfrm flipV="1">
                  <a:off x="6236384" y="5068800"/>
                  <a:ext cx="3905" cy="478787"/>
                </a:xfrm>
                <a:prstGeom prst="line">
                  <a:avLst/>
                </a:prstGeom>
                <a:ln w="101600">
                  <a:solidFill>
                    <a:srgbClr val="8064A2"/>
                  </a:solidFill>
                  <a:tailEnd type="triangle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lvl="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06" name="Shape 67"/>
                <p:cNvSpPr/>
                <p:nvPr/>
              </p:nvSpPr>
              <p:spPr>
                <a:xfrm>
                  <a:off x="5695906" y="5580000"/>
                  <a:ext cx="1021477" cy="869469"/>
                </a:xfrm>
                <a:prstGeom prst="rect">
                  <a:avLst/>
                </a:prstGeom>
                <a:ln w="12700">
                  <a:solidFill>
                    <a:schemeClr val="accent4"/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rIns="45719">
                  <a:spAutoFit/>
                </a:bodyPr>
                <a:lstStyle/>
                <a:p>
                  <a:pPr lvl="0" algn="ctr"/>
                  <a:r>
                    <a:rPr sz="1100" b="1" dirty="0"/>
                    <a:t>Tollgate </a:t>
                  </a:r>
                  <a:r>
                    <a:rPr lang="en-AU" sz="1100" b="1" dirty="0"/>
                    <a:t>4 (IRR)</a:t>
                  </a:r>
                  <a:endParaRPr sz="1100" b="1" dirty="0"/>
                </a:p>
                <a:p>
                  <a:pPr marL="179366" indent="-179366">
                    <a:spcBef>
                      <a:spcPts val="300"/>
                    </a:spcBef>
                  </a:pPr>
                  <a:r>
                    <a:rPr lang="en-AU" sz="800" dirty="0"/>
                    <a:t>Installation Readiness Review</a:t>
                  </a:r>
                </a:p>
                <a:p>
                  <a:pPr marL="93652" indent="-93652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/>
                    <a:t>ICB review</a:t>
                  </a:r>
                  <a:endParaRPr sz="800" dirty="0"/>
                </a:p>
                <a:p>
                  <a:pPr marL="93652" indent="-93652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/>
                    <a:t>NSS</a:t>
                  </a:r>
                  <a:r>
                    <a:rPr sz="800" dirty="0"/>
                    <a:t> </a:t>
                  </a:r>
                  <a:r>
                    <a:rPr lang="en-AU" sz="800" dirty="0"/>
                    <a:t>approval</a:t>
                  </a:r>
                  <a:endParaRPr sz="800" dirty="0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7018867" y="5134950"/>
                <a:ext cx="1028878" cy="1219086"/>
                <a:chOff x="7045327" y="5068800"/>
                <a:chExt cx="1028878" cy="1219086"/>
              </a:xfrm>
            </p:grpSpPr>
            <p:sp>
              <p:nvSpPr>
                <p:cNvPr id="40" name="Shape 66"/>
                <p:cNvSpPr/>
                <p:nvPr/>
              </p:nvSpPr>
              <p:spPr>
                <a:xfrm flipV="1">
                  <a:off x="7687184" y="5068800"/>
                  <a:ext cx="3905" cy="478787"/>
                </a:xfrm>
                <a:prstGeom prst="line">
                  <a:avLst/>
                </a:prstGeom>
                <a:ln w="101600">
                  <a:solidFill>
                    <a:srgbClr val="8064A2"/>
                  </a:solidFill>
                  <a:tailEnd type="triangle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lvl="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07" name="Shape 67"/>
                <p:cNvSpPr/>
                <p:nvPr/>
              </p:nvSpPr>
              <p:spPr>
                <a:xfrm>
                  <a:off x="7045327" y="5580000"/>
                  <a:ext cx="1028878" cy="707886"/>
                </a:xfrm>
                <a:prstGeom prst="rect">
                  <a:avLst/>
                </a:prstGeom>
                <a:ln w="12700">
                  <a:solidFill>
                    <a:schemeClr val="accent4"/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rIns="45719">
                  <a:spAutoFit/>
                </a:bodyPr>
                <a:lstStyle/>
                <a:p>
                  <a:pPr lvl="0" algn="ctr"/>
                  <a:r>
                    <a:rPr sz="1100" b="1" dirty="0"/>
                    <a:t>Tollgate </a:t>
                  </a:r>
                  <a:r>
                    <a:rPr lang="en-AU" sz="1100" b="1" dirty="0"/>
                    <a:t>5 (SAR)</a:t>
                  </a:r>
                  <a:endParaRPr sz="1100" b="1" dirty="0"/>
                </a:p>
                <a:p>
                  <a:pPr algn="ctr">
                    <a:spcBef>
                      <a:spcPts val="300"/>
                    </a:spcBef>
                  </a:pPr>
                  <a:r>
                    <a:rPr lang="en-AU" sz="800" dirty="0"/>
                    <a:t>Safety systems acceptance review</a:t>
                  </a:r>
                  <a:endParaRPr sz="800" dirty="0"/>
                </a:p>
                <a:p>
                  <a:pPr marL="93652" indent="-93652" algn="ctr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/>
                    <a:t>NSS</a:t>
                  </a:r>
                  <a:r>
                    <a:rPr sz="800" dirty="0"/>
                    <a:t> </a:t>
                  </a:r>
                  <a:r>
                    <a:rPr lang="en-AU" sz="800" dirty="0"/>
                    <a:t>approval</a:t>
                  </a:r>
                  <a:endParaRPr sz="800" dirty="0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8118000" y="5134770"/>
                <a:ext cx="1008000" cy="1219266"/>
                <a:chOff x="8118000" y="5068620"/>
                <a:chExt cx="1008000" cy="1219266"/>
              </a:xfrm>
            </p:grpSpPr>
            <p:sp>
              <p:nvSpPr>
                <p:cNvPr id="108" name="Shape 66"/>
                <p:cNvSpPr/>
                <p:nvPr/>
              </p:nvSpPr>
              <p:spPr>
                <a:xfrm flipV="1">
                  <a:off x="8923968" y="5068620"/>
                  <a:ext cx="3905" cy="478787"/>
                </a:xfrm>
                <a:prstGeom prst="line">
                  <a:avLst/>
                </a:prstGeom>
                <a:ln w="101600">
                  <a:solidFill>
                    <a:srgbClr val="8064A2"/>
                  </a:solidFill>
                  <a:tailEnd type="triangle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lvl="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09" name="Shape 67"/>
                <p:cNvSpPr/>
                <p:nvPr/>
              </p:nvSpPr>
              <p:spPr>
                <a:xfrm>
                  <a:off x="8118000" y="5580000"/>
                  <a:ext cx="1008000" cy="707886"/>
                </a:xfrm>
                <a:prstGeom prst="rect">
                  <a:avLst/>
                </a:prstGeom>
                <a:ln w="12700">
                  <a:solidFill>
                    <a:schemeClr val="accent4"/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rIns="36000">
                  <a:spAutoFit/>
                </a:bodyPr>
                <a:lstStyle/>
                <a:p>
                  <a:pPr lvl="0" algn="ctr"/>
                  <a:r>
                    <a:rPr sz="1100" b="1" dirty="0"/>
                    <a:t>Tollgate </a:t>
                  </a:r>
                  <a:r>
                    <a:rPr lang="en-AU" sz="1100" b="1" dirty="0"/>
                    <a:t>6 (ORR)</a:t>
                  </a:r>
                  <a:endParaRPr sz="1100" b="1" dirty="0"/>
                </a:p>
                <a:p>
                  <a:pPr algn="ctr">
                    <a:spcBef>
                      <a:spcPts val="300"/>
                    </a:spcBef>
                  </a:pPr>
                  <a:r>
                    <a:rPr lang="en-AU" sz="800" dirty="0"/>
                    <a:t>Operations readiness review</a:t>
                  </a:r>
                  <a:endParaRPr sz="800" dirty="0"/>
                </a:p>
                <a:p>
                  <a:pPr marL="93652" indent="-93652" algn="ctr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/>
                    <a:t>NSS</a:t>
                  </a:r>
                  <a:r>
                    <a:rPr sz="800" dirty="0"/>
                    <a:t> </a:t>
                  </a:r>
                  <a:r>
                    <a:rPr lang="en-AU" sz="800" dirty="0"/>
                    <a:t>approval</a:t>
                  </a:r>
                  <a:endParaRPr sz="800" dirty="0"/>
                </a:p>
              </p:txBody>
            </p:sp>
          </p:grpSp>
        </p:grpSp>
        <p:sp>
          <p:nvSpPr>
            <p:cNvPr id="13" name="TextBox 12"/>
            <p:cNvSpPr txBox="1"/>
            <p:nvPr/>
          </p:nvSpPr>
          <p:spPr>
            <a:xfrm>
              <a:off x="2180295" y="76155"/>
              <a:ext cx="4769190" cy="36933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alpha val="71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12700" cap="flat">
              <a:solidFill>
                <a:schemeClr val="accent4"/>
              </a:solidFill>
              <a:miter lim="400000"/>
            </a:ln>
            <a:effectLst>
              <a:glow rad="63500">
                <a:schemeClr val="accent4">
                  <a:lumMod val="20000"/>
                  <a:lumOff val="80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defTabSz="457145" latinLnBrk="1"/>
              <a:r>
                <a:rPr lang="en-US" dirty="0"/>
                <a:t>NSS Project; Neutron Instrument project phases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944001" y="1104300"/>
            <a:ext cx="5716723" cy="3577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63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1692" y="233693"/>
          <a:ext cx="8808203" cy="593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4823"/>
                <a:gridCol w="633615"/>
                <a:gridCol w="633615"/>
                <a:gridCol w="633615"/>
                <a:gridCol w="633615"/>
                <a:gridCol w="633615"/>
                <a:gridCol w="633615"/>
                <a:gridCol w="633615"/>
                <a:gridCol w="633615"/>
                <a:gridCol w="633615"/>
                <a:gridCol w="633615"/>
                <a:gridCol w="633615"/>
                <a:gridCol w="63361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2016-17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Jul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Aug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LOKI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SKADI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ESTIA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NMX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MAGIC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HEIMDAL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ODIN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CSPEC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BIFROST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MIRACLES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T-REX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VESPA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1" name="Straight Connector 20"/>
          <p:cNvCxnSpPr/>
          <p:nvPr/>
        </p:nvCxnSpPr>
        <p:spPr>
          <a:xfrm>
            <a:off x="3962477" y="610513"/>
            <a:ext cx="0" cy="5616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255180" y="643170"/>
            <a:ext cx="320842" cy="668163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457200"/>
            <a:r>
              <a:rPr lang="en-US" sz="1400" dirty="0" smtClean="0">
                <a:solidFill>
                  <a:prstClr val="white"/>
                </a:solidFill>
              </a:rPr>
              <a:t>10/5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1614" y="1026199"/>
            <a:ext cx="356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</a:rPr>
              <a:t>20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183649" y="2513756"/>
            <a:ext cx="334210" cy="1002883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457200"/>
            <a:r>
              <a:rPr lang="en-US" sz="1400" dirty="0" smtClean="0">
                <a:solidFill>
                  <a:prstClr val="white"/>
                </a:solidFill>
              </a:rPr>
              <a:t>22-23/6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074375" y="3602000"/>
            <a:ext cx="296019" cy="684000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457200"/>
            <a:r>
              <a:rPr lang="en-US" sz="1400" dirty="0" smtClean="0">
                <a:solidFill>
                  <a:prstClr val="white"/>
                </a:solidFill>
              </a:rPr>
              <a:t>17/6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753355" y="4358598"/>
            <a:ext cx="307899" cy="1751399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457200"/>
            <a:r>
              <a:rPr lang="en-US" sz="1600" dirty="0" smtClean="0">
                <a:solidFill>
                  <a:prstClr val="white"/>
                </a:solidFill>
              </a:rPr>
              <a:t>12-13/9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26720" y="6097167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prstClr val="black"/>
                </a:solidFill>
              </a:rPr>
              <a:t>IKON11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11790" y="6109997"/>
            <a:ext cx="525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</a:rPr>
              <a:t>ICB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058350" y="6109997"/>
            <a:ext cx="587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</a:rPr>
              <a:t>SAC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17760" y="6108870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</a:rPr>
              <a:t>COUNCIL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5124972" y="595429"/>
            <a:ext cx="0" cy="5616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282787" y="595429"/>
            <a:ext cx="0" cy="5616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830237" y="594302"/>
            <a:ext cx="0" cy="5616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70862" y="6474808"/>
            <a:ext cx="320842" cy="240632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817521" y="6474808"/>
            <a:ext cx="320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439770" y="6474808"/>
            <a:ext cx="320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5180" y="6395069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</a:rPr>
              <a:t>STAP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138363" y="6395069"/>
            <a:ext cx="1572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</a:rPr>
              <a:t>scope-setting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799161" y="6395069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</a:rPr>
              <a:t>TG2</a:t>
            </a:r>
          </a:p>
        </p:txBody>
      </p:sp>
      <p:sp>
        <p:nvSpPr>
          <p:cNvPr id="25" name="Oval 24"/>
          <p:cNvSpPr/>
          <p:nvPr/>
        </p:nvSpPr>
        <p:spPr>
          <a:xfrm>
            <a:off x="1985522" y="1283044"/>
            <a:ext cx="320842" cy="899996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457200"/>
            <a:r>
              <a:rPr lang="en-US" sz="1200" dirty="0" smtClean="0">
                <a:solidFill>
                  <a:prstClr val="white"/>
                </a:solidFill>
              </a:rPr>
              <a:t>14-15/6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22261" y="1419231"/>
            <a:ext cx="356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</a:rPr>
              <a:t>20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8849895" y="1778493"/>
            <a:ext cx="320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8823158" y="2894486"/>
            <a:ext cx="320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3722996" y="3263796"/>
            <a:ext cx="356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65" name="Oval 64"/>
          <p:cNvSpPr/>
          <p:nvPr/>
        </p:nvSpPr>
        <p:spPr>
          <a:xfrm>
            <a:off x="5414674" y="1419231"/>
            <a:ext cx="356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FFFFFF"/>
                </a:solidFill>
              </a:rPr>
              <a:t>29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4320470" y="4013329"/>
            <a:ext cx="356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</a:rPr>
              <a:t>5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4339615" y="4371966"/>
            <a:ext cx="356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69" name="Oval 68"/>
          <p:cNvSpPr/>
          <p:nvPr/>
        </p:nvSpPr>
        <p:spPr>
          <a:xfrm>
            <a:off x="4828360" y="2894486"/>
            <a:ext cx="356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</a:rPr>
              <a:t>31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4433369" y="4756155"/>
            <a:ext cx="356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</a:rPr>
              <a:t>12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4484044" y="3636955"/>
            <a:ext cx="356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</a:rPr>
              <a:t>14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604012" y="1778493"/>
            <a:ext cx="356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</a:rPr>
              <a:t>17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620740" y="2513756"/>
            <a:ext cx="356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</a:rPr>
              <a:t>19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4685954" y="5104771"/>
            <a:ext cx="356842" cy="240632"/>
          </a:xfrm>
          <a:prstGeom prst="ellipse">
            <a:avLst/>
          </a:prstGeom>
          <a:pattFill prst="ltDnDiag">
            <a:fgClr>
              <a:srgbClr val="FFFF00"/>
            </a:fgClr>
            <a:bgClr>
              <a:prstClr val="white"/>
            </a:bgClr>
          </a:patt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</a:rPr>
              <a:t>21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4703498" y="5868238"/>
            <a:ext cx="356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</a:rPr>
              <a:t>27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4728160" y="5483782"/>
            <a:ext cx="356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</a:rPr>
              <a:t>28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4161194" y="1042412"/>
            <a:ext cx="356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</a:rPr>
              <a:t>29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5807797" y="3263796"/>
            <a:ext cx="356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FFFFFF"/>
                </a:solidFill>
              </a:rPr>
              <a:t>14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65302" y="6087753"/>
            <a:ext cx="977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prstClr val="black"/>
                </a:solidFill>
              </a:rPr>
              <a:t>IKON12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7223507" y="607797"/>
            <a:ext cx="0" cy="5616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8873945" y="5856535"/>
            <a:ext cx="320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8873945" y="5114283"/>
            <a:ext cx="320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6727367" y="2513756"/>
            <a:ext cx="356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FFFFFF"/>
                </a:solidFill>
              </a:rPr>
              <a:t>31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6841228" y="3636955"/>
            <a:ext cx="356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FFFFFF"/>
                </a:solidFill>
              </a:rPr>
              <a:t>7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7305696" y="4013329"/>
            <a:ext cx="356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FFFFFF"/>
                </a:solidFill>
              </a:rPr>
              <a:t>24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7482445" y="4400101"/>
            <a:ext cx="356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FFFFFF"/>
                </a:solidFill>
              </a:rPr>
              <a:t>3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7668384" y="1052492"/>
            <a:ext cx="356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FFFFFF"/>
                </a:solidFill>
              </a:rPr>
              <a:t>10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7925711" y="4756155"/>
            <a:ext cx="356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FFFFFF"/>
                </a:solidFill>
              </a:rPr>
              <a:t>24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7564783" y="5510100"/>
            <a:ext cx="356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>
                <a:solidFill>
                  <a:srgbClr val="FFFFFF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3357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63704</TotalTime>
  <Words>1584</Words>
  <Application>Microsoft Macintosh PowerPoint</Application>
  <PresentationFormat>On-screen Show (4:3)</PresentationFormat>
  <Paragraphs>490</Paragraphs>
  <Slides>12</Slides>
  <Notes>2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Gill Sans</vt:lpstr>
      <vt:lpstr>Helvetica</vt:lpstr>
      <vt:lpstr>Symbol</vt:lpstr>
      <vt:lpstr>Wingdings</vt:lpstr>
      <vt:lpstr>Arial</vt:lpstr>
      <vt:lpstr>ESS Core Powerpoint</vt:lpstr>
      <vt:lpstr>Office Theme</vt:lpstr>
      <vt:lpstr>1_ESS Core Powerpoint</vt:lpstr>
      <vt:lpstr>Instrument Projects and Status</vt:lpstr>
      <vt:lpstr>Large-Scale Structures: 4+2 instruments</vt:lpstr>
      <vt:lpstr>Imaging &amp; Engineering: 2+2 instruments</vt:lpstr>
      <vt:lpstr>Diffraction: 4+1 instruments</vt:lpstr>
      <vt:lpstr>Spectroscopy: 5+3 instruments</vt:lpstr>
      <vt:lpstr>15-Instrument Suite</vt:lpstr>
      <vt:lpstr>Instrument Ramp-up</vt:lpstr>
      <vt:lpstr>PowerPoint Presentation</vt:lpstr>
      <vt:lpstr>PowerPoint Presentation</vt:lpstr>
      <vt:lpstr>Neutron Instruments Division Organisation in Operations</vt:lpstr>
      <vt:lpstr>Neutron Instruments Division Organisation in Operations</vt:lpstr>
      <vt:lpstr>Neutron Scattering Systems (NSS) Project</vt:lpstr>
    </vt:vector>
  </TitlesOfParts>
  <Manager/>
  <Company>ESS</Company>
  <LinksUpToDate>false</LinksUpToDate>
  <SharedDoc>false</SharedDoc>
  <HyperlinkBase/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Ken Andersen</dc:creator>
  <cp:keywords/>
  <dc:description/>
  <cp:lastModifiedBy>Ken Andersen</cp:lastModifiedBy>
  <cp:revision>389</cp:revision>
  <dcterms:created xsi:type="dcterms:W3CDTF">2013-10-29T16:05:10Z</dcterms:created>
  <dcterms:modified xsi:type="dcterms:W3CDTF">2017-02-02T22:24:06Z</dcterms:modified>
  <cp:category/>
</cp:coreProperties>
</file>