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4" r:id="rId2"/>
  </p:sldMasterIdLst>
  <p:notesMasterIdLst>
    <p:notesMasterId r:id="rId8"/>
  </p:notesMasterIdLst>
  <p:sldIdLst>
    <p:sldId id="276" r:id="rId3"/>
    <p:sldId id="281" r:id="rId4"/>
    <p:sldId id="284" r:id="rId5"/>
    <p:sldId id="282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6B36A-4FE4-EA4A-BE88-FF71F9AFAEFF}" type="datetimeFigureOut">
              <a:rPr lang="en-US" smtClean="0"/>
              <a:t>02/02/17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1485C-96E8-9F4E-B129-0BB46780F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22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0035E-6164-C447-BCFF-46EC70F74028}" type="slidenum">
              <a:rPr lang="sv-SE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sv-SE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5318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0035E-6164-C447-BCFF-46EC70F74028}" type="slidenum">
              <a:rPr lang="sv-SE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sv-SE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531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cxnSp>
        <p:nvCxnSpPr>
          <p:cNvPr id="3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710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6CE20-AFC7-3F45-B0E0-5A45C0AF0FEF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137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1E751-A629-5E4A-A202-65D0E0233AA2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034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524D-C923-984C-AA4B-C3BB39D88DE4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410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AD09B-6E0E-F342-90BC-7E5749EEA10B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2111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F2D1-8BC8-2440-AB2E-6BB6C9E19346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299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äng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682749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  <a:latin typeface="Calibri"/>
            </a:endParaRPr>
          </a:p>
        </p:txBody>
      </p:sp>
      <p:pic>
        <p:nvPicPr>
          <p:cNvPr id="11" name="Bildobjekt 10" descr="ESS-logga-blå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756" y="362809"/>
            <a:ext cx="1728000" cy="924480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349A-E89C-B948-9787-66E804B9853F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622138" y="130718"/>
            <a:ext cx="6290083" cy="14700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>
              <a:defRPr sz="4000">
                <a:solidFill>
                  <a:srgbClr val="0094C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8750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1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0109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6857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26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42900" indent="-342900" algn="l">
              <a:lnSpc>
                <a:spcPct val="90000"/>
              </a:lnSpc>
              <a:buFont typeface="Arial"/>
              <a:buChar char="•"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Rektangel med rundade hörn 5"/>
          <p:cNvSpPr/>
          <p:nvPr userDrawn="1"/>
        </p:nvSpPr>
        <p:spPr>
          <a:xfrm>
            <a:off x="6205857" y="1955801"/>
            <a:ext cx="2479040" cy="2479040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758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36538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7097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63625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19112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01893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6728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6298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178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chemeClr val="bg1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FFFFFF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Blue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93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bil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94CA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0094CA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</a:p>
          <a:p>
            <a:pPr lvl="1"/>
            <a:r>
              <a:rPr lang="sv-SE" dirty="0" smtClean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smtClean="0"/>
              <a:t>White bullet page</a:t>
            </a:r>
            <a:endParaRPr lang="sv-SE"/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799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8913" y="0"/>
            <a:ext cx="6067426" cy="1441531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9993" y="1964945"/>
            <a:ext cx="6536399" cy="40389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C0C22-9EDB-E14B-9D1D-02359A0D0385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37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BB91-6E5D-4E44-A313-B74B25380F86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E33-BB3B-F54C-A8F8-03B587A53342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33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4D03-6436-924D-BD12-1D8F540DD88C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10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944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1278-4430-4444-9D70-1555BC514269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latin typeface="Calibri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cxnSp>
        <p:nvCxnSpPr>
          <p:cNvPr id="6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61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3511" y="1964945"/>
            <a:ext cx="6536399" cy="40389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fld id="{8F5C681F-1FB5-764D-BC0F-BB7944416E1E}" type="datetime1">
              <a:rPr lang="en-US" smtClean="0">
                <a:latin typeface="Calibri"/>
              </a:rPr>
              <a:pPr/>
              <a:t>02/02/17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94CA"/>
                </a:solidFill>
              </a:defRPr>
            </a:lvl1pPr>
          </a:lstStyle>
          <a:p>
            <a:fld id="{038C62C7-F79B-CD4A-A5DF-5683BBEC4A65}" type="slidenum">
              <a:rPr lang="sv-SE" smtClean="0">
                <a:latin typeface="Calibri"/>
              </a:rPr>
              <a:pPr/>
              <a:t>‹#›</a:t>
            </a:fld>
            <a:endParaRPr lang="sv-SE">
              <a:latin typeface="Calibri"/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  <a:latin typeface="Calibri"/>
            </a:endParaRPr>
          </a:p>
        </p:txBody>
      </p:sp>
      <p:pic>
        <p:nvPicPr>
          <p:cNvPr id="8" name="Bildobjekt 7" descr="ESS-vit-logga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974" y="378759"/>
            <a:ext cx="1359826" cy="727507"/>
          </a:xfrm>
          <a:prstGeom prst="rect">
            <a:avLst/>
          </a:prstGeom>
        </p:spPr>
      </p:pic>
      <p:sp>
        <p:nvSpPr>
          <p:cNvPr id="11" name="Platshållare för rubrik 10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246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400"/>
        </a:lnSpc>
        <a:spcBef>
          <a:spcPct val="20000"/>
        </a:spcBef>
        <a:spcAft>
          <a:spcPts val="1200"/>
        </a:spcAft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02/02/17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460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www.europeanspallationsource.se" TargetMode="External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www.europeanspallationsource.se" TargetMode="External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SS-vit-logg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60" y="408940"/>
            <a:ext cx="2082800" cy="1114297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0" y="1843606"/>
            <a:ext cx="9144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FFFF"/>
                </a:solidFill>
                <a:latin typeface="Calibri"/>
              </a:rPr>
              <a:t>Experiences</a:t>
            </a:r>
          </a:p>
          <a:p>
            <a:pPr algn="ctr"/>
            <a:r>
              <a:rPr lang="en-GB" sz="3600" dirty="0" smtClean="0">
                <a:solidFill>
                  <a:srgbClr val="FFFFFF"/>
                </a:solidFill>
                <a:latin typeface="Calibri"/>
              </a:rPr>
              <a:t>Software development for/in instrument construction project</a:t>
            </a:r>
            <a:endParaRPr lang="en-GB" sz="2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textruta 3"/>
          <p:cNvSpPr txBox="1"/>
          <p:nvPr/>
        </p:nvSpPr>
        <p:spPr>
          <a:xfrm>
            <a:off x="0" y="5018505"/>
            <a:ext cx="9144000" cy="159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FFFF"/>
                </a:solidFill>
                <a:latin typeface="Calibri"/>
              </a:rPr>
              <a:t>M. </a:t>
            </a:r>
            <a:r>
              <a:rPr lang="en-GB" sz="2400" dirty="0" err="1">
                <a:solidFill>
                  <a:srgbClr val="FFFFFF"/>
                </a:solidFill>
                <a:latin typeface="Calibri"/>
              </a:rPr>
              <a:t>Strobl</a:t>
            </a:r>
            <a:endParaRPr lang="en-GB" sz="2400" dirty="0">
              <a:solidFill>
                <a:srgbClr val="FFFFFF"/>
              </a:solidFill>
              <a:latin typeface="Calibri"/>
            </a:endParaRPr>
          </a:p>
          <a:p>
            <a:pPr algn="ctr"/>
            <a:r>
              <a:rPr lang="en-GB" dirty="0">
                <a:solidFill>
                  <a:srgbClr val="FFFFFF"/>
                </a:solidFill>
                <a:latin typeface="Calibri"/>
              </a:rPr>
              <a:t>Deputy Head of Instrument Division</a:t>
            </a:r>
          </a:p>
          <a:p>
            <a:pPr algn="ctr"/>
            <a:r>
              <a:rPr lang="en-GB" dirty="0" err="1">
                <a:solidFill>
                  <a:srgbClr val="FFFFFF"/>
                </a:solidFill>
                <a:latin typeface="Calibri"/>
              </a:rPr>
              <a:t>Prof.</a:t>
            </a:r>
            <a:r>
              <a:rPr lang="en-GB" dirty="0">
                <a:solidFill>
                  <a:srgbClr val="FFFFFF"/>
                </a:solidFill>
                <a:latin typeface="Calibri"/>
              </a:rPr>
              <a:t> X-ray and Neutron Imaging Techniques (NBI, KU)</a:t>
            </a:r>
          </a:p>
          <a:p>
            <a:pPr algn="ctr">
              <a:lnSpc>
                <a:spcPct val="120000"/>
              </a:lnSpc>
            </a:pPr>
            <a:r>
              <a:rPr lang="en-GB" dirty="0">
                <a:solidFill>
                  <a:srgbClr val="FFFFFF"/>
                </a:solidFill>
                <a:latin typeface="Calibri"/>
                <a:hlinkClick r:id="rId4"/>
              </a:rPr>
              <a:t>www.europeanspallationsource.se</a:t>
            </a:r>
            <a:endParaRPr lang="en-GB" dirty="0">
              <a:solidFill>
                <a:srgbClr val="FFFFFF"/>
              </a:solidFill>
              <a:latin typeface="Calibri"/>
            </a:endParaRPr>
          </a:p>
          <a:p>
            <a:pPr algn="ctr"/>
            <a:r>
              <a:rPr lang="en-GB" sz="1600" dirty="0">
                <a:solidFill>
                  <a:srgbClr val="FFFFFF"/>
                </a:solidFill>
                <a:latin typeface="Calibri"/>
              </a:rPr>
              <a:t>PSI, Jan. 2017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4100" y="5031045"/>
            <a:ext cx="1145720" cy="158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72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HZB _ </a:t>
            </a:r>
            <a:r>
              <a:rPr lang="en-US" dirty="0" err="1" smtClean="0"/>
              <a:t>BioRef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160" y="1863636"/>
            <a:ext cx="8506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BioRef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</a:p>
          <a:p>
            <a:r>
              <a:rPr lang="en-US" dirty="0" smtClean="0"/>
              <a:t>Multiple-chopper instrument, </a:t>
            </a:r>
            <a:r>
              <a:rPr lang="en-US" dirty="0" err="1" smtClean="0"/>
              <a:t>reflectometer</a:t>
            </a:r>
            <a:r>
              <a:rPr lang="en-US" dirty="0" smtClean="0"/>
              <a:t>, highly flexible </a:t>
            </a:r>
            <a:r>
              <a:rPr lang="en-US" dirty="0" err="1" smtClean="0"/>
              <a:t>ToF</a:t>
            </a:r>
            <a:r>
              <a:rPr lang="en-US" dirty="0" smtClean="0"/>
              <a:t> (bandwidth, resolution..)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21160" y="2813521"/>
            <a:ext cx="79575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Instrument Control:</a:t>
            </a:r>
            <a:r>
              <a:rPr lang="en-US" dirty="0" smtClean="0"/>
              <a:t> </a:t>
            </a:r>
          </a:p>
          <a:p>
            <a:r>
              <a:rPr lang="en-US" dirty="0" smtClean="0"/>
              <a:t>HZB </a:t>
            </a:r>
            <a:r>
              <a:rPr lang="en-US" dirty="0" err="1" smtClean="0"/>
              <a:t>inhouse</a:t>
            </a:r>
            <a:r>
              <a:rPr lang="en-US" dirty="0" smtClean="0"/>
              <a:t> control program CARESS (modular, generic)</a:t>
            </a:r>
          </a:p>
          <a:p>
            <a:r>
              <a:rPr lang="en-US" dirty="0" err="1" smtClean="0"/>
              <a:t>BioRef</a:t>
            </a:r>
            <a:r>
              <a:rPr lang="en-US" dirty="0" smtClean="0"/>
              <a:t> motors HZB standard</a:t>
            </a:r>
          </a:p>
          <a:p>
            <a:r>
              <a:rPr lang="en-US" dirty="0" smtClean="0"/>
              <a:t>Chopper easy integration of vender control, communication format communicated</a:t>
            </a:r>
          </a:p>
          <a:p>
            <a:endParaRPr lang="en-US" dirty="0" smtClean="0"/>
          </a:p>
          <a:p>
            <a:r>
              <a:rPr lang="en-US" dirty="0" smtClean="0"/>
              <a:t>Individual instrument control for </a:t>
            </a:r>
            <a:r>
              <a:rPr lang="en-US" dirty="0" err="1" smtClean="0"/>
              <a:t>BioRef</a:t>
            </a:r>
            <a:r>
              <a:rPr lang="en-US" dirty="0" smtClean="0"/>
              <a:t> in Caress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Done in 2-3 days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117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HZB _ </a:t>
            </a:r>
            <a:r>
              <a:rPr lang="en-US" dirty="0" err="1" smtClean="0"/>
              <a:t>BioRef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160" y="1863636"/>
            <a:ext cx="870889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No/Minor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resource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for data software in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construction project: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- computer science bachelor student hired (first: bachelor project)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- part time for last year of 3 year construction project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- </a:t>
            </a:r>
            <a:r>
              <a:rPr lang="en-US" b="1" dirty="0" smtClean="0">
                <a:solidFill>
                  <a:prstClr val="black"/>
                </a:solidFill>
                <a:latin typeface="Calibri"/>
              </a:rPr>
              <a:t>reduction software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written 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- under close guidance of project leader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- successfully commissioned during instrument commissioning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- then extended to off-specular</a:t>
            </a: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- self-explaining user GUI</a:t>
            </a: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	- analyses software: available reflectivity analyses software applied</a:t>
            </a: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Advantage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: cheap and efficient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Only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downside: support potentially lost at some point (don</a:t>
            </a:r>
            <a:r>
              <a:rPr lang="uk-UA" dirty="0" smtClean="0">
                <a:solidFill>
                  <a:prstClr val="black"/>
                </a:solidFill>
                <a:latin typeface="Calibri"/>
              </a:rPr>
              <a:t>’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t know when/if that happened)</a:t>
            </a: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969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SS-vit-logg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60" y="408940"/>
            <a:ext cx="2082800" cy="1114297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0" y="184360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FFFFFF"/>
                </a:solidFill>
                <a:latin typeface="Calibri"/>
              </a:rPr>
              <a:t>Proposed structure </a:t>
            </a:r>
          </a:p>
          <a:p>
            <a:pPr algn="ctr"/>
            <a:r>
              <a:rPr lang="en-GB" sz="3600" dirty="0" smtClean="0">
                <a:solidFill>
                  <a:srgbClr val="FFFFFF"/>
                </a:solidFill>
                <a:latin typeface="Calibri"/>
              </a:rPr>
              <a:t>Imaging software meeting</a:t>
            </a:r>
            <a:endParaRPr lang="en-GB" sz="2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textruta 3"/>
          <p:cNvSpPr txBox="1"/>
          <p:nvPr/>
        </p:nvSpPr>
        <p:spPr>
          <a:xfrm>
            <a:off x="0" y="5018505"/>
            <a:ext cx="9144000" cy="159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FFFF"/>
                </a:solidFill>
                <a:latin typeface="Calibri"/>
              </a:rPr>
              <a:t>M. </a:t>
            </a:r>
            <a:r>
              <a:rPr lang="en-GB" sz="2400" dirty="0" err="1">
                <a:solidFill>
                  <a:srgbClr val="FFFFFF"/>
                </a:solidFill>
                <a:latin typeface="Calibri"/>
              </a:rPr>
              <a:t>Strobl</a:t>
            </a:r>
            <a:endParaRPr lang="en-GB" sz="2400" dirty="0">
              <a:solidFill>
                <a:srgbClr val="FFFFFF"/>
              </a:solidFill>
              <a:latin typeface="Calibri"/>
            </a:endParaRPr>
          </a:p>
          <a:p>
            <a:pPr algn="ctr"/>
            <a:r>
              <a:rPr lang="en-GB" dirty="0">
                <a:solidFill>
                  <a:srgbClr val="FFFFFF"/>
                </a:solidFill>
                <a:latin typeface="Calibri"/>
              </a:rPr>
              <a:t>Deputy Head of Instrument Division</a:t>
            </a:r>
          </a:p>
          <a:p>
            <a:pPr algn="ctr"/>
            <a:r>
              <a:rPr lang="en-GB" dirty="0" err="1">
                <a:solidFill>
                  <a:srgbClr val="FFFFFF"/>
                </a:solidFill>
                <a:latin typeface="Calibri"/>
              </a:rPr>
              <a:t>Prof.</a:t>
            </a:r>
            <a:r>
              <a:rPr lang="en-GB" dirty="0">
                <a:solidFill>
                  <a:srgbClr val="FFFFFF"/>
                </a:solidFill>
                <a:latin typeface="Calibri"/>
              </a:rPr>
              <a:t> X-ray and Neutron Imaging Techniques (NBI, KU)</a:t>
            </a:r>
          </a:p>
          <a:p>
            <a:pPr algn="ctr">
              <a:lnSpc>
                <a:spcPct val="120000"/>
              </a:lnSpc>
            </a:pPr>
            <a:r>
              <a:rPr lang="en-GB" dirty="0">
                <a:solidFill>
                  <a:srgbClr val="FFFFFF"/>
                </a:solidFill>
                <a:latin typeface="Calibri"/>
                <a:hlinkClick r:id="rId4"/>
              </a:rPr>
              <a:t>www.europeanspallationsource.se</a:t>
            </a:r>
            <a:endParaRPr lang="en-GB" dirty="0">
              <a:solidFill>
                <a:srgbClr val="FFFFFF"/>
              </a:solidFill>
              <a:latin typeface="Calibri"/>
            </a:endParaRPr>
          </a:p>
          <a:p>
            <a:pPr algn="ctr"/>
            <a:r>
              <a:rPr lang="en-GB" sz="1600" dirty="0">
                <a:solidFill>
                  <a:srgbClr val="FFFFFF"/>
                </a:solidFill>
                <a:latin typeface="Calibri"/>
              </a:rPr>
              <a:t>PSI, Jan. 2017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4100" y="5031045"/>
            <a:ext cx="1145720" cy="158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23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Imaging software meeting draft format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5551" y="1471068"/>
            <a:ext cx="309571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Invited Participants</a:t>
            </a:r>
            <a:r>
              <a:rPr lang="en-US" dirty="0" smtClean="0"/>
              <a:t>: </a:t>
            </a:r>
          </a:p>
          <a:p>
            <a:r>
              <a:rPr lang="en-US" dirty="0"/>
              <a:t>	</a:t>
            </a:r>
            <a:r>
              <a:rPr lang="en-US" dirty="0" smtClean="0"/>
              <a:t>- Instrument teams</a:t>
            </a:r>
          </a:p>
          <a:p>
            <a:r>
              <a:rPr lang="en-US" dirty="0"/>
              <a:t>	</a:t>
            </a:r>
            <a:r>
              <a:rPr lang="en-US" dirty="0" smtClean="0"/>
              <a:t>- STAP</a:t>
            </a:r>
          </a:p>
          <a:p>
            <a:r>
              <a:rPr lang="en-US" dirty="0"/>
              <a:t>	</a:t>
            </a:r>
            <a:r>
              <a:rPr lang="en-US" dirty="0" smtClean="0"/>
              <a:t>- partners in development</a:t>
            </a:r>
          </a:p>
          <a:p>
            <a:r>
              <a:rPr lang="en-US" dirty="0"/>
              <a:t>	</a:t>
            </a:r>
            <a:r>
              <a:rPr lang="en-US" dirty="0" smtClean="0"/>
              <a:t>- further experts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8689" y="3160907"/>
            <a:ext cx="837921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Draft Agenda</a:t>
            </a:r>
            <a:r>
              <a:rPr lang="en-US" dirty="0" smtClean="0"/>
              <a:t>:</a:t>
            </a:r>
          </a:p>
          <a:p>
            <a:r>
              <a:rPr lang="en-US" dirty="0"/>
              <a:t>	</a:t>
            </a:r>
            <a:r>
              <a:rPr lang="en-US" dirty="0" smtClean="0"/>
              <a:t>- day 1 afternoon: </a:t>
            </a:r>
          </a:p>
          <a:p>
            <a:r>
              <a:rPr lang="en-US" dirty="0"/>
              <a:t>	</a:t>
            </a:r>
            <a:r>
              <a:rPr lang="en-US" dirty="0" smtClean="0"/>
              <a:t>		1. Instrument teams (ODIN, BEER, </a:t>
            </a:r>
            <a:r>
              <a:rPr lang="en-US" dirty="0" err="1" smtClean="0"/>
              <a:t>Heimdal</a:t>
            </a:r>
            <a:r>
              <a:rPr lang="en-US" dirty="0" smtClean="0"/>
              <a:t>) needs and expectations</a:t>
            </a:r>
          </a:p>
          <a:p>
            <a:r>
              <a:rPr lang="en-US" dirty="0"/>
              <a:t>	</a:t>
            </a:r>
            <a:r>
              <a:rPr lang="en-US" dirty="0" smtClean="0"/>
              <a:t>		2. collaboration partners: recent achievements &amp; ongoing developments</a:t>
            </a:r>
          </a:p>
          <a:p>
            <a:r>
              <a:rPr lang="en-US" dirty="0"/>
              <a:t>	</a:t>
            </a:r>
            <a:r>
              <a:rPr lang="en-US" dirty="0" smtClean="0"/>
              <a:t>		3. selected expert talks (requested topics)</a:t>
            </a:r>
          </a:p>
          <a:p>
            <a:r>
              <a:rPr lang="en-US" dirty="0"/>
              <a:t>	</a:t>
            </a:r>
            <a:r>
              <a:rPr lang="en-US" dirty="0" smtClean="0"/>
              <a:t>- day 2 morning:</a:t>
            </a:r>
          </a:p>
          <a:p>
            <a:r>
              <a:rPr lang="en-US" dirty="0"/>
              <a:t>	</a:t>
            </a:r>
            <a:r>
              <a:rPr lang="en-US" dirty="0" smtClean="0"/>
              <a:t>		(4. more experts)</a:t>
            </a:r>
          </a:p>
          <a:p>
            <a:r>
              <a:rPr lang="en-US" dirty="0"/>
              <a:t>	</a:t>
            </a:r>
            <a:r>
              <a:rPr lang="en-US" dirty="0" smtClean="0"/>
              <a:t>		5. DMSC resources and plans</a:t>
            </a:r>
          </a:p>
          <a:p>
            <a:r>
              <a:rPr lang="en-US" dirty="0"/>
              <a:t>	</a:t>
            </a:r>
            <a:r>
              <a:rPr lang="en-US" dirty="0" smtClean="0"/>
              <a:t>		6. class coordinator: integrated strategy </a:t>
            </a:r>
          </a:p>
          <a:p>
            <a:r>
              <a:rPr lang="en-US" dirty="0"/>
              <a:t>	</a:t>
            </a:r>
            <a:r>
              <a:rPr lang="en-US" dirty="0" smtClean="0"/>
              <a:t>- day 2 afternoon</a:t>
            </a:r>
            <a:r>
              <a:rPr lang="en-US" b="1" dirty="0" smtClean="0"/>
              <a:t>: limited participants </a:t>
            </a:r>
            <a:r>
              <a:rPr lang="en-US" dirty="0" smtClean="0"/>
              <a:t>(instruments, DMSC, STAP, partners)</a:t>
            </a:r>
          </a:p>
          <a:p>
            <a:r>
              <a:rPr lang="en-US" dirty="0"/>
              <a:t>	</a:t>
            </a:r>
            <a:r>
              <a:rPr lang="en-US" dirty="0" smtClean="0"/>
              <a:t>		7. discussion strategies and solutions</a:t>
            </a:r>
          </a:p>
          <a:p>
            <a:r>
              <a:rPr lang="en-US" dirty="0"/>
              <a:t>	</a:t>
            </a:r>
            <a:r>
              <a:rPr lang="en-US" dirty="0" smtClean="0"/>
              <a:t>		8. report 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74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11298</TotalTime>
  <Words>159</Words>
  <Application>Microsoft Macintosh PowerPoint</Application>
  <PresentationFormat>On-screen Show (4:3)</PresentationFormat>
  <Paragraphs>58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1_Office-tema</vt:lpstr>
      <vt:lpstr>Anpassad formgivning</vt:lpstr>
      <vt:lpstr>PowerPoint Presentation</vt:lpstr>
      <vt:lpstr>HZB _ BioRef</vt:lpstr>
      <vt:lpstr>HZB _ BioRef</vt:lpstr>
      <vt:lpstr>PowerPoint Presentation</vt:lpstr>
      <vt:lpstr>Imaging software meeting draft format</vt:lpstr>
    </vt:vector>
  </TitlesOfParts>
  <Company>European Spallation Source ESS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Strobl</dc:creator>
  <cp:lastModifiedBy>M Strobl</cp:lastModifiedBy>
  <cp:revision>91</cp:revision>
  <dcterms:created xsi:type="dcterms:W3CDTF">2017-01-05T13:30:42Z</dcterms:created>
  <dcterms:modified xsi:type="dcterms:W3CDTF">2017-02-03T16:19:42Z</dcterms:modified>
</cp:coreProperties>
</file>