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82" r:id="rId3"/>
    <p:sldId id="287" r:id="rId4"/>
    <p:sldId id="288" r:id="rId5"/>
    <p:sldId id="289" r:id="rId6"/>
    <p:sldId id="286" r:id="rId7"/>
    <p:sldId id="283" r:id="rId8"/>
    <p:sldId id="281" r:id="rId9"/>
    <p:sldId id="296" r:id="rId10"/>
    <p:sldId id="297" r:id="rId11"/>
    <p:sldId id="291" r:id="rId12"/>
    <p:sldId id="292" r:id="rId13"/>
    <p:sldId id="293" r:id="rId14"/>
    <p:sldId id="258" r:id="rId15"/>
    <p:sldId id="257" r:id="rId16"/>
    <p:sldId id="270" r:id="rId17"/>
    <p:sldId id="298" r:id="rId18"/>
    <p:sldId id="277" r:id="rId19"/>
    <p:sldId id="278" r:id="rId20"/>
    <p:sldId id="260" r:id="rId21"/>
    <p:sldId id="259" r:id="rId22"/>
    <p:sldId id="271" r:id="rId23"/>
    <p:sldId id="299" r:id="rId24"/>
    <p:sldId id="300" r:id="rId25"/>
    <p:sldId id="264" r:id="rId26"/>
    <p:sldId id="269" r:id="rId27"/>
    <p:sldId id="294" r:id="rId28"/>
    <p:sldId id="295" r:id="rId29"/>
    <p:sldId id="26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5C1322C-390E-A14F-AD29-00D4C90D8F97}">
          <p14:sldIdLst>
            <p14:sldId id="256"/>
          </p14:sldIdLst>
        </p14:section>
        <p14:section name="Untitled Section" id="{47F459E9-D88E-6148-ADF4-0D36E317F8FC}">
          <p14:sldIdLst/>
        </p14:section>
        <p14:section name="Untitled Section" id="{7986DAFC-A5C8-5B40-9B55-E202A189BC87}">
          <p14:sldIdLst/>
        </p14:section>
        <p14:section name="Untitled Section" id="{9A93F6F2-0F3B-5F45-92A3-B02521B6315D}">
          <p14:sldIdLst>
            <p14:sldId id="282"/>
            <p14:sldId id="287"/>
            <p14:sldId id="288"/>
            <p14:sldId id="289"/>
            <p14:sldId id="286"/>
            <p14:sldId id="283"/>
            <p14:sldId id="281"/>
            <p14:sldId id="296"/>
            <p14:sldId id="297"/>
            <p14:sldId id="291"/>
            <p14:sldId id="292"/>
            <p14:sldId id="293"/>
            <p14:sldId id="258"/>
            <p14:sldId id="257"/>
            <p14:sldId id="270"/>
            <p14:sldId id="298"/>
            <p14:sldId id="277"/>
            <p14:sldId id="278"/>
            <p14:sldId id="260"/>
            <p14:sldId id="259"/>
            <p14:sldId id="271"/>
            <p14:sldId id="299"/>
            <p14:sldId id="300"/>
            <p14:sldId id="264"/>
            <p14:sldId id="269"/>
            <p14:sldId id="294"/>
            <p14:sldId id="295"/>
            <p14:sldId id="268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SS User" initials="E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29BE"/>
    <a:srgbClr val="4FD6D6"/>
    <a:srgbClr val="50B5B1"/>
    <a:srgbClr val="CF28B0"/>
    <a:srgbClr val="BA249E"/>
    <a:srgbClr val="A923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595" autoAdjust="0"/>
  </p:normalViewPr>
  <p:slideViewPr>
    <p:cSldViewPr snapToGrid="0" snapToObjects="1">
      <p:cViewPr>
        <p:scale>
          <a:sx n="130" d="100"/>
          <a:sy n="130" d="100"/>
        </p:scale>
        <p:origin x="-920" y="5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53F06-E4C2-544F-9A57-9BFFF77D6149}" type="datetimeFigureOut">
              <a:rPr lang="en-US" smtClean="0"/>
              <a:t>2/14/13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F97A2-19B3-234F-8071-6C906B9CA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97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just one</a:t>
            </a:r>
            <a:r>
              <a:rPr lang="en-US" baseline="0" dirty="0" smtClean="0"/>
              <a:t> part.  Have to design the whole system.  Big thanks to the postdocs in neutron technology group.</a:t>
            </a:r>
          </a:p>
          <a:p>
            <a:r>
              <a:rPr lang="en-US" baseline="0" dirty="0" smtClean="0"/>
              <a:t>Big thanks to ESS management, SNS and PSI for supporting this project.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F97A2-19B3-234F-8071-6C906B9CA84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0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2/14/13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2/14/13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2/14/13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6.mov"/><Relationship Id="rId4" Type="http://schemas.openxmlformats.org/officeDocument/2006/relationships/video" Target="../media/media6.mov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jpeg"/><Relationship Id="rId12" Type="http://schemas.openxmlformats.org/officeDocument/2006/relationships/image" Target="../media/image12.emf"/><Relationship Id="rId13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2.jpeg"/><Relationship Id="rId10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2" y="876101"/>
            <a:ext cx="6498158" cy="1724867"/>
          </a:xfrm>
        </p:spPr>
        <p:txBody>
          <a:bodyPr/>
          <a:lstStyle/>
          <a:p>
            <a:r>
              <a:rPr lang="en-US" sz="4000" dirty="0" smtClean="0"/>
              <a:t>Shielding and Background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595959"/>
                </a:solidFill>
              </a:rPr>
              <a:t>IKON4, February 2013</a:t>
            </a:r>
            <a:endParaRPr lang="en-US" sz="2800" dirty="0">
              <a:solidFill>
                <a:srgbClr val="595959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475321" y="5046047"/>
            <a:ext cx="6498159" cy="91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 err="1" smtClean="0">
                <a:solidFill>
                  <a:srgbClr val="595959"/>
                </a:solidFill>
              </a:rPr>
              <a:t>Nataliia</a:t>
            </a:r>
            <a:r>
              <a:rPr lang="en-US" sz="2400" i="1" dirty="0" smtClean="0">
                <a:solidFill>
                  <a:srgbClr val="595959"/>
                </a:solidFill>
              </a:rPr>
              <a:t> </a:t>
            </a:r>
            <a:r>
              <a:rPr lang="en-US" sz="2400" i="1" dirty="0" err="1" smtClean="0">
                <a:solidFill>
                  <a:srgbClr val="595959"/>
                </a:solidFill>
              </a:rPr>
              <a:t>Cherkashyna</a:t>
            </a:r>
            <a:r>
              <a:rPr lang="en-US" sz="2400" i="1" dirty="0" smtClean="0">
                <a:solidFill>
                  <a:srgbClr val="595959"/>
                </a:solidFill>
              </a:rPr>
              <a:t>, ESS</a:t>
            </a:r>
            <a:endParaRPr lang="en-US" sz="2400" i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57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2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Electromagnetic vs. </a:t>
            </a:r>
            <a:r>
              <a:rPr lang="en-US" dirty="0" err="1" smtClean="0"/>
              <a:t>hadronic</a:t>
            </a:r>
            <a:r>
              <a:rPr lang="en-US" dirty="0" smtClean="0"/>
              <a:t> showers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23" y="1692725"/>
            <a:ext cx="6051331" cy="427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58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roup 347"/>
          <p:cNvGrpSpPr/>
          <p:nvPr/>
        </p:nvGrpSpPr>
        <p:grpSpPr>
          <a:xfrm>
            <a:off x="2166200" y="1571792"/>
            <a:ext cx="5375621" cy="5087355"/>
            <a:chOff x="2276269" y="1600283"/>
            <a:chExt cx="5375621" cy="5087355"/>
          </a:xfrm>
        </p:grpSpPr>
        <p:sp>
          <p:nvSpPr>
            <p:cNvPr id="347" name="CustomShape 197"/>
            <p:cNvSpPr/>
            <p:nvPr/>
          </p:nvSpPr>
          <p:spPr>
            <a:xfrm rot="5400000">
              <a:off x="2992740" y="3459773"/>
              <a:ext cx="216196" cy="1543301"/>
            </a:xfrm>
            <a:prstGeom prst="rect">
              <a:avLst/>
            </a:prstGeom>
            <a:solidFill>
              <a:srgbClr val="CFE7F5"/>
            </a:solidFill>
            <a:ln>
              <a:solidFill>
                <a:srgbClr val="808080"/>
              </a:solidFill>
            </a:ln>
          </p:spPr>
        </p:sp>
        <p:sp>
          <p:nvSpPr>
            <p:cNvPr id="199" name="CustomShape 192"/>
            <p:cNvSpPr/>
            <p:nvPr/>
          </p:nvSpPr>
          <p:spPr>
            <a:xfrm>
              <a:off x="2314857" y="4115469"/>
              <a:ext cx="192905" cy="2572169"/>
            </a:xfrm>
            <a:prstGeom prst="rect">
              <a:avLst/>
            </a:prstGeom>
            <a:solidFill>
              <a:srgbClr val="CFE7F5"/>
            </a:solidFill>
            <a:ln>
              <a:solidFill>
                <a:srgbClr val="808080"/>
              </a:solidFill>
            </a:ln>
          </p:spPr>
        </p:sp>
        <p:sp>
          <p:nvSpPr>
            <p:cNvPr id="200" name="CustomShape 194"/>
            <p:cNvSpPr/>
            <p:nvPr/>
          </p:nvSpPr>
          <p:spPr>
            <a:xfrm rot="5400000">
              <a:off x="4848441" y="3914455"/>
              <a:ext cx="192905" cy="5337250"/>
            </a:xfrm>
            <a:prstGeom prst="rect">
              <a:avLst/>
            </a:prstGeom>
            <a:solidFill>
              <a:srgbClr val="CFE7F5"/>
            </a:solidFill>
            <a:ln>
              <a:solidFill>
                <a:srgbClr val="808080"/>
              </a:solidFill>
            </a:ln>
          </p:spPr>
        </p:sp>
        <p:sp>
          <p:nvSpPr>
            <p:cNvPr id="201" name="CustomShape 195"/>
            <p:cNvSpPr/>
            <p:nvPr/>
          </p:nvSpPr>
          <p:spPr>
            <a:xfrm>
              <a:off x="7458985" y="1606593"/>
              <a:ext cx="192905" cy="5081045"/>
            </a:xfrm>
            <a:prstGeom prst="rect">
              <a:avLst/>
            </a:prstGeom>
            <a:solidFill>
              <a:srgbClr val="CFE7F5"/>
            </a:solidFill>
            <a:ln>
              <a:solidFill>
                <a:srgbClr val="808080"/>
              </a:solidFill>
            </a:ln>
          </p:spPr>
        </p:sp>
        <p:sp>
          <p:nvSpPr>
            <p:cNvPr id="202" name="CustomShape 196"/>
            <p:cNvSpPr/>
            <p:nvPr/>
          </p:nvSpPr>
          <p:spPr>
            <a:xfrm rot="5400000">
              <a:off x="4857044" y="-926478"/>
              <a:ext cx="216960" cy="5301335"/>
            </a:xfrm>
            <a:prstGeom prst="rect">
              <a:avLst/>
            </a:prstGeom>
            <a:solidFill>
              <a:srgbClr val="CFE7F5"/>
            </a:solidFill>
            <a:ln>
              <a:solidFill>
                <a:srgbClr val="808080"/>
              </a:solidFill>
            </a:ln>
          </p:spPr>
        </p:sp>
        <p:sp>
          <p:nvSpPr>
            <p:cNvPr id="203" name="CustomShape 197"/>
            <p:cNvSpPr/>
            <p:nvPr/>
          </p:nvSpPr>
          <p:spPr>
            <a:xfrm rot="5400000">
              <a:off x="2990055" y="2839720"/>
              <a:ext cx="192905" cy="1543301"/>
            </a:xfrm>
            <a:prstGeom prst="rect">
              <a:avLst/>
            </a:prstGeom>
            <a:solidFill>
              <a:srgbClr val="CFE7F5"/>
            </a:solidFill>
            <a:ln>
              <a:solidFill>
                <a:srgbClr val="808080"/>
              </a:solidFill>
            </a:ln>
          </p:spPr>
        </p:sp>
        <p:sp>
          <p:nvSpPr>
            <p:cNvPr id="204" name="CustomShape 198"/>
            <p:cNvSpPr/>
            <p:nvPr/>
          </p:nvSpPr>
          <p:spPr>
            <a:xfrm>
              <a:off x="2314857" y="1600283"/>
              <a:ext cx="196449" cy="2105311"/>
            </a:xfrm>
            <a:prstGeom prst="rect">
              <a:avLst/>
            </a:prstGeom>
            <a:solidFill>
              <a:srgbClr val="CFE7F5"/>
            </a:solidFill>
            <a:ln>
              <a:solidFill>
                <a:srgbClr val="808080"/>
              </a:solidFill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835508"/>
          </a:xfrm>
        </p:spPr>
        <p:txBody>
          <a:bodyPr/>
          <a:lstStyle/>
          <a:p>
            <a:r>
              <a:rPr lang="en-US" dirty="0" smtClean="0"/>
              <a:t>General idea</a:t>
            </a:r>
            <a:endParaRPr lang="en-US" dirty="0"/>
          </a:p>
        </p:txBody>
      </p:sp>
      <p:sp>
        <p:nvSpPr>
          <p:cNvPr id="9" name="CustomShape 2"/>
          <p:cNvSpPr/>
          <p:nvPr/>
        </p:nvSpPr>
        <p:spPr>
          <a:xfrm>
            <a:off x="4179604" y="3279515"/>
            <a:ext cx="1800445" cy="122178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10" name="CustomShape 3"/>
          <p:cNvSpPr/>
          <p:nvPr/>
        </p:nvSpPr>
        <p:spPr>
          <a:xfrm>
            <a:off x="4511238" y="3511415"/>
            <a:ext cx="1136670" cy="771397"/>
          </a:xfrm>
          <a:prstGeom prst="ellipse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</p:sp>
      <p:sp>
        <p:nvSpPr>
          <p:cNvPr id="27" name="Line 20"/>
          <p:cNvSpPr/>
          <p:nvPr/>
        </p:nvSpPr>
        <p:spPr>
          <a:xfrm flipH="1">
            <a:off x="4856796" y="3951671"/>
            <a:ext cx="33670" cy="160761"/>
          </a:xfrm>
          <a:prstGeom prst="line">
            <a:avLst/>
          </a:prstGeom>
          <a:ln>
            <a:solidFill>
              <a:srgbClr val="FF0000"/>
            </a:solidFill>
          </a:ln>
        </p:spPr>
      </p:sp>
      <p:sp>
        <p:nvSpPr>
          <p:cNvPr id="12" name="CustomShape 5"/>
          <p:cNvSpPr/>
          <p:nvPr/>
        </p:nvSpPr>
        <p:spPr>
          <a:xfrm>
            <a:off x="5042866" y="3807195"/>
            <a:ext cx="192905" cy="192913"/>
          </a:xfrm>
          <a:prstGeom prst="ellipse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</p:sp>
      <p:grpSp>
        <p:nvGrpSpPr>
          <p:cNvPr id="359" name="Group 358"/>
          <p:cNvGrpSpPr/>
          <p:nvPr/>
        </p:nvGrpSpPr>
        <p:grpSpPr>
          <a:xfrm>
            <a:off x="4861354" y="3689644"/>
            <a:ext cx="432643" cy="425826"/>
            <a:chOff x="4315549" y="1092047"/>
            <a:chExt cx="432643" cy="425826"/>
          </a:xfrm>
        </p:grpSpPr>
        <p:sp>
          <p:nvSpPr>
            <p:cNvPr id="14" name="Line 7"/>
            <p:cNvSpPr/>
            <p:nvPr/>
          </p:nvSpPr>
          <p:spPr>
            <a:xfrm flipH="1" flipV="1">
              <a:off x="4426684" y="1217618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5" name="Line 8"/>
            <p:cNvSpPr/>
            <p:nvPr/>
          </p:nvSpPr>
          <p:spPr>
            <a:xfrm flipH="1" flipV="1">
              <a:off x="4507694" y="1156351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6" name="Line 9"/>
            <p:cNvSpPr/>
            <p:nvPr/>
          </p:nvSpPr>
          <p:spPr>
            <a:xfrm flipV="1">
              <a:off x="4541364" y="1196605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7" name="Line 10"/>
            <p:cNvSpPr/>
            <p:nvPr/>
          </p:nvSpPr>
          <p:spPr>
            <a:xfrm flipV="1">
              <a:off x="4541364" y="1236858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8" name="Line 11"/>
            <p:cNvSpPr/>
            <p:nvPr/>
          </p:nvSpPr>
          <p:spPr>
            <a:xfrm flipH="1">
              <a:off x="4426684" y="1317112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9" name="Line 12"/>
            <p:cNvSpPr/>
            <p:nvPr/>
          </p:nvSpPr>
          <p:spPr>
            <a:xfrm flipH="1">
              <a:off x="4507694" y="1317112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0" name="Line 13"/>
            <p:cNvSpPr/>
            <p:nvPr/>
          </p:nvSpPr>
          <p:spPr>
            <a:xfrm>
              <a:off x="4541364" y="1317112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1" name="Line 14"/>
            <p:cNvSpPr/>
            <p:nvPr/>
          </p:nvSpPr>
          <p:spPr>
            <a:xfrm>
              <a:off x="4541364" y="1317112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2" name="Line 15"/>
            <p:cNvSpPr/>
            <p:nvPr/>
          </p:nvSpPr>
          <p:spPr>
            <a:xfrm flipH="1" flipV="1">
              <a:off x="4315549" y="1278884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3" name="Line 16"/>
            <p:cNvSpPr/>
            <p:nvPr/>
          </p:nvSpPr>
          <p:spPr>
            <a:xfrm flipH="1" flipV="1">
              <a:off x="4396559" y="1217617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4" name="Line 17"/>
            <p:cNvSpPr/>
            <p:nvPr/>
          </p:nvSpPr>
          <p:spPr>
            <a:xfrm flipV="1">
              <a:off x="4430229" y="1257871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5" name="Line 18"/>
            <p:cNvSpPr/>
            <p:nvPr/>
          </p:nvSpPr>
          <p:spPr>
            <a:xfrm flipV="1">
              <a:off x="4430229" y="1298124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6" name="Line 19"/>
            <p:cNvSpPr/>
            <p:nvPr/>
          </p:nvSpPr>
          <p:spPr>
            <a:xfrm flipH="1">
              <a:off x="4315549" y="1378378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8" name="Line 21"/>
            <p:cNvSpPr/>
            <p:nvPr/>
          </p:nvSpPr>
          <p:spPr>
            <a:xfrm>
              <a:off x="4430229" y="1378378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9" name="Line 22"/>
            <p:cNvSpPr/>
            <p:nvPr/>
          </p:nvSpPr>
          <p:spPr>
            <a:xfrm>
              <a:off x="4430229" y="1378378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0" name="Line 23"/>
            <p:cNvSpPr/>
            <p:nvPr/>
          </p:nvSpPr>
          <p:spPr>
            <a:xfrm flipH="1" flipV="1">
              <a:off x="4508454" y="1257618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1" name="Line 24"/>
            <p:cNvSpPr/>
            <p:nvPr/>
          </p:nvSpPr>
          <p:spPr>
            <a:xfrm flipH="1" flipV="1">
              <a:off x="4589463" y="1196351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2" name="Line 25"/>
            <p:cNvSpPr/>
            <p:nvPr/>
          </p:nvSpPr>
          <p:spPr>
            <a:xfrm flipV="1">
              <a:off x="4623133" y="1236605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3" name="Line 26"/>
            <p:cNvSpPr/>
            <p:nvPr/>
          </p:nvSpPr>
          <p:spPr>
            <a:xfrm flipV="1">
              <a:off x="4623133" y="1276858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4" name="Line 27"/>
            <p:cNvSpPr/>
            <p:nvPr/>
          </p:nvSpPr>
          <p:spPr>
            <a:xfrm flipH="1">
              <a:off x="4508454" y="1357112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5" name="Line 28"/>
            <p:cNvSpPr/>
            <p:nvPr/>
          </p:nvSpPr>
          <p:spPr>
            <a:xfrm flipH="1">
              <a:off x="4589463" y="1357112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6" name="Line 29"/>
            <p:cNvSpPr/>
            <p:nvPr/>
          </p:nvSpPr>
          <p:spPr>
            <a:xfrm>
              <a:off x="4623133" y="1357112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7" name="Line 30"/>
            <p:cNvSpPr/>
            <p:nvPr/>
          </p:nvSpPr>
          <p:spPr>
            <a:xfrm>
              <a:off x="4623133" y="1357112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8" name="Line 31"/>
            <p:cNvSpPr/>
            <p:nvPr/>
          </p:nvSpPr>
          <p:spPr>
            <a:xfrm flipH="1" flipV="1">
              <a:off x="4508454" y="1257365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9" name="Line 32"/>
            <p:cNvSpPr/>
            <p:nvPr/>
          </p:nvSpPr>
          <p:spPr>
            <a:xfrm flipH="1" flipV="1">
              <a:off x="4589463" y="1196098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40" name="Line 33"/>
            <p:cNvSpPr/>
            <p:nvPr/>
          </p:nvSpPr>
          <p:spPr>
            <a:xfrm flipV="1">
              <a:off x="4623133" y="1236352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41" name="Line 34"/>
            <p:cNvSpPr/>
            <p:nvPr/>
          </p:nvSpPr>
          <p:spPr>
            <a:xfrm flipV="1">
              <a:off x="4623133" y="1276605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42" name="Line 35"/>
            <p:cNvSpPr/>
            <p:nvPr/>
          </p:nvSpPr>
          <p:spPr>
            <a:xfrm flipH="1">
              <a:off x="4508454" y="1356859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43" name="Line 36"/>
            <p:cNvSpPr/>
            <p:nvPr/>
          </p:nvSpPr>
          <p:spPr>
            <a:xfrm flipH="1">
              <a:off x="4589463" y="1356859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44" name="Line 37"/>
            <p:cNvSpPr/>
            <p:nvPr/>
          </p:nvSpPr>
          <p:spPr>
            <a:xfrm>
              <a:off x="4623133" y="1356859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45" name="Line 38"/>
            <p:cNvSpPr/>
            <p:nvPr/>
          </p:nvSpPr>
          <p:spPr>
            <a:xfrm>
              <a:off x="4623133" y="1356859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46" name="Line 39"/>
            <p:cNvSpPr/>
            <p:nvPr/>
          </p:nvSpPr>
          <p:spPr>
            <a:xfrm flipH="1" flipV="1">
              <a:off x="4396559" y="1153314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47" name="Line 40"/>
            <p:cNvSpPr/>
            <p:nvPr/>
          </p:nvSpPr>
          <p:spPr>
            <a:xfrm flipH="1" flipV="1">
              <a:off x="4477569" y="1092047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48" name="Line 41"/>
            <p:cNvSpPr/>
            <p:nvPr/>
          </p:nvSpPr>
          <p:spPr>
            <a:xfrm flipV="1">
              <a:off x="4511238" y="1132301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49" name="Line 42"/>
            <p:cNvSpPr/>
            <p:nvPr/>
          </p:nvSpPr>
          <p:spPr>
            <a:xfrm flipV="1">
              <a:off x="4511238" y="1172554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50" name="Line 43"/>
            <p:cNvSpPr/>
            <p:nvPr/>
          </p:nvSpPr>
          <p:spPr>
            <a:xfrm flipH="1">
              <a:off x="4396559" y="1252808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51" name="Line 44"/>
            <p:cNvSpPr/>
            <p:nvPr/>
          </p:nvSpPr>
          <p:spPr>
            <a:xfrm flipH="1">
              <a:off x="4477569" y="1252807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52" name="Line 45"/>
            <p:cNvSpPr/>
            <p:nvPr/>
          </p:nvSpPr>
          <p:spPr>
            <a:xfrm>
              <a:off x="4511238" y="1252808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53" name="Line 46"/>
            <p:cNvSpPr/>
            <p:nvPr/>
          </p:nvSpPr>
          <p:spPr>
            <a:xfrm>
              <a:off x="4511238" y="1252808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</p:grpSp>
      <p:grpSp>
        <p:nvGrpSpPr>
          <p:cNvPr id="358" name="Group 357"/>
          <p:cNvGrpSpPr/>
          <p:nvPr/>
        </p:nvGrpSpPr>
        <p:grpSpPr>
          <a:xfrm>
            <a:off x="4200869" y="2726617"/>
            <a:ext cx="1779180" cy="2184554"/>
            <a:chOff x="4200869" y="2726617"/>
            <a:chExt cx="1779180" cy="2184554"/>
          </a:xfrm>
        </p:grpSpPr>
        <p:grpSp>
          <p:nvGrpSpPr>
            <p:cNvPr id="357" name="Group 356"/>
            <p:cNvGrpSpPr/>
            <p:nvPr/>
          </p:nvGrpSpPr>
          <p:grpSpPr>
            <a:xfrm>
              <a:off x="4200869" y="4075216"/>
              <a:ext cx="865287" cy="835955"/>
              <a:chOff x="4200869" y="4075216"/>
              <a:chExt cx="865287" cy="835955"/>
            </a:xfrm>
          </p:grpSpPr>
          <p:sp>
            <p:nvSpPr>
              <p:cNvPr id="54" name="Line 47"/>
              <p:cNvSpPr/>
              <p:nvPr/>
            </p:nvSpPr>
            <p:spPr>
              <a:xfrm flipH="1" flipV="1">
                <a:off x="4200869" y="4650916"/>
                <a:ext cx="114933" cy="994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55" name="Line 48"/>
              <p:cNvSpPr/>
              <p:nvPr/>
            </p:nvSpPr>
            <p:spPr>
              <a:xfrm flipH="1" flipV="1">
                <a:off x="4281879" y="4589650"/>
                <a:ext cx="33670" cy="1607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56" name="Line 49"/>
              <p:cNvSpPr/>
              <p:nvPr/>
            </p:nvSpPr>
            <p:spPr>
              <a:xfrm flipV="1">
                <a:off x="4315549" y="4629903"/>
                <a:ext cx="84554" cy="1205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57" name="Line 50"/>
              <p:cNvSpPr/>
              <p:nvPr/>
            </p:nvSpPr>
            <p:spPr>
              <a:xfrm flipV="1">
                <a:off x="4315549" y="4670157"/>
                <a:ext cx="125059" cy="80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58" name="Line 51"/>
              <p:cNvSpPr/>
              <p:nvPr/>
            </p:nvSpPr>
            <p:spPr>
              <a:xfrm flipH="1">
                <a:off x="4200869" y="4750411"/>
                <a:ext cx="114933" cy="994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59" name="Line 52"/>
              <p:cNvSpPr/>
              <p:nvPr/>
            </p:nvSpPr>
            <p:spPr>
              <a:xfrm flipH="1">
                <a:off x="4281879" y="4750410"/>
                <a:ext cx="33670" cy="1607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60" name="Line 53"/>
              <p:cNvSpPr/>
              <p:nvPr/>
            </p:nvSpPr>
            <p:spPr>
              <a:xfrm>
                <a:off x="4315549" y="4750410"/>
                <a:ext cx="84554" cy="1205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61" name="Line 54"/>
              <p:cNvSpPr/>
              <p:nvPr/>
            </p:nvSpPr>
            <p:spPr>
              <a:xfrm>
                <a:off x="4315549" y="4750410"/>
                <a:ext cx="125059" cy="80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62" name="Line 55"/>
              <p:cNvSpPr/>
              <p:nvPr/>
            </p:nvSpPr>
            <p:spPr>
              <a:xfrm flipH="1" flipV="1">
                <a:off x="4826417" y="4458004"/>
                <a:ext cx="114933" cy="994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63" name="Line 56"/>
              <p:cNvSpPr/>
              <p:nvPr/>
            </p:nvSpPr>
            <p:spPr>
              <a:xfrm flipH="1" flipV="1">
                <a:off x="4907427" y="4396737"/>
                <a:ext cx="33670" cy="1607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64" name="Line 57"/>
              <p:cNvSpPr/>
              <p:nvPr/>
            </p:nvSpPr>
            <p:spPr>
              <a:xfrm flipV="1">
                <a:off x="4941097" y="4436991"/>
                <a:ext cx="84554" cy="1205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65" name="Line 58"/>
              <p:cNvSpPr/>
              <p:nvPr/>
            </p:nvSpPr>
            <p:spPr>
              <a:xfrm flipV="1">
                <a:off x="4941097" y="4477244"/>
                <a:ext cx="125059" cy="80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66" name="Line 59"/>
              <p:cNvSpPr/>
              <p:nvPr/>
            </p:nvSpPr>
            <p:spPr>
              <a:xfrm flipH="1">
                <a:off x="4826417" y="4557498"/>
                <a:ext cx="114933" cy="994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67" name="Line 60"/>
              <p:cNvSpPr/>
              <p:nvPr/>
            </p:nvSpPr>
            <p:spPr>
              <a:xfrm flipH="1">
                <a:off x="4907427" y="4557498"/>
                <a:ext cx="33670" cy="1607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68" name="Line 61"/>
              <p:cNvSpPr/>
              <p:nvPr/>
            </p:nvSpPr>
            <p:spPr>
              <a:xfrm>
                <a:off x="4941097" y="4557498"/>
                <a:ext cx="84554" cy="1205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69" name="Line 62"/>
              <p:cNvSpPr/>
              <p:nvPr/>
            </p:nvSpPr>
            <p:spPr>
              <a:xfrm>
                <a:off x="4941097" y="4557498"/>
                <a:ext cx="125059" cy="80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10" name="Line 103"/>
              <p:cNvSpPr/>
              <p:nvPr/>
            </p:nvSpPr>
            <p:spPr>
              <a:xfrm flipH="1" flipV="1">
                <a:off x="4739078" y="4136483"/>
                <a:ext cx="114933" cy="994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11" name="Line 104"/>
              <p:cNvSpPr/>
              <p:nvPr/>
            </p:nvSpPr>
            <p:spPr>
              <a:xfrm flipH="1" flipV="1">
                <a:off x="4820088" y="4075216"/>
                <a:ext cx="33670" cy="1607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12" name="Line 105"/>
              <p:cNvSpPr/>
              <p:nvPr/>
            </p:nvSpPr>
            <p:spPr>
              <a:xfrm flipV="1">
                <a:off x="4853758" y="4115470"/>
                <a:ext cx="84554" cy="1205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13" name="Line 106"/>
              <p:cNvSpPr/>
              <p:nvPr/>
            </p:nvSpPr>
            <p:spPr>
              <a:xfrm flipV="1">
                <a:off x="4853758" y="4155723"/>
                <a:ext cx="125059" cy="80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14" name="Line 107"/>
              <p:cNvSpPr/>
              <p:nvPr/>
            </p:nvSpPr>
            <p:spPr>
              <a:xfrm flipH="1">
                <a:off x="4739078" y="4235977"/>
                <a:ext cx="114933" cy="994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15" name="Line 108"/>
              <p:cNvSpPr/>
              <p:nvPr/>
            </p:nvSpPr>
            <p:spPr>
              <a:xfrm flipH="1">
                <a:off x="4820088" y="4235976"/>
                <a:ext cx="33670" cy="1607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16" name="Line 109"/>
              <p:cNvSpPr/>
              <p:nvPr/>
            </p:nvSpPr>
            <p:spPr>
              <a:xfrm>
                <a:off x="4853758" y="4235977"/>
                <a:ext cx="84554" cy="1205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17" name="Line 110"/>
              <p:cNvSpPr/>
              <p:nvPr/>
            </p:nvSpPr>
            <p:spPr>
              <a:xfrm>
                <a:off x="4853758" y="4235977"/>
                <a:ext cx="125059" cy="80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</p:grpSp>
        <p:grpSp>
          <p:nvGrpSpPr>
            <p:cNvPr id="351" name="Group 350"/>
            <p:cNvGrpSpPr/>
            <p:nvPr/>
          </p:nvGrpSpPr>
          <p:grpSpPr>
            <a:xfrm>
              <a:off x="4478075" y="2726617"/>
              <a:ext cx="1501974" cy="707347"/>
              <a:chOff x="4464404" y="2789132"/>
              <a:chExt cx="1501974" cy="707347"/>
            </a:xfrm>
          </p:grpSpPr>
          <p:sp>
            <p:nvSpPr>
              <p:cNvPr id="70" name="Line 63"/>
              <p:cNvSpPr/>
              <p:nvPr/>
            </p:nvSpPr>
            <p:spPr>
              <a:xfrm flipH="1" flipV="1">
                <a:off x="5486901" y="3210907"/>
                <a:ext cx="114933" cy="994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71" name="Line 64"/>
              <p:cNvSpPr/>
              <p:nvPr/>
            </p:nvSpPr>
            <p:spPr>
              <a:xfrm flipH="1" flipV="1">
                <a:off x="5567911" y="3149640"/>
                <a:ext cx="33670" cy="1607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72" name="Line 65"/>
              <p:cNvSpPr/>
              <p:nvPr/>
            </p:nvSpPr>
            <p:spPr>
              <a:xfrm flipV="1">
                <a:off x="5601580" y="3189894"/>
                <a:ext cx="84554" cy="1205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73" name="Line 66"/>
              <p:cNvSpPr/>
              <p:nvPr/>
            </p:nvSpPr>
            <p:spPr>
              <a:xfrm flipV="1">
                <a:off x="5601580" y="3230147"/>
                <a:ext cx="125059" cy="80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74" name="Line 67"/>
              <p:cNvSpPr/>
              <p:nvPr/>
            </p:nvSpPr>
            <p:spPr>
              <a:xfrm flipH="1">
                <a:off x="5486901" y="3310401"/>
                <a:ext cx="114933" cy="994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75" name="Line 68"/>
              <p:cNvSpPr/>
              <p:nvPr/>
            </p:nvSpPr>
            <p:spPr>
              <a:xfrm flipH="1">
                <a:off x="5567911" y="3310401"/>
                <a:ext cx="33670" cy="1607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76" name="Line 69"/>
              <p:cNvSpPr/>
              <p:nvPr/>
            </p:nvSpPr>
            <p:spPr>
              <a:xfrm>
                <a:off x="5601580" y="3310401"/>
                <a:ext cx="84554" cy="1205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77" name="Line 70"/>
              <p:cNvSpPr/>
              <p:nvPr/>
            </p:nvSpPr>
            <p:spPr>
              <a:xfrm>
                <a:off x="5601580" y="3310401"/>
                <a:ext cx="125059" cy="80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78" name="Line 71"/>
              <p:cNvSpPr/>
              <p:nvPr/>
            </p:nvSpPr>
            <p:spPr>
              <a:xfrm flipH="1" flipV="1">
                <a:off x="5165393" y="3210907"/>
                <a:ext cx="114933" cy="994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79" name="Line 72"/>
              <p:cNvSpPr/>
              <p:nvPr/>
            </p:nvSpPr>
            <p:spPr>
              <a:xfrm flipH="1" flipV="1">
                <a:off x="5246403" y="3149640"/>
                <a:ext cx="33670" cy="1607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80" name="Line 73"/>
              <p:cNvSpPr/>
              <p:nvPr/>
            </p:nvSpPr>
            <p:spPr>
              <a:xfrm flipV="1">
                <a:off x="5280072" y="3189894"/>
                <a:ext cx="84554" cy="1205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81" name="Line 74"/>
              <p:cNvSpPr/>
              <p:nvPr/>
            </p:nvSpPr>
            <p:spPr>
              <a:xfrm flipV="1">
                <a:off x="5280072" y="3230147"/>
                <a:ext cx="125059" cy="80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82" name="Line 75"/>
              <p:cNvSpPr/>
              <p:nvPr/>
            </p:nvSpPr>
            <p:spPr>
              <a:xfrm flipH="1">
                <a:off x="5165393" y="3310401"/>
                <a:ext cx="114933" cy="994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83" name="Line 76"/>
              <p:cNvSpPr/>
              <p:nvPr/>
            </p:nvSpPr>
            <p:spPr>
              <a:xfrm flipH="1">
                <a:off x="5246403" y="3310401"/>
                <a:ext cx="33670" cy="1607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84" name="Line 77"/>
              <p:cNvSpPr/>
              <p:nvPr/>
            </p:nvSpPr>
            <p:spPr>
              <a:xfrm>
                <a:off x="5280072" y="3310401"/>
                <a:ext cx="84554" cy="1205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85" name="Line 78"/>
              <p:cNvSpPr/>
              <p:nvPr/>
            </p:nvSpPr>
            <p:spPr>
              <a:xfrm>
                <a:off x="5280072" y="3310401"/>
                <a:ext cx="125059" cy="80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86" name="Line 79"/>
              <p:cNvSpPr/>
              <p:nvPr/>
            </p:nvSpPr>
            <p:spPr>
              <a:xfrm flipH="1" flipV="1">
                <a:off x="4829961" y="2979007"/>
                <a:ext cx="114933" cy="994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87" name="Line 80"/>
              <p:cNvSpPr/>
              <p:nvPr/>
            </p:nvSpPr>
            <p:spPr>
              <a:xfrm flipH="1" flipV="1">
                <a:off x="4910971" y="2917740"/>
                <a:ext cx="33670" cy="1607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88" name="Line 81"/>
              <p:cNvSpPr/>
              <p:nvPr/>
            </p:nvSpPr>
            <p:spPr>
              <a:xfrm flipV="1">
                <a:off x="4944641" y="2957994"/>
                <a:ext cx="84554" cy="1205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89" name="Line 82"/>
              <p:cNvSpPr/>
              <p:nvPr/>
            </p:nvSpPr>
            <p:spPr>
              <a:xfrm flipV="1">
                <a:off x="4944641" y="2998247"/>
                <a:ext cx="125059" cy="80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90" name="Line 83"/>
              <p:cNvSpPr/>
              <p:nvPr/>
            </p:nvSpPr>
            <p:spPr>
              <a:xfrm flipH="1">
                <a:off x="4829961" y="3078501"/>
                <a:ext cx="114933" cy="994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91" name="Line 84"/>
              <p:cNvSpPr/>
              <p:nvPr/>
            </p:nvSpPr>
            <p:spPr>
              <a:xfrm flipH="1">
                <a:off x="4910971" y="3078501"/>
                <a:ext cx="33670" cy="1607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92" name="Line 85"/>
              <p:cNvSpPr/>
              <p:nvPr/>
            </p:nvSpPr>
            <p:spPr>
              <a:xfrm>
                <a:off x="4944641" y="3078501"/>
                <a:ext cx="84554" cy="1205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93" name="Line 86"/>
              <p:cNvSpPr/>
              <p:nvPr/>
            </p:nvSpPr>
            <p:spPr>
              <a:xfrm>
                <a:off x="4944641" y="3078501"/>
                <a:ext cx="125059" cy="80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94" name="Line 87"/>
              <p:cNvSpPr/>
              <p:nvPr/>
            </p:nvSpPr>
            <p:spPr>
              <a:xfrm flipH="1" flipV="1">
                <a:off x="4586678" y="3236224"/>
                <a:ext cx="114933" cy="994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95" name="Line 88"/>
              <p:cNvSpPr/>
              <p:nvPr/>
            </p:nvSpPr>
            <p:spPr>
              <a:xfrm flipH="1" flipV="1">
                <a:off x="4667688" y="3174957"/>
                <a:ext cx="33670" cy="1607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96" name="Line 89"/>
              <p:cNvSpPr/>
              <p:nvPr/>
            </p:nvSpPr>
            <p:spPr>
              <a:xfrm flipV="1">
                <a:off x="4701358" y="3215211"/>
                <a:ext cx="84554" cy="1205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97" name="Line 90"/>
              <p:cNvSpPr/>
              <p:nvPr/>
            </p:nvSpPr>
            <p:spPr>
              <a:xfrm flipV="1">
                <a:off x="4701358" y="3255464"/>
                <a:ext cx="125059" cy="80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98" name="Line 91"/>
              <p:cNvSpPr/>
              <p:nvPr/>
            </p:nvSpPr>
            <p:spPr>
              <a:xfrm flipH="1">
                <a:off x="4586678" y="3335718"/>
                <a:ext cx="114933" cy="994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99" name="Line 92"/>
              <p:cNvSpPr/>
              <p:nvPr/>
            </p:nvSpPr>
            <p:spPr>
              <a:xfrm flipH="1">
                <a:off x="4667688" y="3335718"/>
                <a:ext cx="33670" cy="1607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00" name="Line 93"/>
              <p:cNvSpPr/>
              <p:nvPr/>
            </p:nvSpPr>
            <p:spPr>
              <a:xfrm>
                <a:off x="4701358" y="3335718"/>
                <a:ext cx="84554" cy="1205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01" name="Line 94"/>
              <p:cNvSpPr/>
              <p:nvPr/>
            </p:nvSpPr>
            <p:spPr>
              <a:xfrm>
                <a:off x="4701358" y="3335718"/>
                <a:ext cx="125059" cy="80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02" name="Line 95"/>
              <p:cNvSpPr/>
              <p:nvPr/>
            </p:nvSpPr>
            <p:spPr>
              <a:xfrm flipH="1" flipV="1">
                <a:off x="4464404" y="3027108"/>
                <a:ext cx="114933" cy="994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03" name="Line 96"/>
              <p:cNvSpPr/>
              <p:nvPr/>
            </p:nvSpPr>
            <p:spPr>
              <a:xfrm flipH="1" flipV="1">
                <a:off x="4545414" y="2965842"/>
                <a:ext cx="33670" cy="1607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04" name="Line 97"/>
              <p:cNvSpPr/>
              <p:nvPr/>
            </p:nvSpPr>
            <p:spPr>
              <a:xfrm flipV="1">
                <a:off x="4579084" y="3006095"/>
                <a:ext cx="84554" cy="1205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05" name="Line 98"/>
              <p:cNvSpPr/>
              <p:nvPr/>
            </p:nvSpPr>
            <p:spPr>
              <a:xfrm flipV="1">
                <a:off x="4579084" y="3046349"/>
                <a:ext cx="125059" cy="80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06" name="Line 99"/>
              <p:cNvSpPr/>
              <p:nvPr/>
            </p:nvSpPr>
            <p:spPr>
              <a:xfrm flipH="1">
                <a:off x="4464404" y="3126603"/>
                <a:ext cx="114933" cy="994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07" name="Line 100"/>
              <p:cNvSpPr/>
              <p:nvPr/>
            </p:nvSpPr>
            <p:spPr>
              <a:xfrm flipH="1">
                <a:off x="4545414" y="3126602"/>
                <a:ext cx="33670" cy="1607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08" name="Line 101"/>
              <p:cNvSpPr/>
              <p:nvPr/>
            </p:nvSpPr>
            <p:spPr>
              <a:xfrm>
                <a:off x="4579084" y="3126603"/>
                <a:ext cx="84554" cy="1205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09" name="Line 102"/>
              <p:cNvSpPr/>
              <p:nvPr/>
            </p:nvSpPr>
            <p:spPr>
              <a:xfrm>
                <a:off x="4579084" y="3126602"/>
                <a:ext cx="125059" cy="80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18" name="Line 111"/>
              <p:cNvSpPr/>
              <p:nvPr/>
            </p:nvSpPr>
            <p:spPr>
              <a:xfrm flipH="1" flipV="1">
                <a:off x="5726639" y="2890652"/>
                <a:ext cx="114933" cy="994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19" name="Line 112"/>
              <p:cNvSpPr/>
              <p:nvPr/>
            </p:nvSpPr>
            <p:spPr>
              <a:xfrm flipH="1" flipV="1">
                <a:off x="5807649" y="2829385"/>
                <a:ext cx="33670" cy="1607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20" name="Line 113"/>
              <p:cNvSpPr/>
              <p:nvPr/>
            </p:nvSpPr>
            <p:spPr>
              <a:xfrm flipV="1">
                <a:off x="5841319" y="2869639"/>
                <a:ext cx="84554" cy="1205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21" name="Line 114"/>
              <p:cNvSpPr/>
              <p:nvPr/>
            </p:nvSpPr>
            <p:spPr>
              <a:xfrm flipV="1">
                <a:off x="5841319" y="2909892"/>
                <a:ext cx="125059" cy="80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22" name="Line 115"/>
              <p:cNvSpPr/>
              <p:nvPr/>
            </p:nvSpPr>
            <p:spPr>
              <a:xfrm flipH="1">
                <a:off x="5726639" y="2990146"/>
                <a:ext cx="114933" cy="994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23" name="Line 116"/>
              <p:cNvSpPr/>
              <p:nvPr/>
            </p:nvSpPr>
            <p:spPr>
              <a:xfrm flipH="1">
                <a:off x="5807649" y="2990146"/>
                <a:ext cx="33670" cy="1607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24" name="Line 117"/>
              <p:cNvSpPr/>
              <p:nvPr/>
            </p:nvSpPr>
            <p:spPr>
              <a:xfrm>
                <a:off x="5841319" y="2990146"/>
                <a:ext cx="84554" cy="1205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25" name="Line 118"/>
              <p:cNvSpPr/>
              <p:nvPr/>
            </p:nvSpPr>
            <p:spPr>
              <a:xfrm>
                <a:off x="5841319" y="2990146"/>
                <a:ext cx="125059" cy="80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26" name="Line 119"/>
              <p:cNvSpPr/>
              <p:nvPr/>
            </p:nvSpPr>
            <p:spPr>
              <a:xfrm flipH="1" flipV="1">
                <a:off x="5340830" y="2850398"/>
                <a:ext cx="114933" cy="994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27" name="Line 120"/>
              <p:cNvSpPr/>
              <p:nvPr/>
            </p:nvSpPr>
            <p:spPr>
              <a:xfrm flipH="1" flipV="1">
                <a:off x="5421840" y="2789132"/>
                <a:ext cx="33670" cy="1607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28" name="Line 121"/>
              <p:cNvSpPr/>
              <p:nvPr/>
            </p:nvSpPr>
            <p:spPr>
              <a:xfrm flipV="1">
                <a:off x="5455510" y="2829385"/>
                <a:ext cx="84554" cy="1205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29" name="Line 122"/>
              <p:cNvSpPr/>
              <p:nvPr/>
            </p:nvSpPr>
            <p:spPr>
              <a:xfrm flipV="1">
                <a:off x="5455510" y="2869639"/>
                <a:ext cx="125059" cy="80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30" name="Line 123"/>
              <p:cNvSpPr/>
              <p:nvPr/>
            </p:nvSpPr>
            <p:spPr>
              <a:xfrm flipH="1">
                <a:off x="5340830" y="2949893"/>
                <a:ext cx="114933" cy="994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31" name="Line 124"/>
              <p:cNvSpPr/>
              <p:nvPr/>
            </p:nvSpPr>
            <p:spPr>
              <a:xfrm flipH="1">
                <a:off x="5421840" y="2949892"/>
                <a:ext cx="33670" cy="1607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32" name="Line 125"/>
              <p:cNvSpPr/>
              <p:nvPr/>
            </p:nvSpPr>
            <p:spPr>
              <a:xfrm>
                <a:off x="5455510" y="2949893"/>
                <a:ext cx="84554" cy="1205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  <p:sp>
            <p:nvSpPr>
              <p:cNvPr id="133" name="Line 126"/>
              <p:cNvSpPr/>
              <p:nvPr/>
            </p:nvSpPr>
            <p:spPr>
              <a:xfrm>
                <a:off x="5455510" y="2949892"/>
                <a:ext cx="125059" cy="80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</p:sp>
        </p:grpSp>
      </p:grpSp>
      <p:sp>
        <p:nvSpPr>
          <p:cNvPr id="134" name="CustomShape 127"/>
          <p:cNvSpPr/>
          <p:nvPr/>
        </p:nvSpPr>
        <p:spPr>
          <a:xfrm>
            <a:off x="6012452" y="5076291"/>
            <a:ext cx="273662" cy="120507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</p:sp>
      <p:grpSp>
        <p:nvGrpSpPr>
          <p:cNvPr id="355" name="Group 354"/>
          <p:cNvGrpSpPr/>
          <p:nvPr/>
        </p:nvGrpSpPr>
        <p:grpSpPr>
          <a:xfrm>
            <a:off x="5435511" y="4214980"/>
            <a:ext cx="882754" cy="1077729"/>
            <a:chOff x="5418802" y="4259015"/>
            <a:chExt cx="882754" cy="1077729"/>
          </a:xfrm>
        </p:grpSpPr>
        <p:sp>
          <p:nvSpPr>
            <p:cNvPr id="135" name="Line 128"/>
            <p:cNvSpPr/>
            <p:nvPr/>
          </p:nvSpPr>
          <p:spPr>
            <a:xfrm flipH="1" flipV="1">
              <a:off x="5418802" y="4320281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36" name="Line 129"/>
            <p:cNvSpPr/>
            <p:nvPr/>
          </p:nvSpPr>
          <p:spPr>
            <a:xfrm flipH="1" flipV="1">
              <a:off x="5499812" y="4259015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37" name="Line 130"/>
            <p:cNvSpPr/>
            <p:nvPr/>
          </p:nvSpPr>
          <p:spPr>
            <a:xfrm flipV="1">
              <a:off x="5533482" y="4299268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38" name="Line 131"/>
            <p:cNvSpPr/>
            <p:nvPr/>
          </p:nvSpPr>
          <p:spPr>
            <a:xfrm flipV="1">
              <a:off x="5533482" y="4339522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39" name="Line 132"/>
            <p:cNvSpPr/>
            <p:nvPr/>
          </p:nvSpPr>
          <p:spPr>
            <a:xfrm flipH="1">
              <a:off x="5418802" y="4419776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40" name="Line 133"/>
            <p:cNvSpPr/>
            <p:nvPr/>
          </p:nvSpPr>
          <p:spPr>
            <a:xfrm flipH="1">
              <a:off x="5499812" y="4419775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41" name="Line 134"/>
            <p:cNvSpPr/>
            <p:nvPr/>
          </p:nvSpPr>
          <p:spPr>
            <a:xfrm>
              <a:off x="5533482" y="4419775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42" name="Line 135"/>
            <p:cNvSpPr/>
            <p:nvPr/>
          </p:nvSpPr>
          <p:spPr>
            <a:xfrm>
              <a:off x="5533482" y="4419775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43" name="Line 136"/>
            <p:cNvSpPr/>
            <p:nvPr/>
          </p:nvSpPr>
          <p:spPr>
            <a:xfrm flipH="1" flipV="1">
              <a:off x="5618035" y="4562561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44" name="Line 137"/>
            <p:cNvSpPr/>
            <p:nvPr/>
          </p:nvSpPr>
          <p:spPr>
            <a:xfrm flipH="1" flipV="1">
              <a:off x="5699045" y="4501295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45" name="Line 138"/>
            <p:cNvSpPr/>
            <p:nvPr/>
          </p:nvSpPr>
          <p:spPr>
            <a:xfrm flipV="1">
              <a:off x="5732715" y="4541548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46" name="Line 139"/>
            <p:cNvSpPr/>
            <p:nvPr/>
          </p:nvSpPr>
          <p:spPr>
            <a:xfrm flipV="1">
              <a:off x="5732715" y="4581802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47" name="Line 140"/>
            <p:cNvSpPr/>
            <p:nvPr/>
          </p:nvSpPr>
          <p:spPr>
            <a:xfrm flipH="1">
              <a:off x="5618035" y="4662056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48" name="Line 141"/>
            <p:cNvSpPr/>
            <p:nvPr/>
          </p:nvSpPr>
          <p:spPr>
            <a:xfrm flipH="1">
              <a:off x="5699045" y="4662055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49" name="Line 142"/>
            <p:cNvSpPr/>
            <p:nvPr/>
          </p:nvSpPr>
          <p:spPr>
            <a:xfrm>
              <a:off x="5732715" y="4662055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50" name="Line 143"/>
            <p:cNvSpPr/>
            <p:nvPr/>
          </p:nvSpPr>
          <p:spPr>
            <a:xfrm>
              <a:off x="5732715" y="4662055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51" name="Line 144"/>
            <p:cNvSpPr/>
            <p:nvPr/>
          </p:nvSpPr>
          <p:spPr>
            <a:xfrm flipH="1" flipV="1">
              <a:off x="5787144" y="4691170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52" name="Line 145"/>
            <p:cNvSpPr/>
            <p:nvPr/>
          </p:nvSpPr>
          <p:spPr>
            <a:xfrm flipH="1" flipV="1">
              <a:off x="5868153" y="4629903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53" name="Line 146"/>
            <p:cNvSpPr/>
            <p:nvPr/>
          </p:nvSpPr>
          <p:spPr>
            <a:xfrm flipV="1">
              <a:off x="5901823" y="4670157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54" name="Line 147"/>
            <p:cNvSpPr/>
            <p:nvPr/>
          </p:nvSpPr>
          <p:spPr>
            <a:xfrm flipV="1">
              <a:off x="5901823" y="4710410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55" name="Line 148"/>
            <p:cNvSpPr/>
            <p:nvPr/>
          </p:nvSpPr>
          <p:spPr>
            <a:xfrm flipH="1">
              <a:off x="5787144" y="4790664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56" name="Line 149"/>
            <p:cNvSpPr/>
            <p:nvPr/>
          </p:nvSpPr>
          <p:spPr>
            <a:xfrm flipH="1">
              <a:off x="5868153" y="4790664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57" name="Line 150"/>
            <p:cNvSpPr/>
            <p:nvPr/>
          </p:nvSpPr>
          <p:spPr>
            <a:xfrm>
              <a:off x="5901823" y="4790664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58" name="Line 151"/>
            <p:cNvSpPr/>
            <p:nvPr/>
          </p:nvSpPr>
          <p:spPr>
            <a:xfrm>
              <a:off x="5901823" y="4790664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59" name="Line 152"/>
            <p:cNvSpPr/>
            <p:nvPr/>
          </p:nvSpPr>
          <p:spPr>
            <a:xfrm flipH="1" flipV="1">
              <a:off x="5851445" y="4851930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60" name="Line 153"/>
            <p:cNvSpPr/>
            <p:nvPr/>
          </p:nvSpPr>
          <p:spPr>
            <a:xfrm flipH="1" flipV="1">
              <a:off x="5932455" y="4790664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61" name="Line 154"/>
            <p:cNvSpPr/>
            <p:nvPr/>
          </p:nvSpPr>
          <p:spPr>
            <a:xfrm flipV="1">
              <a:off x="5966125" y="4830917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62" name="Line 155"/>
            <p:cNvSpPr/>
            <p:nvPr/>
          </p:nvSpPr>
          <p:spPr>
            <a:xfrm flipV="1">
              <a:off x="5966125" y="4871171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63" name="Line 156"/>
            <p:cNvSpPr/>
            <p:nvPr/>
          </p:nvSpPr>
          <p:spPr>
            <a:xfrm flipH="1">
              <a:off x="5851445" y="4951425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64" name="Line 157"/>
            <p:cNvSpPr/>
            <p:nvPr/>
          </p:nvSpPr>
          <p:spPr>
            <a:xfrm flipH="1">
              <a:off x="5932455" y="4951424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65" name="Line 158"/>
            <p:cNvSpPr/>
            <p:nvPr/>
          </p:nvSpPr>
          <p:spPr>
            <a:xfrm>
              <a:off x="5966125" y="4951424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66" name="Line 159"/>
            <p:cNvSpPr/>
            <p:nvPr/>
          </p:nvSpPr>
          <p:spPr>
            <a:xfrm>
              <a:off x="5966125" y="4951424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67" name="Line 160"/>
            <p:cNvSpPr/>
            <p:nvPr/>
          </p:nvSpPr>
          <p:spPr>
            <a:xfrm flipH="1" flipV="1">
              <a:off x="5966378" y="5036488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68" name="Line 161"/>
            <p:cNvSpPr/>
            <p:nvPr/>
          </p:nvSpPr>
          <p:spPr>
            <a:xfrm flipH="1" flipV="1">
              <a:off x="6047388" y="4975222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69" name="Line 162"/>
            <p:cNvSpPr/>
            <p:nvPr/>
          </p:nvSpPr>
          <p:spPr>
            <a:xfrm flipV="1">
              <a:off x="6081058" y="5015475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70" name="Line 163"/>
            <p:cNvSpPr/>
            <p:nvPr/>
          </p:nvSpPr>
          <p:spPr>
            <a:xfrm flipV="1">
              <a:off x="6081058" y="5055729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71" name="Line 164"/>
            <p:cNvSpPr/>
            <p:nvPr/>
          </p:nvSpPr>
          <p:spPr>
            <a:xfrm flipH="1">
              <a:off x="5966378" y="5135983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72" name="Line 165"/>
            <p:cNvSpPr/>
            <p:nvPr/>
          </p:nvSpPr>
          <p:spPr>
            <a:xfrm flipH="1">
              <a:off x="6047388" y="5135982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73" name="Line 166"/>
            <p:cNvSpPr/>
            <p:nvPr/>
          </p:nvSpPr>
          <p:spPr>
            <a:xfrm>
              <a:off x="6081058" y="5135983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74" name="Line 167"/>
            <p:cNvSpPr/>
            <p:nvPr/>
          </p:nvSpPr>
          <p:spPr>
            <a:xfrm>
              <a:off x="6081058" y="5135982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75" name="Line 168"/>
            <p:cNvSpPr/>
            <p:nvPr/>
          </p:nvSpPr>
          <p:spPr>
            <a:xfrm flipH="1" flipV="1">
              <a:off x="6061818" y="4948387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76" name="Line 169"/>
            <p:cNvSpPr/>
            <p:nvPr/>
          </p:nvSpPr>
          <p:spPr>
            <a:xfrm flipH="1" flipV="1">
              <a:off x="6142828" y="4887120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77" name="Line 170"/>
            <p:cNvSpPr/>
            <p:nvPr/>
          </p:nvSpPr>
          <p:spPr>
            <a:xfrm flipV="1">
              <a:off x="6176498" y="4927374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78" name="Line 171"/>
            <p:cNvSpPr/>
            <p:nvPr/>
          </p:nvSpPr>
          <p:spPr>
            <a:xfrm flipV="1">
              <a:off x="6176497" y="4967627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79" name="Line 172"/>
            <p:cNvSpPr/>
            <p:nvPr/>
          </p:nvSpPr>
          <p:spPr>
            <a:xfrm flipH="1">
              <a:off x="6061818" y="5047881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80" name="Line 173"/>
            <p:cNvSpPr/>
            <p:nvPr/>
          </p:nvSpPr>
          <p:spPr>
            <a:xfrm flipH="1">
              <a:off x="6142828" y="5047880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81" name="Line 174"/>
            <p:cNvSpPr/>
            <p:nvPr/>
          </p:nvSpPr>
          <p:spPr>
            <a:xfrm>
              <a:off x="6176498" y="5047881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82" name="Line 175"/>
            <p:cNvSpPr/>
            <p:nvPr/>
          </p:nvSpPr>
          <p:spPr>
            <a:xfrm>
              <a:off x="6176497" y="5047881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83" name="Line 176"/>
            <p:cNvSpPr/>
            <p:nvPr/>
          </p:nvSpPr>
          <p:spPr>
            <a:xfrm flipH="1" flipV="1">
              <a:off x="5903089" y="5076489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84" name="Line 177"/>
            <p:cNvSpPr/>
            <p:nvPr/>
          </p:nvSpPr>
          <p:spPr>
            <a:xfrm flipH="1" flipV="1">
              <a:off x="5984099" y="5015222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85" name="Line 178"/>
            <p:cNvSpPr/>
            <p:nvPr/>
          </p:nvSpPr>
          <p:spPr>
            <a:xfrm flipV="1">
              <a:off x="6017769" y="5055476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86" name="Line 179"/>
            <p:cNvSpPr/>
            <p:nvPr/>
          </p:nvSpPr>
          <p:spPr>
            <a:xfrm flipV="1">
              <a:off x="6017769" y="5095729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87" name="Line 180"/>
            <p:cNvSpPr/>
            <p:nvPr/>
          </p:nvSpPr>
          <p:spPr>
            <a:xfrm flipH="1">
              <a:off x="5903089" y="5175983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88" name="Line 181"/>
            <p:cNvSpPr/>
            <p:nvPr/>
          </p:nvSpPr>
          <p:spPr>
            <a:xfrm flipH="1">
              <a:off x="5984099" y="5175983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89" name="Line 182"/>
            <p:cNvSpPr/>
            <p:nvPr/>
          </p:nvSpPr>
          <p:spPr>
            <a:xfrm>
              <a:off x="6017769" y="5175983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90" name="Line 183"/>
            <p:cNvSpPr/>
            <p:nvPr/>
          </p:nvSpPr>
          <p:spPr>
            <a:xfrm>
              <a:off x="6017769" y="5175983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91" name="Line 184"/>
            <p:cNvSpPr/>
            <p:nvPr/>
          </p:nvSpPr>
          <p:spPr>
            <a:xfrm flipH="1" flipV="1">
              <a:off x="5966378" y="4948387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92" name="Line 185"/>
            <p:cNvSpPr/>
            <p:nvPr/>
          </p:nvSpPr>
          <p:spPr>
            <a:xfrm flipH="1" flipV="1">
              <a:off x="6047388" y="4887120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93" name="Line 186"/>
            <p:cNvSpPr/>
            <p:nvPr/>
          </p:nvSpPr>
          <p:spPr>
            <a:xfrm flipV="1">
              <a:off x="6081058" y="4927374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94" name="Line 187"/>
            <p:cNvSpPr/>
            <p:nvPr/>
          </p:nvSpPr>
          <p:spPr>
            <a:xfrm flipV="1">
              <a:off x="6081058" y="4967627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95" name="Line 188"/>
            <p:cNvSpPr/>
            <p:nvPr/>
          </p:nvSpPr>
          <p:spPr>
            <a:xfrm flipH="1">
              <a:off x="5966378" y="5047881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96" name="Line 189"/>
            <p:cNvSpPr/>
            <p:nvPr/>
          </p:nvSpPr>
          <p:spPr>
            <a:xfrm flipH="1">
              <a:off x="6047388" y="5047880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97" name="Line 190"/>
            <p:cNvSpPr/>
            <p:nvPr/>
          </p:nvSpPr>
          <p:spPr>
            <a:xfrm>
              <a:off x="6081058" y="5047881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198" name="Line 191"/>
            <p:cNvSpPr/>
            <p:nvPr/>
          </p:nvSpPr>
          <p:spPr>
            <a:xfrm>
              <a:off x="6081058" y="5047881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</p:grpSp>
      <p:grpSp>
        <p:nvGrpSpPr>
          <p:cNvPr id="352" name="Group 351"/>
          <p:cNvGrpSpPr/>
          <p:nvPr/>
        </p:nvGrpSpPr>
        <p:grpSpPr>
          <a:xfrm>
            <a:off x="2327034" y="4072031"/>
            <a:ext cx="2040183" cy="932665"/>
            <a:chOff x="2396627" y="4051165"/>
            <a:chExt cx="2040183" cy="932665"/>
          </a:xfrm>
        </p:grpSpPr>
        <p:sp>
          <p:nvSpPr>
            <p:cNvPr id="205" name="Line 199"/>
            <p:cNvSpPr/>
            <p:nvPr/>
          </p:nvSpPr>
          <p:spPr>
            <a:xfrm flipH="1" flipV="1">
              <a:off x="2396627" y="4562561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06" name="Line 200"/>
            <p:cNvSpPr/>
            <p:nvPr/>
          </p:nvSpPr>
          <p:spPr>
            <a:xfrm flipH="1" flipV="1">
              <a:off x="2477637" y="4501295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07" name="Line 201"/>
            <p:cNvSpPr/>
            <p:nvPr/>
          </p:nvSpPr>
          <p:spPr>
            <a:xfrm flipV="1">
              <a:off x="2511306" y="4541548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08" name="Line 202"/>
            <p:cNvSpPr/>
            <p:nvPr/>
          </p:nvSpPr>
          <p:spPr>
            <a:xfrm flipV="1">
              <a:off x="2511306" y="4581802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09" name="Line 203"/>
            <p:cNvSpPr/>
            <p:nvPr/>
          </p:nvSpPr>
          <p:spPr>
            <a:xfrm flipH="1">
              <a:off x="2396627" y="4662056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10" name="Line 204"/>
            <p:cNvSpPr/>
            <p:nvPr/>
          </p:nvSpPr>
          <p:spPr>
            <a:xfrm flipH="1">
              <a:off x="2477637" y="4662055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11" name="Line 205"/>
            <p:cNvSpPr/>
            <p:nvPr/>
          </p:nvSpPr>
          <p:spPr>
            <a:xfrm>
              <a:off x="2511306" y="4662055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12" name="Line 206"/>
            <p:cNvSpPr/>
            <p:nvPr/>
          </p:nvSpPr>
          <p:spPr>
            <a:xfrm>
              <a:off x="2511306" y="4662055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13" name="Line 207"/>
            <p:cNvSpPr/>
            <p:nvPr/>
          </p:nvSpPr>
          <p:spPr>
            <a:xfrm flipH="1" flipV="1">
              <a:off x="2396627" y="4643068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14" name="Line 208"/>
            <p:cNvSpPr/>
            <p:nvPr/>
          </p:nvSpPr>
          <p:spPr>
            <a:xfrm flipH="1" flipV="1">
              <a:off x="2477637" y="4581802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15" name="Line 209"/>
            <p:cNvSpPr/>
            <p:nvPr/>
          </p:nvSpPr>
          <p:spPr>
            <a:xfrm flipV="1">
              <a:off x="2511306" y="4622055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16" name="Line 210"/>
            <p:cNvSpPr/>
            <p:nvPr/>
          </p:nvSpPr>
          <p:spPr>
            <a:xfrm flipV="1">
              <a:off x="2511306" y="4662308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17" name="Line 211"/>
            <p:cNvSpPr/>
            <p:nvPr/>
          </p:nvSpPr>
          <p:spPr>
            <a:xfrm flipH="1">
              <a:off x="2396627" y="4742562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18" name="Line 212"/>
            <p:cNvSpPr/>
            <p:nvPr/>
          </p:nvSpPr>
          <p:spPr>
            <a:xfrm flipH="1">
              <a:off x="2477637" y="4742562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19" name="Line 213"/>
            <p:cNvSpPr/>
            <p:nvPr/>
          </p:nvSpPr>
          <p:spPr>
            <a:xfrm>
              <a:off x="2511306" y="4742562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20" name="Line 214"/>
            <p:cNvSpPr/>
            <p:nvPr/>
          </p:nvSpPr>
          <p:spPr>
            <a:xfrm>
              <a:off x="2511306" y="4742562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21" name="Line 215"/>
            <p:cNvSpPr/>
            <p:nvPr/>
          </p:nvSpPr>
          <p:spPr>
            <a:xfrm flipH="1" flipV="1">
              <a:off x="2396627" y="4723575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22" name="Line 216"/>
            <p:cNvSpPr/>
            <p:nvPr/>
          </p:nvSpPr>
          <p:spPr>
            <a:xfrm flipH="1" flipV="1">
              <a:off x="2477637" y="4662308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23" name="Line 217"/>
            <p:cNvSpPr/>
            <p:nvPr/>
          </p:nvSpPr>
          <p:spPr>
            <a:xfrm flipV="1">
              <a:off x="2511306" y="4702562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24" name="Line 218"/>
            <p:cNvSpPr/>
            <p:nvPr/>
          </p:nvSpPr>
          <p:spPr>
            <a:xfrm flipV="1">
              <a:off x="2511306" y="4742815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25" name="Line 219"/>
            <p:cNvSpPr/>
            <p:nvPr/>
          </p:nvSpPr>
          <p:spPr>
            <a:xfrm flipH="1">
              <a:off x="2396627" y="4823069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26" name="Line 220"/>
            <p:cNvSpPr/>
            <p:nvPr/>
          </p:nvSpPr>
          <p:spPr>
            <a:xfrm flipH="1">
              <a:off x="2477637" y="4823069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27" name="Line 221"/>
            <p:cNvSpPr/>
            <p:nvPr/>
          </p:nvSpPr>
          <p:spPr>
            <a:xfrm>
              <a:off x="2511306" y="4823069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28" name="Line 222"/>
            <p:cNvSpPr/>
            <p:nvPr/>
          </p:nvSpPr>
          <p:spPr>
            <a:xfrm>
              <a:off x="2511306" y="4823069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29" name="Line 223"/>
            <p:cNvSpPr/>
            <p:nvPr/>
          </p:nvSpPr>
          <p:spPr>
            <a:xfrm flipH="1" flipV="1">
              <a:off x="3729493" y="4176483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30" name="Line 224"/>
            <p:cNvSpPr/>
            <p:nvPr/>
          </p:nvSpPr>
          <p:spPr>
            <a:xfrm flipH="1" flipV="1">
              <a:off x="3810502" y="4115216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31" name="Line 225"/>
            <p:cNvSpPr/>
            <p:nvPr/>
          </p:nvSpPr>
          <p:spPr>
            <a:xfrm flipV="1">
              <a:off x="3844172" y="4155470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32" name="Line 226"/>
            <p:cNvSpPr/>
            <p:nvPr/>
          </p:nvSpPr>
          <p:spPr>
            <a:xfrm flipV="1">
              <a:off x="3844172" y="4195723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33" name="Line 227"/>
            <p:cNvSpPr/>
            <p:nvPr/>
          </p:nvSpPr>
          <p:spPr>
            <a:xfrm flipH="1">
              <a:off x="3729493" y="4275977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34" name="Line 228"/>
            <p:cNvSpPr/>
            <p:nvPr/>
          </p:nvSpPr>
          <p:spPr>
            <a:xfrm flipH="1">
              <a:off x="3810502" y="4275977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35" name="Line 229"/>
            <p:cNvSpPr/>
            <p:nvPr/>
          </p:nvSpPr>
          <p:spPr>
            <a:xfrm>
              <a:off x="3844172" y="4275977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36" name="Line 230"/>
            <p:cNvSpPr/>
            <p:nvPr/>
          </p:nvSpPr>
          <p:spPr>
            <a:xfrm>
              <a:off x="3844172" y="4275977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37" name="Line 231"/>
            <p:cNvSpPr/>
            <p:nvPr/>
          </p:nvSpPr>
          <p:spPr>
            <a:xfrm flipH="1" flipV="1">
              <a:off x="4197071" y="4112432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38" name="Line 232"/>
            <p:cNvSpPr/>
            <p:nvPr/>
          </p:nvSpPr>
          <p:spPr>
            <a:xfrm flipH="1" flipV="1">
              <a:off x="4278081" y="4051165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39" name="Line 233"/>
            <p:cNvSpPr/>
            <p:nvPr/>
          </p:nvSpPr>
          <p:spPr>
            <a:xfrm flipV="1">
              <a:off x="4311751" y="4091419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40" name="Line 234"/>
            <p:cNvSpPr/>
            <p:nvPr/>
          </p:nvSpPr>
          <p:spPr>
            <a:xfrm flipV="1">
              <a:off x="4311751" y="4131672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41" name="Line 235"/>
            <p:cNvSpPr/>
            <p:nvPr/>
          </p:nvSpPr>
          <p:spPr>
            <a:xfrm flipH="1">
              <a:off x="4197071" y="4211926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42" name="Line 236"/>
            <p:cNvSpPr/>
            <p:nvPr/>
          </p:nvSpPr>
          <p:spPr>
            <a:xfrm flipH="1">
              <a:off x="4278081" y="4211926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43" name="Line 237"/>
            <p:cNvSpPr/>
            <p:nvPr/>
          </p:nvSpPr>
          <p:spPr>
            <a:xfrm>
              <a:off x="4311751" y="4211926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44" name="Line 238"/>
            <p:cNvSpPr/>
            <p:nvPr/>
          </p:nvSpPr>
          <p:spPr>
            <a:xfrm>
              <a:off x="4311751" y="4211926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</p:grpSp>
      <p:sp>
        <p:nvSpPr>
          <p:cNvPr id="258" name="Line 252"/>
          <p:cNvSpPr/>
          <p:nvPr/>
        </p:nvSpPr>
        <p:spPr>
          <a:xfrm flipH="1">
            <a:off x="2571304" y="3954709"/>
            <a:ext cx="33670" cy="160761"/>
          </a:xfrm>
          <a:prstGeom prst="line">
            <a:avLst/>
          </a:prstGeom>
          <a:ln>
            <a:solidFill>
              <a:srgbClr val="FF0000"/>
            </a:solidFill>
          </a:ln>
        </p:spPr>
      </p:sp>
      <p:sp>
        <p:nvSpPr>
          <p:cNvPr id="282" name="Line 276"/>
          <p:cNvSpPr/>
          <p:nvPr/>
        </p:nvSpPr>
        <p:spPr>
          <a:xfrm flipH="1">
            <a:off x="4243146" y="3951418"/>
            <a:ext cx="33670" cy="160761"/>
          </a:xfrm>
          <a:prstGeom prst="line">
            <a:avLst/>
          </a:prstGeom>
          <a:ln>
            <a:solidFill>
              <a:srgbClr val="FF0000"/>
            </a:solidFill>
          </a:ln>
        </p:spPr>
      </p:sp>
      <p:grpSp>
        <p:nvGrpSpPr>
          <p:cNvPr id="356" name="Group 355"/>
          <p:cNvGrpSpPr/>
          <p:nvPr/>
        </p:nvGrpSpPr>
        <p:grpSpPr>
          <a:xfrm>
            <a:off x="6948117" y="6301559"/>
            <a:ext cx="317963" cy="321775"/>
            <a:chOff x="6948117" y="6301559"/>
            <a:chExt cx="317963" cy="321775"/>
          </a:xfrm>
        </p:grpSpPr>
        <p:sp>
          <p:nvSpPr>
            <p:cNvPr id="301" name="Line 295"/>
            <p:cNvSpPr/>
            <p:nvPr/>
          </p:nvSpPr>
          <p:spPr>
            <a:xfrm flipH="1" flipV="1">
              <a:off x="6948117" y="6363079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02" name="Line 296"/>
            <p:cNvSpPr/>
            <p:nvPr/>
          </p:nvSpPr>
          <p:spPr>
            <a:xfrm flipH="1" flipV="1">
              <a:off x="7029126" y="6301813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03" name="Line 297"/>
            <p:cNvSpPr/>
            <p:nvPr/>
          </p:nvSpPr>
          <p:spPr>
            <a:xfrm flipV="1">
              <a:off x="7062796" y="6342066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04" name="Line 298"/>
            <p:cNvSpPr/>
            <p:nvPr/>
          </p:nvSpPr>
          <p:spPr>
            <a:xfrm flipV="1">
              <a:off x="7062796" y="6382320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05" name="Line 299"/>
            <p:cNvSpPr/>
            <p:nvPr/>
          </p:nvSpPr>
          <p:spPr>
            <a:xfrm flipH="1">
              <a:off x="6948117" y="6462574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06" name="Line 300"/>
            <p:cNvSpPr/>
            <p:nvPr/>
          </p:nvSpPr>
          <p:spPr>
            <a:xfrm flipH="1">
              <a:off x="7029126" y="6462573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07" name="Line 301"/>
            <p:cNvSpPr/>
            <p:nvPr/>
          </p:nvSpPr>
          <p:spPr>
            <a:xfrm>
              <a:off x="7062796" y="6462573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08" name="Line 302"/>
            <p:cNvSpPr/>
            <p:nvPr/>
          </p:nvSpPr>
          <p:spPr>
            <a:xfrm>
              <a:off x="7062796" y="6462573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09" name="Line 303"/>
            <p:cNvSpPr/>
            <p:nvPr/>
          </p:nvSpPr>
          <p:spPr>
            <a:xfrm flipH="1" flipV="1">
              <a:off x="7026342" y="6362826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10" name="Line 304"/>
            <p:cNvSpPr/>
            <p:nvPr/>
          </p:nvSpPr>
          <p:spPr>
            <a:xfrm flipH="1" flipV="1">
              <a:off x="7107352" y="6301559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11" name="Line 305"/>
            <p:cNvSpPr/>
            <p:nvPr/>
          </p:nvSpPr>
          <p:spPr>
            <a:xfrm flipV="1">
              <a:off x="7141021" y="6341813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12" name="Line 306"/>
            <p:cNvSpPr/>
            <p:nvPr/>
          </p:nvSpPr>
          <p:spPr>
            <a:xfrm flipV="1">
              <a:off x="7141021" y="6382066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13" name="Line 307"/>
            <p:cNvSpPr/>
            <p:nvPr/>
          </p:nvSpPr>
          <p:spPr>
            <a:xfrm flipH="1">
              <a:off x="7026342" y="6462320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14" name="Line 308"/>
            <p:cNvSpPr/>
            <p:nvPr/>
          </p:nvSpPr>
          <p:spPr>
            <a:xfrm flipH="1">
              <a:off x="7107352" y="6462320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15" name="Line 309"/>
            <p:cNvSpPr/>
            <p:nvPr/>
          </p:nvSpPr>
          <p:spPr>
            <a:xfrm>
              <a:off x="7141021" y="6462320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16" name="Line 310"/>
            <p:cNvSpPr/>
            <p:nvPr/>
          </p:nvSpPr>
          <p:spPr>
            <a:xfrm>
              <a:off x="7141021" y="6462320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</p:grpSp>
      <p:sp>
        <p:nvSpPr>
          <p:cNvPr id="330" name="Line 324"/>
          <p:cNvSpPr/>
          <p:nvPr/>
        </p:nvSpPr>
        <p:spPr>
          <a:xfrm flipH="1">
            <a:off x="2805473" y="3528630"/>
            <a:ext cx="33670" cy="160761"/>
          </a:xfrm>
          <a:prstGeom prst="line">
            <a:avLst/>
          </a:prstGeom>
          <a:ln>
            <a:solidFill>
              <a:srgbClr val="FF0000"/>
            </a:solidFill>
          </a:ln>
        </p:spPr>
      </p:sp>
      <p:grpSp>
        <p:nvGrpSpPr>
          <p:cNvPr id="353" name="Group 352"/>
          <p:cNvGrpSpPr/>
          <p:nvPr/>
        </p:nvGrpSpPr>
        <p:grpSpPr>
          <a:xfrm>
            <a:off x="2610348" y="1670694"/>
            <a:ext cx="391379" cy="1993431"/>
            <a:chOff x="2653833" y="1671909"/>
            <a:chExt cx="391379" cy="1993431"/>
          </a:xfrm>
        </p:grpSpPr>
        <p:sp>
          <p:nvSpPr>
            <p:cNvPr id="317" name="Line 311"/>
            <p:cNvSpPr/>
            <p:nvPr/>
          </p:nvSpPr>
          <p:spPr>
            <a:xfrm flipH="1" flipV="1">
              <a:off x="2653833" y="1733176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18" name="Line 312"/>
            <p:cNvSpPr/>
            <p:nvPr/>
          </p:nvSpPr>
          <p:spPr>
            <a:xfrm flipH="1" flipV="1">
              <a:off x="2734843" y="1671909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19" name="Line 313"/>
            <p:cNvSpPr/>
            <p:nvPr/>
          </p:nvSpPr>
          <p:spPr>
            <a:xfrm flipV="1">
              <a:off x="2768513" y="1712163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20" name="Line 314"/>
            <p:cNvSpPr/>
            <p:nvPr/>
          </p:nvSpPr>
          <p:spPr>
            <a:xfrm flipV="1">
              <a:off x="2768513" y="1752416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21" name="Line 315"/>
            <p:cNvSpPr/>
            <p:nvPr/>
          </p:nvSpPr>
          <p:spPr>
            <a:xfrm flipH="1">
              <a:off x="2653833" y="1832670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22" name="Line 316"/>
            <p:cNvSpPr/>
            <p:nvPr/>
          </p:nvSpPr>
          <p:spPr>
            <a:xfrm flipH="1">
              <a:off x="2734843" y="1832670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23" name="Line 317"/>
            <p:cNvSpPr/>
            <p:nvPr/>
          </p:nvSpPr>
          <p:spPr>
            <a:xfrm>
              <a:off x="2768513" y="1832670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24" name="Line 318"/>
            <p:cNvSpPr/>
            <p:nvPr/>
          </p:nvSpPr>
          <p:spPr>
            <a:xfrm>
              <a:off x="2768513" y="1832670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25" name="Line 319"/>
            <p:cNvSpPr/>
            <p:nvPr/>
          </p:nvSpPr>
          <p:spPr>
            <a:xfrm flipH="1" flipV="1">
              <a:off x="2724464" y="3429136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26" name="Line 320"/>
            <p:cNvSpPr/>
            <p:nvPr/>
          </p:nvSpPr>
          <p:spPr>
            <a:xfrm flipH="1" flipV="1">
              <a:off x="2805473" y="3367870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27" name="Line 321"/>
            <p:cNvSpPr/>
            <p:nvPr/>
          </p:nvSpPr>
          <p:spPr>
            <a:xfrm flipV="1">
              <a:off x="2839143" y="3408123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28" name="Line 322"/>
            <p:cNvSpPr/>
            <p:nvPr/>
          </p:nvSpPr>
          <p:spPr>
            <a:xfrm flipV="1">
              <a:off x="2839143" y="3448377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29" name="Line 323"/>
            <p:cNvSpPr/>
            <p:nvPr/>
          </p:nvSpPr>
          <p:spPr>
            <a:xfrm flipH="1">
              <a:off x="2724464" y="3528631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31" name="Line 325"/>
            <p:cNvSpPr/>
            <p:nvPr/>
          </p:nvSpPr>
          <p:spPr>
            <a:xfrm>
              <a:off x="2839143" y="3528630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32" name="Line 326"/>
            <p:cNvSpPr/>
            <p:nvPr/>
          </p:nvSpPr>
          <p:spPr>
            <a:xfrm>
              <a:off x="2839143" y="3528630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33" name="Line 327"/>
            <p:cNvSpPr/>
            <p:nvPr/>
          </p:nvSpPr>
          <p:spPr>
            <a:xfrm flipH="1" flipV="1">
              <a:off x="2805473" y="3405085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34" name="Line 328"/>
            <p:cNvSpPr/>
            <p:nvPr/>
          </p:nvSpPr>
          <p:spPr>
            <a:xfrm flipH="1" flipV="1">
              <a:off x="2886483" y="3343819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35" name="Line 329"/>
            <p:cNvSpPr/>
            <p:nvPr/>
          </p:nvSpPr>
          <p:spPr>
            <a:xfrm flipV="1">
              <a:off x="2920153" y="3384073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36" name="Line 330"/>
            <p:cNvSpPr/>
            <p:nvPr/>
          </p:nvSpPr>
          <p:spPr>
            <a:xfrm flipV="1">
              <a:off x="2920153" y="3424326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37" name="Line 331"/>
            <p:cNvSpPr/>
            <p:nvPr/>
          </p:nvSpPr>
          <p:spPr>
            <a:xfrm flipH="1">
              <a:off x="2805473" y="3504580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38" name="Line 332"/>
            <p:cNvSpPr/>
            <p:nvPr/>
          </p:nvSpPr>
          <p:spPr>
            <a:xfrm flipH="1">
              <a:off x="2886483" y="3504579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39" name="Line 333"/>
            <p:cNvSpPr/>
            <p:nvPr/>
          </p:nvSpPr>
          <p:spPr>
            <a:xfrm>
              <a:off x="2920153" y="3504580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40" name="Line 334"/>
            <p:cNvSpPr/>
            <p:nvPr/>
          </p:nvSpPr>
          <p:spPr>
            <a:xfrm>
              <a:off x="2920153" y="3504579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</p:grpSp>
      <p:grpSp>
        <p:nvGrpSpPr>
          <p:cNvPr id="349" name="Group 348"/>
          <p:cNvGrpSpPr/>
          <p:nvPr/>
        </p:nvGrpSpPr>
        <p:grpSpPr>
          <a:xfrm>
            <a:off x="1123559" y="2046595"/>
            <a:ext cx="5015525" cy="3279768"/>
            <a:chOff x="1093127" y="2057735"/>
            <a:chExt cx="5015525" cy="3279768"/>
          </a:xfrm>
        </p:grpSpPr>
        <p:sp>
          <p:nvSpPr>
            <p:cNvPr id="11" name="Line 4"/>
            <p:cNvSpPr/>
            <p:nvPr/>
          </p:nvSpPr>
          <p:spPr>
            <a:xfrm>
              <a:off x="1093127" y="3922557"/>
              <a:ext cx="3986699" cy="0"/>
            </a:xfrm>
            <a:prstGeom prst="line">
              <a:avLst/>
            </a:prstGeom>
            <a:ln w="36720">
              <a:solidFill>
                <a:srgbClr val="000000"/>
              </a:solidFill>
              <a:round/>
            </a:ln>
          </p:spPr>
        </p:sp>
        <p:sp>
          <p:nvSpPr>
            <p:cNvPr id="13" name="Line 6"/>
            <p:cNvSpPr/>
            <p:nvPr/>
          </p:nvSpPr>
          <p:spPr>
            <a:xfrm>
              <a:off x="5144128" y="4012178"/>
              <a:ext cx="964524" cy="1067855"/>
            </a:xfrm>
            <a:prstGeom prst="line">
              <a:avLst/>
            </a:prstGeom>
            <a:ln w="18360">
              <a:solidFill>
                <a:srgbClr val="000000"/>
              </a:solidFill>
              <a:round/>
            </a:ln>
          </p:spPr>
        </p:sp>
        <p:sp>
          <p:nvSpPr>
            <p:cNvPr id="341" name="Freeform 335"/>
            <p:cNvSpPr/>
            <p:nvPr/>
          </p:nvSpPr>
          <p:spPr>
            <a:xfrm>
              <a:off x="5144128" y="2163558"/>
              <a:ext cx="257713" cy="1655960"/>
            </a:xfrm>
            <a:custGeom>
              <a:avLst/>
              <a:gdLst/>
              <a:ahLst/>
              <a:cxnLst/>
              <a:rect l="0" t="0" r="r" b="b"/>
              <a:pathLst>
                <a:path w="1018" h="6541">
                  <a:moveTo>
                    <a:pt x="0" y="6540"/>
                  </a:moveTo>
                  <a:cubicBezTo>
                    <a:pt x="508" y="5778"/>
                    <a:pt x="1016" y="3810"/>
                    <a:pt x="1016" y="2540"/>
                  </a:cubicBezTo>
                  <a:cubicBezTo>
                    <a:pt x="1017" y="1271"/>
                    <a:pt x="323" y="0"/>
                    <a:pt x="323" y="0"/>
                  </a:cubicBezTo>
                </a:path>
              </a:pathLst>
            </a:custGeom>
            <a:ln w="18360">
              <a:solidFill>
                <a:srgbClr val="000000"/>
              </a:solidFill>
              <a:round/>
            </a:ln>
          </p:spPr>
        </p:sp>
        <p:sp>
          <p:nvSpPr>
            <p:cNvPr id="342" name="Freeform 336"/>
            <p:cNvSpPr/>
            <p:nvPr/>
          </p:nvSpPr>
          <p:spPr>
            <a:xfrm>
              <a:off x="4413773" y="2313686"/>
              <a:ext cx="706052" cy="1512668"/>
            </a:xfrm>
            <a:custGeom>
              <a:avLst/>
              <a:gdLst/>
              <a:ahLst/>
              <a:cxnLst/>
              <a:rect l="0" t="0" r="r" b="b"/>
              <a:pathLst>
                <a:path w="2789" h="5975">
                  <a:moveTo>
                    <a:pt x="2681" y="5974"/>
                  </a:moveTo>
                  <a:cubicBezTo>
                    <a:pt x="2788" y="5064"/>
                    <a:pt x="2347" y="3080"/>
                    <a:pt x="1771" y="1948"/>
                  </a:cubicBezTo>
                  <a:cubicBezTo>
                    <a:pt x="1195" y="817"/>
                    <a:pt x="0" y="0"/>
                    <a:pt x="0" y="0"/>
                  </a:cubicBezTo>
                </a:path>
              </a:pathLst>
            </a:custGeom>
            <a:ln w="18360">
              <a:solidFill>
                <a:srgbClr val="000000"/>
              </a:solidFill>
              <a:round/>
            </a:ln>
          </p:spPr>
        </p:sp>
        <p:sp>
          <p:nvSpPr>
            <p:cNvPr id="343" name="Freeform 337"/>
            <p:cNvSpPr/>
            <p:nvPr/>
          </p:nvSpPr>
          <p:spPr>
            <a:xfrm>
              <a:off x="3832021" y="2765081"/>
              <a:ext cx="1254387" cy="1084058"/>
            </a:xfrm>
            <a:custGeom>
              <a:avLst/>
              <a:gdLst/>
              <a:ahLst/>
              <a:cxnLst/>
              <a:rect l="0" t="0" r="r" b="b"/>
              <a:pathLst>
                <a:path w="4955" h="4282">
                  <a:moveTo>
                    <a:pt x="4954" y="4281"/>
                  </a:moveTo>
                  <a:cubicBezTo>
                    <a:pt x="4667" y="3412"/>
                    <a:pt x="3428" y="1800"/>
                    <a:pt x="2428" y="1018"/>
                  </a:cubicBezTo>
                  <a:cubicBezTo>
                    <a:pt x="1428" y="236"/>
                    <a:pt x="0" y="0"/>
                    <a:pt x="0" y="0"/>
                  </a:cubicBezTo>
                </a:path>
              </a:pathLst>
            </a:custGeom>
            <a:ln w="18360">
              <a:solidFill>
                <a:srgbClr val="000000"/>
              </a:solidFill>
              <a:round/>
            </a:ln>
          </p:spPr>
        </p:sp>
        <p:sp>
          <p:nvSpPr>
            <p:cNvPr id="344" name="Freeform 338"/>
            <p:cNvSpPr/>
            <p:nvPr/>
          </p:nvSpPr>
          <p:spPr>
            <a:xfrm>
              <a:off x="4975019" y="2057735"/>
              <a:ext cx="1069584" cy="1872923"/>
            </a:xfrm>
            <a:custGeom>
              <a:avLst/>
              <a:gdLst/>
              <a:ahLst/>
              <a:cxnLst/>
              <a:rect l="0" t="0" r="r" b="b"/>
              <a:pathLst>
                <a:path w="4225" h="7398">
                  <a:moveTo>
                    <a:pt x="0" y="7397"/>
                  </a:moveTo>
                  <a:cubicBezTo>
                    <a:pt x="841" y="7034"/>
                    <a:pt x="2338" y="5660"/>
                    <a:pt x="3031" y="4595"/>
                  </a:cubicBezTo>
                  <a:cubicBezTo>
                    <a:pt x="3724" y="3530"/>
                    <a:pt x="4224" y="0"/>
                    <a:pt x="4224" y="0"/>
                  </a:cubicBezTo>
                </a:path>
              </a:pathLst>
            </a:custGeom>
            <a:ln w="18360">
              <a:solidFill>
                <a:srgbClr val="000000"/>
              </a:solidFill>
              <a:round/>
            </a:ln>
          </p:spPr>
        </p:sp>
        <p:sp>
          <p:nvSpPr>
            <p:cNvPr id="345" name="Freeform 339"/>
            <p:cNvSpPr/>
            <p:nvPr/>
          </p:nvSpPr>
          <p:spPr>
            <a:xfrm>
              <a:off x="4210236" y="3956228"/>
              <a:ext cx="916677" cy="1381275"/>
            </a:xfrm>
            <a:custGeom>
              <a:avLst/>
              <a:gdLst/>
              <a:ahLst/>
              <a:cxnLst/>
              <a:rect l="0" t="0" r="r" b="b"/>
              <a:pathLst>
                <a:path w="3621" h="5456">
                  <a:moveTo>
                    <a:pt x="3620" y="0"/>
                  </a:moveTo>
                  <a:cubicBezTo>
                    <a:pt x="3578" y="914"/>
                    <a:pt x="2818" y="2800"/>
                    <a:pt x="2065" y="3822"/>
                  </a:cubicBezTo>
                  <a:cubicBezTo>
                    <a:pt x="1312" y="4844"/>
                    <a:pt x="0" y="5455"/>
                    <a:pt x="0" y="5455"/>
                  </a:cubicBezTo>
                </a:path>
              </a:pathLst>
            </a:custGeom>
            <a:ln w="18360">
              <a:solidFill>
                <a:srgbClr val="000000"/>
              </a:solidFill>
              <a:round/>
            </a:ln>
          </p:spPr>
        </p:sp>
        <p:sp>
          <p:nvSpPr>
            <p:cNvPr id="346" name="Freeform 340"/>
            <p:cNvSpPr/>
            <p:nvPr/>
          </p:nvSpPr>
          <p:spPr>
            <a:xfrm>
              <a:off x="3215080" y="3970659"/>
              <a:ext cx="1834874" cy="1045323"/>
            </a:xfrm>
            <a:custGeom>
              <a:avLst/>
              <a:gdLst/>
              <a:ahLst/>
              <a:cxnLst/>
              <a:rect l="0" t="0" r="r" b="b"/>
              <a:pathLst>
                <a:path w="7248" h="4129">
                  <a:moveTo>
                    <a:pt x="7247" y="0"/>
                  </a:moveTo>
                  <a:cubicBezTo>
                    <a:pt x="6893" y="844"/>
                    <a:pt x="5535" y="2357"/>
                    <a:pt x="4477" y="3059"/>
                  </a:cubicBezTo>
                  <a:cubicBezTo>
                    <a:pt x="3418" y="3761"/>
                    <a:pt x="0" y="4128"/>
                    <a:pt x="0" y="4128"/>
                  </a:cubicBezTo>
                </a:path>
              </a:pathLst>
            </a:custGeom>
            <a:ln w="18360">
              <a:solidFill>
                <a:srgbClr val="000000"/>
              </a:solidFill>
              <a:round/>
            </a:ln>
          </p:spPr>
        </p:sp>
      </p:grpSp>
      <p:grpSp>
        <p:nvGrpSpPr>
          <p:cNvPr id="350" name="Group 349"/>
          <p:cNvGrpSpPr/>
          <p:nvPr/>
        </p:nvGrpSpPr>
        <p:grpSpPr>
          <a:xfrm>
            <a:off x="2116383" y="3708125"/>
            <a:ext cx="2425234" cy="346838"/>
            <a:chOff x="2057651" y="3729644"/>
            <a:chExt cx="2425234" cy="346838"/>
          </a:xfrm>
        </p:grpSpPr>
        <p:sp>
          <p:nvSpPr>
            <p:cNvPr id="245" name="Line 239"/>
            <p:cNvSpPr/>
            <p:nvPr/>
          </p:nvSpPr>
          <p:spPr>
            <a:xfrm flipH="1" flipV="1">
              <a:off x="2057651" y="3816227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46" name="Line 240"/>
            <p:cNvSpPr/>
            <p:nvPr/>
          </p:nvSpPr>
          <p:spPr>
            <a:xfrm flipH="1" flipV="1">
              <a:off x="2138661" y="3754961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47" name="Line 241"/>
            <p:cNvSpPr/>
            <p:nvPr/>
          </p:nvSpPr>
          <p:spPr>
            <a:xfrm flipV="1">
              <a:off x="2172331" y="3795214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48" name="Line 242"/>
            <p:cNvSpPr/>
            <p:nvPr/>
          </p:nvSpPr>
          <p:spPr>
            <a:xfrm flipV="1">
              <a:off x="2172331" y="3835468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49" name="Line 243"/>
            <p:cNvSpPr/>
            <p:nvPr/>
          </p:nvSpPr>
          <p:spPr>
            <a:xfrm flipH="1">
              <a:off x="2057651" y="3915722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50" name="Line 244"/>
            <p:cNvSpPr/>
            <p:nvPr/>
          </p:nvSpPr>
          <p:spPr>
            <a:xfrm flipH="1">
              <a:off x="2138661" y="3915721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51" name="Line 245"/>
            <p:cNvSpPr/>
            <p:nvPr/>
          </p:nvSpPr>
          <p:spPr>
            <a:xfrm>
              <a:off x="2172331" y="3915722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52" name="Line 246"/>
            <p:cNvSpPr/>
            <p:nvPr/>
          </p:nvSpPr>
          <p:spPr>
            <a:xfrm>
              <a:off x="2172331" y="3915721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53" name="Line 247"/>
            <p:cNvSpPr/>
            <p:nvPr/>
          </p:nvSpPr>
          <p:spPr>
            <a:xfrm flipH="1" flipV="1">
              <a:off x="2490294" y="3855215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54" name="Line 248"/>
            <p:cNvSpPr/>
            <p:nvPr/>
          </p:nvSpPr>
          <p:spPr>
            <a:xfrm flipH="1" flipV="1">
              <a:off x="2571304" y="3793948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55" name="Line 249"/>
            <p:cNvSpPr/>
            <p:nvPr/>
          </p:nvSpPr>
          <p:spPr>
            <a:xfrm flipV="1">
              <a:off x="2604974" y="3834202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56" name="Line 250"/>
            <p:cNvSpPr/>
            <p:nvPr/>
          </p:nvSpPr>
          <p:spPr>
            <a:xfrm flipV="1">
              <a:off x="2604974" y="3874455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57" name="Line 251"/>
            <p:cNvSpPr/>
            <p:nvPr/>
          </p:nvSpPr>
          <p:spPr>
            <a:xfrm flipH="1">
              <a:off x="2490294" y="3954709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59" name="Line 253"/>
            <p:cNvSpPr/>
            <p:nvPr/>
          </p:nvSpPr>
          <p:spPr>
            <a:xfrm>
              <a:off x="2604974" y="3954709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60" name="Line 254"/>
            <p:cNvSpPr/>
            <p:nvPr/>
          </p:nvSpPr>
          <p:spPr>
            <a:xfrm>
              <a:off x="2604974" y="3954709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61" name="Line 255"/>
            <p:cNvSpPr/>
            <p:nvPr/>
          </p:nvSpPr>
          <p:spPr>
            <a:xfrm flipH="1" flipV="1">
              <a:off x="3536588" y="3790911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62" name="Line 256"/>
            <p:cNvSpPr/>
            <p:nvPr/>
          </p:nvSpPr>
          <p:spPr>
            <a:xfrm flipH="1" flipV="1">
              <a:off x="3617598" y="3729644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63" name="Line 257"/>
            <p:cNvSpPr/>
            <p:nvPr/>
          </p:nvSpPr>
          <p:spPr>
            <a:xfrm flipV="1">
              <a:off x="3651267" y="3769898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64" name="Line 258"/>
            <p:cNvSpPr/>
            <p:nvPr/>
          </p:nvSpPr>
          <p:spPr>
            <a:xfrm flipV="1">
              <a:off x="3651267" y="3810151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65" name="Line 259"/>
            <p:cNvSpPr/>
            <p:nvPr/>
          </p:nvSpPr>
          <p:spPr>
            <a:xfrm flipH="1">
              <a:off x="3536588" y="3890405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66" name="Line 260"/>
            <p:cNvSpPr/>
            <p:nvPr/>
          </p:nvSpPr>
          <p:spPr>
            <a:xfrm flipH="1">
              <a:off x="3617598" y="3890405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67" name="Line 261"/>
            <p:cNvSpPr/>
            <p:nvPr/>
          </p:nvSpPr>
          <p:spPr>
            <a:xfrm>
              <a:off x="3651267" y="3890405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68" name="Line 262"/>
            <p:cNvSpPr/>
            <p:nvPr/>
          </p:nvSpPr>
          <p:spPr>
            <a:xfrm>
              <a:off x="3651267" y="3890405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69" name="Line 263"/>
            <p:cNvSpPr/>
            <p:nvPr/>
          </p:nvSpPr>
          <p:spPr>
            <a:xfrm flipH="1" flipV="1">
              <a:off x="4097834" y="3790911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70" name="Line 264"/>
            <p:cNvSpPr/>
            <p:nvPr/>
          </p:nvSpPr>
          <p:spPr>
            <a:xfrm flipH="1" flipV="1">
              <a:off x="4178844" y="3729644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71" name="Line 265"/>
            <p:cNvSpPr/>
            <p:nvPr/>
          </p:nvSpPr>
          <p:spPr>
            <a:xfrm flipV="1">
              <a:off x="4212514" y="3769898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72" name="Line 266"/>
            <p:cNvSpPr/>
            <p:nvPr/>
          </p:nvSpPr>
          <p:spPr>
            <a:xfrm flipV="1">
              <a:off x="4212514" y="3810151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73" name="Line 267"/>
            <p:cNvSpPr/>
            <p:nvPr/>
          </p:nvSpPr>
          <p:spPr>
            <a:xfrm flipH="1">
              <a:off x="4097834" y="3890405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74" name="Line 268"/>
            <p:cNvSpPr/>
            <p:nvPr/>
          </p:nvSpPr>
          <p:spPr>
            <a:xfrm flipH="1">
              <a:off x="4178844" y="3890405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75" name="Line 269"/>
            <p:cNvSpPr/>
            <p:nvPr/>
          </p:nvSpPr>
          <p:spPr>
            <a:xfrm>
              <a:off x="4212514" y="3890405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76" name="Line 270"/>
            <p:cNvSpPr/>
            <p:nvPr/>
          </p:nvSpPr>
          <p:spPr>
            <a:xfrm>
              <a:off x="4212514" y="3890405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77" name="Line 271"/>
            <p:cNvSpPr/>
            <p:nvPr/>
          </p:nvSpPr>
          <p:spPr>
            <a:xfrm flipH="1" flipV="1">
              <a:off x="4162136" y="3851924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78" name="Line 272"/>
            <p:cNvSpPr/>
            <p:nvPr/>
          </p:nvSpPr>
          <p:spPr>
            <a:xfrm flipH="1" flipV="1">
              <a:off x="4243146" y="3790657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79" name="Line 273"/>
            <p:cNvSpPr/>
            <p:nvPr/>
          </p:nvSpPr>
          <p:spPr>
            <a:xfrm flipV="1">
              <a:off x="4276816" y="3830911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80" name="Line 274"/>
            <p:cNvSpPr/>
            <p:nvPr/>
          </p:nvSpPr>
          <p:spPr>
            <a:xfrm flipV="1">
              <a:off x="4276816" y="3871164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81" name="Line 275"/>
            <p:cNvSpPr/>
            <p:nvPr/>
          </p:nvSpPr>
          <p:spPr>
            <a:xfrm flipH="1">
              <a:off x="4162136" y="3951418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83" name="Line 277"/>
            <p:cNvSpPr/>
            <p:nvPr/>
          </p:nvSpPr>
          <p:spPr>
            <a:xfrm>
              <a:off x="4276816" y="3951418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84" name="Line 278"/>
            <p:cNvSpPr/>
            <p:nvPr/>
          </p:nvSpPr>
          <p:spPr>
            <a:xfrm>
              <a:off x="4276816" y="3951418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85" name="Line 279"/>
            <p:cNvSpPr/>
            <p:nvPr/>
          </p:nvSpPr>
          <p:spPr>
            <a:xfrm flipH="1" flipV="1">
              <a:off x="4243146" y="3790911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86" name="Line 280"/>
            <p:cNvSpPr/>
            <p:nvPr/>
          </p:nvSpPr>
          <p:spPr>
            <a:xfrm flipH="1" flipV="1">
              <a:off x="4324156" y="3729644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87" name="Line 281"/>
            <p:cNvSpPr/>
            <p:nvPr/>
          </p:nvSpPr>
          <p:spPr>
            <a:xfrm flipV="1">
              <a:off x="4357826" y="3769898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88" name="Line 282"/>
            <p:cNvSpPr/>
            <p:nvPr/>
          </p:nvSpPr>
          <p:spPr>
            <a:xfrm flipV="1">
              <a:off x="4357826" y="3810151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89" name="Line 283"/>
            <p:cNvSpPr/>
            <p:nvPr/>
          </p:nvSpPr>
          <p:spPr>
            <a:xfrm flipH="1">
              <a:off x="4243146" y="3890405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90" name="Line 284"/>
            <p:cNvSpPr/>
            <p:nvPr/>
          </p:nvSpPr>
          <p:spPr>
            <a:xfrm flipH="1">
              <a:off x="4324156" y="3890405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91" name="Line 285"/>
            <p:cNvSpPr/>
            <p:nvPr/>
          </p:nvSpPr>
          <p:spPr>
            <a:xfrm>
              <a:off x="4357826" y="3890405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92" name="Line 286"/>
            <p:cNvSpPr/>
            <p:nvPr/>
          </p:nvSpPr>
          <p:spPr>
            <a:xfrm>
              <a:off x="4357826" y="3890405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93" name="Line 287"/>
            <p:cNvSpPr/>
            <p:nvPr/>
          </p:nvSpPr>
          <p:spPr>
            <a:xfrm flipH="1" flipV="1">
              <a:off x="2764969" y="3791164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94" name="Line 288"/>
            <p:cNvSpPr/>
            <p:nvPr/>
          </p:nvSpPr>
          <p:spPr>
            <a:xfrm flipH="1" flipV="1">
              <a:off x="2845978" y="3729897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95" name="Line 289"/>
            <p:cNvSpPr/>
            <p:nvPr/>
          </p:nvSpPr>
          <p:spPr>
            <a:xfrm flipV="1">
              <a:off x="2879648" y="3770151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96" name="Line 290"/>
            <p:cNvSpPr/>
            <p:nvPr/>
          </p:nvSpPr>
          <p:spPr>
            <a:xfrm flipV="1">
              <a:off x="2879648" y="3810404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97" name="Line 291"/>
            <p:cNvSpPr/>
            <p:nvPr/>
          </p:nvSpPr>
          <p:spPr>
            <a:xfrm flipH="1">
              <a:off x="2764969" y="3890658"/>
              <a:ext cx="114933" cy="99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98" name="Line 292"/>
            <p:cNvSpPr/>
            <p:nvPr/>
          </p:nvSpPr>
          <p:spPr>
            <a:xfrm flipH="1">
              <a:off x="2845978" y="3890658"/>
              <a:ext cx="33670" cy="1607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299" name="Line 293"/>
            <p:cNvSpPr/>
            <p:nvPr/>
          </p:nvSpPr>
          <p:spPr>
            <a:xfrm>
              <a:off x="2879648" y="3890658"/>
              <a:ext cx="84554" cy="1205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  <p:sp>
          <p:nvSpPr>
            <p:cNvPr id="300" name="Line 294"/>
            <p:cNvSpPr/>
            <p:nvPr/>
          </p:nvSpPr>
          <p:spPr>
            <a:xfrm>
              <a:off x="2879648" y="3890658"/>
              <a:ext cx="125059" cy="80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</p:sp>
      </p:grpSp>
    </p:spTree>
    <p:extLst>
      <p:ext uri="{BB962C8B-B14F-4D97-AF65-F5344CB8AC3E}">
        <p14:creationId xmlns:p14="http://schemas.microsoft.com/office/powerpoint/2010/main" val="4172047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835508"/>
          </a:xfrm>
        </p:spPr>
        <p:txBody>
          <a:bodyPr/>
          <a:lstStyle/>
          <a:p>
            <a:r>
              <a:rPr lang="en-US" dirty="0" smtClean="0"/>
              <a:t>Don’t Panic!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602" y="835508"/>
            <a:ext cx="5290552" cy="2698608"/>
          </a:xfrm>
          <a:prstGeom prst="rect">
            <a:avLst/>
          </a:prstGeom>
        </p:spPr>
      </p:pic>
      <p:sp>
        <p:nvSpPr>
          <p:cNvPr id="354" name="Subtitle 2"/>
          <p:cNvSpPr txBox="1">
            <a:spLocks/>
          </p:cNvSpPr>
          <p:nvPr/>
        </p:nvSpPr>
        <p:spPr>
          <a:xfrm>
            <a:off x="336417" y="1459623"/>
            <a:ext cx="2750660" cy="4597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CERN are dealing with </a:t>
            </a:r>
            <a:r>
              <a:rPr lang="en-US" dirty="0" err="1" smtClean="0">
                <a:solidFill>
                  <a:schemeClr val="tx1"/>
                </a:solidFill>
              </a:rPr>
              <a:t>TeV</a:t>
            </a:r>
            <a:r>
              <a:rPr lang="en-US" dirty="0" smtClean="0">
                <a:solidFill>
                  <a:schemeClr val="tx1"/>
                </a:solidFill>
              </a:rPr>
              <a:t> neutrons and protons, 1000s times more energetic than ESS!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Hadron calorimeters are only a few </a:t>
            </a:r>
            <a:r>
              <a:rPr lang="en-US" dirty="0" err="1" smtClean="0">
                <a:solidFill>
                  <a:schemeClr val="tx1"/>
                </a:solidFill>
              </a:rPr>
              <a:t>metres</a:t>
            </a:r>
            <a:r>
              <a:rPr lang="en-US" dirty="0" smtClean="0">
                <a:solidFill>
                  <a:schemeClr val="tx1"/>
                </a:solidFill>
              </a:rPr>
              <a:t> thick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291" y="3731847"/>
            <a:ext cx="4620863" cy="29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05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835508"/>
          </a:xfrm>
        </p:spPr>
        <p:txBody>
          <a:bodyPr/>
          <a:lstStyle/>
          <a:p>
            <a:r>
              <a:rPr lang="en-US" dirty="0" smtClean="0"/>
              <a:t>Current Efforts</a:t>
            </a:r>
            <a:endParaRPr lang="en-US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36417" y="1459623"/>
            <a:ext cx="8387506" cy="4773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With PSI and SNS, we are designing new shielding for spallation sources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We are collaborating on measurements of energetic particle spectra to understand the processes that generate backgrounds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We are using detectors and methods that are used routinely at high energy labs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Much of this has not been done fully at neutron sources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5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835508"/>
          </a:xfrm>
        </p:spPr>
        <p:txBody>
          <a:bodyPr/>
          <a:lstStyle/>
          <a:p>
            <a:r>
              <a:rPr lang="en-US" dirty="0" smtClean="0"/>
              <a:t>General idea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4116388"/>
            <a:ext cx="2357438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Size: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2m x 2m x Z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u_2.5GeV_1n.eps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t="8473" r="10083" b="10174"/>
          <a:stretch/>
        </p:blipFill>
        <p:spPr>
          <a:xfrm>
            <a:off x="3278556" y="1444532"/>
            <a:ext cx="4433265" cy="4511591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36417" y="3178060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2 </a:t>
            </a:r>
            <a:r>
              <a:rPr lang="en-US" dirty="0" err="1" smtClean="0">
                <a:solidFill>
                  <a:schemeClr val="tx1"/>
                </a:solidFill>
              </a:rPr>
              <a:t>GeV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07300" y="5014728"/>
            <a:ext cx="2914664" cy="8422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Z: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from 0.2m to 3m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36417" y="2247584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10. 000 n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36417" y="1459624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GEANT4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47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7289"/>
            <a:ext cx="8042276" cy="777478"/>
          </a:xfrm>
        </p:spPr>
        <p:txBody>
          <a:bodyPr/>
          <a:lstStyle/>
          <a:p>
            <a:r>
              <a:rPr lang="en-US" dirty="0" smtClean="0"/>
              <a:t>Iron</a:t>
            </a:r>
            <a:endParaRPr lang="en-US" dirty="0"/>
          </a:p>
        </p:txBody>
      </p:sp>
      <p:pic>
        <p:nvPicPr>
          <p:cNvPr id="4" name="Fe_movie.mov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782" y="758546"/>
            <a:ext cx="3672353" cy="2863387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48521" y="3947303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48521" y="4887716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2m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48521" y="5777173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992455" y="5777173"/>
            <a:ext cx="3102852" cy="774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neutron, gamma</a:t>
            </a:r>
            <a:endParaRPr lang="en-US" sz="1800" dirty="0">
              <a:solidFill>
                <a:srgbClr val="0000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92455" y="4887716"/>
            <a:ext cx="21479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 smtClean="0">
                <a:sym typeface="Wingdings"/>
              </a:rPr>
              <a:t>neutron</a:t>
            </a:r>
            <a:r>
              <a:rPr lang="pt-BR" dirty="0" smtClean="0">
                <a:sym typeface="Wingdings"/>
              </a:rPr>
              <a:t>, </a:t>
            </a:r>
            <a:r>
              <a:rPr lang="pt-BR" dirty="0" err="1">
                <a:sym typeface="Wingdings"/>
              </a:rPr>
              <a:t>gamma</a:t>
            </a:r>
            <a:r>
              <a:rPr lang="pt-BR" dirty="0" smtClean="0">
                <a:sym typeface="Wingdings"/>
              </a:rPr>
              <a:t>,</a:t>
            </a:r>
          </a:p>
          <a:p>
            <a:r>
              <a:rPr lang="pt-BR" dirty="0" smtClean="0">
                <a:sym typeface="Wingdings"/>
              </a:rPr>
              <a:t>e</a:t>
            </a:r>
            <a:r>
              <a:rPr lang="pt-BR" dirty="0">
                <a:sym typeface="Wingdings"/>
              </a:rPr>
              <a:t>-,</a:t>
            </a:r>
            <a:r>
              <a:rPr lang="pt-BR" dirty="0" err="1">
                <a:sym typeface="Wingdings"/>
              </a:rPr>
              <a:t>proton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92455" y="3927681"/>
            <a:ext cx="3346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eutron, gamma, proton, </a:t>
            </a:r>
            <a:br>
              <a:rPr lang="en-US" dirty="0" smtClean="0"/>
            </a:br>
            <a:r>
              <a:rPr lang="en-US" dirty="0" smtClean="0"/>
              <a:t>e+, pi-, e-, pi+, kaon0, mu-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932" y="712314"/>
            <a:ext cx="2909619" cy="2909619"/>
          </a:xfrm>
          <a:prstGeom prst="rect">
            <a:avLst/>
          </a:prstGeom>
          <a:ln>
            <a:solidFill>
              <a:srgbClr val="244A58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1932" y="3718655"/>
            <a:ext cx="2909619" cy="2909619"/>
          </a:xfrm>
          <a:prstGeom prst="rect">
            <a:avLst/>
          </a:prstGeom>
          <a:ln>
            <a:solidFill>
              <a:srgbClr val="244A58"/>
            </a:solidFill>
          </a:ln>
        </p:spPr>
      </p:pic>
    </p:spTree>
    <p:extLst>
      <p:ext uri="{BB962C8B-B14F-4D97-AF65-F5344CB8AC3E}">
        <p14:creationId xmlns:p14="http://schemas.microsoft.com/office/powerpoint/2010/main" val="73947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3243"/>
            <a:ext cx="8042276" cy="777478"/>
          </a:xfrm>
        </p:spPr>
        <p:txBody>
          <a:bodyPr/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50B5B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Iron, energy spectra, 140cm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50B5B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0679" y="2604554"/>
            <a:ext cx="1822172" cy="6090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Neutrons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0679" y="3187660"/>
            <a:ext cx="1822172" cy="6090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4FD6D6"/>
                </a:solidFill>
              </a:rPr>
              <a:t>Gammas</a:t>
            </a:r>
            <a:endParaRPr lang="en-US" sz="2400" dirty="0">
              <a:solidFill>
                <a:srgbClr val="4FD6D6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0679" y="3796684"/>
            <a:ext cx="3071217" cy="6090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DE29BE"/>
                </a:solidFill>
              </a:rPr>
              <a:t>Charged particles</a:t>
            </a:r>
            <a:endParaRPr lang="en-US" sz="2400" dirty="0">
              <a:solidFill>
                <a:srgbClr val="DE29B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265" y="1554959"/>
            <a:ext cx="5080000" cy="5080000"/>
          </a:xfrm>
          <a:prstGeom prst="rect">
            <a:avLst/>
          </a:prstGeom>
          <a:ln>
            <a:solidFill>
              <a:srgbClr val="244A58"/>
            </a:solidFill>
          </a:ln>
        </p:spPr>
      </p:pic>
    </p:spTree>
    <p:extLst>
      <p:ext uri="{BB962C8B-B14F-4D97-AF65-F5344CB8AC3E}">
        <p14:creationId xmlns:p14="http://schemas.microsoft.com/office/powerpoint/2010/main" val="276064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3243"/>
            <a:ext cx="8042276" cy="777478"/>
          </a:xfrm>
        </p:spPr>
        <p:txBody>
          <a:bodyPr/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50B5B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Energy Gaps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50B5B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Picture 4" descr="xsectPlotSim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66" y="1787768"/>
            <a:ext cx="5216769" cy="359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3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5" y="-93579"/>
            <a:ext cx="8042276" cy="838355"/>
          </a:xfrm>
        </p:spPr>
        <p:txBody>
          <a:bodyPr/>
          <a:lstStyle/>
          <a:p>
            <a:r>
              <a:rPr lang="en-US" dirty="0" smtClean="0"/>
              <a:t>Concrete, </a:t>
            </a:r>
            <a:r>
              <a:rPr lang="en-US" sz="3200" dirty="0" smtClean="0"/>
              <a:t>2.3 g/cm</a:t>
            </a:r>
            <a:r>
              <a:rPr lang="en-US" sz="3200" baseline="30000" dirty="0" smtClean="0"/>
              <a:t>3</a:t>
            </a:r>
            <a:endParaRPr lang="en-US" sz="3200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48521" y="4228258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92455" y="4228258"/>
            <a:ext cx="3157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gamma, </a:t>
            </a:r>
            <a:r>
              <a:rPr lang="en-US" dirty="0"/>
              <a:t>neutron</a:t>
            </a:r>
            <a:r>
              <a:rPr lang="en-US" dirty="0" smtClean="0"/>
              <a:t>, proton, e-, e+, pi-, pi+, mu-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433" y="744776"/>
            <a:ext cx="2843618" cy="2843618"/>
          </a:xfrm>
          <a:prstGeom prst="rect">
            <a:avLst/>
          </a:prstGeom>
          <a:ln>
            <a:solidFill>
              <a:srgbClr val="244A58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9433" y="3706909"/>
            <a:ext cx="2843617" cy="2843617"/>
          </a:xfrm>
          <a:prstGeom prst="rect">
            <a:avLst/>
          </a:prstGeom>
          <a:ln>
            <a:solidFill>
              <a:srgbClr val="244A58"/>
            </a:solidFill>
          </a:ln>
        </p:spPr>
      </p:pic>
      <p:pic>
        <p:nvPicPr>
          <p:cNvPr id="5" name="Concret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644" y="744776"/>
            <a:ext cx="4249735" cy="316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44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3243"/>
            <a:ext cx="8042276" cy="777478"/>
          </a:xfrm>
        </p:spPr>
        <p:txBody>
          <a:bodyPr/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50B5B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Concrete, energy spectra, 300cm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50B5B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0679" y="2604554"/>
            <a:ext cx="1822172" cy="6090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Neutrons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0679" y="3187660"/>
            <a:ext cx="1822172" cy="6090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4FD6D6"/>
                </a:solidFill>
              </a:rPr>
              <a:t>Gammas</a:t>
            </a:r>
            <a:endParaRPr lang="en-US" sz="2400" dirty="0">
              <a:solidFill>
                <a:srgbClr val="4FD6D6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0679" y="3796684"/>
            <a:ext cx="3071217" cy="6090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DE29BE"/>
                </a:solidFill>
              </a:rPr>
              <a:t>Charged particles</a:t>
            </a:r>
            <a:endParaRPr lang="en-US" sz="2400" dirty="0">
              <a:solidFill>
                <a:srgbClr val="DE29B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896" y="1256684"/>
            <a:ext cx="5080000" cy="5080000"/>
          </a:xfrm>
          <a:prstGeom prst="rect">
            <a:avLst/>
          </a:prstGeom>
          <a:ln>
            <a:solidFill>
              <a:srgbClr val="244A58"/>
            </a:solidFill>
          </a:ln>
        </p:spPr>
      </p:pic>
    </p:spTree>
    <p:extLst>
      <p:ext uri="{BB962C8B-B14F-4D97-AF65-F5344CB8AC3E}">
        <p14:creationId xmlns:p14="http://schemas.microsoft.com/office/powerpoint/2010/main" val="247639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40792"/>
            <a:ext cx="8042276" cy="835508"/>
          </a:xfrm>
        </p:spPr>
        <p:txBody>
          <a:bodyPr/>
          <a:lstStyle/>
          <a:p>
            <a:r>
              <a:rPr lang="en-US" dirty="0" smtClean="0"/>
              <a:t>Shielding Requirements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4951223" y="3999398"/>
            <a:ext cx="4372509" cy="2929639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4951223" y="1755585"/>
            <a:ext cx="4372509" cy="2441282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-2423714" y="1755586"/>
            <a:ext cx="7374937" cy="4951424"/>
          </a:xfrm>
          <a:prstGeom prst="rect">
            <a:avLst/>
          </a:prstGeom>
        </p:spPr>
      </p:pic>
      <p:graphicFrame>
        <p:nvGraphicFramePr>
          <p:cNvPr id="17" name="Table 3"/>
          <p:cNvGraphicFramePr/>
          <p:nvPr>
            <p:extLst>
              <p:ext uri="{D42A27DB-BD31-4B8C-83A1-F6EECF244321}">
                <p14:modId xmlns:p14="http://schemas.microsoft.com/office/powerpoint/2010/main" val="4090214153"/>
              </p:ext>
            </p:extLst>
          </p:nvPr>
        </p:nvGraphicFramePr>
        <p:xfrm>
          <a:off x="2090561" y="3080983"/>
          <a:ext cx="4303649" cy="3560952"/>
        </p:xfrm>
        <a:graphic>
          <a:graphicData uri="http://schemas.openxmlformats.org/drawingml/2006/table">
            <a:tbl>
              <a:tblPr/>
              <a:tblGrid>
                <a:gridCol w="1434381"/>
                <a:gridCol w="1434634"/>
                <a:gridCol w="1434634"/>
              </a:tblGrid>
              <a:tr h="451902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2" marR="64302" marT="32152" marB="32152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Low Energy</a:t>
                      </a:r>
                      <a:endParaRPr sz="1300" dirty="0"/>
                    </a:p>
                    <a:p>
                      <a:pPr algn="ctr"/>
                      <a:r>
                        <a:rPr lang="en-GB" sz="1300" dirty="0"/>
                        <a:t>&lt; 20 MeV</a:t>
                      </a:r>
                      <a:endParaRPr sz="1300" dirty="0"/>
                    </a:p>
                  </a:txBody>
                  <a:tcPr marL="64302" marR="64302" marT="32152" marB="32152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High Energy</a:t>
                      </a:r>
                      <a:endParaRPr sz="1300" dirty="0"/>
                    </a:p>
                    <a:p>
                      <a:pPr algn="ctr"/>
                      <a:r>
                        <a:rPr lang="en-GB" sz="1300" dirty="0"/>
                        <a:t>20 MeV – 3 </a:t>
                      </a:r>
                      <a:r>
                        <a:rPr lang="en-GB" sz="1300" dirty="0" err="1"/>
                        <a:t>GeV</a:t>
                      </a:r>
                      <a:endParaRPr sz="1300" dirty="0"/>
                    </a:p>
                  </a:txBody>
                  <a:tcPr marL="64302" marR="64302" marT="32152" marB="32152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643042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Biological Shielding</a:t>
                      </a:r>
                      <a:endParaRPr sz="1300" dirty="0"/>
                    </a:p>
                  </a:txBody>
                  <a:tcPr marL="64302" marR="64302" marT="32152" marB="32152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>
                          <a:solidFill>
                            <a:srgbClr val="00AE00"/>
                          </a:solidFill>
                        </a:rPr>
                        <a:t>Known territory at reactors, low risk</a:t>
                      </a:r>
                      <a:endParaRPr sz="1300"/>
                    </a:p>
                  </a:txBody>
                  <a:tcPr marL="64302" marR="64302" marT="32152" marB="3215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>
                          <a:solidFill>
                            <a:srgbClr val="00AE00"/>
                          </a:solidFill>
                        </a:rPr>
                        <a:t>Known territory at spallation sources, low risk</a:t>
                      </a:r>
                      <a:endParaRPr sz="1300"/>
                    </a:p>
                  </a:txBody>
                  <a:tcPr marL="64302" marR="64302" marT="32152" marB="32152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79256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Background Shielding</a:t>
                      </a:r>
                      <a:endParaRPr sz="1300" dirty="0"/>
                    </a:p>
                    <a:p>
                      <a:pPr algn="ctr"/>
                      <a:endParaRPr sz="1300" dirty="0"/>
                    </a:p>
                    <a:p>
                      <a:pPr algn="ctr"/>
                      <a:r>
                        <a:rPr lang="en-GB" sz="1300" dirty="0"/>
                        <a:t>(in particular “Prompt pulse”)</a:t>
                      </a:r>
                      <a:endParaRPr sz="1300" dirty="0"/>
                    </a:p>
                  </a:txBody>
                  <a:tcPr marL="64302" marR="64302" marT="32152" marB="32152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>
                          <a:solidFill>
                            <a:srgbClr val="00AE00"/>
                          </a:solidFill>
                        </a:rPr>
                        <a:t>Known territory at both research reactors and spallation sources, low risk</a:t>
                      </a:r>
                      <a:endParaRPr sz="1300"/>
                    </a:p>
                  </a:txBody>
                  <a:tcPr marL="64302" marR="64302" marT="32152" marB="3215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solidFill>
                            <a:srgbClr val="FF3366"/>
                          </a:solidFill>
                        </a:rPr>
                        <a:t>Existing designs at neutron facilities have proved insufficient at high energies, but potentially useful concepts exist in the physics community, e.g. CERN.</a:t>
                      </a:r>
                      <a:endParaRPr sz="1300" dirty="0"/>
                    </a:p>
                  </a:txBody>
                  <a:tcPr marL="64302" marR="64302" marT="32152" marB="32152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8808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5" y="-8724"/>
            <a:ext cx="8042276" cy="864271"/>
          </a:xfrm>
        </p:spPr>
        <p:txBody>
          <a:bodyPr/>
          <a:lstStyle/>
          <a:p>
            <a:r>
              <a:rPr lang="en-US" dirty="0" smtClean="0"/>
              <a:t>Tungsten</a:t>
            </a:r>
            <a:endParaRPr lang="en-US" dirty="0"/>
          </a:p>
        </p:txBody>
      </p:sp>
      <p:pic>
        <p:nvPicPr>
          <p:cNvPr id="5" name="W_movi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855547"/>
            <a:ext cx="3908526" cy="2690989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48521" y="3947303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0.8m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92455" y="4026497"/>
            <a:ext cx="31576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anti_nu_mu</a:t>
            </a:r>
            <a:r>
              <a:rPr lang="en-US" dirty="0" smtClean="0"/>
              <a:t>, neutron, </a:t>
            </a:r>
            <a:r>
              <a:rPr lang="en-US" dirty="0" err="1" smtClean="0"/>
              <a:t>nu_mu</a:t>
            </a:r>
            <a:r>
              <a:rPr lang="en-US" dirty="0" smtClean="0"/>
              <a:t>, </a:t>
            </a:r>
            <a:r>
              <a:rPr lang="en-US" dirty="0" err="1" smtClean="0"/>
              <a:t>nu_e</a:t>
            </a:r>
            <a:r>
              <a:rPr lang="en-US" dirty="0" smtClean="0"/>
              <a:t>, proton, gamma, pi-, e-, </a:t>
            </a:r>
            <a:r>
              <a:rPr lang="en-US" dirty="0" err="1" smtClean="0"/>
              <a:t>anti_nu_e</a:t>
            </a:r>
            <a:r>
              <a:rPr lang="en-US" dirty="0" smtClean="0"/>
              <a:t>, pi+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1560" y="855547"/>
            <a:ext cx="2807289" cy="2807289"/>
          </a:xfrm>
          <a:prstGeom prst="rect">
            <a:avLst/>
          </a:prstGeom>
          <a:ln>
            <a:solidFill>
              <a:srgbClr val="244A58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1559" y="3870236"/>
            <a:ext cx="2807289" cy="2807289"/>
          </a:xfrm>
          <a:prstGeom prst="rect">
            <a:avLst/>
          </a:prstGeom>
          <a:ln>
            <a:solidFill>
              <a:srgbClr val="244A58"/>
            </a:solidFill>
          </a:ln>
        </p:spPr>
      </p:pic>
    </p:spTree>
    <p:extLst>
      <p:ext uri="{BB962C8B-B14F-4D97-AF65-F5344CB8AC3E}">
        <p14:creationId xmlns:p14="http://schemas.microsoft.com/office/powerpoint/2010/main" val="73947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6328" y="0"/>
            <a:ext cx="8042276" cy="786523"/>
          </a:xfrm>
        </p:spPr>
        <p:txBody>
          <a:bodyPr/>
          <a:lstStyle/>
          <a:p>
            <a:r>
              <a:rPr lang="en-US" dirty="0" smtClean="0"/>
              <a:t>Copper</a:t>
            </a:r>
            <a:endParaRPr lang="en-US" dirty="0"/>
          </a:p>
        </p:txBody>
      </p:sp>
      <p:pic>
        <p:nvPicPr>
          <p:cNvPr id="5" name="Cu_movi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6" y="786523"/>
            <a:ext cx="3947402" cy="2881197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48521" y="4587065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92455" y="4626662"/>
            <a:ext cx="3157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eutron, gamma, e-, proton, pi+, pi-, e+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059" y="786523"/>
            <a:ext cx="2850053" cy="2850053"/>
          </a:xfrm>
          <a:prstGeom prst="rect">
            <a:avLst/>
          </a:prstGeom>
          <a:ln>
            <a:solidFill>
              <a:srgbClr val="244A58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059" y="3825066"/>
            <a:ext cx="2831493" cy="2831493"/>
          </a:xfrm>
          <a:prstGeom prst="rect">
            <a:avLst/>
          </a:prstGeom>
          <a:ln>
            <a:solidFill>
              <a:srgbClr val="244A58"/>
            </a:solidFill>
          </a:ln>
        </p:spPr>
      </p:pic>
    </p:spTree>
    <p:extLst>
      <p:ext uri="{BB962C8B-B14F-4D97-AF65-F5344CB8AC3E}">
        <p14:creationId xmlns:p14="http://schemas.microsoft.com/office/powerpoint/2010/main" val="73947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3243"/>
            <a:ext cx="8042276" cy="777478"/>
          </a:xfrm>
        </p:spPr>
        <p:txBody>
          <a:bodyPr/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50B5B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Copper, energy spectra, 160cm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50B5B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0679" y="2604554"/>
            <a:ext cx="1822172" cy="6090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Neutrons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0679" y="3187660"/>
            <a:ext cx="1822172" cy="6090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4FD6D6"/>
                </a:solidFill>
              </a:rPr>
              <a:t>Gammas</a:t>
            </a:r>
            <a:endParaRPr lang="en-US" sz="2400" dirty="0">
              <a:solidFill>
                <a:srgbClr val="4FD6D6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0679" y="3796684"/>
            <a:ext cx="3071217" cy="6090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DE29BE"/>
                </a:solidFill>
              </a:rPr>
              <a:t>Charged particles</a:t>
            </a:r>
            <a:endParaRPr lang="en-US" sz="2400" dirty="0">
              <a:solidFill>
                <a:srgbClr val="DE29B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400" y="1554959"/>
            <a:ext cx="5080000" cy="5080000"/>
          </a:xfrm>
          <a:prstGeom prst="rect">
            <a:avLst/>
          </a:prstGeom>
          <a:ln>
            <a:solidFill>
              <a:srgbClr val="244A58"/>
            </a:solidFill>
          </a:ln>
        </p:spPr>
      </p:pic>
    </p:spTree>
    <p:extLst>
      <p:ext uri="{BB962C8B-B14F-4D97-AF65-F5344CB8AC3E}">
        <p14:creationId xmlns:p14="http://schemas.microsoft.com/office/powerpoint/2010/main" val="269342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3243"/>
            <a:ext cx="8042276" cy="777478"/>
          </a:xfrm>
        </p:spPr>
        <p:txBody>
          <a:bodyPr/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50B5B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Energy Gaps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50B5B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Picture 4" descr="xsectPlotSim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12" y="1787768"/>
            <a:ext cx="5216769" cy="359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3243"/>
            <a:ext cx="8042276" cy="777478"/>
          </a:xfrm>
        </p:spPr>
        <p:txBody>
          <a:bodyPr/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50B5B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Plugged Energy Gaps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50B5B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Picture 2" descr="xsectPlot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46" y="1798902"/>
            <a:ext cx="523002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7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712688"/>
          </a:xfrm>
        </p:spPr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583079"/>
              </p:ext>
            </p:extLst>
          </p:nvPr>
        </p:nvGraphicFramePr>
        <p:xfrm>
          <a:off x="549275" y="784270"/>
          <a:ext cx="8042276" cy="5929403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3235829"/>
                <a:gridCol w="2460989"/>
                <a:gridCol w="2345458"/>
              </a:tblGrid>
              <a:tr h="351096">
                <a:tc>
                  <a:txBody>
                    <a:bodyPr/>
                    <a:lstStyle/>
                    <a:p>
                      <a:r>
                        <a:rPr lang="en-US" dirty="0" smtClean="0"/>
                        <a:t>Material &amp;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width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Neutrons</a:t>
                      </a:r>
                      <a:r>
                        <a:rPr lang="en-US" baseline="0" dirty="0" smtClean="0"/>
                        <a:t> survived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Particles survived</a:t>
                      </a:r>
                      <a:endParaRPr lang="en-US" dirty="0"/>
                    </a:p>
                  </a:txBody>
                  <a:tcPr/>
                </a:tc>
              </a:tr>
              <a:tr h="2925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Fe</a:t>
                      </a:r>
                      <a:r>
                        <a:rPr lang="en-US" sz="1400" dirty="0" smtClean="0"/>
                        <a:t>, 3m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98 (~1%)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/>
                </a:tc>
              </a:tr>
              <a:tr h="2925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Cu</a:t>
                      </a:r>
                      <a:r>
                        <a:rPr lang="en-US" sz="1400" dirty="0" smtClean="0"/>
                        <a:t>, 3m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~1 (0.01%)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~1</a:t>
                      </a:r>
                      <a:endParaRPr lang="en-US" sz="1400" dirty="0"/>
                    </a:p>
                  </a:txBody>
                  <a:tcPr/>
                </a:tc>
              </a:tr>
              <a:tr h="2925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W</a:t>
                      </a:r>
                      <a:r>
                        <a:rPr lang="en-US" sz="1400" dirty="0" smtClean="0"/>
                        <a:t>, 2.4m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~0</a:t>
                      </a:r>
                      <a:endParaRPr lang="en-US" sz="1400" dirty="0"/>
                    </a:p>
                  </a:txBody>
                  <a:tcPr/>
                </a:tc>
              </a:tr>
              <a:tr h="2925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Al</a:t>
                      </a:r>
                      <a:r>
                        <a:rPr lang="en-US" sz="1400" dirty="0" smtClean="0"/>
                        <a:t>,</a:t>
                      </a:r>
                      <a:r>
                        <a:rPr lang="en-US" sz="1400" baseline="0" dirty="0" smtClean="0"/>
                        <a:t> 3m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5644 (~56%)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7624</a:t>
                      </a:r>
                      <a:endParaRPr lang="en-US" sz="1400" dirty="0"/>
                    </a:p>
                  </a:txBody>
                  <a:tcPr/>
                </a:tc>
              </a:tr>
              <a:tr h="2925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C</a:t>
                      </a:r>
                      <a:r>
                        <a:rPr lang="en-US" sz="1400" dirty="0" smtClean="0"/>
                        <a:t>, 3m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4186 (~42%)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10011</a:t>
                      </a:r>
                      <a:endParaRPr lang="en-US" sz="1400" dirty="0"/>
                    </a:p>
                  </a:txBody>
                  <a:tcPr/>
                </a:tc>
              </a:tr>
              <a:tr h="2925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Ni</a:t>
                      </a:r>
                      <a:r>
                        <a:rPr lang="en-US" sz="1400" dirty="0" smtClean="0"/>
                        <a:t>,</a:t>
                      </a:r>
                      <a:r>
                        <a:rPr lang="en-US" sz="1400" baseline="0" dirty="0" smtClean="0"/>
                        <a:t> 2.4m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~1 (0.01%)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~1</a:t>
                      </a:r>
                      <a:endParaRPr lang="en-US" sz="1400" dirty="0"/>
                    </a:p>
                  </a:txBody>
                  <a:tcPr/>
                </a:tc>
              </a:tr>
              <a:tr h="2925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Concrete</a:t>
                      </a:r>
                      <a:r>
                        <a:rPr lang="en-US" sz="1400" dirty="0" smtClean="0"/>
                        <a:t>, 3m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972 (~10%)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2737</a:t>
                      </a:r>
                      <a:endParaRPr lang="en-US" sz="1400" dirty="0"/>
                    </a:p>
                  </a:txBody>
                  <a:tcPr/>
                </a:tc>
              </a:tr>
              <a:tr h="2925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Graphite</a:t>
                      </a:r>
                      <a:r>
                        <a:rPr lang="en-US" sz="1400" dirty="0" smtClean="0"/>
                        <a:t>,</a:t>
                      </a:r>
                      <a:r>
                        <a:rPr lang="en-US" sz="1400" baseline="0" dirty="0" smtClean="0"/>
                        <a:t> 3m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1853 (~18%)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4187</a:t>
                      </a:r>
                      <a:endParaRPr lang="en-US" sz="1400" dirty="0"/>
                    </a:p>
                  </a:txBody>
                  <a:tcPr/>
                </a:tc>
              </a:tr>
              <a:tr h="49738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Z</a:t>
                      </a:r>
                      <a:r>
                        <a:rPr lang="en-US" sz="1400" baseline="-25000" dirty="0" smtClean="0"/>
                        <a:t>1</a:t>
                      </a:r>
                      <a:r>
                        <a:rPr lang="en-US" sz="1400" dirty="0" smtClean="0"/>
                        <a:t>, 4.4m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3m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Fe </a:t>
                      </a:r>
                      <a:r>
                        <a:rPr lang="en-US" sz="1400" dirty="0" smtClean="0"/>
                        <a:t>+ 1m </a:t>
                      </a:r>
                      <a:r>
                        <a:rPr lang="en-US" sz="14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Cu</a:t>
                      </a:r>
                      <a:r>
                        <a:rPr lang="en-US" sz="1400" dirty="0" smtClean="0"/>
                        <a:t> + 0.4m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W</a:t>
                      </a:r>
                      <a:endParaRPr lang="en-US" sz="1400" dirty="0">
                        <a:solidFill>
                          <a:srgbClr val="FFE1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~0</a:t>
                      </a:r>
                      <a:endParaRPr lang="en-US" sz="1400" dirty="0"/>
                    </a:p>
                  </a:txBody>
                  <a:tcPr/>
                </a:tc>
              </a:tr>
              <a:tr h="4973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Z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, 3.5m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2.5 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Fe</a:t>
                      </a:r>
                      <a:r>
                        <a:rPr lang="en-US" sz="1400" dirty="0" smtClean="0"/>
                        <a:t> + 0.7 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Cu</a:t>
                      </a:r>
                      <a:r>
                        <a:rPr lang="en-US" sz="1400" dirty="0" smtClean="0"/>
                        <a:t> + 0.3m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~0</a:t>
                      </a:r>
                      <a:endParaRPr lang="en-US" sz="1400" dirty="0"/>
                    </a:p>
                  </a:txBody>
                  <a:tcPr/>
                </a:tc>
              </a:tr>
              <a:tr h="4973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Z</a:t>
                      </a:r>
                      <a:r>
                        <a:rPr lang="en-US" sz="1400" baseline="-25000" dirty="0" smtClean="0"/>
                        <a:t>3</a:t>
                      </a:r>
                      <a:r>
                        <a:rPr lang="en-US" sz="1400" dirty="0" smtClean="0"/>
                        <a:t>, 3m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2m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Fe </a:t>
                      </a:r>
                      <a:r>
                        <a:rPr lang="en-US" sz="1400" dirty="0" smtClean="0"/>
                        <a:t>+ 0.7m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Cu </a:t>
                      </a:r>
                      <a:r>
                        <a:rPr lang="en-US" sz="1400" dirty="0" smtClean="0"/>
                        <a:t>+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0.3m </a:t>
                      </a:r>
                      <a:r>
                        <a:rPr lang="en-US" sz="14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99</a:t>
                      </a:r>
                      <a:endParaRPr lang="en-US" sz="1400" dirty="0"/>
                    </a:p>
                  </a:txBody>
                  <a:tcPr/>
                </a:tc>
              </a:tr>
              <a:tr h="4973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Z</a:t>
                      </a:r>
                      <a:r>
                        <a:rPr lang="en-US" sz="1400" baseline="-25000" dirty="0" smtClean="0"/>
                        <a:t>4</a:t>
                      </a:r>
                      <a:r>
                        <a:rPr lang="en-US" sz="1400" dirty="0" smtClean="0"/>
                        <a:t>, 3m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2m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C </a:t>
                      </a:r>
                      <a:r>
                        <a:rPr lang="en-US" sz="1400" dirty="0" smtClean="0"/>
                        <a:t>+ 0.7m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Cu </a:t>
                      </a:r>
                      <a:r>
                        <a:rPr lang="en-US" sz="1400" dirty="0" smtClean="0"/>
                        <a:t>+ 0.3m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217 (~2%)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511</a:t>
                      </a:r>
                      <a:endParaRPr lang="en-US" sz="1400" dirty="0"/>
                    </a:p>
                  </a:txBody>
                  <a:tcPr/>
                </a:tc>
              </a:tr>
              <a:tr h="5344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Z</a:t>
                      </a:r>
                      <a:r>
                        <a:rPr lang="en-US" sz="1400" baseline="-25000" dirty="0" smtClean="0"/>
                        <a:t>5</a:t>
                      </a:r>
                      <a:r>
                        <a:rPr lang="en-US" sz="1400" dirty="0" smtClean="0"/>
                        <a:t>, 4m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3m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C </a:t>
                      </a:r>
                      <a:r>
                        <a:rPr lang="en-US" sz="1400" dirty="0" smtClean="0"/>
                        <a:t>+ 0.7m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Cu </a:t>
                      </a:r>
                      <a:r>
                        <a:rPr lang="en-US" sz="1400" dirty="0" smtClean="0"/>
                        <a:t>+ 0.3m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22 (~0.2%)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256</a:t>
                      </a:r>
                      <a:endParaRPr lang="en-US" sz="1400" dirty="0"/>
                    </a:p>
                  </a:txBody>
                  <a:tcPr/>
                </a:tc>
              </a:tr>
              <a:tr h="4973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Z</a:t>
                      </a:r>
                      <a:r>
                        <a:rPr lang="en-US" sz="1400" baseline="-25000" dirty="0" smtClean="0"/>
                        <a:t>6</a:t>
                      </a:r>
                      <a:r>
                        <a:rPr lang="en-US" sz="1400" dirty="0" smtClean="0"/>
                        <a:t>, 3m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1m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Fe </a:t>
                      </a:r>
                      <a:r>
                        <a:rPr lang="en-US" sz="1400" dirty="0" smtClean="0"/>
                        <a:t>+ 2m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Concrete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33 (0.33%)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808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60421"/>
            <a:ext cx="8042276" cy="815586"/>
          </a:xfrm>
        </p:spPr>
        <p:txBody>
          <a:bodyPr/>
          <a:lstStyle/>
          <a:p>
            <a:r>
              <a:rPr lang="en-US" dirty="0" smtClean="0"/>
              <a:t>2.5 </a:t>
            </a:r>
            <a:r>
              <a:rPr lang="en-US" dirty="0" err="1" smtClean="0"/>
              <a:t>GeV</a:t>
            </a:r>
            <a:r>
              <a:rPr lang="en-US" dirty="0" smtClean="0"/>
              <a:t> neutrons</a:t>
            </a:r>
            <a:endParaRPr lang="en-US" dirty="0"/>
          </a:p>
        </p:txBody>
      </p:sp>
      <p:pic>
        <p:nvPicPr>
          <p:cNvPr id="3" name="2.5GeV _1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8421" y="1136541"/>
            <a:ext cx="4825998" cy="2368594"/>
          </a:xfrm>
          <a:prstGeom prst="rect">
            <a:avLst/>
          </a:prstGeom>
        </p:spPr>
      </p:pic>
      <p:pic>
        <p:nvPicPr>
          <p:cNvPr id="4" name="2.5GeV _10n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8421" y="3905256"/>
            <a:ext cx="4825998" cy="2381161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988937" y="1264054"/>
            <a:ext cx="2357438" cy="1329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1 n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2m tube of iron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234113" y="4292941"/>
            <a:ext cx="2357438" cy="1329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10 n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2m tube of iron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0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68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12739"/>
            <a:ext cx="8042276" cy="1336956"/>
          </a:xfrm>
        </p:spPr>
        <p:txBody>
          <a:bodyPr/>
          <a:lstStyle/>
          <a:p>
            <a:r>
              <a:rPr lang="en-US" dirty="0" smtClean="0"/>
              <a:t>Preliminary </a:t>
            </a:r>
            <a:r>
              <a:rPr lang="en-US" dirty="0"/>
              <a:t>c</a:t>
            </a:r>
            <a:r>
              <a:rPr lang="en-US" dirty="0" smtClean="0"/>
              <a:t>onclusions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92838" y="1977568"/>
            <a:ext cx="7698713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Steel and concrete are only part of the solution, not the whole solution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The ESS will use a range of materials in a laminate structure</a:t>
            </a:r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These will include steel, copper, tungsten, polyethylene</a:t>
            </a:r>
            <a:r>
              <a:rPr lang="en-US" dirty="0" smtClean="0"/>
              <a:t>, lead, borated materials</a:t>
            </a:r>
          </a:p>
          <a:p>
            <a:pPr marL="285750" indent="-285750"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Not ruling out depleted uranium</a:t>
            </a:r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Six months from now we should have some nice models</a:t>
            </a:r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One year from now expect significant progress in this subject from </a:t>
            </a:r>
            <a:r>
              <a:rPr lang="en-US" dirty="0" err="1" smtClean="0"/>
              <a:t>modelling</a:t>
            </a:r>
            <a:r>
              <a:rPr lang="en-US" dirty="0" smtClean="0"/>
              <a:t> and measurements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26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835508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36417" y="1459623"/>
            <a:ext cx="8387506" cy="4773145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chemeClr val="tx1"/>
                </a:solidFill>
              </a:rPr>
              <a:t>Uwe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Filges</a:t>
            </a:r>
            <a:r>
              <a:rPr lang="en-US" sz="2000" dirty="0" smtClean="0">
                <a:solidFill>
                  <a:schemeClr val="tx1"/>
                </a:solidFill>
              </a:rPr>
              <a:t> (PSI)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Pascale </a:t>
            </a:r>
            <a:r>
              <a:rPr lang="en-US" sz="2000" dirty="0" err="1" smtClean="0">
                <a:solidFill>
                  <a:schemeClr val="tx1"/>
                </a:solidFill>
              </a:rPr>
              <a:t>Deen</a:t>
            </a:r>
            <a:r>
              <a:rPr lang="en-US" sz="2000" dirty="0" smtClean="0">
                <a:solidFill>
                  <a:schemeClr val="tx1"/>
                </a:solidFill>
              </a:rPr>
              <a:t> (ESS)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Robert </a:t>
            </a:r>
            <a:r>
              <a:rPr lang="en-US" sz="2000" dirty="0" err="1" smtClean="0">
                <a:solidFill>
                  <a:schemeClr val="tx1"/>
                </a:solidFill>
              </a:rPr>
              <a:t>Connatser</a:t>
            </a:r>
            <a:r>
              <a:rPr lang="en-US" sz="2000" dirty="0" smtClean="0">
                <a:solidFill>
                  <a:schemeClr val="tx1"/>
                </a:solidFill>
              </a:rPr>
              <a:t> (ESS)</a:t>
            </a:r>
          </a:p>
          <a:p>
            <a:r>
              <a:rPr lang="en-US" sz="2000" dirty="0" err="1" smtClean="0">
                <a:solidFill>
                  <a:schemeClr val="tx1"/>
                </a:solidFill>
              </a:rPr>
              <a:t>Kalliopi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Kanaki</a:t>
            </a:r>
            <a:r>
              <a:rPr lang="en-US" sz="2000" dirty="0" smtClean="0">
                <a:solidFill>
                  <a:schemeClr val="tx1"/>
                </a:solidFill>
              </a:rPr>
              <a:t> (ESS)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Richard Hall-Wilton (ESS)</a:t>
            </a:r>
          </a:p>
          <a:p>
            <a:r>
              <a:rPr lang="en-US" sz="2000" dirty="0">
                <a:solidFill>
                  <a:schemeClr val="tx1"/>
                </a:solidFill>
              </a:rPr>
              <a:t>Thomas </a:t>
            </a:r>
            <a:r>
              <a:rPr lang="en-US" sz="2000" dirty="0" err="1">
                <a:solidFill>
                  <a:schemeClr val="tx1"/>
                </a:solidFill>
              </a:rPr>
              <a:t>Kittelmann</a:t>
            </a:r>
            <a:r>
              <a:rPr lang="en-US" sz="2000" dirty="0">
                <a:solidFill>
                  <a:schemeClr val="tx1"/>
                </a:solidFill>
              </a:rPr>
              <a:t> (ESS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Ken </a:t>
            </a:r>
            <a:r>
              <a:rPr lang="en-US" sz="2000" dirty="0" err="1" smtClean="0">
                <a:solidFill>
                  <a:schemeClr val="tx1"/>
                </a:solidFill>
              </a:rPr>
              <a:t>Herwig</a:t>
            </a:r>
            <a:r>
              <a:rPr lang="en-US" sz="2000" dirty="0" smtClean="0">
                <a:solidFill>
                  <a:schemeClr val="tx1"/>
                </a:solidFill>
              </a:rPr>
              <a:t> (SNS)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Barry Winn (SNS)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Georg Ehlers (SNS)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Geoffrey Greene (SNS)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err="1" smtClean="0">
                <a:solidFill>
                  <a:schemeClr val="tx1"/>
                </a:solidFill>
              </a:rPr>
              <a:t>Esben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Klinkby</a:t>
            </a:r>
            <a:r>
              <a:rPr lang="en-US" sz="2000" dirty="0" smtClean="0">
                <a:solidFill>
                  <a:schemeClr val="tx1"/>
                </a:solidFill>
              </a:rPr>
              <a:t> (DTU Copenhagen)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Luca </a:t>
            </a:r>
            <a:r>
              <a:rPr lang="en-US" sz="2000" dirty="0" err="1" smtClean="0">
                <a:solidFill>
                  <a:schemeClr val="tx1"/>
                </a:solidFill>
              </a:rPr>
              <a:t>Zanini</a:t>
            </a:r>
            <a:r>
              <a:rPr lang="en-US" sz="2000" dirty="0" smtClean="0">
                <a:solidFill>
                  <a:schemeClr val="tx1"/>
                </a:solidFill>
              </a:rPr>
              <a:t> (ESS)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Konstantin </a:t>
            </a:r>
            <a:r>
              <a:rPr lang="en-US" sz="2000" dirty="0" err="1" smtClean="0">
                <a:solidFill>
                  <a:schemeClr val="tx1"/>
                </a:solidFill>
              </a:rPr>
              <a:t>Batkov</a:t>
            </a:r>
            <a:r>
              <a:rPr lang="en-US" sz="2000" dirty="0" smtClean="0">
                <a:solidFill>
                  <a:schemeClr val="tx1"/>
                </a:solidFill>
              </a:rPr>
              <a:t> (ESS)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Tom Shea (ESS)</a:t>
            </a:r>
          </a:p>
        </p:txBody>
      </p:sp>
    </p:spTree>
    <p:extLst>
      <p:ext uri="{BB962C8B-B14F-4D97-AF65-F5344CB8AC3E}">
        <p14:creationId xmlns:p14="http://schemas.microsoft.com/office/powerpoint/2010/main" val="4252589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193051"/>
            <a:ext cx="8042276" cy="1336956"/>
          </a:xfrm>
        </p:spPr>
        <p:txBody>
          <a:bodyPr/>
          <a:lstStyle/>
          <a:p>
            <a:r>
              <a:rPr lang="en-US" dirty="0" smtClean="0"/>
              <a:t>Thanks for your attention!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109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40792"/>
            <a:ext cx="8042276" cy="835508"/>
          </a:xfrm>
        </p:spPr>
        <p:txBody>
          <a:bodyPr/>
          <a:lstStyle/>
          <a:p>
            <a:r>
              <a:rPr lang="en-US" dirty="0" smtClean="0"/>
              <a:t>New Thinking Required</a:t>
            </a:r>
            <a:endParaRPr lang="en-US" dirty="0"/>
          </a:p>
        </p:txBody>
      </p:sp>
      <p:sp>
        <p:nvSpPr>
          <p:cNvPr id="8" name="CustomShape 1"/>
          <p:cNvSpPr/>
          <p:nvPr/>
        </p:nvSpPr>
        <p:spPr>
          <a:xfrm>
            <a:off x="257206" y="1478744"/>
            <a:ext cx="8745017" cy="2443813"/>
          </a:xfrm>
          <a:prstGeom prst="rect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9" name="CustomShape 2"/>
          <p:cNvSpPr/>
          <p:nvPr/>
        </p:nvSpPr>
        <p:spPr>
          <a:xfrm>
            <a:off x="257206" y="4244078"/>
            <a:ext cx="8745017" cy="2507864"/>
          </a:xfrm>
          <a:prstGeom prst="rect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pic>
        <p:nvPicPr>
          <p:cNvPr id="1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494461" y="5134970"/>
            <a:ext cx="1531593" cy="1102539"/>
          </a:xfrm>
          <a:prstGeom prst="rect">
            <a:avLst/>
          </a:prstGeom>
        </p:spPr>
      </p:pic>
      <p:sp>
        <p:nvSpPr>
          <p:cNvPr id="11" name="Line 3"/>
          <p:cNvSpPr/>
          <p:nvPr/>
        </p:nvSpPr>
        <p:spPr>
          <a:xfrm>
            <a:off x="3189764" y="1543301"/>
            <a:ext cx="0" cy="5144337"/>
          </a:xfrm>
          <a:prstGeom prst="line">
            <a:avLst/>
          </a:prstGeom>
          <a:ln w="36720">
            <a:solidFill>
              <a:srgbClr val="800000"/>
            </a:solidFill>
            <a:custDash>
              <a:ds d="197000" sp="100000"/>
              <a:ds d="197000" sp="100000"/>
              <a:ds d="197000" sp="100000"/>
              <a:ds d="100000" sp="100000"/>
              <a:ds d="100000" sp="100000"/>
              <a:ds d="100000" sp="100000"/>
            </a:custDash>
            <a:round/>
          </a:ln>
        </p:spPr>
      </p:sp>
      <p:sp>
        <p:nvSpPr>
          <p:cNvPr id="12" name="Line 4"/>
          <p:cNvSpPr/>
          <p:nvPr/>
        </p:nvSpPr>
        <p:spPr>
          <a:xfrm>
            <a:off x="5337033" y="1543301"/>
            <a:ext cx="0" cy="5144337"/>
          </a:xfrm>
          <a:prstGeom prst="line">
            <a:avLst/>
          </a:prstGeom>
          <a:ln w="36720">
            <a:solidFill>
              <a:srgbClr val="800000"/>
            </a:solidFill>
            <a:custDash>
              <a:ds d="197000" sp="100000"/>
              <a:ds d="197000" sp="100000"/>
              <a:ds d="197000" sp="100000"/>
              <a:ds d="100000" sp="100000"/>
              <a:ds d="100000" sp="100000"/>
              <a:ds d="100000" sp="100000"/>
            </a:custDash>
            <a:round/>
          </a:ln>
        </p:spPr>
      </p:sp>
      <p:sp>
        <p:nvSpPr>
          <p:cNvPr id="16" name="Line 5"/>
          <p:cNvSpPr/>
          <p:nvPr/>
        </p:nvSpPr>
        <p:spPr>
          <a:xfrm>
            <a:off x="6983558" y="1543301"/>
            <a:ext cx="0" cy="5144337"/>
          </a:xfrm>
          <a:prstGeom prst="line">
            <a:avLst/>
          </a:prstGeom>
          <a:ln w="36720">
            <a:solidFill>
              <a:srgbClr val="800000"/>
            </a:solidFill>
            <a:custDash>
              <a:ds d="197000" sp="100000"/>
              <a:ds d="197000" sp="100000"/>
              <a:ds d="197000" sp="100000"/>
              <a:ds d="100000" sp="100000"/>
              <a:ds d="100000" sp="100000"/>
              <a:ds d="100000" sp="100000"/>
            </a:custDash>
            <a:round/>
          </a:ln>
        </p:spPr>
      </p:sp>
      <p:pic>
        <p:nvPicPr>
          <p:cNvPr id="18" name="Picture 17"/>
          <p:cNvPicPr/>
          <p:nvPr/>
        </p:nvPicPr>
        <p:blipFill>
          <a:blip r:embed="rId3"/>
          <a:stretch>
            <a:fillRect/>
          </a:stretch>
        </p:blipFill>
        <p:spPr>
          <a:xfrm>
            <a:off x="3270521" y="1993431"/>
            <a:ext cx="1616400" cy="1028867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4"/>
          <a:stretch>
            <a:fillRect/>
          </a:stretch>
        </p:blipFill>
        <p:spPr>
          <a:xfrm>
            <a:off x="377962" y="2039760"/>
            <a:ext cx="1422483" cy="918234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5"/>
          <a:stretch>
            <a:fillRect/>
          </a:stretch>
        </p:blipFill>
        <p:spPr>
          <a:xfrm>
            <a:off x="5020588" y="2257230"/>
            <a:ext cx="857692" cy="560510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6"/>
          <a:stretch>
            <a:fillRect/>
          </a:stretch>
        </p:blipFill>
        <p:spPr>
          <a:xfrm>
            <a:off x="5974226" y="1807100"/>
            <a:ext cx="945031" cy="1536719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7"/>
          <a:stretch>
            <a:fillRect/>
          </a:stretch>
        </p:blipFill>
        <p:spPr>
          <a:xfrm>
            <a:off x="7052923" y="2057735"/>
            <a:ext cx="1588806" cy="1060513"/>
          </a:xfrm>
          <a:prstGeom prst="rect">
            <a:avLst/>
          </a:prstGeom>
        </p:spPr>
      </p:pic>
      <p:sp>
        <p:nvSpPr>
          <p:cNvPr id="23" name="TextShape 7"/>
          <p:cNvSpPr txBox="1"/>
          <p:nvPr/>
        </p:nvSpPr>
        <p:spPr>
          <a:xfrm>
            <a:off x="3190018" y="3599770"/>
            <a:ext cx="820478" cy="234685"/>
          </a:xfrm>
          <a:prstGeom prst="rect">
            <a:avLst/>
          </a:prstGeom>
        </p:spPr>
        <p:txBody>
          <a:bodyPr wrap="none" lIns="63288" tIns="31644" rIns="63288" bIns="31644"/>
          <a:lstStyle/>
          <a:p>
            <a:pPr algn="ctr"/>
            <a:r>
              <a:rPr lang="en-GB" sz="1100"/>
              <a:t>Supersonic</a:t>
            </a:r>
            <a:endParaRPr/>
          </a:p>
        </p:txBody>
      </p:sp>
      <p:sp>
        <p:nvSpPr>
          <p:cNvPr id="24" name="TextShape 8"/>
          <p:cNvSpPr txBox="1"/>
          <p:nvPr/>
        </p:nvSpPr>
        <p:spPr>
          <a:xfrm>
            <a:off x="5354500" y="3601036"/>
            <a:ext cx="521501" cy="234685"/>
          </a:xfrm>
          <a:prstGeom prst="rect">
            <a:avLst/>
          </a:prstGeom>
        </p:spPr>
        <p:txBody>
          <a:bodyPr wrap="none" lIns="63288" tIns="31644" rIns="63288" bIns="31644"/>
          <a:lstStyle/>
          <a:p>
            <a:pPr algn="ctr"/>
            <a:r>
              <a:rPr lang="en-GB" sz="1100"/>
              <a:t>Space</a:t>
            </a:r>
            <a:endParaRPr/>
          </a:p>
        </p:txBody>
      </p:sp>
      <p:sp>
        <p:nvSpPr>
          <p:cNvPr id="25" name="TextShape 9"/>
          <p:cNvSpPr txBox="1"/>
          <p:nvPr/>
        </p:nvSpPr>
        <p:spPr>
          <a:xfrm>
            <a:off x="401252" y="3599770"/>
            <a:ext cx="754151" cy="234685"/>
          </a:xfrm>
          <a:prstGeom prst="rect">
            <a:avLst/>
          </a:prstGeom>
        </p:spPr>
        <p:txBody>
          <a:bodyPr wrap="none" lIns="63288" tIns="31644" rIns="63288" bIns="31644"/>
          <a:lstStyle/>
          <a:p>
            <a:pPr algn="ctr"/>
            <a:r>
              <a:rPr lang="en-GB" sz="1100"/>
              <a:t>Sub-sonic</a:t>
            </a:r>
            <a:endParaRPr/>
          </a:p>
        </p:txBody>
      </p:sp>
      <p:sp>
        <p:nvSpPr>
          <p:cNvPr id="26" name="TextShape 10"/>
          <p:cNvSpPr txBox="1"/>
          <p:nvPr/>
        </p:nvSpPr>
        <p:spPr>
          <a:xfrm>
            <a:off x="7001786" y="3599770"/>
            <a:ext cx="889083" cy="234685"/>
          </a:xfrm>
          <a:prstGeom prst="rect">
            <a:avLst/>
          </a:prstGeom>
        </p:spPr>
        <p:txBody>
          <a:bodyPr wrap="none" lIns="63288" tIns="31644" rIns="63288" bIns="31644"/>
          <a:lstStyle/>
          <a:p>
            <a:pPr algn="ctr"/>
            <a:r>
              <a:rPr lang="en-GB" sz="1100"/>
              <a:t>Warp drive(!)</a:t>
            </a:r>
            <a:endParaRPr/>
          </a:p>
        </p:txBody>
      </p:sp>
      <p:pic>
        <p:nvPicPr>
          <p:cNvPr id="27" name="Picture 26"/>
          <p:cNvPicPr/>
          <p:nvPr/>
        </p:nvPicPr>
        <p:blipFill>
          <a:blip r:embed="rId8"/>
          <a:stretch>
            <a:fillRect/>
          </a:stretch>
        </p:blipFill>
        <p:spPr>
          <a:xfrm>
            <a:off x="513400" y="4749144"/>
            <a:ext cx="1028826" cy="771651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9"/>
          <a:stretch>
            <a:fillRect/>
          </a:stretch>
        </p:blipFill>
        <p:spPr>
          <a:xfrm>
            <a:off x="7251650" y="4327370"/>
            <a:ext cx="1493367" cy="1000513"/>
          </a:xfrm>
          <a:prstGeom prst="rect">
            <a:avLst/>
          </a:prstGeom>
        </p:spPr>
      </p:pic>
      <p:sp>
        <p:nvSpPr>
          <p:cNvPr id="29" name="TextShape 11"/>
          <p:cNvSpPr txBox="1"/>
          <p:nvPr/>
        </p:nvSpPr>
        <p:spPr>
          <a:xfrm>
            <a:off x="514413" y="6195736"/>
            <a:ext cx="1220211" cy="234685"/>
          </a:xfrm>
          <a:prstGeom prst="rect">
            <a:avLst/>
          </a:prstGeom>
        </p:spPr>
        <p:txBody>
          <a:bodyPr wrap="none" lIns="63288" tIns="31644" rIns="63288" bIns="31644"/>
          <a:lstStyle/>
          <a:p>
            <a:pPr algn="ctr"/>
            <a:r>
              <a:rPr lang="en-GB" sz="1100"/>
              <a:t>Fission (&lt;20 MeV)</a:t>
            </a:r>
            <a:endParaRPr/>
          </a:p>
        </p:txBody>
      </p:sp>
      <p:sp>
        <p:nvSpPr>
          <p:cNvPr id="30" name="TextShape 12"/>
          <p:cNvSpPr txBox="1"/>
          <p:nvPr/>
        </p:nvSpPr>
        <p:spPr>
          <a:xfrm>
            <a:off x="3189764" y="6195736"/>
            <a:ext cx="1264261" cy="405825"/>
          </a:xfrm>
          <a:prstGeom prst="rect">
            <a:avLst/>
          </a:prstGeom>
        </p:spPr>
        <p:txBody>
          <a:bodyPr wrap="none" lIns="63288" tIns="31644" rIns="63288" bIns="31644"/>
          <a:lstStyle/>
          <a:p>
            <a:pPr algn="ctr"/>
            <a:r>
              <a:rPr lang="en-GB" sz="1100"/>
              <a:t>EM Showers Only </a:t>
            </a:r>
            <a:endParaRPr/>
          </a:p>
          <a:p>
            <a:pPr algn="ctr"/>
            <a:r>
              <a:rPr lang="en-GB" sz="1100"/>
              <a:t>(&lt;GeV)</a:t>
            </a:r>
            <a:endParaRPr/>
          </a:p>
        </p:txBody>
      </p:sp>
      <p:sp>
        <p:nvSpPr>
          <p:cNvPr id="31" name="TextShape 13"/>
          <p:cNvSpPr txBox="1"/>
          <p:nvPr/>
        </p:nvSpPr>
        <p:spPr>
          <a:xfrm>
            <a:off x="5337033" y="6195736"/>
            <a:ext cx="1543238" cy="427598"/>
          </a:xfrm>
          <a:prstGeom prst="rect">
            <a:avLst/>
          </a:prstGeom>
        </p:spPr>
        <p:txBody>
          <a:bodyPr wrap="none" lIns="63288" tIns="31644" rIns="63288" bIns="31644"/>
          <a:lstStyle/>
          <a:p>
            <a:pPr algn="ctr"/>
            <a:r>
              <a:rPr lang="en-GB" sz="1100"/>
              <a:t>Hadronic Showers </a:t>
            </a:r>
            <a:endParaRPr/>
          </a:p>
          <a:p>
            <a:pPr algn="ctr"/>
            <a:r>
              <a:rPr lang="en-GB" sz="1100"/>
              <a:t>(&gt;~GeV)</a:t>
            </a:r>
            <a:endParaRPr/>
          </a:p>
        </p:txBody>
      </p:sp>
      <p:sp>
        <p:nvSpPr>
          <p:cNvPr id="32" name="TextShape 14"/>
          <p:cNvSpPr txBox="1"/>
          <p:nvPr/>
        </p:nvSpPr>
        <p:spPr>
          <a:xfrm>
            <a:off x="6983559" y="6195736"/>
            <a:ext cx="1626273" cy="405825"/>
          </a:xfrm>
          <a:prstGeom prst="rect">
            <a:avLst/>
          </a:prstGeom>
        </p:spPr>
        <p:txBody>
          <a:bodyPr wrap="none" lIns="63288" tIns="31644" rIns="63288" bIns="31644"/>
          <a:lstStyle/>
          <a:p>
            <a:pPr algn="ctr"/>
            <a:r>
              <a:rPr lang="en-GB" sz="1100"/>
              <a:t>Probing Standard Model</a:t>
            </a:r>
            <a:endParaRPr/>
          </a:p>
          <a:p>
            <a:pPr algn="ctr"/>
            <a:r>
              <a:rPr lang="en-GB" sz="1100"/>
              <a:t>(Tev)</a:t>
            </a:r>
            <a:endParaRPr/>
          </a:p>
        </p:txBody>
      </p:sp>
      <p:pic>
        <p:nvPicPr>
          <p:cNvPr id="33" name="Picture 32"/>
          <p:cNvPicPr/>
          <p:nvPr/>
        </p:nvPicPr>
        <p:blipFill>
          <a:blip r:embed="rId10"/>
          <a:stretch>
            <a:fillRect/>
          </a:stretch>
        </p:blipFill>
        <p:spPr>
          <a:xfrm>
            <a:off x="2571051" y="4734461"/>
            <a:ext cx="1171099" cy="786334"/>
          </a:xfrm>
          <a:prstGeom prst="rect">
            <a:avLst/>
          </a:prstGeom>
        </p:spPr>
      </p:pic>
      <p:pic>
        <p:nvPicPr>
          <p:cNvPr id="34" name="Picture 33"/>
          <p:cNvPicPr/>
          <p:nvPr/>
        </p:nvPicPr>
        <p:blipFill>
          <a:blip r:embed="rId11"/>
          <a:stretch>
            <a:fillRect/>
          </a:stretch>
        </p:blipFill>
        <p:spPr>
          <a:xfrm>
            <a:off x="5369943" y="4410155"/>
            <a:ext cx="1445014" cy="806587"/>
          </a:xfrm>
          <a:prstGeom prst="rect">
            <a:avLst/>
          </a:prstGeom>
        </p:spPr>
      </p:pic>
      <p:pic>
        <p:nvPicPr>
          <p:cNvPr id="35" name="Picture 34"/>
          <p:cNvPicPr/>
          <p:nvPr/>
        </p:nvPicPr>
        <p:blipFill>
          <a:blip r:embed="rId12"/>
          <a:stretch>
            <a:fillRect/>
          </a:stretch>
        </p:blipFill>
        <p:spPr>
          <a:xfrm>
            <a:off x="3801389" y="5144337"/>
            <a:ext cx="1149834" cy="885069"/>
          </a:xfrm>
          <a:prstGeom prst="rect">
            <a:avLst/>
          </a:prstGeom>
        </p:spPr>
      </p:pic>
      <p:pic>
        <p:nvPicPr>
          <p:cNvPr id="36" name="Picture 35"/>
          <p:cNvPicPr/>
          <p:nvPr/>
        </p:nvPicPr>
        <p:blipFill>
          <a:blip r:embed="rId13"/>
          <a:stretch>
            <a:fillRect/>
          </a:stretch>
        </p:blipFill>
        <p:spPr>
          <a:xfrm>
            <a:off x="5422852" y="5250414"/>
            <a:ext cx="987055" cy="98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27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40792"/>
            <a:ext cx="8042276" cy="835508"/>
          </a:xfrm>
        </p:spPr>
        <p:txBody>
          <a:bodyPr/>
          <a:lstStyle/>
          <a:p>
            <a:r>
              <a:rPr lang="en-US" dirty="0" smtClean="0"/>
              <a:t>Talk to People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945" y="1865402"/>
            <a:ext cx="4833292" cy="2715417"/>
          </a:xfrm>
          <a:prstGeom prst="rect">
            <a:avLst/>
          </a:prstGeom>
        </p:spPr>
      </p:pic>
      <p:sp>
        <p:nvSpPr>
          <p:cNvPr id="37" name="Title 1"/>
          <p:cNvSpPr txBox="1">
            <a:spLocks/>
          </p:cNvSpPr>
          <p:nvPr/>
        </p:nvSpPr>
        <p:spPr>
          <a:xfrm>
            <a:off x="450678" y="1884740"/>
            <a:ext cx="3223553" cy="443467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Collaboration with SNS, PSI</a:t>
            </a:r>
          </a:p>
          <a:p>
            <a:pPr algn="l"/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Lots of discussions with many groups at ESS</a:t>
            </a:r>
          </a:p>
          <a:p>
            <a:pPr algn="l"/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ESS has hired some awesome people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1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751348"/>
            <a:ext cx="8042276" cy="835508"/>
          </a:xfrm>
        </p:spPr>
        <p:txBody>
          <a:bodyPr/>
          <a:lstStyle/>
          <a:p>
            <a:r>
              <a:rPr lang="en-US" dirty="0" smtClean="0"/>
              <a:t>Root Cause of Prompt Pulse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022137"/>
            <a:ext cx="4311000" cy="4226400"/>
          </a:xfrm>
          <a:prstGeom prst="rect">
            <a:avLst/>
          </a:prstGeom>
        </p:spPr>
      </p:pic>
      <p:sp>
        <p:nvSpPr>
          <p:cNvPr id="8" name="CustomShape 3"/>
          <p:cNvSpPr/>
          <p:nvPr/>
        </p:nvSpPr>
        <p:spPr>
          <a:xfrm>
            <a:off x="554040" y="5608097"/>
            <a:ext cx="3207240" cy="27468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lang="en-US">
                <a:solidFill>
                  <a:srgbClr val="FD9A00"/>
                </a:solidFill>
                <a:latin typeface="Lucida Handwriting"/>
                <a:ea typeface="ＭＳ Ｐゴシック"/>
              </a:rPr>
              <a:t>1 m thick Steel Shielding</a:t>
            </a:r>
            <a:endParaRPr/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3719880" y="2022137"/>
            <a:ext cx="774144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4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40792"/>
            <a:ext cx="8042276" cy="835508"/>
          </a:xfrm>
        </p:spPr>
        <p:txBody>
          <a:bodyPr/>
          <a:lstStyle/>
          <a:p>
            <a:r>
              <a:rPr lang="en-US" dirty="0" smtClean="0"/>
              <a:t>Strong Force</a:t>
            </a:r>
            <a:endParaRPr lang="en-US" dirty="0"/>
          </a:p>
        </p:txBody>
      </p:sp>
      <p:pic>
        <p:nvPicPr>
          <p:cNvPr id="3" name="Picture 2" descr="strong for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54" y="1568260"/>
            <a:ext cx="38100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84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loud 52"/>
          <p:cNvSpPr/>
          <p:nvPr/>
        </p:nvSpPr>
        <p:spPr>
          <a:xfrm>
            <a:off x="59668" y="2018061"/>
            <a:ext cx="4399296" cy="3194944"/>
          </a:xfrm>
          <a:prstGeom prst="cloud">
            <a:avLst/>
          </a:prstGeom>
          <a:solidFill>
            <a:schemeClr val="accent1">
              <a:lumMod val="75000"/>
              <a:alpha val="3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4635011" y="2127993"/>
            <a:ext cx="4399296" cy="2697371"/>
          </a:xfrm>
          <a:prstGeom prst="cloud">
            <a:avLst/>
          </a:prstGeom>
          <a:gradFill flip="none" rotWithShape="1">
            <a:gsLst>
              <a:gs pos="0">
                <a:schemeClr val="accent1">
                  <a:shade val="100000"/>
                  <a:satMod val="120000"/>
                  <a:alpha val="14000"/>
                </a:schemeClr>
              </a:gs>
              <a:gs pos="69000">
                <a:schemeClr val="accent1">
                  <a:tint val="80000"/>
                  <a:shade val="100000"/>
                  <a:satMod val="150000"/>
                  <a:alpha val="14000"/>
                </a:schemeClr>
              </a:gs>
              <a:gs pos="100000">
                <a:schemeClr val="accent1">
                  <a:tint val="50000"/>
                  <a:shade val="100000"/>
                  <a:satMod val="150000"/>
                  <a:alpha val="14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40792"/>
            <a:ext cx="8042276" cy="835508"/>
          </a:xfrm>
        </p:spPr>
        <p:txBody>
          <a:bodyPr/>
          <a:lstStyle/>
          <a:p>
            <a:r>
              <a:rPr lang="en-US" dirty="0" smtClean="0"/>
              <a:t>Particle shower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485900" y="876300"/>
            <a:ext cx="1320800" cy="1016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159500" y="838200"/>
            <a:ext cx="1320800" cy="1016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96905" y="1970086"/>
            <a:ext cx="1177989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Hadronic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6655626" y="2018061"/>
            <a:ext cx="1966967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Electromagnetic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5054396" y="2562030"/>
            <a:ext cx="397991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photons, electrons, positrons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Fundamental interactions involved: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electromagnetism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8688" y="2562030"/>
            <a:ext cx="37311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nucleons &amp; </a:t>
            </a:r>
            <a:br>
              <a:rPr lang="en-US" dirty="0" smtClean="0"/>
            </a:br>
            <a:r>
              <a:rPr lang="en-US" dirty="0" smtClean="0"/>
              <a:t>other quark-composite particles</a:t>
            </a:r>
            <a:endParaRPr lang="en-US" dirty="0"/>
          </a:p>
          <a:p>
            <a:pPr marL="285750" indent="-285750">
              <a:buFont typeface="Wingdings" charset="2"/>
              <a:buChar char="§"/>
            </a:pP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Fundamental interactions involved:</a:t>
            </a:r>
            <a:br>
              <a:rPr lang="en-US" dirty="0" smtClean="0"/>
            </a:br>
            <a:r>
              <a:rPr lang="en-US" dirty="0" smtClean="0"/>
              <a:t>strong nuclear</a:t>
            </a:r>
            <a:endParaRPr lang="en-US" dirty="0"/>
          </a:p>
        </p:txBody>
      </p:sp>
      <p:sp>
        <p:nvSpPr>
          <p:cNvPr id="60" name="U-Turn Arrow 59"/>
          <p:cNvSpPr>
            <a:spLocks/>
          </p:cNvSpPr>
          <p:nvPr/>
        </p:nvSpPr>
        <p:spPr>
          <a:xfrm rot="10800000">
            <a:off x="2132127" y="5108253"/>
            <a:ext cx="5147999" cy="683999"/>
          </a:xfrm>
          <a:prstGeom prst="utur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48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ircular Arrow 67"/>
          <p:cNvSpPr/>
          <p:nvPr/>
        </p:nvSpPr>
        <p:spPr>
          <a:xfrm rot="16200000">
            <a:off x="985941" y="5520371"/>
            <a:ext cx="369571" cy="346075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Circular Arrow 66"/>
          <p:cNvSpPr/>
          <p:nvPr/>
        </p:nvSpPr>
        <p:spPr>
          <a:xfrm rot="16200000">
            <a:off x="929858" y="4313728"/>
            <a:ext cx="369571" cy="350657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Circular Arrow 65"/>
          <p:cNvSpPr/>
          <p:nvPr/>
        </p:nvSpPr>
        <p:spPr>
          <a:xfrm rot="5400000">
            <a:off x="1338803" y="5531487"/>
            <a:ext cx="369332" cy="377190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Circular Arrow 63"/>
          <p:cNvSpPr/>
          <p:nvPr/>
        </p:nvSpPr>
        <p:spPr>
          <a:xfrm>
            <a:off x="1164693" y="5257165"/>
            <a:ext cx="369571" cy="247015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Circular Arrow 62"/>
          <p:cNvSpPr/>
          <p:nvPr/>
        </p:nvSpPr>
        <p:spPr>
          <a:xfrm>
            <a:off x="1090582" y="4017490"/>
            <a:ext cx="369571" cy="247015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Circular Arrow 64"/>
          <p:cNvSpPr/>
          <p:nvPr/>
        </p:nvSpPr>
        <p:spPr>
          <a:xfrm rot="5400000">
            <a:off x="1264571" y="4320266"/>
            <a:ext cx="369571" cy="351790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835508"/>
          </a:xfrm>
        </p:spPr>
        <p:txBody>
          <a:bodyPr/>
          <a:lstStyle/>
          <a:p>
            <a:r>
              <a:rPr lang="en-US" dirty="0" smtClean="0"/>
              <a:t>Particle shower</a:t>
            </a:r>
            <a:endParaRPr lang="en-US" dirty="0"/>
          </a:p>
        </p:txBody>
      </p:sp>
      <p:sp>
        <p:nvSpPr>
          <p:cNvPr id="20" name="Dodecagon 19"/>
          <p:cNvSpPr/>
          <p:nvPr/>
        </p:nvSpPr>
        <p:spPr>
          <a:xfrm>
            <a:off x="2108200" y="1905000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decagon 20"/>
          <p:cNvSpPr/>
          <p:nvPr/>
        </p:nvSpPr>
        <p:spPr>
          <a:xfrm>
            <a:off x="2551094" y="1701800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decagon 21"/>
          <p:cNvSpPr/>
          <p:nvPr/>
        </p:nvSpPr>
        <p:spPr>
          <a:xfrm>
            <a:off x="2374900" y="2209800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decagon 22"/>
          <p:cNvSpPr/>
          <p:nvPr/>
        </p:nvSpPr>
        <p:spPr>
          <a:xfrm>
            <a:off x="2451100" y="1993900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decagon 24"/>
          <p:cNvSpPr/>
          <p:nvPr/>
        </p:nvSpPr>
        <p:spPr>
          <a:xfrm>
            <a:off x="4419600" y="1499479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decagon 25"/>
          <p:cNvSpPr/>
          <p:nvPr/>
        </p:nvSpPr>
        <p:spPr>
          <a:xfrm>
            <a:off x="4639930" y="2170761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decagon 26"/>
          <p:cNvSpPr/>
          <p:nvPr/>
        </p:nvSpPr>
        <p:spPr>
          <a:xfrm>
            <a:off x="2127250" y="2247900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decagon 28"/>
          <p:cNvSpPr/>
          <p:nvPr/>
        </p:nvSpPr>
        <p:spPr>
          <a:xfrm>
            <a:off x="2794000" y="1892300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decagon 29"/>
          <p:cNvSpPr/>
          <p:nvPr/>
        </p:nvSpPr>
        <p:spPr>
          <a:xfrm>
            <a:off x="2844800" y="2209800"/>
            <a:ext cx="342900" cy="3429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decagon 30"/>
          <p:cNvSpPr/>
          <p:nvPr/>
        </p:nvSpPr>
        <p:spPr>
          <a:xfrm>
            <a:off x="2298700" y="1714500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decagon 31"/>
          <p:cNvSpPr/>
          <p:nvPr/>
        </p:nvSpPr>
        <p:spPr>
          <a:xfrm>
            <a:off x="377825" y="2057400"/>
            <a:ext cx="342900" cy="355600"/>
          </a:xfrm>
          <a:prstGeom prst="dodecagon">
            <a:avLst/>
          </a:prstGeom>
          <a:solidFill>
            <a:srgbClr val="A6A6A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decagon 32"/>
          <p:cNvSpPr/>
          <p:nvPr/>
        </p:nvSpPr>
        <p:spPr>
          <a:xfrm>
            <a:off x="2184289" y="2108200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decagon 33"/>
          <p:cNvSpPr/>
          <p:nvPr/>
        </p:nvSpPr>
        <p:spPr>
          <a:xfrm>
            <a:off x="285402" y="4273275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decagon 34"/>
          <p:cNvSpPr/>
          <p:nvPr/>
        </p:nvSpPr>
        <p:spPr>
          <a:xfrm>
            <a:off x="2317750" y="2425700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decagon 35"/>
          <p:cNvSpPr/>
          <p:nvPr/>
        </p:nvSpPr>
        <p:spPr>
          <a:xfrm>
            <a:off x="4248150" y="1025754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decagon 36"/>
          <p:cNvSpPr/>
          <p:nvPr/>
        </p:nvSpPr>
        <p:spPr>
          <a:xfrm>
            <a:off x="2622550" y="2451100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835025" y="2082800"/>
            <a:ext cx="638175" cy="3429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00511" y="430451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ＭＳ ゴシック"/>
                <a:ea typeface="ＭＳ ゴシック"/>
                <a:cs typeface="ＭＳ ゴシック"/>
              </a:rPr>
              <a:t>=</a:t>
            </a:r>
            <a:endParaRPr lang="en-US" dirty="0"/>
          </a:p>
        </p:txBody>
      </p:sp>
      <p:sp>
        <p:nvSpPr>
          <p:cNvPr id="45" name="Diamond 44"/>
          <p:cNvSpPr/>
          <p:nvPr/>
        </p:nvSpPr>
        <p:spPr>
          <a:xfrm>
            <a:off x="874682" y="4063725"/>
            <a:ext cx="398780" cy="398780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Diamond 46"/>
          <p:cNvSpPr/>
          <p:nvPr/>
        </p:nvSpPr>
        <p:spPr>
          <a:xfrm>
            <a:off x="1289972" y="4073885"/>
            <a:ext cx="398780" cy="398780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" name="Diamond 47"/>
          <p:cNvSpPr/>
          <p:nvPr/>
        </p:nvSpPr>
        <p:spPr>
          <a:xfrm>
            <a:off x="1090582" y="4386305"/>
            <a:ext cx="398780" cy="398780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" name="Dodecagon 53"/>
          <p:cNvSpPr/>
          <p:nvPr/>
        </p:nvSpPr>
        <p:spPr>
          <a:xfrm>
            <a:off x="266804" y="5504180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81913" y="553541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ＭＳ ゴシック"/>
                <a:ea typeface="ＭＳ ゴシック"/>
                <a:cs typeface="ＭＳ ゴシック"/>
              </a:rPr>
              <a:t>=</a:t>
            </a:r>
            <a:endParaRPr lang="en-US" dirty="0"/>
          </a:p>
        </p:txBody>
      </p:sp>
      <p:sp>
        <p:nvSpPr>
          <p:cNvPr id="56" name="Diamond 55"/>
          <p:cNvSpPr/>
          <p:nvPr/>
        </p:nvSpPr>
        <p:spPr>
          <a:xfrm>
            <a:off x="995784" y="5294630"/>
            <a:ext cx="398780" cy="398780"/>
          </a:xfrm>
          <a:prstGeom prst="diamond">
            <a:avLst/>
          </a:prstGeom>
          <a:solidFill>
            <a:srgbClr val="40404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" name="Diamond 56"/>
          <p:cNvSpPr/>
          <p:nvPr/>
        </p:nvSpPr>
        <p:spPr>
          <a:xfrm>
            <a:off x="1334874" y="5304790"/>
            <a:ext cx="398780" cy="398780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Diamond 57"/>
          <p:cNvSpPr/>
          <p:nvPr/>
        </p:nvSpPr>
        <p:spPr>
          <a:xfrm>
            <a:off x="1163424" y="5626100"/>
            <a:ext cx="398780" cy="398780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64708" y="4744191"/>
            <a:ext cx="11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Neutron: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411624" y="3584417"/>
            <a:ext cx="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Proton: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2583498" y="4017490"/>
            <a:ext cx="102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Quarks: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2734635" y="5023591"/>
            <a:ext cx="101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Gluons:</a:t>
            </a:r>
            <a:endParaRPr lang="en-US" dirty="0"/>
          </a:p>
        </p:txBody>
      </p:sp>
      <p:sp>
        <p:nvSpPr>
          <p:cNvPr id="84" name="Dodecagon 83"/>
          <p:cNvSpPr/>
          <p:nvPr/>
        </p:nvSpPr>
        <p:spPr>
          <a:xfrm>
            <a:off x="4774365" y="901942"/>
            <a:ext cx="342900" cy="355600"/>
          </a:xfrm>
          <a:prstGeom prst="dodecagon">
            <a:avLst/>
          </a:prstGeom>
          <a:solidFill>
            <a:srgbClr val="4FD6D6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Dodecagon 84"/>
          <p:cNvSpPr/>
          <p:nvPr/>
        </p:nvSpPr>
        <p:spPr>
          <a:xfrm>
            <a:off x="5124692" y="2748565"/>
            <a:ext cx="342900" cy="355600"/>
          </a:xfrm>
          <a:prstGeom prst="dodecagon">
            <a:avLst/>
          </a:prstGeom>
          <a:solidFill>
            <a:srgbClr val="DE29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Dodecagon 86"/>
          <p:cNvSpPr/>
          <p:nvPr/>
        </p:nvSpPr>
        <p:spPr>
          <a:xfrm>
            <a:off x="4525324" y="2806700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decagon 27"/>
          <p:cNvSpPr/>
          <p:nvPr/>
        </p:nvSpPr>
        <p:spPr>
          <a:xfrm>
            <a:off x="2660650" y="2171700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Arrow Connector 93"/>
          <p:cNvCxnSpPr/>
          <p:nvPr/>
        </p:nvCxnSpPr>
        <p:spPr>
          <a:xfrm flipV="1">
            <a:off x="3136900" y="1453438"/>
            <a:ext cx="1023932" cy="375362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3224218" y="2171700"/>
            <a:ext cx="1023932" cy="0"/>
          </a:xfrm>
          <a:prstGeom prst="straightConnector1">
            <a:avLst/>
          </a:prstGeom>
          <a:ln>
            <a:solidFill>
              <a:srgbClr val="FF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3224218" y="2552700"/>
            <a:ext cx="1023932" cy="254000"/>
          </a:xfrm>
          <a:prstGeom prst="straightConnector1">
            <a:avLst/>
          </a:prstGeom>
          <a:ln>
            <a:solidFill>
              <a:srgbClr val="FF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Dodecagon 100"/>
          <p:cNvSpPr/>
          <p:nvPr/>
        </p:nvSpPr>
        <p:spPr>
          <a:xfrm>
            <a:off x="4982830" y="1453438"/>
            <a:ext cx="342900" cy="355600"/>
          </a:xfrm>
          <a:prstGeom prst="dodecagon">
            <a:avLst/>
          </a:prstGeom>
          <a:solidFill>
            <a:srgbClr val="4FD6D6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Dodecagon 102"/>
          <p:cNvSpPr/>
          <p:nvPr/>
        </p:nvSpPr>
        <p:spPr>
          <a:xfrm>
            <a:off x="5467592" y="1714500"/>
            <a:ext cx="342900" cy="355600"/>
          </a:xfrm>
          <a:prstGeom prst="dodecagon">
            <a:avLst/>
          </a:prstGeom>
          <a:solidFill>
            <a:srgbClr val="DE29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Dodecagon 103"/>
          <p:cNvSpPr/>
          <p:nvPr/>
        </p:nvSpPr>
        <p:spPr>
          <a:xfrm>
            <a:off x="5562455" y="2470892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Dodecagon 104"/>
          <p:cNvSpPr/>
          <p:nvPr/>
        </p:nvSpPr>
        <p:spPr>
          <a:xfrm>
            <a:off x="4953242" y="3337283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Dodecagon 105"/>
          <p:cNvSpPr/>
          <p:nvPr/>
        </p:nvSpPr>
        <p:spPr>
          <a:xfrm>
            <a:off x="5404568" y="358606"/>
            <a:ext cx="342900" cy="355600"/>
          </a:xfrm>
          <a:prstGeom prst="dodecagon">
            <a:avLst/>
          </a:prstGeom>
          <a:solidFill>
            <a:srgbClr val="4FD6D6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Dodecagon 106"/>
          <p:cNvSpPr/>
          <p:nvPr/>
        </p:nvSpPr>
        <p:spPr>
          <a:xfrm>
            <a:off x="5733905" y="3180911"/>
            <a:ext cx="342900" cy="355600"/>
          </a:xfrm>
          <a:prstGeom prst="dodecagon">
            <a:avLst/>
          </a:prstGeom>
          <a:solidFill>
            <a:srgbClr val="4FD6D6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Dodecagon 107"/>
          <p:cNvSpPr/>
          <p:nvPr/>
        </p:nvSpPr>
        <p:spPr>
          <a:xfrm>
            <a:off x="5562455" y="959320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Diamond 108"/>
          <p:cNvSpPr/>
          <p:nvPr/>
        </p:nvSpPr>
        <p:spPr>
          <a:xfrm>
            <a:off x="2606459" y="4386822"/>
            <a:ext cx="398780" cy="398780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0" name="Diamond 109"/>
          <p:cNvSpPr/>
          <p:nvPr/>
        </p:nvSpPr>
        <p:spPr>
          <a:xfrm>
            <a:off x="3213478" y="4405679"/>
            <a:ext cx="398780" cy="398780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" name="Circular Arrow 110"/>
          <p:cNvSpPr/>
          <p:nvPr/>
        </p:nvSpPr>
        <p:spPr>
          <a:xfrm rot="5400000">
            <a:off x="3305409" y="5676569"/>
            <a:ext cx="369332" cy="377190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3" name="Circular Arrow 112"/>
          <p:cNvSpPr/>
          <p:nvPr/>
        </p:nvSpPr>
        <p:spPr>
          <a:xfrm>
            <a:off x="3028692" y="5533072"/>
            <a:ext cx="369571" cy="247015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Circular Arrow 113"/>
          <p:cNvSpPr/>
          <p:nvPr/>
        </p:nvSpPr>
        <p:spPr>
          <a:xfrm rot="16200000">
            <a:off x="2768337" y="5699522"/>
            <a:ext cx="369571" cy="346075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649355" y="4403445"/>
            <a:ext cx="32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3264852" y="4416270"/>
            <a:ext cx="424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7" name="Dodecagon 116"/>
          <p:cNvSpPr/>
          <p:nvPr/>
        </p:nvSpPr>
        <p:spPr>
          <a:xfrm>
            <a:off x="6371459" y="927342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Dodecagon 117"/>
          <p:cNvSpPr/>
          <p:nvPr/>
        </p:nvSpPr>
        <p:spPr>
          <a:xfrm>
            <a:off x="6814353" y="724142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Dodecagon 118"/>
          <p:cNvSpPr/>
          <p:nvPr/>
        </p:nvSpPr>
        <p:spPr>
          <a:xfrm>
            <a:off x="6638159" y="1232142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Dodecagon 119"/>
          <p:cNvSpPr/>
          <p:nvPr/>
        </p:nvSpPr>
        <p:spPr>
          <a:xfrm>
            <a:off x="6714359" y="1016242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Dodecagon 120"/>
          <p:cNvSpPr/>
          <p:nvPr/>
        </p:nvSpPr>
        <p:spPr>
          <a:xfrm>
            <a:off x="6390509" y="1270242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Dodecagon 121"/>
          <p:cNvSpPr/>
          <p:nvPr/>
        </p:nvSpPr>
        <p:spPr>
          <a:xfrm>
            <a:off x="7057259" y="914642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Dodecagon 122"/>
          <p:cNvSpPr/>
          <p:nvPr/>
        </p:nvSpPr>
        <p:spPr>
          <a:xfrm>
            <a:off x="7108059" y="1232142"/>
            <a:ext cx="342900" cy="3429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Dodecagon 123"/>
          <p:cNvSpPr/>
          <p:nvPr/>
        </p:nvSpPr>
        <p:spPr>
          <a:xfrm>
            <a:off x="6561959" y="736842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Dodecagon 124"/>
          <p:cNvSpPr/>
          <p:nvPr/>
        </p:nvSpPr>
        <p:spPr>
          <a:xfrm>
            <a:off x="6581009" y="1448042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Dodecagon 125"/>
          <p:cNvSpPr/>
          <p:nvPr/>
        </p:nvSpPr>
        <p:spPr>
          <a:xfrm>
            <a:off x="6885809" y="1473442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Dodecagon 126"/>
          <p:cNvSpPr/>
          <p:nvPr/>
        </p:nvSpPr>
        <p:spPr>
          <a:xfrm>
            <a:off x="6466709" y="1092442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Dodecagon 127"/>
          <p:cNvSpPr/>
          <p:nvPr/>
        </p:nvSpPr>
        <p:spPr>
          <a:xfrm>
            <a:off x="6923909" y="1194042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Dodecagon 164"/>
          <p:cNvSpPr/>
          <p:nvPr/>
        </p:nvSpPr>
        <p:spPr>
          <a:xfrm>
            <a:off x="6411882" y="2094863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Dodecagon 165"/>
          <p:cNvSpPr/>
          <p:nvPr/>
        </p:nvSpPr>
        <p:spPr>
          <a:xfrm>
            <a:off x="6854776" y="1891663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Dodecagon 166"/>
          <p:cNvSpPr/>
          <p:nvPr/>
        </p:nvSpPr>
        <p:spPr>
          <a:xfrm>
            <a:off x="6678582" y="2399663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Dodecagon 167"/>
          <p:cNvSpPr/>
          <p:nvPr/>
        </p:nvSpPr>
        <p:spPr>
          <a:xfrm>
            <a:off x="6754782" y="2183763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Dodecagon 168"/>
          <p:cNvSpPr/>
          <p:nvPr/>
        </p:nvSpPr>
        <p:spPr>
          <a:xfrm>
            <a:off x="6430932" y="2437763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Dodecagon 169"/>
          <p:cNvSpPr/>
          <p:nvPr/>
        </p:nvSpPr>
        <p:spPr>
          <a:xfrm>
            <a:off x="7135782" y="2476257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Dodecagon 171"/>
          <p:cNvSpPr/>
          <p:nvPr/>
        </p:nvSpPr>
        <p:spPr>
          <a:xfrm>
            <a:off x="6602382" y="1904363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Dodecagon 172"/>
          <p:cNvSpPr/>
          <p:nvPr/>
        </p:nvSpPr>
        <p:spPr>
          <a:xfrm>
            <a:off x="6621432" y="2615563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Dodecagon 173"/>
          <p:cNvSpPr/>
          <p:nvPr/>
        </p:nvSpPr>
        <p:spPr>
          <a:xfrm>
            <a:off x="6926232" y="2640963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Dodecagon 174"/>
          <p:cNvSpPr/>
          <p:nvPr/>
        </p:nvSpPr>
        <p:spPr>
          <a:xfrm>
            <a:off x="6507132" y="2259963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Dodecagon 175"/>
          <p:cNvSpPr/>
          <p:nvPr/>
        </p:nvSpPr>
        <p:spPr>
          <a:xfrm>
            <a:off x="6964332" y="2361563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Dodecagon 188"/>
          <p:cNvSpPr/>
          <p:nvPr/>
        </p:nvSpPr>
        <p:spPr>
          <a:xfrm>
            <a:off x="6278532" y="3319277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Dodecagon 189"/>
          <p:cNvSpPr/>
          <p:nvPr/>
        </p:nvSpPr>
        <p:spPr>
          <a:xfrm>
            <a:off x="6721426" y="3116077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Dodecagon 190"/>
          <p:cNvSpPr/>
          <p:nvPr/>
        </p:nvSpPr>
        <p:spPr>
          <a:xfrm>
            <a:off x="6545232" y="3624077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Dodecagon 191"/>
          <p:cNvSpPr/>
          <p:nvPr/>
        </p:nvSpPr>
        <p:spPr>
          <a:xfrm>
            <a:off x="6621432" y="3408177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Dodecagon 192"/>
          <p:cNvSpPr/>
          <p:nvPr/>
        </p:nvSpPr>
        <p:spPr>
          <a:xfrm>
            <a:off x="6297582" y="3662177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Dodecagon 193"/>
          <p:cNvSpPr/>
          <p:nvPr/>
        </p:nvSpPr>
        <p:spPr>
          <a:xfrm>
            <a:off x="6964332" y="3306577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Dodecagon 194"/>
          <p:cNvSpPr/>
          <p:nvPr/>
        </p:nvSpPr>
        <p:spPr>
          <a:xfrm>
            <a:off x="7015132" y="3624077"/>
            <a:ext cx="342900" cy="3429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Dodecagon 195"/>
          <p:cNvSpPr/>
          <p:nvPr/>
        </p:nvSpPr>
        <p:spPr>
          <a:xfrm>
            <a:off x="6469032" y="3128777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Dodecagon 196"/>
          <p:cNvSpPr/>
          <p:nvPr/>
        </p:nvSpPr>
        <p:spPr>
          <a:xfrm>
            <a:off x="6488082" y="3839977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Dodecagon 197"/>
          <p:cNvSpPr/>
          <p:nvPr/>
        </p:nvSpPr>
        <p:spPr>
          <a:xfrm>
            <a:off x="6792882" y="3865377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Dodecagon 198"/>
          <p:cNvSpPr/>
          <p:nvPr/>
        </p:nvSpPr>
        <p:spPr>
          <a:xfrm>
            <a:off x="6373782" y="3484377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Dodecagon 199"/>
          <p:cNvSpPr/>
          <p:nvPr/>
        </p:nvSpPr>
        <p:spPr>
          <a:xfrm>
            <a:off x="6830982" y="3585977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1" name="Straight Arrow Connector 200"/>
          <p:cNvCxnSpPr/>
          <p:nvPr/>
        </p:nvCxnSpPr>
        <p:spPr>
          <a:xfrm>
            <a:off x="7567619" y="1282942"/>
            <a:ext cx="602570" cy="0"/>
          </a:xfrm>
          <a:prstGeom prst="straightConnector1">
            <a:avLst/>
          </a:prstGeom>
          <a:ln>
            <a:solidFill>
              <a:srgbClr val="FF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>
          <a:xfrm>
            <a:off x="7690494" y="2435822"/>
            <a:ext cx="479695" cy="27978"/>
          </a:xfrm>
          <a:prstGeom prst="straightConnector1">
            <a:avLst/>
          </a:prstGeom>
          <a:ln>
            <a:solidFill>
              <a:srgbClr val="FF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/>
          <p:nvPr/>
        </p:nvCxnSpPr>
        <p:spPr>
          <a:xfrm flipV="1">
            <a:off x="7450959" y="3839977"/>
            <a:ext cx="496645" cy="5668"/>
          </a:xfrm>
          <a:prstGeom prst="straightConnector1">
            <a:avLst/>
          </a:prstGeom>
          <a:ln>
            <a:solidFill>
              <a:srgbClr val="FF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>
          <a:xfrm flipV="1">
            <a:off x="7491382" y="835508"/>
            <a:ext cx="351476" cy="179916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 flipV="1">
            <a:off x="7391881" y="1861110"/>
            <a:ext cx="351476" cy="179916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>
            <a:off x="7307232" y="2908937"/>
            <a:ext cx="436125" cy="271974"/>
          </a:xfrm>
          <a:prstGeom prst="straightConnector1">
            <a:avLst/>
          </a:prstGeom>
          <a:ln>
            <a:solidFill>
              <a:srgbClr val="FF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>
            <a:off x="7310847" y="4109217"/>
            <a:ext cx="386563" cy="277088"/>
          </a:xfrm>
          <a:prstGeom prst="straightConnector1">
            <a:avLst/>
          </a:prstGeom>
          <a:ln>
            <a:solidFill>
              <a:srgbClr val="FF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>
            <a:off x="7491382" y="1586924"/>
            <a:ext cx="515322" cy="152642"/>
          </a:xfrm>
          <a:prstGeom prst="straightConnector1">
            <a:avLst/>
          </a:prstGeom>
          <a:ln>
            <a:solidFill>
              <a:srgbClr val="FF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/>
          <p:cNvCxnSpPr/>
          <p:nvPr/>
        </p:nvCxnSpPr>
        <p:spPr>
          <a:xfrm flipV="1">
            <a:off x="7368543" y="3306577"/>
            <a:ext cx="351476" cy="179916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3" name="Dodecagon 222"/>
          <p:cNvSpPr/>
          <p:nvPr/>
        </p:nvSpPr>
        <p:spPr>
          <a:xfrm>
            <a:off x="7835254" y="4188850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Dodecagon 223"/>
          <p:cNvSpPr/>
          <p:nvPr/>
        </p:nvSpPr>
        <p:spPr>
          <a:xfrm>
            <a:off x="8077201" y="3445994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Dodecagon 224"/>
          <p:cNvSpPr/>
          <p:nvPr/>
        </p:nvSpPr>
        <p:spPr>
          <a:xfrm>
            <a:off x="7816999" y="4988848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Dodecagon 225"/>
          <p:cNvSpPr/>
          <p:nvPr/>
        </p:nvSpPr>
        <p:spPr>
          <a:xfrm>
            <a:off x="8248651" y="4028860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Dodecagon 226"/>
          <p:cNvSpPr/>
          <p:nvPr/>
        </p:nvSpPr>
        <p:spPr>
          <a:xfrm>
            <a:off x="8591551" y="2640620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Dodecagon 227"/>
          <p:cNvSpPr/>
          <p:nvPr/>
        </p:nvSpPr>
        <p:spPr>
          <a:xfrm>
            <a:off x="8369561" y="811578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Dodecagon 228"/>
          <p:cNvSpPr/>
          <p:nvPr/>
        </p:nvSpPr>
        <p:spPr>
          <a:xfrm>
            <a:off x="8026661" y="268089"/>
            <a:ext cx="342900" cy="355600"/>
          </a:xfrm>
          <a:prstGeom prst="dodecagon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Dodecagon 232"/>
          <p:cNvSpPr/>
          <p:nvPr/>
        </p:nvSpPr>
        <p:spPr>
          <a:xfrm>
            <a:off x="8763001" y="2004346"/>
            <a:ext cx="342900" cy="355600"/>
          </a:xfrm>
          <a:prstGeom prst="dodecagon">
            <a:avLst/>
          </a:prstGeom>
          <a:solidFill>
            <a:srgbClr val="DE29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Dodecagon 233"/>
          <p:cNvSpPr/>
          <p:nvPr/>
        </p:nvSpPr>
        <p:spPr>
          <a:xfrm>
            <a:off x="8715448" y="268089"/>
            <a:ext cx="342900" cy="355600"/>
          </a:xfrm>
          <a:prstGeom prst="dodecagon">
            <a:avLst/>
          </a:prstGeom>
          <a:solidFill>
            <a:srgbClr val="DE29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Dodecagon 234"/>
          <p:cNvSpPr/>
          <p:nvPr/>
        </p:nvSpPr>
        <p:spPr>
          <a:xfrm>
            <a:off x="8541011" y="3406617"/>
            <a:ext cx="342900" cy="355600"/>
          </a:xfrm>
          <a:prstGeom prst="dodecagon">
            <a:avLst/>
          </a:prstGeom>
          <a:solidFill>
            <a:srgbClr val="DE29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Dodecagon 235"/>
          <p:cNvSpPr/>
          <p:nvPr/>
        </p:nvSpPr>
        <p:spPr>
          <a:xfrm>
            <a:off x="8198111" y="2960239"/>
            <a:ext cx="342900" cy="355600"/>
          </a:xfrm>
          <a:prstGeom prst="dodecagon">
            <a:avLst/>
          </a:prstGeom>
          <a:solidFill>
            <a:srgbClr val="DE29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Dodecagon 236"/>
          <p:cNvSpPr/>
          <p:nvPr/>
        </p:nvSpPr>
        <p:spPr>
          <a:xfrm>
            <a:off x="8248651" y="4747666"/>
            <a:ext cx="342900" cy="355600"/>
          </a:xfrm>
          <a:prstGeom prst="dodecagon">
            <a:avLst/>
          </a:prstGeom>
          <a:solidFill>
            <a:srgbClr val="DE29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Dodecagon 239"/>
          <p:cNvSpPr/>
          <p:nvPr/>
        </p:nvSpPr>
        <p:spPr>
          <a:xfrm>
            <a:off x="8543998" y="5344448"/>
            <a:ext cx="342900" cy="355600"/>
          </a:xfrm>
          <a:prstGeom prst="dodecagon">
            <a:avLst/>
          </a:prstGeom>
          <a:solidFill>
            <a:srgbClr val="4FD6D6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Dodecagon 240"/>
          <p:cNvSpPr/>
          <p:nvPr/>
        </p:nvSpPr>
        <p:spPr>
          <a:xfrm>
            <a:off x="8715448" y="3038260"/>
            <a:ext cx="342900" cy="355600"/>
          </a:xfrm>
          <a:prstGeom prst="dodecagon">
            <a:avLst/>
          </a:prstGeom>
          <a:solidFill>
            <a:srgbClr val="4FD6D6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Dodecagon 241"/>
          <p:cNvSpPr/>
          <p:nvPr/>
        </p:nvSpPr>
        <p:spPr>
          <a:xfrm>
            <a:off x="8030595" y="1991646"/>
            <a:ext cx="342900" cy="355600"/>
          </a:xfrm>
          <a:prstGeom prst="dodecagon">
            <a:avLst/>
          </a:prstGeom>
          <a:solidFill>
            <a:srgbClr val="4FD6D6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Dodecagon 242"/>
          <p:cNvSpPr/>
          <p:nvPr/>
        </p:nvSpPr>
        <p:spPr>
          <a:xfrm>
            <a:off x="8512304" y="1611283"/>
            <a:ext cx="342900" cy="355600"/>
          </a:xfrm>
          <a:prstGeom prst="dodecagon">
            <a:avLst/>
          </a:prstGeom>
          <a:solidFill>
            <a:srgbClr val="4FD6D6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Dodecagon 243"/>
          <p:cNvSpPr/>
          <p:nvPr/>
        </p:nvSpPr>
        <p:spPr>
          <a:xfrm>
            <a:off x="7988449" y="796943"/>
            <a:ext cx="342900" cy="355600"/>
          </a:xfrm>
          <a:prstGeom prst="dodecagon">
            <a:avLst/>
          </a:prstGeom>
          <a:solidFill>
            <a:srgbClr val="4FD6D6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Dodecagon 248"/>
          <p:cNvSpPr/>
          <p:nvPr/>
        </p:nvSpPr>
        <p:spPr>
          <a:xfrm>
            <a:off x="8198111" y="1286144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Dodecagon 250"/>
          <p:cNvSpPr/>
          <p:nvPr/>
        </p:nvSpPr>
        <p:spPr>
          <a:xfrm>
            <a:off x="8341639" y="2258044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Dodecagon 251"/>
          <p:cNvSpPr/>
          <p:nvPr/>
        </p:nvSpPr>
        <p:spPr>
          <a:xfrm>
            <a:off x="6336465" y="3213100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Dodecagon 252"/>
          <p:cNvSpPr/>
          <p:nvPr/>
        </p:nvSpPr>
        <p:spPr>
          <a:xfrm>
            <a:off x="5504406" y="3775949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Dodecagon 253"/>
          <p:cNvSpPr/>
          <p:nvPr/>
        </p:nvSpPr>
        <p:spPr>
          <a:xfrm>
            <a:off x="1784350" y="2069221"/>
            <a:ext cx="342900" cy="355600"/>
          </a:xfrm>
          <a:prstGeom prst="dodecagon">
            <a:avLst/>
          </a:prstGeom>
          <a:solidFill>
            <a:schemeClr val="bg1">
              <a:lumMod val="65000"/>
              <a:alpha val="14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Dodecagon 254"/>
          <p:cNvSpPr/>
          <p:nvPr/>
        </p:nvSpPr>
        <p:spPr>
          <a:xfrm>
            <a:off x="8573897" y="4428577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Dodecagon 270"/>
          <p:cNvSpPr/>
          <p:nvPr/>
        </p:nvSpPr>
        <p:spPr>
          <a:xfrm>
            <a:off x="7064326" y="2098621"/>
            <a:ext cx="342900" cy="355600"/>
          </a:xfrm>
          <a:prstGeom prst="dodec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Dodecagon 271"/>
          <p:cNvSpPr/>
          <p:nvPr/>
        </p:nvSpPr>
        <p:spPr>
          <a:xfrm>
            <a:off x="4824272" y="4784177"/>
            <a:ext cx="342900" cy="355600"/>
          </a:xfrm>
          <a:prstGeom prst="dodecagon">
            <a:avLst/>
          </a:prstGeom>
          <a:solidFill>
            <a:srgbClr val="4FD6D6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TextBox 272"/>
          <p:cNvSpPr txBox="1"/>
          <p:nvPr/>
        </p:nvSpPr>
        <p:spPr>
          <a:xfrm>
            <a:off x="4525324" y="4337140"/>
            <a:ext cx="1036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Photon:</a:t>
            </a:r>
            <a:endParaRPr lang="en-US" dirty="0"/>
          </a:p>
        </p:txBody>
      </p:sp>
      <p:sp>
        <p:nvSpPr>
          <p:cNvPr id="274" name="TextBox 273"/>
          <p:cNvSpPr txBox="1"/>
          <p:nvPr/>
        </p:nvSpPr>
        <p:spPr>
          <a:xfrm>
            <a:off x="4447191" y="5224899"/>
            <a:ext cx="219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Charged particles:</a:t>
            </a:r>
            <a:endParaRPr lang="en-US" dirty="0"/>
          </a:p>
        </p:txBody>
      </p:sp>
      <p:sp>
        <p:nvSpPr>
          <p:cNvPr id="275" name="Dodecagon 274"/>
          <p:cNvSpPr/>
          <p:nvPr/>
        </p:nvSpPr>
        <p:spPr>
          <a:xfrm>
            <a:off x="4811380" y="5699021"/>
            <a:ext cx="342900" cy="355600"/>
          </a:xfrm>
          <a:prstGeom prst="dodecagon">
            <a:avLst/>
          </a:prstGeom>
          <a:solidFill>
            <a:srgbClr val="DE29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21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1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4"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7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0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3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6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9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2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5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2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9" grpId="0" animBg="1"/>
      <p:bldP spid="84" grpId="0" animBg="1"/>
      <p:bldP spid="85" grpId="0" animBg="1"/>
      <p:bldP spid="87" grpId="0" animBg="1"/>
      <p:bldP spid="28" grpId="0" animBg="1"/>
      <p:bldP spid="101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9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763" y="1211739"/>
            <a:ext cx="6957063" cy="5226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2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Electromagnetic vs. </a:t>
            </a:r>
            <a:r>
              <a:rPr lang="en-US" dirty="0" err="1" smtClean="0"/>
              <a:t>hadronic</a:t>
            </a:r>
            <a:r>
              <a:rPr lang="en-US" dirty="0" smtClean="0"/>
              <a:t> showers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4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13848</TotalTime>
  <Words>715</Words>
  <Application>Microsoft Macintosh PowerPoint</Application>
  <PresentationFormat>On-screen Show (4:3)</PresentationFormat>
  <Paragraphs>186</Paragraphs>
  <Slides>29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Breeze</vt:lpstr>
      <vt:lpstr>Shielding and Background</vt:lpstr>
      <vt:lpstr>Shielding Requirements</vt:lpstr>
      <vt:lpstr>New Thinking Required</vt:lpstr>
      <vt:lpstr>Talk to People</vt:lpstr>
      <vt:lpstr>Root Cause of Prompt Pulse</vt:lpstr>
      <vt:lpstr>Strong Force</vt:lpstr>
      <vt:lpstr>Particle shower</vt:lpstr>
      <vt:lpstr>Particle shower</vt:lpstr>
      <vt:lpstr>Electromagnetic vs. hadronic showers</vt:lpstr>
      <vt:lpstr>Electromagnetic vs. hadronic showers</vt:lpstr>
      <vt:lpstr>General idea</vt:lpstr>
      <vt:lpstr>Don’t Panic!</vt:lpstr>
      <vt:lpstr>Current Efforts</vt:lpstr>
      <vt:lpstr>General idea</vt:lpstr>
      <vt:lpstr>Iron</vt:lpstr>
      <vt:lpstr>Iron, energy spectra, 140cm</vt:lpstr>
      <vt:lpstr>Energy Gaps</vt:lpstr>
      <vt:lpstr>Concrete, 2.3 g/cm3</vt:lpstr>
      <vt:lpstr>Concrete, energy spectra, 300cm</vt:lpstr>
      <vt:lpstr>Tungsten</vt:lpstr>
      <vt:lpstr>Copper</vt:lpstr>
      <vt:lpstr>Copper, energy spectra, 160cm</vt:lpstr>
      <vt:lpstr>Energy Gaps</vt:lpstr>
      <vt:lpstr>Plugged Energy Gaps</vt:lpstr>
      <vt:lpstr>Comparison</vt:lpstr>
      <vt:lpstr>2.5 GeV neutrons</vt:lpstr>
      <vt:lpstr>Preliminary conclusions</vt:lpstr>
      <vt:lpstr>Acknowledgements</vt:lpstr>
      <vt:lpstr>Thanks for your attention!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 materials for shielding</dc:title>
  <dc:creator>ESS User</dc:creator>
  <cp:lastModifiedBy>Phil Bentley</cp:lastModifiedBy>
  <cp:revision>271</cp:revision>
  <dcterms:created xsi:type="dcterms:W3CDTF">2012-12-09T13:13:08Z</dcterms:created>
  <dcterms:modified xsi:type="dcterms:W3CDTF">2013-02-14T12:07:26Z</dcterms:modified>
</cp:coreProperties>
</file>