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5"/>
  </p:notesMasterIdLst>
  <p:sldIdLst>
    <p:sldId id="264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62" r:id="rId11"/>
    <p:sldId id="261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52" autoAdjust="0"/>
  </p:normalViewPr>
  <p:slideViewPr>
    <p:cSldViewPr>
      <p:cViewPr>
        <p:scale>
          <a:sx n="75" d="100"/>
          <a:sy n="75" d="100"/>
        </p:scale>
        <p:origin x="-1389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322729658792651"/>
          <c:y val="8.716492903664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814814814814811E-2"/>
          <c:y val="0.14489074803149607"/>
          <c:w val="0.86736103820355792"/>
          <c:h val="0.73072536939826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 Ethernet Rates (Gb/s)</c:v>
                </c:pt>
              </c:strCache>
            </c:strRef>
          </c:tx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40</c:v>
                </c:pt>
                <c:pt idx="4">
                  <c:v>56</c:v>
                </c:pt>
                <c:pt idx="5">
                  <c:v>100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40</c:v>
                </c:pt>
                <c:pt idx="4">
                  <c:v>56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871232"/>
        <c:axId val="233845120"/>
      </c:barChart>
      <c:catAx>
        <c:axId val="14987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845120"/>
        <c:crosses val="autoZero"/>
        <c:auto val="1"/>
        <c:lblAlgn val="ctr"/>
        <c:lblOffset val="100"/>
        <c:noMultiLvlLbl val="0"/>
      </c:catAx>
      <c:valAx>
        <c:axId val="233845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98712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7B41E-EA82-438F-B7CF-E4C3F9D30880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F8A5A-29FA-4F1A-A94D-95E5382BD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3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L1 Overhead:</a:t>
            </a:r>
            <a:r>
              <a:rPr lang="en-US" baseline="0" dirty="0" smtClean="0"/>
              <a:t> preamble (8 bytes), inter-packet gap (12 bytes)</a:t>
            </a:r>
          </a:p>
          <a:p>
            <a:r>
              <a:rPr lang="en-US" baseline="0" dirty="0" smtClean="0"/>
              <a:t>L2 Overhead: 6-byte destination MAC address, 6-byte source MAC address, 2-byte </a:t>
            </a:r>
            <a:r>
              <a:rPr lang="en-US" baseline="0" dirty="0" err="1" smtClean="0"/>
              <a:t>EtherType</a:t>
            </a:r>
            <a:r>
              <a:rPr lang="en-US" baseline="0" dirty="0" smtClean="0"/>
              <a:t>, 4-byte CRC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relationship with Mellanox due to prior projects at RAL</a:t>
            </a:r>
            <a:r>
              <a:rPr lang="en-US" baseline="0" dirty="0" smtClean="0"/>
              <a:t> and close proximity to Daresbury.</a:t>
            </a:r>
          </a:p>
          <a:p>
            <a:r>
              <a:rPr lang="en-US" baseline="0" smtClean="0"/>
              <a:t>Testing is under 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93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9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1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Powerful FPGA Master concentrates all data from upstream</a:t>
            </a:r>
            <a:r>
              <a:rPr lang="en-US" baseline="0" dirty="0" smtClean="0"/>
              <a:t> detector hardware, and sends to a NIC in a server, possibly via a switch.</a:t>
            </a:r>
          </a:p>
          <a:p>
            <a:r>
              <a:rPr lang="en-US" baseline="0" dirty="0" smtClean="0"/>
              <a:t>May use a single switch for multiple instruments, and may service multiple NICs.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1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TCP/IP is the standard for Internet communications, and is a</a:t>
            </a:r>
            <a:r>
              <a:rPr lang="en-US" baseline="0" dirty="0" smtClean="0"/>
              <a:t> de-facto standard for similar networks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Stack provides a useful service-based abstraction model for describing networks.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Some or all layers may be different depending on application.</a:t>
            </a:r>
          </a:p>
          <a:p>
            <a:r>
              <a:rPr lang="en-US" baseline="0" dirty="0" smtClean="0"/>
              <a:t>In the case of TCP/IP, the technology is widely understood and available.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7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100 G is cheaper (in terms of money) than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10 or 40 G, because the PHY/MAC functionality is included in the FPGA.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7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7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F8A5A-29FA-4F1A-A94D-95E5382BD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9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4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3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84C0FE33-BB3B-F54C-A8F8-03B587A53342}" type="datetime1">
              <a:rPr lang="en-US">
                <a:solidFill>
                  <a:prstClr val="black"/>
                </a:solidFill>
              </a:rPr>
              <a:pPr defTabSz="457200"/>
              <a:t>4/27/2017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38C62C7-F79B-CD4A-A5DF-5683BBEC4A65}" type="slidenum">
              <a:rPr lang="sv-SE">
                <a:solidFill>
                  <a:prstClr val="black"/>
                </a:solidFill>
              </a:rPr>
              <a:pPr defTabSz="457200"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2" y="1452399"/>
            <a:ext cx="9696395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1085270"/>
            <a:ext cx="8229599" cy="455353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8736"/>
            <a:ext cx="8229600" cy="736875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8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38"/>
            <a:ext cx="8229600" cy="603264"/>
          </a:xfrm>
          <a:prstGeom prst="rect">
            <a:avLst/>
          </a:prstGeom>
        </p:spPr>
        <p:txBody>
          <a:bodyPr lIns="85691" tIns="42845" rIns="85691" bIns="4284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7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  <a:prstGeom prst="rect">
            <a:avLst/>
          </a:prstGeom>
        </p:spPr>
        <p:txBody>
          <a:bodyPr lIns="85691" tIns="42845" rIns="85691" bIns="42845"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4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5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5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462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38"/>
            <a:ext cx="8229600" cy="603264"/>
          </a:xfrm>
          <a:prstGeom prst="rect">
            <a:avLst/>
          </a:prstGeom>
        </p:spPr>
        <p:txBody>
          <a:bodyPr lIns="85691" tIns="42845" rIns="85691" bIns="4284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95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38"/>
            <a:ext cx="8229600" cy="603264"/>
          </a:xfrm>
          <a:prstGeom prst="rect">
            <a:avLst/>
          </a:prstGeom>
        </p:spPr>
        <p:txBody>
          <a:bodyPr lIns="85691" tIns="42845" rIns="85691" bIns="42845"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100" b="1"/>
            </a:lvl2pPr>
            <a:lvl3pPr marL="914144" indent="0">
              <a:buNone/>
              <a:defRPr sz="1800" b="1"/>
            </a:lvl3pPr>
            <a:lvl4pPr marL="1371216" indent="0">
              <a:buNone/>
              <a:defRPr sz="1600" b="1"/>
            </a:lvl4pPr>
            <a:lvl5pPr marL="1828289" indent="0">
              <a:buNone/>
              <a:defRPr sz="1600" b="1"/>
            </a:lvl5pPr>
            <a:lvl6pPr marL="2285360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5" indent="0">
              <a:buNone/>
              <a:defRPr sz="1600" b="1"/>
            </a:lvl8pPr>
            <a:lvl9pPr marL="36565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100" b="1"/>
            </a:lvl2pPr>
            <a:lvl3pPr marL="914144" indent="0">
              <a:buNone/>
              <a:defRPr sz="1800" b="1"/>
            </a:lvl3pPr>
            <a:lvl4pPr marL="1371216" indent="0">
              <a:buNone/>
              <a:defRPr sz="1600" b="1"/>
            </a:lvl4pPr>
            <a:lvl5pPr marL="1828289" indent="0">
              <a:buNone/>
              <a:defRPr sz="1600" b="1"/>
            </a:lvl5pPr>
            <a:lvl6pPr marL="2285360" indent="0">
              <a:buNone/>
              <a:defRPr sz="1600" b="1"/>
            </a:lvl6pPr>
            <a:lvl7pPr marL="2742433" indent="0">
              <a:buNone/>
              <a:defRPr sz="1600" b="1"/>
            </a:lvl7pPr>
            <a:lvl8pPr marL="3199505" indent="0">
              <a:buNone/>
              <a:defRPr sz="1600" b="1"/>
            </a:lvl8pPr>
            <a:lvl9pPr marL="36565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43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38"/>
            <a:ext cx="8229600" cy="603264"/>
          </a:xfrm>
          <a:prstGeom prst="rect">
            <a:avLst/>
          </a:prstGeom>
        </p:spPr>
        <p:txBody>
          <a:bodyPr lIns="85691" tIns="42845" rIns="85691" bIns="4284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9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808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62051"/>
          </a:xfrm>
          <a:prstGeom prst="rect">
            <a:avLst/>
          </a:prstGeom>
        </p:spPr>
        <p:txBody>
          <a:bodyPr lIns="85691" tIns="42845" rIns="85691" bIns="42845" anchor="b"/>
          <a:lstStyle>
            <a:lvl1pPr algn="l">
              <a:defRPr sz="21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4"/>
          </a:xfrm>
        </p:spPr>
        <p:txBody>
          <a:bodyPr/>
          <a:lstStyle>
            <a:lvl1pPr marL="0" indent="0">
              <a:buNone/>
              <a:defRPr sz="15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6" indent="0">
              <a:buNone/>
              <a:defRPr sz="900"/>
            </a:lvl4pPr>
            <a:lvl5pPr marL="1828289" indent="0">
              <a:buNone/>
              <a:defRPr sz="900"/>
            </a:lvl5pPr>
            <a:lvl6pPr marL="2285360" indent="0">
              <a:buNone/>
              <a:defRPr sz="900"/>
            </a:lvl6pPr>
            <a:lvl7pPr marL="2742433" indent="0">
              <a:buNone/>
              <a:defRPr sz="900"/>
            </a:lvl7pPr>
            <a:lvl8pPr marL="3199505" indent="0">
              <a:buNone/>
              <a:defRPr sz="900"/>
            </a:lvl8pPr>
            <a:lvl9pPr marL="3656577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793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85691" tIns="42845" rIns="85691" bIns="42845" anchor="b"/>
          <a:lstStyle>
            <a:lvl1pPr algn="l">
              <a:defRPr sz="21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6" indent="0">
              <a:buNone/>
              <a:defRPr sz="2100"/>
            </a:lvl4pPr>
            <a:lvl5pPr marL="1828289" indent="0">
              <a:buNone/>
              <a:defRPr sz="2100"/>
            </a:lvl5pPr>
            <a:lvl6pPr marL="2285360" indent="0">
              <a:buNone/>
              <a:defRPr sz="2100"/>
            </a:lvl6pPr>
            <a:lvl7pPr marL="2742433" indent="0">
              <a:buNone/>
              <a:defRPr sz="2100"/>
            </a:lvl7pPr>
            <a:lvl8pPr marL="3199505" indent="0">
              <a:buNone/>
              <a:defRPr sz="2100"/>
            </a:lvl8pPr>
            <a:lvl9pPr marL="3656577" indent="0">
              <a:buNone/>
              <a:defRPr sz="2100"/>
            </a:lvl9pPr>
          </a:lstStyle>
          <a:p>
            <a:r>
              <a:rPr lang="sv-S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6" indent="0">
              <a:buNone/>
              <a:defRPr sz="900"/>
            </a:lvl4pPr>
            <a:lvl5pPr marL="1828289" indent="0">
              <a:buNone/>
              <a:defRPr sz="900"/>
            </a:lvl5pPr>
            <a:lvl6pPr marL="2285360" indent="0">
              <a:buNone/>
              <a:defRPr sz="900"/>
            </a:lvl6pPr>
            <a:lvl7pPr marL="2742433" indent="0">
              <a:buNone/>
              <a:defRPr sz="900"/>
            </a:lvl7pPr>
            <a:lvl8pPr marL="3199505" indent="0">
              <a:buNone/>
              <a:defRPr sz="900"/>
            </a:lvl8pPr>
            <a:lvl9pPr marL="3656577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80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0" y="3242236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 userDrawn="1"/>
        </p:nvCxnSpPr>
        <p:spPr>
          <a:xfrm>
            <a:off x="0" y="5050118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2275967" y="1417638"/>
            <a:ext cx="0" cy="5440362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>
            <a:endCxn id="3" idx="2"/>
          </p:cNvCxnSpPr>
          <p:nvPr userDrawn="1"/>
        </p:nvCxnSpPr>
        <p:spPr>
          <a:xfrm>
            <a:off x="4565311" y="1434354"/>
            <a:ext cx="6689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6854655" y="1434354"/>
            <a:ext cx="0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66082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38"/>
            <a:ext cx="8229600" cy="603264"/>
          </a:xfrm>
          <a:prstGeom prst="rect">
            <a:avLst/>
          </a:prstGeom>
        </p:spPr>
        <p:txBody>
          <a:bodyPr lIns="85691" tIns="42845" rIns="85691" bIns="4284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74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85691" tIns="42845" rIns="85691" bIns="4284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56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38"/>
            <a:ext cx="8229600" cy="603264"/>
          </a:xfrm>
          <a:prstGeom prst="rect">
            <a:avLst/>
          </a:prstGeom>
        </p:spPr>
        <p:txBody>
          <a:bodyPr lIns="85691" tIns="42845" rIns="85691" bIns="42845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6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55" y="2492743"/>
            <a:ext cx="3028403" cy="16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6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1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78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5" y="1955803"/>
            <a:ext cx="4766944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3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1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6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D117B30-06C9-AA4B-9198-6E5216341B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1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D117B30-06C9-AA4B-9198-6E5216341B8A}" type="datetimeFigureOut">
              <a:rPr lang="en-US">
                <a:solidFill>
                  <a:prstClr val="black"/>
                </a:solidFill>
              </a:rPr>
              <a:pPr defTabSz="457200"/>
              <a:t>4/27/2017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479" indent="0">
              <a:buNone/>
              <a:defRPr/>
            </a:lvl4pPr>
            <a:lvl5pPr marL="1828639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7678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1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 userDrawn="1"/>
        </p:nvCxnSpPr>
        <p:spPr>
          <a:xfrm>
            <a:off x="-410269" y="1434354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410269" y="3242236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410269" y="6858000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410269" y="5050118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2275967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4565311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6854655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14400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5486" y="0"/>
            <a:ext cx="6519169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3" y="315517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7664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2" y="6356351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72"/>
            <a:fld id="{3D8122E6-B24E-3144-9B09-FA66992241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072"/>
              <a:t>4/27/2017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7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072"/>
            <a:fld id="{AC28833C-A449-5240-9838-2D5CFB7CE9FE}" type="slidenum">
              <a:rPr>
                <a:solidFill>
                  <a:prstClr val="black">
                    <a:tint val="75000"/>
                  </a:prstClr>
                </a:solidFill>
              </a:rPr>
              <a:pPr defTabSz="45707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135666" y="6077763"/>
            <a:ext cx="2809829" cy="365125"/>
          </a:xfrm>
          <a:prstGeom prst="rect">
            <a:avLst/>
          </a:prstGeom>
        </p:spPr>
        <p:txBody>
          <a:bodyPr lIns="85691" tIns="42845" rIns="85691" bIns="42845"/>
          <a:lstStyle>
            <a:defPPr>
              <a:defRPr lang="en-US"/>
            </a:defPPr>
            <a:lvl1pPr marL="0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482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223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964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705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446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87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928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00" dirty="0">
                <a:solidFill>
                  <a:prstClr val="white"/>
                </a:solidFill>
                <a:latin typeface="Helvetica"/>
                <a:cs typeface="Helvetica"/>
              </a:rPr>
              <a:t>ESS </a:t>
            </a:r>
            <a:r>
              <a:rPr lang="en-US" sz="1300" dirty="0" smtClean="0">
                <a:solidFill>
                  <a:prstClr val="white"/>
                </a:solidFill>
                <a:latin typeface="Helvetica"/>
                <a:cs typeface="Helvetica"/>
              </a:rPr>
              <a:t>2013-11-12</a:t>
            </a:r>
            <a:endParaRPr lang="en-US" sz="130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933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defTabSz="457072" rtl="0" eaLnBrk="1" latinLnBrk="0" hangingPunct="1">
        <a:spcBef>
          <a:spcPct val="0"/>
        </a:spcBef>
        <a:buNone/>
        <a:defRPr sz="3000" b="1" kern="1200">
          <a:solidFill>
            <a:srgbClr val="0094CA"/>
          </a:solidFill>
          <a:latin typeface="+mn-lt"/>
          <a:ea typeface="+mj-ea"/>
          <a:cs typeface="Helvetica"/>
        </a:defRPr>
      </a:lvl1pPr>
    </p:titleStyle>
    <p:bodyStyle>
      <a:lvl1pPr marL="342803" indent="-342803" algn="l" defTabSz="4570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Helvetica"/>
        </a:defRPr>
      </a:lvl1pPr>
      <a:lvl2pPr marL="742742" indent="-285669" algn="l" defTabSz="45707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Helvetica"/>
        </a:defRPr>
      </a:lvl2pPr>
      <a:lvl3pPr marL="1142680" indent="-228535" algn="l" defTabSz="45707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Helvetica"/>
        </a:defRPr>
      </a:lvl3pPr>
      <a:lvl4pPr marL="1599752" indent="-228535" algn="l" defTabSz="457072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+mn-lt"/>
          <a:ea typeface="+mn-ea"/>
          <a:cs typeface="Helvetica"/>
        </a:defRPr>
      </a:lvl4pPr>
      <a:lvl5pPr marL="2056824" indent="-228535" algn="l" defTabSz="457072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3897" indent="-228535" algn="l" defTabSz="45707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8" indent="-228535" algn="l" defTabSz="45707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41" indent="-228535" algn="l" defTabSz="45707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3" indent="-228535" algn="l" defTabSz="45707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457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457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6" algn="l" defTabSz="457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9" algn="l" defTabSz="457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0" algn="l" defTabSz="457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3" algn="l" defTabSz="457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5" algn="l" defTabSz="457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7" algn="l" defTabSz="457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27" y="1"/>
            <a:ext cx="9152927" cy="6866930"/>
          </a:xfrm>
          <a:prstGeom prst="rect">
            <a:avLst/>
          </a:prstGeom>
        </p:spPr>
      </p:pic>
      <p:pic>
        <p:nvPicPr>
          <p:cNvPr id="5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57" y="273845"/>
            <a:ext cx="2817887" cy="1683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19" y="2695171"/>
            <a:ext cx="8919023" cy="3687505"/>
          </a:xfrm>
          <a:prstGeom prst="rect">
            <a:avLst/>
          </a:prstGeom>
          <a:noFill/>
        </p:spPr>
        <p:txBody>
          <a:bodyPr wrap="none" lIns="85683" tIns="42841" rIns="85683" bIns="42841" rtlCol="0">
            <a:spAutoFit/>
          </a:bodyPr>
          <a:lstStyle/>
          <a:p>
            <a:pPr marL="57129" defTabSz="457031"/>
            <a:r>
              <a:rPr lang="en-US" sz="4500" b="1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DMSC-Detector Group Interface</a:t>
            </a:r>
          </a:p>
          <a:p>
            <a:pPr marL="57129" defTabSz="457031"/>
            <a:endParaRPr lang="en-US" sz="4500" b="1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34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endParaRPr lang="en-US" sz="19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DMSC-DG Meeting</a:t>
            </a:r>
            <a:endParaRPr lang="en-US" sz="1900" dirty="0">
              <a:solidFill>
                <a:prstClr val="white"/>
              </a:solidFill>
              <a:ea typeface="ＭＳ Ｐゴシック" charset="0"/>
              <a:cs typeface="Arial"/>
              <a:sym typeface="Helvetica" charset="0"/>
            </a:endParaRP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9</a:t>
            </a:r>
            <a:r>
              <a:rPr lang="en-US" sz="1900" baseline="300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th</a:t>
            </a:r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 May 2017</a:t>
            </a:r>
          </a:p>
          <a:p>
            <a:pPr marL="57129" defTabSz="457031"/>
            <a:r>
              <a:rPr lang="en-US" sz="1900" dirty="0" smtClean="0">
                <a:solidFill>
                  <a:prstClr val="white"/>
                </a:solidFill>
                <a:ea typeface="ＭＳ Ｐゴシック" charset="0"/>
                <a:cs typeface="Arial"/>
                <a:sym typeface="Helvetica" charset="0"/>
              </a:rPr>
              <a:t>Steven Alcock (DG)</a:t>
            </a:r>
            <a:endParaRPr lang="en-US" sz="19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Size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6378"/>
              </p:ext>
            </p:extLst>
          </p:nvPr>
        </p:nvGraphicFramePr>
        <p:xfrm>
          <a:off x="251475" y="4390332"/>
          <a:ext cx="86986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776"/>
                <a:gridCol w="1449776"/>
                <a:gridCol w="1449776"/>
                <a:gridCol w="1449776"/>
                <a:gridCol w="1449776"/>
                <a:gridCol w="14497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Frame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L1 Overhead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L2 Overhead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Jumbo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99.6%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6689" y="1873611"/>
            <a:ext cx="80391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Lower protocol overhead and lots of spare bandwidth: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Jumbo frames not essential for throughput.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frames (marginally) reduce buffering requirements on FPGA: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RAMs instantiated in 4500- or 2250-byte blocks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figures below do NOT account for Instrument Protocol overhead, as this is to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be </a:t>
            </a:r>
            <a:r>
              <a:rPr lang="en-US" dirty="0" err="1" smtClean="0"/>
              <a:t>finalised</a:t>
            </a:r>
            <a:r>
              <a:rPr lang="en-US" dirty="0" smtClean="0"/>
              <a:t>. The actual efficiency, in terms of </a:t>
            </a:r>
            <a:r>
              <a:rPr lang="en-US" dirty="0" err="1" smtClean="0"/>
              <a:t>digitised</a:t>
            </a:r>
            <a:r>
              <a:rPr lang="en-US" dirty="0" smtClean="0"/>
              <a:t> samples, will be lower.</a:t>
            </a:r>
          </a:p>
        </p:txBody>
      </p:sp>
    </p:spTree>
    <p:extLst>
      <p:ext uri="{BB962C8B-B14F-4D97-AF65-F5344CB8AC3E}">
        <p14:creationId xmlns:p14="http://schemas.microsoft.com/office/powerpoint/2010/main" val="31372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Switch – MSN2100</a:t>
            </a:r>
            <a:endParaRPr lang="en-US" dirty="0"/>
          </a:p>
        </p:txBody>
      </p:sp>
      <p:pic>
        <p:nvPicPr>
          <p:cNvPr id="1026" name="Picture 2" descr="http://format.com.pl/site/wp-content/uploads/2016/09/sn2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18" y="4350712"/>
            <a:ext cx="619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6689" y="1873611"/>
            <a:ext cx="63818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Rate Conversion: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100 G to 56/40/25/10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“Load Balancing”: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Redistribute single input port across multiple output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Diagnostics: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Duplicate input port on multiple output 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Cost</a:t>
            </a:r>
            <a:r>
              <a:rPr lang="en-US" dirty="0" smtClean="0"/>
              <a:t>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About 5000 USD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76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6689" y="1873611"/>
            <a:ext cx="5409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 err="1" smtClean="0"/>
              <a:t>EtherType</a:t>
            </a:r>
            <a:r>
              <a:rPr lang="en-US" dirty="0" smtClean="0"/>
              <a:t> should we </a:t>
            </a:r>
            <a:r>
              <a:rPr lang="en-US" dirty="0" smtClean="0"/>
              <a:t>use in the frame header?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there any </a:t>
            </a:r>
            <a:r>
              <a:rPr lang="en-US" dirty="0" smtClean="0"/>
              <a:t>compelling reasons </a:t>
            </a:r>
            <a:r>
              <a:rPr lang="en-US" dirty="0" smtClean="0"/>
              <a:t>to use IP/UDP?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27383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29600" cy="42279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366689" y="1783080"/>
            <a:ext cx="80457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Target Architecture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Basic Networking (and the role of the FPGA)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Proposed Stack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 Merits of a Switch</a:t>
            </a:r>
          </a:p>
        </p:txBody>
      </p:sp>
    </p:spTree>
    <p:extLst>
      <p:ext uri="{BB962C8B-B14F-4D97-AF65-F5344CB8AC3E}">
        <p14:creationId xmlns:p14="http://schemas.microsoft.com/office/powerpoint/2010/main" val="47230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Architecture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29600" cy="42279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46" name="Rectangle 45"/>
          <p:cNvSpPr/>
          <p:nvPr/>
        </p:nvSpPr>
        <p:spPr>
          <a:xfrm>
            <a:off x="5120640" y="3566160"/>
            <a:ext cx="11887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Master 1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132320" y="3566160"/>
            <a:ext cx="1188720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 Master 2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126480" y="4709160"/>
            <a:ext cx="1188720" cy="640080"/>
          </a:xfrm>
          <a:custGeom>
            <a:avLst/>
            <a:gdLst>
              <a:gd name="connsiteX0" fmla="*/ 0 w 1209747"/>
              <a:gd name="connsiteY0" fmla="*/ 0 h 633677"/>
              <a:gd name="connsiteX1" fmla="*/ 1209747 w 1209747"/>
              <a:gd name="connsiteY1" fmla="*/ 0 h 633677"/>
              <a:gd name="connsiteX2" fmla="*/ 1209747 w 1209747"/>
              <a:gd name="connsiteY2" fmla="*/ 633677 h 633677"/>
              <a:gd name="connsiteX3" fmla="*/ 0 w 1209747"/>
              <a:gd name="connsiteY3" fmla="*/ 633677 h 633677"/>
              <a:gd name="connsiteX4" fmla="*/ 0 w 1209747"/>
              <a:gd name="connsiteY4" fmla="*/ 0 h 633677"/>
              <a:gd name="connsiteX0" fmla="*/ 0 w 1209747"/>
              <a:gd name="connsiteY0" fmla="*/ 1263 h 634940"/>
              <a:gd name="connsiteX1" fmla="*/ 322227 w 1209747"/>
              <a:gd name="connsiteY1" fmla="*/ 0 h 634940"/>
              <a:gd name="connsiteX2" fmla="*/ 1209747 w 1209747"/>
              <a:gd name="connsiteY2" fmla="*/ 1263 h 634940"/>
              <a:gd name="connsiteX3" fmla="*/ 1209747 w 1209747"/>
              <a:gd name="connsiteY3" fmla="*/ 634940 h 634940"/>
              <a:gd name="connsiteX4" fmla="*/ 0 w 1209747"/>
              <a:gd name="connsiteY4" fmla="*/ 634940 h 634940"/>
              <a:gd name="connsiteX5" fmla="*/ 0 w 1209747"/>
              <a:gd name="connsiteY5" fmla="*/ 1263 h 634940"/>
              <a:gd name="connsiteX0" fmla="*/ 0 w 1209747"/>
              <a:gd name="connsiteY0" fmla="*/ 1263 h 634940"/>
              <a:gd name="connsiteX1" fmla="*/ 322227 w 1209747"/>
              <a:gd name="connsiteY1" fmla="*/ 0 h 634940"/>
              <a:gd name="connsiteX2" fmla="*/ 925874 w 1209747"/>
              <a:gd name="connsiteY2" fmla="*/ 1191 h 634940"/>
              <a:gd name="connsiteX3" fmla="*/ 1209747 w 1209747"/>
              <a:gd name="connsiteY3" fmla="*/ 1263 h 634940"/>
              <a:gd name="connsiteX4" fmla="*/ 1209747 w 1209747"/>
              <a:gd name="connsiteY4" fmla="*/ 634940 h 634940"/>
              <a:gd name="connsiteX5" fmla="*/ 0 w 1209747"/>
              <a:gd name="connsiteY5" fmla="*/ 634940 h 634940"/>
              <a:gd name="connsiteX6" fmla="*/ 0 w 1209747"/>
              <a:gd name="connsiteY6" fmla="*/ 1263 h 63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747" h="634940">
                <a:moveTo>
                  <a:pt x="0" y="1263"/>
                </a:moveTo>
                <a:lnTo>
                  <a:pt x="322227" y="0"/>
                </a:lnTo>
                <a:lnTo>
                  <a:pt x="925874" y="1191"/>
                </a:lnTo>
                <a:lnTo>
                  <a:pt x="1209747" y="1263"/>
                </a:lnTo>
                <a:lnTo>
                  <a:pt x="1209747" y="634940"/>
                </a:lnTo>
                <a:lnTo>
                  <a:pt x="0" y="634940"/>
                </a:lnTo>
                <a:lnTo>
                  <a:pt x="0" y="1263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5120640" y="5852161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 Server 1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132320" y="5852161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DMSC Server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4143" y="1783080"/>
            <a:ext cx="58748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FPGA Master: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Aggregates data from upstream detector hardware,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Packetises data,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Forwards to NIC in DMSC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Assume more than one Master, and more than one NIC.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Switch is optional!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108960" y="5852160"/>
            <a:ext cx="1188720" cy="64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Diagnostic Server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5715000" y="4206240"/>
            <a:ext cx="0" cy="2286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726680" y="4206240"/>
            <a:ext cx="0" cy="2286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15000" y="5577840"/>
            <a:ext cx="0" cy="2743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726680" y="5577840"/>
            <a:ext cx="0" cy="2743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endCxn id="10" idx="0"/>
          </p:cNvCxnSpPr>
          <p:nvPr/>
        </p:nvCxnSpPr>
        <p:spPr>
          <a:xfrm rot="10800000" flipV="1">
            <a:off x="3703320" y="5029200"/>
            <a:ext cx="2423160" cy="822959"/>
          </a:xfrm>
          <a:prstGeom prst="bentConnector2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492240" y="4434840"/>
            <a:ext cx="0" cy="2743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949440" y="4434840"/>
            <a:ext cx="0" cy="274320"/>
          </a:xfrm>
          <a:prstGeom prst="line">
            <a:avLst/>
          </a:prstGeom>
          <a:ln w="127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492240" y="5349240"/>
            <a:ext cx="0" cy="2286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949440" y="5349240"/>
            <a:ext cx="0" cy="2286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15000" y="4434840"/>
            <a:ext cx="77724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949440" y="4434840"/>
            <a:ext cx="777240" cy="0"/>
          </a:xfrm>
          <a:prstGeom prst="line">
            <a:avLst/>
          </a:prstGeom>
          <a:ln w="12700"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715000" y="5577840"/>
            <a:ext cx="77724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949440" y="5577840"/>
            <a:ext cx="777240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1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 - Overview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29600" cy="42279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42759" y="5445246"/>
            <a:ext cx="5472665" cy="51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Layer (Copper/</a:t>
            </a:r>
            <a:r>
              <a:rPr lang="en-US" dirty="0" err="1" smtClean="0"/>
              <a:t>Fibre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42759" y="4696355"/>
            <a:ext cx="5472665" cy="51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 Layer (Ethernet)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42759" y="3947464"/>
            <a:ext cx="5472665" cy="51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Layer (IP)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42759" y="3140966"/>
            <a:ext cx="5472665" cy="51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 Layer (TCP/UDP)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47185" y="2334467"/>
            <a:ext cx="5472665" cy="51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Layer (Instrument Data)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 – Physical Layer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29600" cy="42279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689" y="1783080"/>
            <a:ext cx="84015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moving bits from source to destination.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 to use commercial </a:t>
            </a:r>
            <a:r>
              <a:rPr lang="en-US" dirty="0" err="1" smtClean="0"/>
              <a:t>fibre</a:t>
            </a:r>
            <a:r>
              <a:rPr lang="en-US" dirty="0" smtClean="0"/>
              <a:t>/copper cables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FPGA achieves mechanical connectivity via standard QSFP+ cages.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 to have “hardened” silicon to handle remaining PHY</a:t>
            </a:r>
            <a:br>
              <a:rPr lang="en-US" dirty="0" smtClean="0"/>
            </a:br>
            <a:r>
              <a:rPr lang="en-US" dirty="0" smtClean="0"/>
              <a:t>functionality (such as scrambling, coding, clock recovery and </a:t>
            </a:r>
            <a:r>
              <a:rPr lang="en-US" dirty="0" err="1" smtClean="0"/>
              <a:t>deskew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Multi-Gigabit Transceivers </a:t>
            </a:r>
            <a:r>
              <a:rPr lang="en-US" dirty="0" err="1" smtClean="0"/>
              <a:t>deserialise</a:t>
            </a:r>
            <a:r>
              <a:rPr lang="en-US" dirty="0" smtClean="0"/>
              <a:t> signals and clock them into FPGA user-logic.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t="19640" r="18789" b="8777"/>
          <a:stretch/>
        </p:blipFill>
        <p:spPr bwMode="auto">
          <a:xfrm>
            <a:off x="4800600" y="3610935"/>
            <a:ext cx="4047296" cy="29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074920" y="3533819"/>
            <a:ext cx="777240" cy="7772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10087" y="5280660"/>
            <a:ext cx="1616393" cy="13030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4156948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RJ45 (1000 </a:t>
            </a:r>
            <a:r>
              <a:rPr lang="en-US" dirty="0" err="1" smtClean="0"/>
              <a:t>BaseT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57401" y="6054328"/>
            <a:ext cx="19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QSFP+ (100 </a:t>
            </a:r>
            <a:r>
              <a:rPr lang="en-US" dirty="0" err="1" smtClean="0"/>
              <a:t>GbE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343400" y="4069080"/>
            <a:ext cx="731520" cy="184666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78567" y="6012180"/>
            <a:ext cx="731520" cy="184666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 – Data Link Layer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29600" cy="42279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689" y="1783080"/>
            <a:ext cx="85272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moving frames between devices on a common 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MAC sublayer typically implemented in FPGA logic, BUT this is non-trivial for high data</a:t>
            </a:r>
            <a:br>
              <a:rPr lang="en-US" dirty="0" smtClean="0"/>
            </a:br>
            <a:r>
              <a:rPr lang="en-US" dirty="0" smtClean="0"/>
              <a:t>rates (&gt; 1 </a:t>
            </a:r>
            <a:r>
              <a:rPr lang="en-US" dirty="0" err="1" smtClean="0"/>
              <a:t>Gbps</a:t>
            </a:r>
            <a:r>
              <a:rPr lang="en-US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practice to buy a “logic core”.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Latest VCU118 FPGA avoids this by including, for free, a hardened PHY/MAC core for</a:t>
            </a:r>
            <a:br>
              <a:rPr lang="en-US" dirty="0" smtClean="0"/>
            </a:br>
            <a:r>
              <a:rPr lang="en-US" dirty="0" smtClean="0"/>
              <a:t>100 G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Future-proofs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22764060"/>
              </p:ext>
            </p:extLst>
          </p:nvPr>
        </p:nvGraphicFramePr>
        <p:xfrm>
          <a:off x="5394960" y="3337560"/>
          <a:ext cx="34290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48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 – Network Layer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29600" cy="42279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689" y="1783080"/>
            <a:ext cx="83773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moving packets across a network of separate LANs – implies routing.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implementation not well suited to FPGAs: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Trivial to implement basic header functionality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More difficult to implement associated functionality such as ARP, DHCP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our nodes are on the same LAN – no need for the IP layer?</a:t>
            </a:r>
          </a:p>
        </p:txBody>
      </p:sp>
    </p:spTree>
    <p:extLst>
      <p:ext uri="{BB962C8B-B14F-4D97-AF65-F5344CB8AC3E}">
        <p14:creationId xmlns:p14="http://schemas.microsoft.com/office/powerpoint/2010/main" val="17294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 – Transport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6689" y="1783080"/>
            <a:ext cx="80402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reliably moving packets across a network of separate LANs.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TCP is not well suited to FPGAs: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r</a:t>
            </a:r>
            <a:r>
              <a:rPr lang="en-US" dirty="0" smtClean="0"/>
              <a:t>etransmission of packets requires potentially extensive buffering</a:t>
            </a:r>
            <a:br>
              <a:rPr lang="en-US" dirty="0" smtClean="0"/>
            </a:br>
            <a:r>
              <a:rPr lang="en-US" dirty="0" smtClean="0"/>
              <a:t>and control logic.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For low rates, common practice to instantiate a hard or soft microprocessor,</a:t>
            </a:r>
            <a:br>
              <a:rPr lang="en-US" dirty="0" smtClean="0"/>
            </a:br>
            <a:r>
              <a:rPr lang="en-US" dirty="0" smtClean="0"/>
              <a:t>although commercial logic cores do exist.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Generally, UDP is used instead.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Lightweight protocol that doesn’t gain us much?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04861"/>
              </p:ext>
            </p:extLst>
          </p:nvPr>
        </p:nvGraphicFramePr>
        <p:xfrm>
          <a:off x="1234440" y="4389120"/>
          <a:ext cx="69951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790"/>
                <a:gridCol w="1748790"/>
                <a:gridCol w="1748790"/>
                <a:gridCol w="17487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Checksum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65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Stack - Conclusion</a:t>
            </a:r>
            <a:endParaRPr lang="en-US" dirty="0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457200" y="1715700"/>
            <a:ext cx="8229600" cy="42279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42759" y="4027926"/>
            <a:ext cx="5472665" cy="51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Physical Layer </a:t>
            </a:r>
            <a:r>
              <a:rPr lang="en-US" dirty="0"/>
              <a:t>(</a:t>
            </a:r>
            <a:r>
              <a:rPr lang="en-US" dirty="0" err="1" smtClean="0"/>
              <a:t>Fibre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48712" y="2514600"/>
            <a:ext cx="5472665" cy="51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Layer (Custom Protocol)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42759" y="3279035"/>
            <a:ext cx="5472665" cy="51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 Layer </a:t>
            </a:r>
            <a:r>
              <a:rPr lang="en-US" dirty="0" smtClean="0"/>
              <a:t>(100 G Ethernet</a:t>
            </a:r>
            <a:r>
              <a:rPr lang="en-US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689" y="1783080"/>
            <a:ext cx="5902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our own custom protocol over raw Ethernet at 100 G.</a:t>
            </a:r>
          </a:p>
        </p:txBody>
      </p:sp>
    </p:spTree>
    <p:extLst>
      <p:ext uri="{BB962C8B-B14F-4D97-AF65-F5344CB8AC3E}">
        <p14:creationId xmlns:p14="http://schemas.microsoft.com/office/powerpoint/2010/main" val="15466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S presentatio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4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20866</TotalTime>
  <Words>638</Words>
  <Application>Microsoft Office PowerPoint</Application>
  <PresentationFormat>On-screen Show (4:3)</PresentationFormat>
  <Paragraphs>128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Office-tema</vt:lpstr>
      <vt:lpstr>ESS presentation template</vt:lpstr>
      <vt:lpstr>PowerPoint Presentation</vt:lpstr>
      <vt:lpstr>Agenda</vt:lpstr>
      <vt:lpstr>Target Architecture</vt:lpstr>
      <vt:lpstr>Protocol Stack - Overview</vt:lpstr>
      <vt:lpstr>Protocol Stack – Physical Layer</vt:lpstr>
      <vt:lpstr>Protocol Stack – Data Link Layer</vt:lpstr>
      <vt:lpstr>Protocol Stack – Network Layer</vt:lpstr>
      <vt:lpstr>Protocol Stack – Transport Layer</vt:lpstr>
      <vt:lpstr>Protocol Stack - Conclusion</vt:lpstr>
      <vt:lpstr>Frame Size</vt:lpstr>
      <vt:lpstr>Optional Switch – MSN2100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Staff Introduction</dc:title>
  <dc:creator>Steven Alcock</dc:creator>
  <cp:lastModifiedBy>Steven Alcock</cp:lastModifiedBy>
  <cp:revision>83</cp:revision>
  <dcterms:created xsi:type="dcterms:W3CDTF">2016-09-21T08:27:08Z</dcterms:created>
  <dcterms:modified xsi:type="dcterms:W3CDTF">2017-05-08T13:23:39Z</dcterms:modified>
</cp:coreProperties>
</file>