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341" r:id="rId3"/>
    <p:sldId id="304" r:id="rId4"/>
    <p:sldId id="315" r:id="rId5"/>
    <p:sldId id="305" r:id="rId6"/>
    <p:sldId id="306" r:id="rId7"/>
    <p:sldId id="316" r:id="rId8"/>
    <p:sldId id="319" r:id="rId9"/>
    <p:sldId id="320" r:id="rId10"/>
    <p:sldId id="300" r:id="rId11"/>
    <p:sldId id="351" r:id="rId12"/>
    <p:sldId id="299" r:id="rId13"/>
    <p:sldId id="349" r:id="rId14"/>
    <p:sldId id="352" r:id="rId15"/>
    <p:sldId id="350" r:id="rId16"/>
    <p:sldId id="348" r:id="rId17"/>
    <p:sldId id="353" r:id="rId18"/>
    <p:sldId id="358" r:id="rId19"/>
    <p:sldId id="355" r:id="rId20"/>
    <p:sldId id="356" r:id="rId21"/>
    <p:sldId id="357" r:id="rId22"/>
    <p:sldId id="354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B7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1" autoAdjust="0"/>
    <p:restoredTop sz="92922" autoAdjust="0"/>
  </p:normalViewPr>
  <p:slideViewPr>
    <p:cSldViewPr>
      <p:cViewPr varScale="1">
        <p:scale>
          <a:sx n="137" d="100"/>
          <a:sy n="137" d="100"/>
        </p:scale>
        <p:origin x="-2584" y="-104"/>
      </p:cViewPr>
      <p:guideLst>
        <p:guide orient="horz" pos="30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2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4D51-79B8-4D4D-AF82-C74D4771C93F}" type="datetimeFigureOut">
              <a:rPr lang="en-US" smtClean="0"/>
              <a:t>09/05/17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42CB-F38B-3B41-9C94-75B4C4653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09/05/17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70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09/05/17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09/05/17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09/05/17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09/05/17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09/05/17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Data Acquisition and Monitoring for </a:t>
            </a:r>
            <a:br>
              <a:rPr lang="en-GB" sz="4000" dirty="0" smtClean="0"/>
            </a:br>
            <a:r>
              <a:rPr lang="en-GB" sz="4000" dirty="0" smtClean="0"/>
              <a:t>Detector Development</a:t>
            </a:r>
            <a:br>
              <a:rPr lang="en-GB" sz="4000" dirty="0" smtClean="0"/>
            </a:b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Morten </a:t>
            </a:r>
            <a:r>
              <a:rPr lang="en-GB" sz="2000" noProof="0" dirty="0" err="1" smtClean="0">
                <a:solidFill>
                  <a:schemeClr val="bg1"/>
                </a:solidFill>
              </a:rPr>
              <a:t>Jagd</a:t>
            </a:r>
            <a:r>
              <a:rPr lang="en-GB" sz="2000" noProof="0" dirty="0" smtClean="0">
                <a:solidFill>
                  <a:schemeClr val="bg1"/>
                </a:solidFill>
              </a:rPr>
              <a:t> Christensen</a:t>
            </a:r>
          </a:p>
          <a:p>
            <a:endParaRPr lang="en-GB" sz="20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9 May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SW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907704" y="3140968"/>
            <a:ext cx="86409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3140968"/>
            <a:ext cx="86409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3140968"/>
            <a:ext cx="864096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output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0842" y="2708920"/>
            <a:ext cx="216024" cy="360040"/>
            <a:chOff x="1475656" y="2348880"/>
            <a:chExt cx="216024" cy="36004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331640" y="2060848"/>
            <a:ext cx="6264696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2060848"/>
            <a:ext cx="288032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cs typeface="Consolas"/>
              </a:rPr>
              <a:t>Ethernet </a:t>
            </a:r>
            <a:r>
              <a:rPr lang="en-US" sz="900" dirty="0">
                <a:cs typeface="Consolas"/>
              </a:rPr>
              <a:t>RingBuffer </a:t>
            </a:r>
            <a:r>
              <a:rPr lang="en-US" sz="900" b="1" dirty="0">
                <a:cs typeface="Consolas"/>
              </a:rPr>
              <a:t>&lt;9000</a:t>
            </a:r>
            <a:r>
              <a:rPr lang="en-US" sz="900" b="1" dirty="0" smtClean="0">
                <a:cs typeface="Consolas"/>
              </a:rPr>
              <a:t>&gt; (length)</a:t>
            </a:r>
            <a:endParaRPr lang="en-US" sz="900" b="1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r>
              <a:rPr lang="en-US" sz="900" dirty="0" smtClean="0">
                <a:cs typeface="Consolas"/>
              </a:rPr>
              <a:t>  Lockless </a:t>
            </a:r>
            <a:r>
              <a:rPr lang="en-US" sz="900" dirty="0">
                <a:cs typeface="Consolas"/>
              </a:rPr>
              <a:t>FIFO </a:t>
            </a:r>
            <a:r>
              <a:rPr lang="en-US" sz="900" b="1" dirty="0" smtClean="0">
                <a:cs typeface="Consolas"/>
              </a:rPr>
              <a:t>&lt;unsigned </a:t>
            </a:r>
            <a:r>
              <a:rPr lang="en-US" sz="900" b="1" dirty="0" err="1" smtClean="0">
                <a:cs typeface="Consolas"/>
              </a:rPr>
              <a:t>int</a:t>
            </a:r>
            <a:r>
              <a:rPr lang="en-US" sz="900" b="1" dirty="0" smtClean="0">
                <a:cs typeface="Consolas"/>
              </a:rPr>
              <a:t>, length&gt;</a:t>
            </a:r>
            <a:endParaRPr lang="en-US" sz="900" b="1" dirty="0">
              <a:cs typeface="Consola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3568" y="3068960"/>
            <a:ext cx="1152128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43808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76056" y="3068960"/>
            <a:ext cx="432048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96136" y="3068960"/>
            <a:ext cx="504056" cy="47211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08304" y="3573016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5696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67944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0192" y="2924944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pthread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19672" y="1772816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cs typeface="Consolas"/>
              </a:rPr>
              <a:t>Prototype Pipeline Process v2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9592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UDP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96336" y="3326795"/>
            <a:ext cx="64807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cs typeface="Consolas"/>
              </a:rPr>
              <a:t>TCP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115452" y="-648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3688" y="4627001"/>
            <a:ext cx="61926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cs typeface="Consolas"/>
              </a:rPr>
              <a:t>input thread writes data to buffers by socket receive()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processing thread reads data from RingBuffer, writes (event) data to event RingBuffer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output thread reads (event) data from RingBuffer and appends to Kafka transmit buffer. Sends when full.</a:t>
            </a:r>
          </a:p>
          <a:p>
            <a:endParaRPr lang="en-US" sz="1200">
              <a:cs typeface="Consolas"/>
            </a:endParaRPr>
          </a:p>
          <a:p>
            <a:r>
              <a:rPr lang="en-US" sz="1200">
                <a:cs typeface="Consolas"/>
              </a:rPr>
              <a:t>No dynamic allocation of memory, no mutexes, small data structures, minimal copying.</a:t>
            </a:r>
          </a:p>
          <a:p>
            <a:endParaRPr lang="en-US" sz="1200">
              <a:cs typeface="Consola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247642" y="2132856"/>
            <a:ext cx="432048" cy="432048"/>
            <a:chOff x="2267744" y="2996952"/>
            <a:chExt cx="432048" cy="432048"/>
          </a:xfrm>
        </p:grpSpPr>
        <p:sp>
          <p:nvSpPr>
            <p:cNvPr id="47" name="Oval 46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47" idx="0"/>
            </p:cNvCxnSpPr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7" idx="7"/>
            </p:cNvCxnSpPr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7" idx="1"/>
            </p:cNvCxnSpPr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7" idx="2"/>
            </p:cNvCxnSpPr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47" idx="6"/>
            </p:cNvCxnSpPr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47" idx="5"/>
            </p:cNvCxnSpPr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7" idx="4"/>
            </p:cNvCxnSpPr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47" idx="3"/>
            </p:cNvCxnSpPr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123728" y="3429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grpSp>
        <p:nvGrpSpPr>
          <p:cNvPr id="63" name="Group 62"/>
          <p:cNvGrpSpPr/>
          <p:nvPr/>
        </p:nvGrpSpPr>
        <p:grpSpPr>
          <a:xfrm>
            <a:off x="5539296" y="2708920"/>
            <a:ext cx="216024" cy="360040"/>
            <a:chOff x="1475656" y="2348880"/>
            <a:chExt cx="216024" cy="36004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691680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75656" y="2348880"/>
              <a:ext cx="0" cy="36004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75656" y="2708920"/>
              <a:ext cx="216024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511994" y="2636912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11994" y="2564904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511994" y="2492896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511994" y="2420888"/>
              <a:ext cx="144016" cy="0"/>
            </a:xfrm>
            <a:prstGeom prst="line">
              <a:avLst/>
            </a:prstGeom>
            <a:ln w="12700" cap="rnd">
              <a:solidFill>
                <a:schemeClr val="tx1"/>
              </a:solidFill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436096" y="2132856"/>
            <a:ext cx="432048" cy="432048"/>
            <a:chOff x="2267744" y="2996952"/>
            <a:chExt cx="432048" cy="432048"/>
          </a:xfrm>
        </p:grpSpPr>
        <p:sp>
          <p:nvSpPr>
            <p:cNvPr id="80" name="Oval 79"/>
            <p:cNvSpPr/>
            <p:nvPr/>
          </p:nvSpPr>
          <p:spPr>
            <a:xfrm>
              <a:off x="2267744" y="299695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endCxn id="80" idx="0"/>
            </p:cNvCxnSpPr>
            <p:nvPr/>
          </p:nvCxnSpPr>
          <p:spPr>
            <a:xfrm flipV="1">
              <a:off x="2483768" y="2996952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80" idx="7"/>
            </p:cNvCxnSpPr>
            <p:nvPr/>
          </p:nvCxnSpPr>
          <p:spPr>
            <a:xfrm flipV="1">
              <a:off x="2483768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80" idx="1"/>
            </p:cNvCxnSpPr>
            <p:nvPr/>
          </p:nvCxnSpPr>
          <p:spPr>
            <a:xfrm flipH="1" flipV="1">
              <a:off x="2331016" y="3060224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80" idx="2"/>
            </p:cNvCxnSpPr>
            <p:nvPr/>
          </p:nvCxnSpPr>
          <p:spPr>
            <a:xfrm flipH="1">
              <a:off x="2267744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0" idx="6"/>
            </p:cNvCxnSpPr>
            <p:nvPr/>
          </p:nvCxnSpPr>
          <p:spPr>
            <a:xfrm>
              <a:off x="2483768" y="3212976"/>
              <a:ext cx="216024" cy="0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80" idx="5"/>
            </p:cNvCxnSpPr>
            <p:nvPr/>
          </p:nvCxnSpPr>
          <p:spPr>
            <a:xfrm>
              <a:off x="2483768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0" idx="4"/>
            </p:cNvCxnSpPr>
            <p:nvPr/>
          </p:nvCxnSpPr>
          <p:spPr>
            <a:xfrm>
              <a:off x="2483768" y="3212976"/>
              <a:ext cx="0" cy="216024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0" idx="3"/>
            </p:cNvCxnSpPr>
            <p:nvPr/>
          </p:nvCxnSpPr>
          <p:spPr>
            <a:xfrm flipH="1">
              <a:off x="2331016" y="3212976"/>
              <a:ext cx="152752" cy="152752"/>
            </a:xfrm>
            <a:prstGeom prst="line">
              <a:avLst/>
            </a:prstGeom>
            <a:ln w="63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2320925" y="3051175"/>
              <a:ext cx="325686" cy="3236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724128" y="2060848"/>
            <a:ext cx="216024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cs typeface="Consolas"/>
              </a:rPr>
              <a:t>    Event RingBuffer </a:t>
            </a:r>
            <a:r>
              <a:rPr lang="en-US" sz="900" b="1" dirty="0">
                <a:cs typeface="Consolas"/>
              </a:rPr>
              <a:t>&lt;12&gt;</a:t>
            </a:r>
            <a:r>
              <a:rPr lang="en-US" sz="900" dirty="0">
                <a:cs typeface="Consolas"/>
              </a:rPr>
              <a:t> </a:t>
            </a:r>
            <a:r>
              <a:rPr lang="en-US" sz="900" dirty="0" smtClean="0">
                <a:cs typeface="Consolas"/>
              </a:rPr>
              <a:t>(</a:t>
            </a:r>
            <a:r>
              <a:rPr lang="en-US" sz="900" b="1" dirty="0" smtClean="0">
                <a:cs typeface="Consolas"/>
              </a:rPr>
              <a:t>length</a:t>
            </a:r>
            <a:r>
              <a:rPr lang="en-US" sz="900" dirty="0" smtClean="0">
                <a:cs typeface="Consolas"/>
              </a:rPr>
              <a:t>)</a:t>
            </a:r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endParaRPr lang="en-US" sz="900" dirty="0">
              <a:cs typeface="Consolas"/>
            </a:endParaRPr>
          </a:p>
          <a:p>
            <a:r>
              <a:rPr lang="en-US" sz="900" dirty="0">
                <a:cs typeface="Consolas"/>
              </a:rPr>
              <a:t>Lockless FIFO </a:t>
            </a:r>
            <a:r>
              <a:rPr lang="en-US" sz="900" b="1" dirty="0" smtClean="0">
                <a:cs typeface="Consolas"/>
              </a:rPr>
              <a:t>&lt;unsigned </a:t>
            </a:r>
            <a:r>
              <a:rPr lang="en-US" sz="900" b="1" dirty="0" err="1" smtClean="0">
                <a:cs typeface="Consolas"/>
              </a:rPr>
              <a:t>int</a:t>
            </a:r>
            <a:r>
              <a:rPr lang="en-US" sz="900" b="1" dirty="0" smtClean="0">
                <a:cs typeface="Consolas"/>
              </a:rPr>
              <a:t>, length&gt;</a:t>
            </a:r>
            <a:endParaRPr lang="en-US" sz="900" b="1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297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Application Interfaces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3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6264696" cy="237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Processes, plugins and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1" name="TextBox 50"/>
          <p:cNvSpPr txBox="1"/>
          <p:nvPr/>
        </p:nvSpPr>
        <p:spPr>
          <a:xfrm>
            <a:off x="-115452" y="-648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427984" y="2924944"/>
            <a:ext cx="1080120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508518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EFU is a single </a:t>
            </a:r>
            <a:r>
              <a:rPr lang="en-US" dirty="0" smtClean="0"/>
              <a:t>Linux/Mac process </a:t>
            </a:r>
            <a:r>
              <a:rPr lang="en-US" dirty="0"/>
              <a:t>with </a:t>
            </a:r>
            <a:r>
              <a:rPr lang="en-US" dirty="0" err="1"/>
              <a:t>pthreads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Detectors are loadable </a:t>
            </a:r>
            <a:r>
              <a:rPr lang="en-US" dirty="0" smtClean="0"/>
              <a:t>modules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Contains </a:t>
            </a:r>
            <a:r>
              <a:rPr lang="en-US" dirty="0"/>
              <a:t>the input, processing and output </a:t>
            </a:r>
            <a:r>
              <a:rPr lang="en-US" dirty="0" smtClean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128504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39752" y="2204864"/>
            <a:ext cx="1728192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EFU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771800" y="4321113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efu</a:t>
            </a:r>
            <a:r>
              <a:rPr lang="en-US" sz="1200" dirty="0" smtClean="0">
                <a:solidFill>
                  <a:srgbClr val="000000"/>
                </a:solidFill>
              </a:rPr>
              <a:t> server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2645786" y="2978950"/>
            <a:ext cx="1152128" cy="180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2285746" y="2978950"/>
            <a:ext cx="1152128" cy="180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3005826" y="2978950"/>
            <a:ext cx="1152128" cy="180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92080" y="4321113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Graphite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520" y="4327748"/>
            <a:ext cx="86409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Command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Client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5896" y="4581128"/>
            <a:ext cx="1656184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292080" y="2808945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Kafka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Broker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7904" y="3068960"/>
            <a:ext cx="1584176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5616" y="4581128"/>
            <a:ext cx="1656184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1520" y="2797912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Detector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15616" y="3057927"/>
            <a:ext cx="1584176" cy="11033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3648" y="2780928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UDP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4304129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4048" y="4797152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graphite_ip:2003</a:t>
            </a:r>
            <a:endParaRPr lang="en-US" sz="1100" dirty="0"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2564904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broker_ip:9092</a:t>
            </a:r>
            <a:endParaRPr lang="en-US" sz="1100" dirty="0">
              <a:cs typeface="Consola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23728" y="5877272"/>
            <a:ext cx="86409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config</a:t>
            </a:r>
            <a:r>
              <a:rPr lang="en-US" sz="1200" dirty="0" smtClean="0">
                <a:solidFill>
                  <a:schemeClr val="tx1"/>
                </a:solidFill>
              </a:rPr>
              <a:t> .</a:t>
            </a:r>
            <a:r>
              <a:rPr lang="en-US" sz="1200" dirty="0" err="1" smtClean="0">
                <a:solidFill>
                  <a:schemeClr val="tx1"/>
                </a:solidFill>
              </a:rPr>
              <a:t>json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53212" y="5877272"/>
            <a:ext cx="86409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calibration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79712" y="5589240"/>
            <a:ext cx="2232248" cy="936104"/>
          </a:xfrm>
          <a:prstGeom prst="roundRect">
            <a:avLst>
              <a:gd name="adj" fmla="val 856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03848" y="4853426"/>
            <a:ext cx="0" cy="717136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1698" y="5563927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file system</a:t>
            </a:r>
            <a:endParaRPr lang="en-US" sz="1200" dirty="0">
              <a:cs typeface="Consola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5776" y="2338388"/>
            <a:ext cx="1296144" cy="15946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6940" y="4527798"/>
            <a:ext cx="129614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cs typeface="Consolas"/>
              </a:rPr>
              <a:t>efu_ip:8888</a:t>
            </a:r>
            <a:endParaRPr lang="en-US" sz="1100" dirty="0">
              <a:cs typeface="Consola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6" y="4304129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7984" y="2780928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8825" y="3004597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cs typeface="Consolas"/>
              </a:rPr>
              <a:t>efu_ip:9000</a:t>
            </a:r>
            <a:endParaRPr lang="en-US" sz="1100" dirty="0">
              <a:cs typeface="Consola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292080" y="5301208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Greylog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5744289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greylog_ip</a:t>
            </a:r>
            <a:r>
              <a:rPr lang="en-US" sz="1200" dirty="0" smtClean="0">
                <a:cs typeface="Consolas"/>
              </a:rPr>
              <a:t>:12201</a:t>
            </a:r>
            <a:endParaRPr lang="en-US" sz="1200" dirty="0">
              <a:cs typeface="Consolas"/>
            </a:endParaRPr>
          </a:p>
        </p:txBody>
      </p:sp>
      <p:cxnSp>
        <p:nvCxnSpPr>
          <p:cNvPr id="40" name="Straight Connector 39"/>
          <p:cNvCxnSpPr>
            <a:endCxn id="32" idx="1"/>
          </p:cNvCxnSpPr>
          <p:nvPr/>
        </p:nvCxnSpPr>
        <p:spPr>
          <a:xfrm>
            <a:off x="3635896" y="4725144"/>
            <a:ext cx="1656184" cy="82809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77993">
            <a:off x="4383086" y="5004945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TCP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03848" y="3977338"/>
            <a:ext cx="0" cy="29538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88224" y="4318409"/>
            <a:ext cx="86409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Grafana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endCxn id="15" idx="3"/>
          </p:cNvCxnSpPr>
          <p:nvPr/>
        </p:nvCxnSpPr>
        <p:spPr>
          <a:xfrm flipH="1">
            <a:off x="6156176" y="4573141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00192" y="4797152"/>
            <a:ext cx="144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cs typeface="Consolas"/>
              </a:rPr>
              <a:t>grafana_ip:3000</a:t>
            </a:r>
            <a:endParaRPr lang="en-US" sz="1100" dirty="0">
              <a:cs typeface="Consola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452320" y="4581128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884368" y="4322980"/>
            <a:ext cx="864096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Live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Metrics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32240" y="1617663"/>
            <a:ext cx="504056" cy="1551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32240" y="1916832"/>
            <a:ext cx="504056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36296" y="1534379"/>
            <a:ext cx="10801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servers</a:t>
            </a:r>
            <a:endParaRPr lang="en-US" sz="1200" dirty="0">
              <a:cs typeface="Consola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4288" y="1844824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onsolas"/>
              </a:rPr>
              <a:t> </a:t>
            </a:r>
            <a:r>
              <a:rPr lang="en-US" sz="1200" dirty="0" smtClean="0">
                <a:cs typeface="Consolas"/>
              </a:rPr>
              <a:t>user interaction</a:t>
            </a:r>
            <a:endParaRPr lang="en-US" sz="1200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1408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err="1" smtClean="0">
                <a:solidFill>
                  <a:schemeClr val="tx1"/>
                </a:solidFill>
              </a:rPr>
              <a:t>Gd</a:t>
            </a:r>
            <a:r>
              <a:rPr lang="en-GB" sz="4000" noProof="0" dirty="0" smtClean="0">
                <a:solidFill>
                  <a:schemeClr val="tx1"/>
                </a:solidFill>
              </a:rPr>
              <a:t>-GEM VMM SRS Readout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</a:t>
            </a:r>
            <a:r>
              <a:rPr lang="en-US" dirty="0" smtClean="0"/>
              <a:t>-GEM VMM SRS Readout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6296" y="6093296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cxnSp>
        <p:nvCxnSpPr>
          <p:cNvPr id="106" name="Straight Connector 105"/>
          <p:cNvCxnSpPr>
            <a:endCxn id="119" idx="3"/>
          </p:cNvCxnSpPr>
          <p:nvPr/>
        </p:nvCxnSpPr>
        <p:spPr>
          <a:xfrm flipH="1">
            <a:off x="1259632" y="3356992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3779912" y="2996952"/>
            <a:ext cx="2016224" cy="7920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7504" y="3212976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US" sz="1000" dirty="0" err="1" smtClean="0">
                <a:solidFill>
                  <a:srgbClr val="000000"/>
                </a:solidFill>
              </a:rPr>
              <a:t>Gd</a:t>
            </a:r>
            <a:r>
              <a:rPr lang="en-US" sz="1000" dirty="0" smtClean="0">
                <a:solidFill>
                  <a:srgbClr val="000000"/>
                </a:solidFill>
              </a:rPr>
              <a:t>-GEM Detector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84168" y="3109150"/>
            <a:ext cx="504056" cy="504056"/>
            <a:chOff x="5220072" y="3212976"/>
            <a:chExt cx="504056" cy="504056"/>
          </a:xfrm>
        </p:grpSpPr>
        <p:sp>
          <p:nvSpPr>
            <p:cNvPr id="122" name="Rectangle 121"/>
            <p:cNvSpPr/>
            <p:nvPr/>
          </p:nvSpPr>
          <p:spPr>
            <a:xfrm>
              <a:off x="5220072" y="3212976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3"/>
            <a:srcRect r="65030"/>
            <a:stretch/>
          </p:blipFill>
          <p:spPr>
            <a:xfrm>
              <a:off x="5292080" y="3212976"/>
              <a:ext cx="335340" cy="504055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1547664" y="3212976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FE </a:t>
            </a:r>
            <a:r>
              <a:rPr lang="en-US" sz="1200" dirty="0" err="1" smtClean="0">
                <a:solidFill>
                  <a:srgbClr val="000000"/>
                </a:solidFill>
              </a:rPr>
              <a:t>Hybr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27784" y="3212976"/>
            <a:ext cx="733615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FEC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267744" y="3356992"/>
            <a:ext cx="36004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496" y="234888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Analog/Electric </a:t>
            </a:r>
          </a:p>
          <a:p>
            <a:r>
              <a:rPr lang="en-US" sz="1100" dirty="0" smtClean="0">
                <a:cs typeface="Consolas"/>
              </a:rPr>
              <a:t>Domain</a:t>
            </a:r>
            <a:endParaRPr lang="en-US" sz="1100" dirty="0">
              <a:cs typeface="Consolas"/>
            </a:endParaRPr>
          </a:p>
        </p:txBody>
      </p:sp>
      <p:cxnSp>
        <p:nvCxnSpPr>
          <p:cNvPr id="51" name="Straight Connector 50"/>
          <p:cNvCxnSpPr>
            <a:endCxn id="45" idx="3"/>
          </p:cNvCxnSpPr>
          <p:nvPr/>
        </p:nvCxnSpPr>
        <p:spPr>
          <a:xfrm flipH="1">
            <a:off x="3361399" y="3356992"/>
            <a:ext cx="490521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75656" y="2348880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Digital HW Domain</a:t>
            </a:r>
            <a:endParaRPr lang="en-US" sz="1100" dirty="0">
              <a:cs typeface="Consolas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475656" y="2348880"/>
            <a:ext cx="0" cy="32403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443986" y="2348880"/>
            <a:ext cx="0" cy="32403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19872" y="2350041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Network Data Domain</a:t>
            </a:r>
            <a:endParaRPr lang="en-US" sz="1100" dirty="0">
              <a:cs typeface="Consola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51920" y="3212976"/>
            <a:ext cx="50405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Input</a:t>
            </a:r>
          </a:p>
        </p:txBody>
      </p:sp>
      <p:cxnSp>
        <p:nvCxnSpPr>
          <p:cNvPr id="100" name="Straight Connector 99"/>
          <p:cNvCxnSpPr>
            <a:endCxn id="72" idx="3"/>
          </p:cNvCxnSpPr>
          <p:nvPr/>
        </p:nvCxnSpPr>
        <p:spPr>
          <a:xfrm flipH="1">
            <a:off x="5652120" y="3356992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572000" y="3501008"/>
            <a:ext cx="0" cy="79208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427984" y="4293096"/>
            <a:ext cx="187220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cs typeface="Consolas"/>
              </a:rPr>
              <a:t>Decoded data dump</a:t>
            </a:r>
            <a:endParaRPr lang="en-US" sz="1000" b="1" dirty="0">
              <a:cs typeface="Consolas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4355976" y="3356992"/>
            <a:ext cx="850561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48064" y="3212976"/>
            <a:ext cx="504056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499992" y="3212976"/>
            <a:ext cx="504056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Proc.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588224" y="3356992"/>
            <a:ext cx="648072" cy="0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36296" y="2924944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Events</a:t>
            </a:r>
            <a:endParaRPr lang="en-US" sz="1200" b="1" dirty="0">
              <a:cs typeface="Consola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36296" y="3501008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Particle tracks (</a:t>
            </a:r>
            <a:r>
              <a:rPr lang="en-US" sz="1200" b="1" dirty="0" err="1" smtClean="0">
                <a:cs typeface="Consolas"/>
              </a:rPr>
              <a:t>x,y</a:t>
            </a:r>
            <a:r>
              <a:rPr lang="en-US" sz="1200" b="1" dirty="0" smtClean="0">
                <a:cs typeface="Consolas"/>
              </a:rPr>
              <a:t>)</a:t>
            </a:r>
            <a:endParaRPr lang="en-US" sz="1200" b="1" dirty="0">
              <a:cs typeface="Consola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36296" y="3212976"/>
            <a:ext cx="13681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Consolas"/>
              </a:rPr>
              <a:t>Histograms (</a:t>
            </a:r>
            <a:r>
              <a:rPr lang="en-US" sz="1200" b="1" dirty="0" err="1" smtClean="0">
                <a:cs typeface="Consolas"/>
              </a:rPr>
              <a:t>x,y</a:t>
            </a:r>
            <a:r>
              <a:rPr lang="en-US" sz="1200" b="1" dirty="0" smtClean="0">
                <a:cs typeface="Consolas"/>
              </a:rPr>
              <a:t>)</a:t>
            </a:r>
            <a:endParaRPr lang="en-US" sz="1200" b="1" dirty="0">
              <a:cs typeface="Consolas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3531736" y="3980950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700274" y="3933056"/>
            <a:ext cx="158417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File System Domain</a:t>
            </a:r>
            <a:endParaRPr lang="en-US" sz="1100" dirty="0">
              <a:cs typeface="Consolas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5940152" y="2348880"/>
            <a:ext cx="0" cy="32403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012160" y="2348880"/>
            <a:ext cx="187220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cs typeface="Consolas"/>
              </a:rPr>
              <a:t>Data Aggregation Domain</a:t>
            </a:r>
            <a:endParaRPr lang="en-US" sz="1100" dirty="0">
              <a:cs typeface="Consola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15942" y="2942641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cs typeface="Consolas"/>
              </a:rPr>
              <a:t>EFU</a:t>
            </a:r>
            <a:endParaRPr lang="en-US" sz="1000" b="1" dirty="0"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0079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Data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960624" y="2708920"/>
            <a:ext cx="5711180" cy="2232248"/>
            <a:chOff x="1907704" y="2348880"/>
            <a:chExt cx="5711180" cy="2232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348880"/>
              <a:ext cx="5711180" cy="21653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923928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6096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8264" y="306896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6096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42556" y="3501008"/>
              <a:ext cx="212558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88616" y="2708920"/>
            <a:ext cx="2125588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64288" y="1959223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nsolas"/>
              </a:rPr>
              <a:t>Detector </a:t>
            </a:r>
          </a:p>
          <a:p>
            <a:pPr algn="ctr"/>
            <a:r>
              <a:rPr lang="en-US" sz="1200" dirty="0" smtClean="0">
                <a:cs typeface="Consolas"/>
              </a:rPr>
              <a:t>Live Monitor</a:t>
            </a:r>
            <a:endParaRPr lang="en-US" sz="1200" dirty="0">
              <a:cs typeface="Consolas"/>
            </a:endParaRPr>
          </a:p>
        </p:txBody>
      </p:sp>
      <p:pic>
        <p:nvPicPr>
          <p:cNvPr id="33" name="Picture 32" descr="Screen Shot 2017-01-26 at 12.50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96" y="3356992"/>
            <a:ext cx="936104" cy="32431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591867" y="4221088"/>
            <a:ext cx="647874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12952" y="3789040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11960" y="6464369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Application Monitoring</a:t>
            </a:r>
            <a:endParaRPr lang="en-US" sz="1200" dirty="0">
              <a:cs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84" y="2420888"/>
            <a:ext cx="4011160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0864" y="3789040"/>
            <a:ext cx="1656184" cy="1212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128976" y="3824583"/>
            <a:ext cx="0" cy="1021204"/>
          </a:xfrm>
          <a:prstGeom prst="line">
            <a:avLst/>
          </a:pr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10760" y="2420888"/>
            <a:ext cx="1450264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38952" y="2420888"/>
            <a:ext cx="1234240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33232" y="2420888"/>
            <a:ext cx="1675272" cy="40324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211311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Detector and readout</a:t>
            </a:r>
            <a:endParaRPr lang="en-US" sz="1400" dirty="0">
              <a:cs typeface="Consola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48856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Event formation</a:t>
            </a:r>
            <a:endParaRPr lang="en-US" sz="1400" dirty="0">
              <a:cs typeface="Consola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7048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Aggregation</a:t>
            </a:r>
            <a:endParaRPr lang="en-US" sz="1400" dirty="0">
              <a:cs typeface="Consola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28655" y="2724502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1064" y="277124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3-08 at 09.03.3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2"/>
          <a:stretch/>
        </p:blipFill>
        <p:spPr>
          <a:xfrm>
            <a:off x="4278905" y="4941167"/>
            <a:ext cx="2885383" cy="1563824"/>
          </a:xfrm>
          <a:prstGeom prst="rect">
            <a:avLst/>
          </a:prstGeom>
        </p:spPr>
      </p:pic>
      <p:pic>
        <p:nvPicPr>
          <p:cNvPr id="5" name="Picture 4" descr="Screen Shot 2017-03-08 at 09.07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5080739"/>
            <a:ext cx="1512168" cy="1300589"/>
          </a:xfrm>
          <a:prstGeom prst="rect">
            <a:avLst/>
          </a:prstGeom>
        </p:spPr>
      </p:pic>
      <p:pic>
        <p:nvPicPr>
          <p:cNvPr id="7" name="Picture 6" descr="Screen Shot 2017-03-08 at 09.09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6" y="3645024"/>
            <a:ext cx="885555" cy="2995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4221088"/>
            <a:ext cx="129614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cs typeface="Consolas"/>
              </a:rPr>
              <a:t>Gd</a:t>
            </a:r>
            <a:r>
              <a:rPr lang="en-US" sz="1000" dirty="0" smtClean="0">
                <a:cs typeface="Consolas"/>
              </a:rPr>
              <a:t>-GEM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14285" y="23370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8" name="Picture 27" descr="2017-03-28 14.09.5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15178" b="14638"/>
          <a:stretch/>
        </p:blipFill>
        <p:spPr>
          <a:xfrm rot="10800000">
            <a:off x="107504" y="2780928"/>
            <a:ext cx="1800247" cy="136356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627784" y="2920359"/>
            <a:ext cx="1224136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08084" y="3244675"/>
            <a:ext cx="9361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RD-51 SRS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979712" y="3447142"/>
            <a:ext cx="576064" cy="4585"/>
          </a:xfrm>
          <a:prstGeom prst="line">
            <a:avLst/>
          </a:prstGeom>
          <a:ln w="254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Screen Shot 2017-03-29 at 09.39.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42906"/>
            <a:ext cx="1475656" cy="1140017"/>
          </a:xfrm>
          <a:prstGeom prst="rect">
            <a:avLst/>
          </a:prstGeom>
        </p:spPr>
      </p:pic>
      <p:pic>
        <p:nvPicPr>
          <p:cNvPr id="56" name="Picture 55" descr="y_metri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92895"/>
            <a:ext cx="1656184" cy="1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‘Live’ Data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6" name="Picture 5" descr="P63004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5306" r="23751" b="6081"/>
          <a:stretch/>
        </p:blipFill>
        <p:spPr>
          <a:xfrm>
            <a:off x="107504" y="2492896"/>
            <a:ext cx="773000" cy="2160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60624" y="2708920"/>
            <a:ext cx="5711180" cy="2232248"/>
            <a:chOff x="1907704" y="2348880"/>
            <a:chExt cx="5711180" cy="2232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2348880"/>
              <a:ext cx="5711180" cy="216530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923928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6096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8264" y="306896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6096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42556" y="3501008"/>
              <a:ext cx="212558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88616" y="2708920"/>
            <a:ext cx="2125588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84560" y="2996952"/>
            <a:ext cx="1224136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8736" y="3212976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00175" y="2420888"/>
            <a:ext cx="648518" cy="24619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1959223"/>
            <a:ext cx="12961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Consolas"/>
              </a:rPr>
              <a:t>Detector </a:t>
            </a:r>
          </a:p>
          <a:p>
            <a:pPr algn="ctr"/>
            <a:r>
              <a:rPr lang="en-US" sz="1200" dirty="0" smtClean="0">
                <a:cs typeface="Consolas"/>
              </a:rPr>
              <a:t>Live Monitor</a:t>
            </a:r>
            <a:endParaRPr lang="en-US" sz="1200" dirty="0">
              <a:cs typeface="Consola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62192" y="3501008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584" y="3356992"/>
            <a:ext cx="129614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NFS Storage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632069" y="3501008"/>
            <a:ext cx="288032" cy="0"/>
          </a:xfrm>
          <a:prstGeom prst="line">
            <a:avLst/>
          </a:pr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88937" y="3326795"/>
            <a:ext cx="151216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Raw data </a:t>
            </a:r>
            <a:r>
              <a:rPr lang="en-US" sz="1000" dirty="0">
                <a:cs typeface="Consolas"/>
              </a:rPr>
              <a:t>s</a:t>
            </a:r>
            <a:r>
              <a:rPr lang="en-US" sz="1000" dirty="0" smtClean="0">
                <a:cs typeface="Consolas"/>
              </a:rPr>
              <a:t>treamer</a:t>
            </a:r>
          </a:p>
        </p:txBody>
      </p:sp>
      <p:pic>
        <p:nvPicPr>
          <p:cNvPr id="33" name="Picture 32" descr="Screen Shot 2017-01-26 at 12.50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96" y="3356992"/>
            <a:ext cx="936104" cy="3243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1600" y="2492896"/>
            <a:ext cx="12961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nsolas"/>
              </a:rPr>
              <a:t>Multi Grid</a:t>
            </a:r>
          </a:p>
          <a:p>
            <a:r>
              <a:rPr lang="en-US" sz="1000" dirty="0" smtClean="0">
                <a:cs typeface="Consolas"/>
              </a:rPr>
              <a:t>~210.000 raw files</a:t>
            </a:r>
          </a:p>
          <a:p>
            <a:r>
              <a:rPr lang="en-US" sz="1000" dirty="0" smtClean="0">
                <a:cs typeface="Consolas"/>
              </a:rPr>
              <a:t>~500M Events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91867" y="4221088"/>
            <a:ext cx="647874" cy="72008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12952" y="3789040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11960" y="6165305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Consolas"/>
              </a:rPr>
              <a:t>Application Monitoring</a:t>
            </a:r>
            <a:endParaRPr lang="en-US" sz="1200" dirty="0">
              <a:cs typeface="Consolas"/>
            </a:endParaRPr>
          </a:p>
        </p:txBody>
      </p:sp>
      <p:pic>
        <p:nvPicPr>
          <p:cNvPr id="41" name="Picture 40" descr="events all mjc origin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716" r="78187" b="3064"/>
          <a:stretch/>
        </p:blipFill>
        <p:spPr>
          <a:xfrm>
            <a:off x="7649256" y="2506589"/>
            <a:ext cx="491597" cy="231954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6784" y="2420888"/>
            <a:ext cx="4011160" cy="43204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0864" y="3789040"/>
            <a:ext cx="1656184" cy="1212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128976" y="3824583"/>
            <a:ext cx="0" cy="1021204"/>
          </a:xfrm>
          <a:prstGeom prst="line">
            <a:avLst/>
          </a:prstGeom>
          <a:ln w="28575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10760" y="2420888"/>
            <a:ext cx="1450264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38952" y="2420888"/>
            <a:ext cx="1234240" cy="23042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33232" y="2420888"/>
            <a:ext cx="1675272" cy="40324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211311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Detector and readout</a:t>
            </a:r>
            <a:endParaRPr lang="en-US" sz="1400" dirty="0">
              <a:cs typeface="Consola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48856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Event formation</a:t>
            </a:r>
            <a:endParaRPr lang="en-US" sz="1400" dirty="0">
              <a:cs typeface="Consola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7048" y="2113111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onsolas"/>
              </a:rPr>
              <a:t>Aggregation</a:t>
            </a:r>
            <a:endParaRPr lang="en-US" sz="1400" dirty="0">
              <a:cs typeface="Consola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28655" y="2724502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1064" y="277124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3-08 at 09.03.3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2"/>
          <a:stretch/>
        </p:blipFill>
        <p:spPr>
          <a:xfrm>
            <a:off x="4278905" y="4941168"/>
            <a:ext cx="2165303" cy="1173554"/>
          </a:xfrm>
          <a:prstGeom prst="rect">
            <a:avLst/>
          </a:prstGeom>
        </p:spPr>
      </p:pic>
      <p:pic>
        <p:nvPicPr>
          <p:cNvPr id="5" name="Picture 4" descr="Screen Shot 2017-03-08 at 09.07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13176"/>
            <a:ext cx="1391439" cy="1196752"/>
          </a:xfrm>
          <a:prstGeom prst="rect">
            <a:avLst/>
          </a:prstGeom>
        </p:spPr>
      </p:pic>
      <p:pic>
        <p:nvPicPr>
          <p:cNvPr id="7" name="Picture 6" descr="Screen Shot 2017-03-08 at 09.09.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6" y="3645024"/>
            <a:ext cx="885555" cy="299526"/>
          </a:xfrm>
          <a:prstGeom prst="rect">
            <a:avLst/>
          </a:prstGeom>
        </p:spPr>
      </p:pic>
      <p:pic>
        <p:nvPicPr>
          <p:cNvPr id="23" name="Picture 22" descr="Screen Shot 2017-03-08 at 09.18.5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1754735" cy="155679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1907704" y="4077072"/>
            <a:ext cx="288032" cy="720080"/>
          </a:xfrm>
          <a:prstGeom prst="line">
            <a:avLst/>
          </a:prstGeom>
          <a:ln w="25400"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504" y="6304002"/>
            <a:ext cx="12961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cs typeface="Consolas"/>
              </a:rPr>
              <a:t>Gd</a:t>
            </a:r>
            <a:r>
              <a:rPr lang="en-US" sz="1000" dirty="0" smtClean="0">
                <a:cs typeface="Consolas"/>
              </a:rPr>
              <a:t>-GEM</a:t>
            </a:r>
          </a:p>
          <a:p>
            <a:r>
              <a:rPr lang="en-US" sz="1000" dirty="0" smtClean="0">
                <a:cs typeface="Consolas"/>
              </a:rPr>
              <a:t>HDF5 files</a:t>
            </a:r>
          </a:p>
        </p:txBody>
      </p:sp>
    </p:spTree>
    <p:extLst>
      <p:ext uri="{BB962C8B-B14F-4D97-AF65-F5344CB8AC3E}">
        <p14:creationId xmlns:p14="http://schemas.microsoft.com/office/powerpoint/2010/main" val="172227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sizes and data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5" name="Picture 4" descr="combin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7"/>
          <a:stretch/>
        </p:blipFill>
        <p:spPr>
          <a:xfrm>
            <a:off x="1083553" y="3250060"/>
            <a:ext cx="3526758" cy="3585801"/>
          </a:xfrm>
          <a:prstGeom prst="rect">
            <a:avLst/>
          </a:prstGeom>
        </p:spPr>
      </p:pic>
      <p:pic>
        <p:nvPicPr>
          <p:cNvPr id="6" name="Picture 5" descr="Screen Shot 2017-05-09 at 08.48.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8973" b="6758"/>
          <a:stretch/>
        </p:blipFill>
        <p:spPr>
          <a:xfrm>
            <a:off x="900524" y="1587519"/>
            <a:ext cx="6911836" cy="1481441"/>
          </a:xfrm>
          <a:prstGeom prst="rect">
            <a:avLst/>
          </a:prstGeom>
        </p:spPr>
      </p:pic>
      <p:pic>
        <p:nvPicPr>
          <p:cNvPr id="7" name="Picture 6" descr="combin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20"/>
          <a:stretch/>
        </p:blipFill>
        <p:spPr>
          <a:xfrm>
            <a:off x="4717650" y="3273916"/>
            <a:ext cx="3526758" cy="172351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652120" y="1556792"/>
            <a:ext cx="2232248" cy="4464496"/>
            <a:chOff x="5652120" y="1556792"/>
            <a:chExt cx="2232248" cy="4464496"/>
          </a:xfrm>
        </p:grpSpPr>
        <p:sp>
          <p:nvSpPr>
            <p:cNvPr id="10" name="Rectangle 9"/>
            <p:cNvSpPr/>
            <p:nvPr/>
          </p:nvSpPr>
          <p:spPr>
            <a:xfrm>
              <a:off x="5652120" y="5301208"/>
              <a:ext cx="1872208" cy="72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78 M </a:t>
              </a:r>
              <a:r>
                <a:rPr lang="en-US" dirty="0" err="1" smtClean="0"/>
                <a:t>Evts</a:t>
              </a:r>
              <a:r>
                <a:rPr lang="en-US" dirty="0" smtClean="0"/>
                <a:t>/s</a:t>
              </a:r>
            </a:p>
            <a:p>
              <a:pPr algn="ctr"/>
              <a:r>
                <a:rPr lang="en-US" dirty="0" smtClean="0"/>
                <a:t>@ 128 bit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6948264" y="3140968"/>
              <a:ext cx="432048" cy="2088232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48264" y="1556792"/>
              <a:ext cx="936104" cy="158417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80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>
                <a:solidFill>
                  <a:schemeClr val="tx1"/>
                </a:solidFill>
              </a:rPr>
              <a:t>Wish list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Architecture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9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Packet sizes</a:t>
            </a:r>
          </a:p>
          <a:p>
            <a:pPr lvl="1"/>
            <a:r>
              <a:rPr lang="en-US" dirty="0" smtClean="0"/>
              <a:t>Jumbo frames, pref. 9KB</a:t>
            </a:r>
          </a:p>
          <a:p>
            <a:r>
              <a:rPr lang="en-US" dirty="0"/>
              <a:t>No implicit data interpretation</a:t>
            </a:r>
          </a:p>
          <a:p>
            <a:pPr lvl="1"/>
            <a:r>
              <a:rPr lang="en-US" dirty="0"/>
              <a:t>VMM id, FEC#, etc. should be in the </a:t>
            </a:r>
            <a:r>
              <a:rPr lang="en-US" dirty="0" smtClean="0"/>
              <a:t>packets</a:t>
            </a:r>
          </a:p>
          <a:p>
            <a:r>
              <a:rPr lang="en-US" dirty="0" smtClean="0"/>
              <a:t>Data integrity</a:t>
            </a:r>
          </a:p>
          <a:p>
            <a:pPr lvl="1"/>
            <a:r>
              <a:rPr lang="en-US" dirty="0" smtClean="0"/>
              <a:t>sequence numbers</a:t>
            </a:r>
          </a:p>
          <a:p>
            <a:r>
              <a:rPr lang="en-US" dirty="0" smtClean="0"/>
              <a:t>Efficient encoding</a:t>
            </a:r>
          </a:p>
          <a:p>
            <a:pPr lvl="1"/>
            <a:r>
              <a:rPr lang="en-US" dirty="0" smtClean="0"/>
              <a:t>(VMM2 horror story)</a:t>
            </a:r>
          </a:p>
          <a:p>
            <a:r>
              <a:rPr lang="en-US" dirty="0" smtClean="0"/>
              <a:t>In-band control and </a:t>
            </a:r>
            <a:r>
              <a:rPr lang="en-US" dirty="0" err="1" smtClean="0"/>
              <a:t>config</a:t>
            </a:r>
            <a:r>
              <a:rPr lang="en-US" dirty="0" smtClean="0"/>
              <a:t>. protocol</a:t>
            </a:r>
          </a:p>
          <a:p>
            <a:pPr lvl="1"/>
            <a:r>
              <a:rPr lang="en-US" dirty="0" smtClean="0"/>
              <a:t>Time units for </a:t>
            </a:r>
            <a:r>
              <a:rPr lang="en-US" dirty="0" err="1" smtClean="0"/>
              <a:t>tdc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 geometry </a:t>
            </a:r>
            <a:r>
              <a:rPr lang="en-US" dirty="0" err="1" smtClean="0"/>
              <a:t>remappings</a:t>
            </a:r>
            <a:endParaRPr lang="en-US" dirty="0" smtClean="0"/>
          </a:p>
          <a:p>
            <a:pPr lvl="1"/>
            <a:r>
              <a:rPr lang="en-US" dirty="0" smtClean="0"/>
              <a:t>thresholds</a:t>
            </a:r>
          </a:p>
          <a:p>
            <a:pPr lvl="1"/>
            <a:r>
              <a:rPr lang="en-US" dirty="0" err="1" smtClean="0"/>
              <a:t>occational</a:t>
            </a:r>
            <a:r>
              <a:rPr lang="en-US" dirty="0" smtClean="0"/>
              <a:t> counters</a:t>
            </a:r>
          </a:p>
          <a:p>
            <a:r>
              <a:rPr lang="en-US" dirty="0" smtClean="0"/>
              <a:t>Addressing flexibility</a:t>
            </a:r>
          </a:p>
          <a:p>
            <a:pPr lvl="1"/>
            <a:r>
              <a:rPr lang="en-US" dirty="0" smtClean="0"/>
              <a:t>Unicast, multicast</a:t>
            </a:r>
          </a:p>
          <a:p>
            <a:pPr lvl="1"/>
            <a:r>
              <a:rPr lang="en-US" dirty="0" smtClean="0"/>
              <a:t>sequential sender addresses (or ports) (within a range)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60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29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254" y="198884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>
                <a:solidFill>
                  <a:schemeClr val="tx1"/>
                </a:solidFill>
              </a:rPr>
              <a:t>The End</a:t>
            </a:r>
            <a:endParaRPr lang="en-GB" sz="4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8880"/>
            <a:ext cx="5711180" cy="2165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3928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6096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48264" y="306896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7089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7704" y="508518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Two data streams per instrument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Detector Data / EPICS 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Event Formation processes Detector 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Events are streamed to Aggregator (</a:t>
            </a:r>
            <a:r>
              <a:rPr lang="en-US" dirty="0" err="1"/>
              <a:t>kafka</a:t>
            </a:r>
            <a:r>
              <a:rPr lang="en-US" dirty="0"/>
              <a:t>) for later </a:t>
            </a:r>
            <a:r>
              <a:rPr lang="en-US" dirty="0" err="1"/>
              <a:t>filewriting</a:t>
            </a:r>
            <a:r>
              <a:rPr lang="en-US" dirty="0"/>
              <a:t> to persistent storage</a:t>
            </a:r>
          </a:p>
        </p:txBody>
      </p:sp>
    </p:spTree>
    <p:extLst>
      <p:ext uri="{BB962C8B-B14F-4D97-AF65-F5344CB8AC3E}">
        <p14:creationId xmlns:p14="http://schemas.microsoft.com/office/powerpoint/2010/main" val="350880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1907704" y="2348880"/>
            <a:ext cx="5711180" cy="2232248"/>
            <a:chOff x="1907704" y="2348880"/>
            <a:chExt cx="5711180" cy="2232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348880"/>
              <a:ext cx="5711180" cy="21653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23928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1920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6096" y="350100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306896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6096" y="270892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42556" y="3501008"/>
              <a:ext cx="212558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16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Formation Unit (EFU)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4280396" cy="1973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08518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One EFU per detector panel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Direct fiber connection (10G)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EFU is pure multi core software processing (if possible)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Switched Ethernet on the output side</a:t>
            </a:r>
          </a:p>
        </p:txBody>
      </p:sp>
    </p:spTree>
    <p:extLst>
      <p:ext uri="{BB962C8B-B14F-4D97-AF65-F5344CB8AC3E}">
        <p14:creationId xmlns:p14="http://schemas.microsoft.com/office/powerpoint/2010/main" val="417175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9832" y="1628800"/>
            <a:ext cx="3024980" cy="2016224"/>
          </a:xfrm>
          <a:prstGeom prst="roundRect">
            <a:avLst>
              <a:gd name="adj" fmla="val 905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processing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collection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pick up data until enough to process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rejection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reject data (noise, artifacts, simultaneous, ...)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clustering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determine a dataset suitable for event calculation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event calculation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generate </a:t>
            </a:r>
            <a:r>
              <a:rPr lang="en-US" sz="1200" b="1" dirty="0">
                <a:solidFill>
                  <a:schemeClr val="tx1"/>
                </a:solidFill>
              </a:rPr>
              <a:t>&lt;time, detector pixel id&gt;</a:t>
            </a:r>
            <a:r>
              <a:rPr lang="en-US" sz="1200" dirty="0">
                <a:solidFill>
                  <a:schemeClr val="tx1"/>
                </a:solidFill>
              </a:rPr>
              <a:t> tuple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08104" y="3645024"/>
            <a:ext cx="0" cy="115212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5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6156176" y="3284984"/>
            <a:ext cx="1584176" cy="2016224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08104" y="3645024"/>
            <a:ext cx="0" cy="1152128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EFU Pipeline and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distributor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distribute data to multiple processing cores (load balancing)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validator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detect invalid data (crc errors, etc.)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19672" y="3284984"/>
            <a:ext cx="864096" cy="1080120"/>
          </a:xfrm>
          <a:prstGeom prst="line">
            <a:avLst/>
          </a:prstGeom>
          <a:ln w="254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5884912" cy="18543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59832" y="1628800"/>
            <a:ext cx="3024980" cy="2016224"/>
          </a:xfrm>
          <a:prstGeom prst="roundRect">
            <a:avLst>
              <a:gd name="adj" fmla="val 905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processing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collection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pick up data until enough to process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rejection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reject data (noise, artifacts, simultaneous, ...)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clustering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determine a dataset suitable for event calculation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event calculation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generate </a:t>
            </a:r>
            <a:r>
              <a:rPr lang="en-US" sz="1200" b="1" dirty="0">
                <a:solidFill>
                  <a:schemeClr val="tx1"/>
                </a:solidFill>
              </a:rPr>
              <a:t>&lt;time, detector pixel id&gt;</a:t>
            </a:r>
            <a:r>
              <a:rPr lang="en-US" sz="1200" dirty="0">
                <a:solidFill>
                  <a:schemeClr val="tx1"/>
                </a:solidFill>
              </a:rPr>
              <a:t> tuple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200" y="1628800"/>
            <a:ext cx="2520280" cy="1584176"/>
          </a:xfrm>
          <a:prstGeom prst="roundRect">
            <a:avLst>
              <a:gd name="adj" fmla="val 905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output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serialization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convert data structures to buffers for transmission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sorting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sort data by time or pixel id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producer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transmit data to Kafka cluster</a:t>
            </a:r>
          </a:p>
        </p:txBody>
      </p:sp>
    </p:spTree>
    <p:extLst>
      <p:ext uri="{BB962C8B-B14F-4D97-AF65-F5344CB8AC3E}">
        <p14:creationId xmlns:p14="http://schemas.microsoft.com/office/powerpoint/2010/main" val="310640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7765</TotalTime>
  <Words>697</Words>
  <Application>Microsoft Macintosh PowerPoint</Application>
  <PresentationFormat>On-screen Show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</vt:lpstr>
      <vt:lpstr> Data Acquisition and Monitoring for  Detector Development </vt:lpstr>
      <vt:lpstr>Architecture</vt:lpstr>
      <vt:lpstr>System overview</vt:lpstr>
      <vt:lpstr>System overview</vt:lpstr>
      <vt:lpstr>Event Formation Unit (EFU)</vt:lpstr>
      <vt:lpstr>EFU Pipeline and Stages</vt:lpstr>
      <vt:lpstr>EFU Pipeline and Stages</vt:lpstr>
      <vt:lpstr>EFU Pipeline and Stages</vt:lpstr>
      <vt:lpstr>EFU Pipeline and Stages</vt:lpstr>
      <vt:lpstr>Pipeline SW Architecture</vt:lpstr>
      <vt:lpstr>Application Interfaces</vt:lpstr>
      <vt:lpstr>Processes, plugins and pipelines</vt:lpstr>
      <vt:lpstr>EFU Connectivity</vt:lpstr>
      <vt:lpstr>Gd-GEM VMM SRS Readout</vt:lpstr>
      <vt:lpstr>Gd-GEM VMM SRS Readout</vt:lpstr>
      <vt:lpstr>Live Data Monitoring</vt:lpstr>
      <vt:lpstr>Delayed ‘Live’ Data Monitoring</vt:lpstr>
      <vt:lpstr>Packet sizes and data rates</vt:lpstr>
      <vt:lpstr>Wish list</vt:lpstr>
      <vt:lpstr>PowerPoint Presentation</vt:lpstr>
      <vt:lpstr>Summary</vt:lpstr>
      <vt:lpstr>The End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Morten Christensen</cp:lastModifiedBy>
  <cp:revision>223</cp:revision>
  <cp:lastPrinted>2017-01-23T12:23:01Z</cp:lastPrinted>
  <dcterms:created xsi:type="dcterms:W3CDTF">2013-10-29T16:05:10Z</dcterms:created>
  <dcterms:modified xsi:type="dcterms:W3CDTF">2017-05-09T06:55:46Z</dcterms:modified>
</cp:coreProperties>
</file>