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notesMasterIdLst>
    <p:notesMasterId r:id="rId22"/>
  </p:notesMasterIdLst>
  <p:sldIdLst>
    <p:sldId id="456" r:id="rId4"/>
    <p:sldId id="470" r:id="rId5"/>
    <p:sldId id="457" r:id="rId6"/>
    <p:sldId id="458" r:id="rId7"/>
    <p:sldId id="464" r:id="rId8"/>
    <p:sldId id="459" r:id="rId9"/>
    <p:sldId id="465" r:id="rId10"/>
    <p:sldId id="460" r:id="rId11"/>
    <p:sldId id="466" r:id="rId12"/>
    <p:sldId id="461" r:id="rId13"/>
    <p:sldId id="467" r:id="rId14"/>
    <p:sldId id="462" r:id="rId15"/>
    <p:sldId id="468" r:id="rId16"/>
    <p:sldId id="469" r:id="rId17"/>
    <p:sldId id="471" r:id="rId18"/>
    <p:sldId id="472" r:id="rId19"/>
    <p:sldId id="474" r:id="rId20"/>
    <p:sldId id="4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CFF93"/>
    <a:srgbClr val="00FF00"/>
    <a:srgbClr val="800000"/>
    <a:srgbClr val="000000"/>
    <a:srgbClr val="408000"/>
    <a:srgbClr val="008040"/>
    <a:srgbClr val="800040"/>
    <a:srgbClr val="40008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69" autoAdjust="0"/>
    <p:restoredTop sz="98153" autoAdjust="0"/>
  </p:normalViewPr>
  <p:slideViewPr>
    <p:cSldViewPr snapToGrid="0" snapToObjects="1">
      <p:cViewPr varScale="1">
        <p:scale>
          <a:sx n="124" d="100"/>
          <a:sy n="124" d="100"/>
        </p:scale>
        <p:origin x="-120" y="-384"/>
      </p:cViewPr>
      <p:guideLst>
        <p:guide orient="horz" pos="2123"/>
        <p:guide pos="2891"/>
      </p:guideLst>
    </p:cSldViewPr>
  </p:slideViewPr>
  <p:notesTextViewPr>
    <p:cViewPr>
      <p:scale>
        <a:sx n="100" d="100"/>
        <a:sy n="100" d="100"/>
      </p:scale>
      <p:origin x="0" y="0"/>
    </p:cViewPr>
  </p:notesTextViewPr>
  <p:sorterViewPr>
    <p:cViewPr>
      <p:scale>
        <a:sx n="75" d="100"/>
        <a:sy n="75" d="100"/>
      </p:scale>
      <p:origin x="0" y="90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19BCA9-1CE0-DA44-BE7F-3DBE22FAA1A4}" type="datetimeFigureOut">
              <a:rPr lang="en-US" smtClean="0"/>
              <a:t>2013-02-19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DA8EA-CDBC-5146-BD43-804A34D3882D}" type="slidenum">
              <a:rPr lang="en-US" smtClean="0"/>
              <a:t>‹#›</a:t>
            </a:fld>
            <a:endParaRPr lang="en-US"/>
          </a:p>
        </p:txBody>
      </p:sp>
    </p:spTree>
    <p:extLst>
      <p:ext uri="{BB962C8B-B14F-4D97-AF65-F5344CB8AC3E}">
        <p14:creationId xmlns:p14="http://schemas.microsoft.com/office/powerpoint/2010/main" val="2814660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Without transitions</a:t>
            </a:r>
            <a:endParaRPr lang="en-US" dirty="0"/>
          </a:p>
        </p:txBody>
      </p:sp>
      <p:sp>
        <p:nvSpPr>
          <p:cNvPr id="4" name="Slide Number Placeholder 3"/>
          <p:cNvSpPr>
            <a:spLocks noGrp="1"/>
          </p:cNvSpPr>
          <p:nvPr>
            <p:ph type="sldNum" sz="quarter" idx="10"/>
          </p:nvPr>
        </p:nvSpPr>
        <p:spPr/>
        <p:txBody>
          <a:bodyPr/>
          <a:lstStyle/>
          <a:p>
            <a:fld id="{058760C2-1B04-A14F-A404-C7AD2195D149}" type="slidenum">
              <a:rPr lang="en-US" smtClean="0"/>
              <a:t>2</a:t>
            </a:fld>
            <a:endParaRPr lang="en-US"/>
          </a:p>
        </p:txBody>
      </p:sp>
    </p:spTree>
    <p:extLst>
      <p:ext uri="{BB962C8B-B14F-4D97-AF65-F5344CB8AC3E}">
        <p14:creationId xmlns:p14="http://schemas.microsoft.com/office/powerpoint/2010/main" val="417937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Without transitions</a:t>
            </a:r>
            <a:endParaRPr lang="en-US" dirty="0"/>
          </a:p>
        </p:txBody>
      </p:sp>
      <p:sp>
        <p:nvSpPr>
          <p:cNvPr id="4" name="Slide Number Placeholder 3"/>
          <p:cNvSpPr>
            <a:spLocks noGrp="1"/>
          </p:cNvSpPr>
          <p:nvPr>
            <p:ph type="sldNum" sz="quarter" idx="10"/>
          </p:nvPr>
        </p:nvSpPr>
        <p:spPr/>
        <p:txBody>
          <a:bodyPr/>
          <a:lstStyle/>
          <a:p>
            <a:fld id="{058760C2-1B04-A14F-A404-C7AD2195D149}" type="slidenum">
              <a:rPr lang="en-US" smtClean="0"/>
              <a:t>15</a:t>
            </a:fld>
            <a:endParaRPr lang="en-US"/>
          </a:p>
        </p:txBody>
      </p:sp>
    </p:spTree>
    <p:extLst>
      <p:ext uri="{BB962C8B-B14F-4D97-AF65-F5344CB8AC3E}">
        <p14:creationId xmlns:p14="http://schemas.microsoft.com/office/powerpoint/2010/main" val="417937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Without transitions</a:t>
            </a:r>
            <a:endParaRPr lang="en-US" dirty="0"/>
          </a:p>
        </p:txBody>
      </p:sp>
      <p:sp>
        <p:nvSpPr>
          <p:cNvPr id="4" name="Slide Number Placeholder 3"/>
          <p:cNvSpPr>
            <a:spLocks noGrp="1"/>
          </p:cNvSpPr>
          <p:nvPr>
            <p:ph type="sldNum" sz="quarter" idx="10"/>
          </p:nvPr>
        </p:nvSpPr>
        <p:spPr/>
        <p:txBody>
          <a:bodyPr/>
          <a:lstStyle/>
          <a:p>
            <a:fld id="{058760C2-1B04-A14F-A404-C7AD2195D149}" type="slidenum">
              <a:rPr lang="en-US" smtClean="0"/>
              <a:t>16</a:t>
            </a:fld>
            <a:endParaRPr lang="en-US"/>
          </a:p>
        </p:txBody>
      </p:sp>
    </p:spTree>
    <p:extLst>
      <p:ext uri="{BB962C8B-B14F-4D97-AF65-F5344CB8AC3E}">
        <p14:creationId xmlns:p14="http://schemas.microsoft.com/office/powerpoint/2010/main" val="4179371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6342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9784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27966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048995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012081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2104616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82985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F41E2D4-2316-BD4A-99DC-FED7530D8663}" type="datetimeFigureOut">
              <a:rPr lang="en-US" smtClean="0"/>
              <a:t>2013-02-19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48084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F41E2D4-2316-BD4A-99DC-FED7530D8663}" type="datetimeFigureOut">
              <a:rPr lang="en-US" smtClean="0"/>
              <a:t>2013-02-19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235962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1E2D4-2316-BD4A-99DC-FED7530D8663}" type="datetimeFigureOut">
              <a:rPr lang="en-US" smtClean="0"/>
              <a:t>2013-02-19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40005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65813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4000"/>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531440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843463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687327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469999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048995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012081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2104616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829853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F41E2D4-2316-BD4A-99DC-FED7530D8663}" type="datetimeFigureOut">
              <a:rPr lang="en-US" smtClean="0"/>
              <a:t>2013-02-19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48084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F41E2D4-2316-BD4A-99DC-FED7530D8663}" type="datetimeFigureOut">
              <a:rPr lang="en-US" smtClean="0"/>
              <a:t>2013-02-19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2359623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1E2D4-2316-BD4A-99DC-FED7530D8663}" type="datetimeFigureOut">
              <a:rPr lang="en-US" smtClean="0"/>
              <a:t>2013-02-19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40005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149524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658132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843463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687327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41E2D4-2316-BD4A-99DC-FED7530D8663}" type="datetimeFigureOut">
              <a:rPr lang="en-US" smtClean="0"/>
              <a:t>2013-02-19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46999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289479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125583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06705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43710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71161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41E2D4-2316-BD4A-99DC-FED7530D8663}" type="datetimeFigureOut">
              <a:rPr lang="en-US" smtClean="0"/>
              <a:t>2013-02-19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A97551-655E-4243-AF44-754CE67D42F3}" type="slidenum">
              <a:rPr lang="en-US" smtClean="0"/>
              <a:t>‹#›</a:t>
            </a:fld>
            <a:endParaRPr lang="en-US"/>
          </a:p>
        </p:txBody>
      </p:sp>
    </p:spTree>
    <p:extLst>
      <p:ext uri="{BB962C8B-B14F-4D97-AF65-F5344CB8AC3E}">
        <p14:creationId xmlns:p14="http://schemas.microsoft.com/office/powerpoint/2010/main" val="322691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stretch>
            <a:fillRect/>
          </a:stretch>
        </p:blipFill>
        <p:spPr>
          <a:xfrm>
            <a:off x="0" y="0"/>
            <a:ext cx="9144000" cy="6858000"/>
          </a:xfrm>
          <a:prstGeom prst="rect">
            <a:avLst/>
          </a:prstGeom>
        </p:spPr>
      </p:pic>
      <p:sp>
        <p:nvSpPr>
          <p:cNvPr id="8" name="TextBox 7"/>
          <p:cNvSpPr txBox="1"/>
          <p:nvPr/>
        </p:nvSpPr>
        <p:spPr>
          <a:xfrm>
            <a:off x="690744" y="619206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8507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1E2D4-2316-BD4A-99DC-FED7530D8663}" type="datetimeFigureOut">
              <a:rPr lang="en-US" smtClean="0"/>
              <a:t>2013-02-19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97551-655E-4243-AF44-754CE67D42F3}" type="slidenum">
              <a:rPr lang="en-US" smtClean="0"/>
              <a:t>‹#›</a:t>
            </a:fld>
            <a:endParaRPr lang="en-US"/>
          </a:p>
        </p:txBody>
      </p:sp>
    </p:spTree>
    <p:extLst>
      <p:ext uri="{BB962C8B-B14F-4D97-AF65-F5344CB8AC3E}">
        <p14:creationId xmlns:p14="http://schemas.microsoft.com/office/powerpoint/2010/main" val="1795220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1E2D4-2316-BD4A-99DC-FED7530D8663}" type="datetimeFigureOut">
              <a:rPr lang="en-US" smtClean="0"/>
              <a:t>2013-02-19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97551-655E-4243-AF44-754CE67D42F3}" type="slidenum">
              <a:rPr lang="en-US" smtClean="0"/>
              <a:t>‹#›</a:t>
            </a:fld>
            <a:endParaRPr lang="en-US"/>
          </a:p>
        </p:txBody>
      </p:sp>
    </p:spTree>
    <p:extLst>
      <p:ext uri="{BB962C8B-B14F-4D97-AF65-F5344CB8AC3E}">
        <p14:creationId xmlns:p14="http://schemas.microsoft.com/office/powerpoint/2010/main" val="179522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SS_template_front_v2.jpg"/>
          <p:cNvPicPr>
            <a:picLocks noChangeAspect="1"/>
          </p:cNvPicPr>
          <p:nvPr/>
        </p:nvPicPr>
        <p:blipFill rotWithShape="1">
          <a:blip r:embed="rId2">
            <a:extLst>
              <a:ext uri="{28A0092B-C50C-407E-A947-70E740481C1C}">
                <a14:useLocalDpi xmlns:a14="http://schemas.microsoft.com/office/drawing/2010/main" val="0"/>
              </a:ext>
            </a:extLst>
          </a:blip>
          <a:srcRect t="2" b="12072"/>
          <a:stretch/>
        </p:blipFill>
        <p:spPr>
          <a:xfrm>
            <a:off x="-8820" y="0"/>
            <a:ext cx="10399594" cy="6858000"/>
          </a:xfrm>
          <a:prstGeom prst="rect">
            <a:avLst/>
          </a:prstGeom>
        </p:spPr>
      </p:pic>
      <p:pic>
        <p:nvPicPr>
          <p:cNvPr id="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468" y="366601"/>
            <a:ext cx="2497628" cy="133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9"/>
          <p:cNvSpPr>
            <a:spLocks/>
          </p:cNvSpPr>
          <p:nvPr/>
        </p:nvSpPr>
        <p:spPr bwMode="auto">
          <a:xfrm>
            <a:off x="6512553" y="2232435"/>
            <a:ext cx="3398368" cy="231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endParaRPr lang="en-US" sz="4000" dirty="0">
              <a:solidFill>
                <a:srgbClr val="005A7C"/>
              </a:solidFill>
              <a:latin typeface="Arial"/>
              <a:ea typeface="ＭＳ Ｐゴシック" charset="0"/>
              <a:cs typeface="Arial"/>
              <a:sym typeface="Helvetica" charset="0"/>
            </a:endParaRPr>
          </a:p>
        </p:txBody>
      </p:sp>
      <p:sp>
        <p:nvSpPr>
          <p:cNvPr id="8" name="Rectangle 9"/>
          <p:cNvSpPr>
            <a:spLocks/>
          </p:cNvSpPr>
          <p:nvPr/>
        </p:nvSpPr>
        <p:spPr bwMode="auto">
          <a:xfrm>
            <a:off x="6371440" y="5367237"/>
            <a:ext cx="3398368" cy="63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lstStyle/>
          <a:p>
            <a:pPr marL="57150"/>
            <a:r>
              <a:rPr lang="en-US" sz="2400" dirty="0" smtClean="0">
                <a:solidFill>
                  <a:schemeClr val="bg1">
                    <a:lumMod val="50000"/>
                  </a:schemeClr>
                </a:solidFill>
                <a:latin typeface="Arial"/>
                <a:ea typeface="ＭＳ Ｐゴシック" charset="0"/>
                <a:cs typeface="Arial"/>
                <a:sym typeface="Helvetica" charset="0"/>
              </a:rPr>
              <a:t>Rob Connatser</a:t>
            </a:r>
            <a:endParaRPr lang="en-US" sz="2400" dirty="0">
              <a:solidFill>
                <a:schemeClr val="bg1">
                  <a:lumMod val="50000"/>
                </a:schemeClr>
              </a:solidFill>
              <a:latin typeface="Arial"/>
              <a:ea typeface="ＭＳ Ｐゴシック" charset="0"/>
              <a:cs typeface="Arial"/>
              <a:sym typeface="Helvetica" charset="0"/>
            </a:endParaRPr>
          </a:p>
        </p:txBody>
      </p:sp>
      <p:sp>
        <p:nvSpPr>
          <p:cNvPr id="3" name="Title 2"/>
          <p:cNvSpPr>
            <a:spLocks noGrp="1"/>
          </p:cNvSpPr>
          <p:nvPr>
            <p:ph type="ctrTitle"/>
          </p:nvPr>
        </p:nvSpPr>
        <p:spPr>
          <a:xfrm>
            <a:off x="5346658" y="2130425"/>
            <a:ext cx="4150533" cy="3236812"/>
          </a:xfrm>
        </p:spPr>
        <p:txBody>
          <a:bodyPr/>
          <a:lstStyle/>
          <a:p>
            <a:r>
              <a:rPr lang="en-US" sz="4200" dirty="0" smtClean="0"/>
              <a:t>NSS </a:t>
            </a:r>
            <a:br>
              <a:rPr lang="en-US" sz="4200" dirty="0" smtClean="0"/>
            </a:br>
            <a:r>
              <a:rPr lang="en-US" sz="4200" dirty="0" smtClean="0"/>
              <a:t>Instrument </a:t>
            </a:r>
            <a:br>
              <a:rPr lang="en-US" sz="4200" dirty="0" smtClean="0"/>
            </a:br>
            <a:r>
              <a:rPr lang="en-US" sz="4200" dirty="0" smtClean="0"/>
              <a:t>Work Packages and XLPM</a:t>
            </a:r>
            <a:endParaRPr lang="en-US" sz="4200" dirty="0"/>
          </a:p>
        </p:txBody>
      </p:sp>
    </p:spTree>
    <p:extLst>
      <p:ext uri="{BB962C8B-B14F-4D97-AF65-F5344CB8AC3E}">
        <p14:creationId xmlns:p14="http://schemas.microsoft.com/office/powerpoint/2010/main" val="24393900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Phase</a:t>
            </a:r>
            <a:endParaRPr lang="en-US" dirty="0"/>
          </a:p>
        </p:txBody>
      </p:sp>
      <p:sp>
        <p:nvSpPr>
          <p:cNvPr id="3" name="Content Placeholder 2"/>
          <p:cNvSpPr>
            <a:spLocks noGrp="1"/>
          </p:cNvSpPr>
          <p:nvPr>
            <p:ph idx="1"/>
          </p:nvPr>
        </p:nvSpPr>
        <p:spPr/>
        <p:txBody>
          <a:bodyPr/>
          <a:lstStyle/>
          <a:p>
            <a:r>
              <a:rPr lang="en-US" sz="1600" dirty="0"/>
              <a:t>A </a:t>
            </a:r>
            <a:r>
              <a:rPr lang="en-US" sz="1600" b="1" dirty="0"/>
              <a:t>team</a:t>
            </a:r>
            <a:r>
              <a:rPr lang="en-US" sz="1600" dirty="0"/>
              <a:t> consisting of people from all the </a:t>
            </a:r>
            <a:r>
              <a:rPr lang="en-US" sz="1600" b="1" dirty="0"/>
              <a:t>competence areas </a:t>
            </a:r>
            <a:r>
              <a:rPr lang="en-US" sz="1600" dirty="0"/>
              <a:t>involved carries out the project planning work. </a:t>
            </a:r>
            <a:endParaRPr lang="en-US" sz="1600" dirty="0" smtClean="0"/>
          </a:p>
          <a:p>
            <a:r>
              <a:rPr lang="en-US" sz="1600" dirty="0"/>
              <a:t>During the project planning the project </a:t>
            </a:r>
            <a:r>
              <a:rPr lang="en-US" sz="1600" b="1" dirty="0"/>
              <a:t>scope is defined</a:t>
            </a:r>
            <a:r>
              <a:rPr lang="en-US" sz="1600" dirty="0"/>
              <a:t>, the project goal is formulated, the project organization defined and risks and opportunities assessed. A </a:t>
            </a:r>
            <a:r>
              <a:rPr lang="en-US" sz="1600" b="1" dirty="0"/>
              <a:t>quality plan</a:t>
            </a:r>
            <a:r>
              <a:rPr lang="en-US" sz="1600" dirty="0"/>
              <a:t> for the project is defined to ensure that the project outcome and performance will be aligned with the quality demands expressed by the customer and the organization. </a:t>
            </a:r>
          </a:p>
          <a:p>
            <a:r>
              <a:rPr lang="en-US" sz="1600" b="1" dirty="0" smtClean="0"/>
              <a:t>Project plans </a:t>
            </a:r>
            <a:r>
              <a:rPr lang="en-US" sz="1600" dirty="0" smtClean="0"/>
              <a:t>are prepared at a level </a:t>
            </a:r>
            <a:r>
              <a:rPr lang="en-US" sz="1600" b="1" dirty="0" smtClean="0"/>
              <a:t>detailed</a:t>
            </a:r>
            <a:r>
              <a:rPr lang="en-US" sz="1600" dirty="0" smtClean="0"/>
              <a:t> enough to establish </a:t>
            </a:r>
            <a:r>
              <a:rPr lang="en-US" sz="1600" b="1" dirty="0" smtClean="0"/>
              <a:t>realistic time and cost estimates</a:t>
            </a:r>
            <a:r>
              <a:rPr lang="en-US" sz="1600" dirty="0" smtClean="0"/>
              <a:t> for the project and ensure proper control over it. </a:t>
            </a:r>
            <a:r>
              <a:rPr lang="en-US" sz="1600" b="1" dirty="0" smtClean="0"/>
              <a:t>Internal and external resources</a:t>
            </a:r>
            <a:r>
              <a:rPr lang="en-US" sz="1600" dirty="0" smtClean="0"/>
              <a:t> needed in the project are </a:t>
            </a:r>
            <a:r>
              <a:rPr lang="en-US" sz="1600" b="1" dirty="0" smtClean="0"/>
              <a:t>identified and agreements </a:t>
            </a:r>
            <a:r>
              <a:rPr lang="en-US" sz="1600" dirty="0" smtClean="0"/>
              <a:t>for procurement </a:t>
            </a:r>
            <a:r>
              <a:rPr lang="en-US" sz="1600" b="1" dirty="0" smtClean="0"/>
              <a:t>made</a:t>
            </a:r>
            <a:r>
              <a:rPr lang="en-US" sz="1600" dirty="0" smtClean="0"/>
              <a:t>. </a:t>
            </a:r>
          </a:p>
          <a:p>
            <a:r>
              <a:rPr lang="en-US" dirty="0" smtClean="0"/>
              <a:t>Phase 1: Preliminary Engineering and Design resulting in a set of baseline documents.</a:t>
            </a:r>
            <a:endParaRPr lang="en-US" dirty="0"/>
          </a:p>
        </p:txBody>
      </p:sp>
    </p:spTree>
    <p:extLst>
      <p:ext uri="{BB962C8B-B14F-4D97-AF65-F5344CB8AC3E}">
        <p14:creationId xmlns:p14="http://schemas.microsoft.com/office/powerpoint/2010/main" val="3082374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XLPM Project Timeline</a:t>
            </a:r>
            <a:endParaRPr lang="en-US" dirty="0"/>
          </a:p>
        </p:txBody>
      </p:sp>
      <p:pic>
        <p:nvPicPr>
          <p:cNvPr id="6" name="Picture 5" descr="pj.index_intr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057400"/>
            <a:ext cx="8851900" cy="3251200"/>
          </a:xfrm>
          <a:prstGeom prst="rect">
            <a:avLst/>
          </a:prstGeom>
        </p:spPr>
      </p:pic>
    </p:spTree>
    <p:extLst>
      <p:ext uri="{BB962C8B-B14F-4D97-AF65-F5344CB8AC3E}">
        <p14:creationId xmlns:p14="http://schemas.microsoft.com/office/powerpoint/2010/main" val="12794959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Tollgate Two</a:t>
            </a:r>
            <a:endParaRPr lang="en-US" dirty="0"/>
          </a:p>
        </p:txBody>
      </p:sp>
      <p:sp>
        <p:nvSpPr>
          <p:cNvPr id="3" name="Content Placeholder 2"/>
          <p:cNvSpPr>
            <a:spLocks noGrp="1"/>
          </p:cNvSpPr>
          <p:nvPr>
            <p:ph idx="1"/>
          </p:nvPr>
        </p:nvSpPr>
        <p:spPr/>
        <p:txBody>
          <a:bodyPr/>
          <a:lstStyle/>
          <a:p>
            <a:r>
              <a:rPr lang="en-US" sz="2000" dirty="0"/>
              <a:t>The Tollgate 2 decision should be made when the project planning work and business situation give </a:t>
            </a:r>
            <a:r>
              <a:rPr lang="en-US" sz="2000" b="1" dirty="0"/>
              <a:t>sufficient </a:t>
            </a:r>
            <a:r>
              <a:rPr lang="en-US" sz="2000" b="1" dirty="0" smtClean="0"/>
              <a:t>information for a decision</a:t>
            </a:r>
            <a:r>
              <a:rPr lang="en-US" sz="2000" dirty="0" smtClean="0"/>
              <a:t> </a:t>
            </a:r>
            <a:r>
              <a:rPr lang="en-US" sz="2000" dirty="0"/>
              <a:t>to establish the project. If the decision is delayed, the information gained may not be relevant anymore. The</a:t>
            </a:r>
            <a:r>
              <a:rPr lang="en-US" sz="2000" b="1" dirty="0"/>
              <a:t> risks</a:t>
            </a:r>
            <a:r>
              <a:rPr lang="en-US" sz="2000" dirty="0"/>
              <a:t> involved in terms of </a:t>
            </a:r>
            <a:r>
              <a:rPr lang="en-US" sz="2000" b="1" dirty="0"/>
              <a:t>money, resources and customer satisfaction </a:t>
            </a:r>
            <a:r>
              <a:rPr lang="en-US" sz="2000" dirty="0"/>
              <a:t>will have to determine how detailed the project planning phase must be. </a:t>
            </a:r>
            <a:endParaRPr lang="en-US" sz="2000" dirty="0" smtClean="0"/>
          </a:p>
          <a:p>
            <a:r>
              <a:rPr lang="en-US" sz="2000" dirty="0"/>
              <a:t>Will the </a:t>
            </a:r>
            <a:r>
              <a:rPr lang="en-US" sz="2000" b="1" dirty="0"/>
              <a:t>expected benefit </a:t>
            </a:r>
            <a:r>
              <a:rPr lang="en-US" sz="2000" dirty="0"/>
              <a:t>from the project and its outcome </a:t>
            </a:r>
            <a:r>
              <a:rPr lang="en-US" sz="2000" b="1" dirty="0"/>
              <a:t>justify </a:t>
            </a:r>
            <a:r>
              <a:rPr lang="en-US" sz="2000" dirty="0"/>
              <a:t>its effects on </a:t>
            </a:r>
            <a:r>
              <a:rPr lang="en-US" sz="2000" b="1" dirty="0" smtClean="0"/>
              <a:t>resources</a:t>
            </a:r>
            <a:r>
              <a:rPr lang="en-US" sz="2000" dirty="0" smtClean="0"/>
              <a:t>?</a:t>
            </a:r>
          </a:p>
          <a:p>
            <a:r>
              <a:rPr lang="en-US" dirty="0" smtClean="0"/>
              <a:t> Decision to move forward</a:t>
            </a:r>
          </a:p>
        </p:txBody>
      </p:sp>
    </p:spTree>
    <p:extLst>
      <p:ext uri="{BB962C8B-B14F-4D97-AF65-F5344CB8AC3E}">
        <p14:creationId xmlns:p14="http://schemas.microsoft.com/office/powerpoint/2010/main" val="20578127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Execution Phase</a:t>
            </a:r>
            <a:endParaRPr lang="en-US" dirty="0"/>
          </a:p>
        </p:txBody>
      </p:sp>
      <p:pic>
        <p:nvPicPr>
          <p:cNvPr id="6" name="Picture 5" descr="pj.index_intro.gif"/>
          <p:cNvPicPr>
            <a:picLocks noChangeAspect="1"/>
          </p:cNvPicPr>
          <p:nvPr/>
        </p:nvPicPr>
        <p:blipFill rotWithShape="1">
          <a:blip r:embed="rId2">
            <a:extLst>
              <a:ext uri="{28A0092B-C50C-407E-A947-70E740481C1C}">
                <a14:useLocalDpi xmlns:a14="http://schemas.microsoft.com/office/drawing/2010/main" val="0"/>
              </a:ext>
            </a:extLst>
          </a:blip>
          <a:srcRect l="33263" t="9266" r="17208" b="6406"/>
          <a:stretch/>
        </p:blipFill>
        <p:spPr>
          <a:xfrm>
            <a:off x="1632767" y="987396"/>
            <a:ext cx="5835631" cy="3649282"/>
          </a:xfrm>
          <a:prstGeom prst="rect">
            <a:avLst/>
          </a:prstGeom>
        </p:spPr>
      </p:pic>
      <p:sp>
        <p:nvSpPr>
          <p:cNvPr id="3" name="TextBox 2"/>
          <p:cNvSpPr txBox="1"/>
          <p:nvPr/>
        </p:nvSpPr>
        <p:spPr>
          <a:xfrm>
            <a:off x="211655" y="4847738"/>
            <a:ext cx="2842224" cy="646331"/>
          </a:xfrm>
          <a:prstGeom prst="rect">
            <a:avLst/>
          </a:prstGeom>
          <a:noFill/>
        </p:spPr>
        <p:txBody>
          <a:bodyPr wrap="square" rtlCol="0">
            <a:spAutoFit/>
          </a:bodyPr>
          <a:lstStyle/>
          <a:p>
            <a:r>
              <a:rPr lang="en-US" dirty="0" smtClean="0"/>
              <a:t>Phase 2</a:t>
            </a:r>
          </a:p>
          <a:p>
            <a:r>
              <a:rPr lang="en-US" dirty="0" smtClean="0"/>
              <a:t>Final Engineering Design</a:t>
            </a:r>
            <a:endParaRPr lang="en-US" dirty="0"/>
          </a:p>
        </p:txBody>
      </p:sp>
      <p:sp>
        <p:nvSpPr>
          <p:cNvPr id="7" name="TextBox 6"/>
          <p:cNvSpPr txBox="1"/>
          <p:nvPr/>
        </p:nvSpPr>
        <p:spPr>
          <a:xfrm>
            <a:off x="5896712" y="4854562"/>
            <a:ext cx="3143371" cy="1754327"/>
          </a:xfrm>
          <a:prstGeom prst="rect">
            <a:avLst/>
          </a:prstGeom>
          <a:solidFill>
            <a:schemeClr val="bg1"/>
          </a:solidFill>
        </p:spPr>
        <p:txBody>
          <a:bodyPr wrap="square" rtlCol="0">
            <a:spAutoFit/>
          </a:bodyPr>
          <a:lstStyle/>
          <a:p>
            <a:r>
              <a:rPr lang="en-US" dirty="0" smtClean="0"/>
              <a:t>Phase 3</a:t>
            </a:r>
          </a:p>
          <a:p>
            <a:r>
              <a:rPr lang="en-US" dirty="0" smtClean="0"/>
              <a:t>Construction and Installation</a:t>
            </a:r>
          </a:p>
          <a:p>
            <a:r>
              <a:rPr lang="en-US" dirty="0"/>
              <a:t>Phase 4</a:t>
            </a:r>
          </a:p>
          <a:p>
            <a:r>
              <a:rPr lang="en-US" dirty="0"/>
              <a:t>Beam Testing and Cold Commissioning</a:t>
            </a:r>
          </a:p>
          <a:p>
            <a:endParaRPr lang="en-US" dirty="0"/>
          </a:p>
        </p:txBody>
      </p:sp>
      <p:cxnSp>
        <p:nvCxnSpPr>
          <p:cNvPr id="9" name="Straight Arrow Connector 8"/>
          <p:cNvCxnSpPr/>
          <p:nvPr/>
        </p:nvCxnSpPr>
        <p:spPr>
          <a:xfrm flipV="1">
            <a:off x="685359" y="3023921"/>
            <a:ext cx="1743634" cy="1823817"/>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5109957" y="3023922"/>
            <a:ext cx="2076234" cy="182381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638450" y="1542813"/>
            <a:ext cx="0" cy="414456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428993" y="5687377"/>
            <a:ext cx="2842224" cy="646331"/>
          </a:xfrm>
          <a:prstGeom prst="rect">
            <a:avLst/>
          </a:prstGeom>
          <a:noFill/>
        </p:spPr>
        <p:txBody>
          <a:bodyPr wrap="square" rtlCol="0">
            <a:spAutoFit/>
          </a:bodyPr>
          <a:lstStyle/>
          <a:p>
            <a:r>
              <a:rPr lang="en-US" dirty="0" smtClean="0"/>
              <a:t>Engineering Review &amp;</a:t>
            </a:r>
          </a:p>
          <a:p>
            <a:r>
              <a:rPr lang="en-US" dirty="0" smtClean="0"/>
              <a:t>Re-baseline</a:t>
            </a:r>
            <a:endParaRPr lang="en-US" dirty="0"/>
          </a:p>
        </p:txBody>
      </p:sp>
    </p:spTree>
    <p:extLst>
      <p:ext uri="{BB962C8B-B14F-4D97-AF65-F5344CB8AC3E}">
        <p14:creationId xmlns:p14="http://schemas.microsoft.com/office/powerpoint/2010/main" val="1279495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Execution Phase</a:t>
            </a:r>
            <a:endParaRPr lang="en-US" dirty="0"/>
          </a:p>
        </p:txBody>
      </p:sp>
      <p:pic>
        <p:nvPicPr>
          <p:cNvPr id="6" name="Picture 5" descr="pj.index_intro.gif"/>
          <p:cNvPicPr>
            <a:picLocks noChangeAspect="1"/>
          </p:cNvPicPr>
          <p:nvPr/>
        </p:nvPicPr>
        <p:blipFill rotWithShape="1">
          <a:blip r:embed="rId2">
            <a:extLst>
              <a:ext uri="{28A0092B-C50C-407E-A947-70E740481C1C}">
                <a14:useLocalDpi xmlns:a14="http://schemas.microsoft.com/office/drawing/2010/main" val="0"/>
              </a:ext>
            </a:extLst>
          </a:blip>
          <a:srcRect l="33263" t="9266" r="17208" b="6406"/>
          <a:stretch/>
        </p:blipFill>
        <p:spPr>
          <a:xfrm>
            <a:off x="1632767" y="987396"/>
            <a:ext cx="5835631" cy="3649282"/>
          </a:xfrm>
          <a:prstGeom prst="rect">
            <a:avLst/>
          </a:prstGeom>
        </p:spPr>
      </p:pic>
      <p:sp>
        <p:nvSpPr>
          <p:cNvPr id="7" name="TextBox 6"/>
          <p:cNvSpPr txBox="1"/>
          <p:nvPr/>
        </p:nvSpPr>
        <p:spPr>
          <a:xfrm>
            <a:off x="5896712" y="5056157"/>
            <a:ext cx="2408227" cy="369332"/>
          </a:xfrm>
          <a:prstGeom prst="rect">
            <a:avLst/>
          </a:prstGeom>
          <a:solidFill>
            <a:schemeClr val="bg1"/>
          </a:solidFill>
        </p:spPr>
        <p:txBody>
          <a:bodyPr wrap="square" rtlCol="0">
            <a:spAutoFit/>
          </a:bodyPr>
          <a:lstStyle/>
          <a:p>
            <a:r>
              <a:rPr lang="en-US" dirty="0" smtClean="0"/>
              <a:t>“Hot” Commissioning</a:t>
            </a:r>
            <a:endParaRPr lang="en-US" dirty="0"/>
          </a:p>
        </p:txBody>
      </p:sp>
      <p:cxnSp>
        <p:nvCxnSpPr>
          <p:cNvPr id="10" name="Straight Arrow Connector 9"/>
          <p:cNvCxnSpPr/>
          <p:nvPr/>
        </p:nvCxnSpPr>
        <p:spPr>
          <a:xfrm flipH="1" flipV="1">
            <a:off x="6682251" y="3023922"/>
            <a:ext cx="503940" cy="1823816"/>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638450" y="1542813"/>
            <a:ext cx="2258262" cy="3701055"/>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52758" y="5243868"/>
            <a:ext cx="3860184" cy="369332"/>
          </a:xfrm>
          <a:prstGeom prst="rect">
            <a:avLst/>
          </a:prstGeom>
          <a:noFill/>
        </p:spPr>
        <p:txBody>
          <a:bodyPr wrap="square" rtlCol="0">
            <a:spAutoFit/>
          </a:bodyPr>
          <a:lstStyle/>
          <a:p>
            <a:r>
              <a:rPr lang="en-US" dirty="0" smtClean="0"/>
              <a:t>Readiness for “Hot” Commissioning</a:t>
            </a:r>
            <a:endParaRPr lang="en-US" dirty="0"/>
          </a:p>
        </p:txBody>
      </p:sp>
    </p:spTree>
    <p:extLst>
      <p:ext uri="{BB962C8B-B14F-4D97-AF65-F5344CB8AC3E}">
        <p14:creationId xmlns:p14="http://schemas.microsoft.com/office/powerpoint/2010/main" val="949136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ision 3"/>
          <p:cNvSpPr/>
          <p:nvPr/>
        </p:nvSpPr>
        <p:spPr>
          <a:xfrm>
            <a:off x="6833064" y="89142"/>
            <a:ext cx="1883535" cy="1333500"/>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chor="ctr" anchorCtr="0"/>
          <a:lstStyle/>
          <a:p>
            <a:pPr algn="ctr"/>
            <a:r>
              <a:rPr lang="en-US" sz="2000" dirty="0" smtClean="0">
                <a:solidFill>
                  <a:srgbClr val="000000"/>
                </a:solidFill>
                <a:latin typeface="Cambria"/>
              </a:rPr>
              <a:t>Decision </a:t>
            </a:r>
          </a:p>
          <a:p>
            <a:pPr algn="ctr"/>
            <a:r>
              <a:rPr lang="en-US" sz="2000" dirty="0" smtClean="0">
                <a:solidFill>
                  <a:srgbClr val="000000"/>
                </a:solidFill>
                <a:latin typeface="Cambria"/>
              </a:rPr>
              <a:t>to move forward</a:t>
            </a:r>
            <a:endParaRPr lang="en-US" sz="2000" dirty="0">
              <a:solidFill>
                <a:srgbClr val="000000"/>
              </a:solidFill>
              <a:latin typeface="Cambria"/>
            </a:endParaRPr>
          </a:p>
        </p:txBody>
      </p:sp>
      <p:sp>
        <p:nvSpPr>
          <p:cNvPr id="5" name="Document 4"/>
          <p:cNvSpPr/>
          <p:nvPr/>
        </p:nvSpPr>
        <p:spPr>
          <a:xfrm>
            <a:off x="117429" y="1903663"/>
            <a:ext cx="1534644" cy="1894787"/>
          </a:xfrm>
          <a:prstGeom prst="flowChartDocumen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lstStyle/>
          <a:p>
            <a:pPr algn="ctr"/>
            <a:r>
              <a:rPr lang="en-US" sz="2000" dirty="0" smtClean="0">
                <a:solidFill>
                  <a:schemeClr val="tx1"/>
                </a:solidFill>
                <a:latin typeface="Cambria"/>
              </a:rPr>
              <a:t>Approved </a:t>
            </a:r>
          </a:p>
          <a:p>
            <a:pPr algn="ctr"/>
            <a:r>
              <a:rPr lang="en-US" sz="2000" dirty="0" smtClean="0">
                <a:solidFill>
                  <a:schemeClr val="tx1"/>
                </a:solidFill>
                <a:latin typeface="Cambria"/>
              </a:rPr>
              <a:t>Baseline</a:t>
            </a:r>
          </a:p>
          <a:p>
            <a:pPr algn="ctr"/>
            <a:r>
              <a:rPr lang="en-US" sz="2000" dirty="0" smtClean="0">
                <a:solidFill>
                  <a:schemeClr val="tx1"/>
                </a:solidFill>
                <a:latin typeface="Cambria"/>
              </a:rPr>
              <a:t> Design, </a:t>
            </a:r>
          </a:p>
          <a:p>
            <a:pPr algn="ctr"/>
            <a:r>
              <a:rPr lang="en-US" sz="2000" dirty="0" smtClean="0">
                <a:solidFill>
                  <a:schemeClr val="tx1"/>
                </a:solidFill>
                <a:latin typeface="Cambria"/>
              </a:rPr>
              <a:t>Cost </a:t>
            </a:r>
          </a:p>
          <a:p>
            <a:pPr algn="ctr"/>
            <a:r>
              <a:rPr lang="en-US" sz="2000" dirty="0" smtClean="0">
                <a:solidFill>
                  <a:schemeClr val="tx1"/>
                </a:solidFill>
                <a:latin typeface="Cambria"/>
              </a:rPr>
              <a:t>and Schedule</a:t>
            </a:r>
          </a:p>
          <a:p>
            <a:endParaRPr lang="en-US" dirty="0">
              <a:latin typeface="Cambria"/>
            </a:endParaRPr>
          </a:p>
        </p:txBody>
      </p:sp>
      <p:sp>
        <p:nvSpPr>
          <p:cNvPr id="6" name="Decision 5"/>
          <p:cNvSpPr/>
          <p:nvPr/>
        </p:nvSpPr>
        <p:spPr>
          <a:xfrm>
            <a:off x="4495438" y="5406085"/>
            <a:ext cx="2366273" cy="1397762"/>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tIns="0" anchor="t" anchorCtr="0">
            <a:noAutofit/>
          </a:bodyPr>
          <a:lstStyle/>
          <a:p>
            <a:pPr algn="ctr"/>
            <a:r>
              <a:rPr lang="en-US" sz="2000" dirty="0" smtClean="0">
                <a:solidFill>
                  <a:srgbClr val="000000"/>
                </a:solidFill>
                <a:latin typeface="Cambria"/>
              </a:rPr>
              <a:t>Readiness for </a:t>
            </a:r>
          </a:p>
          <a:p>
            <a:pPr algn="ctr"/>
            <a:r>
              <a:rPr lang="en-US" sz="2000" dirty="0" smtClean="0">
                <a:solidFill>
                  <a:srgbClr val="000000"/>
                </a:solidFill>
                <a:latin typeface="Cambria"/>
              </a:rPr>
              <a:t>“Hot”</a:t>
            </a:r>
          </a:p>
          <a:p>
            <a:pPr algn="ctr"/>
            <a:r>
              <a:rPr lang="en-US" sz="2000" dirty="0" smtClean="0">
                <a:solidFill>
                  <a:srgbClr val="000000"/>
                </a:solidFill>
                <a:latin typeface="Cambria"/>
              </a:rPr>
              <a:t> Commissioning</a:t>
            </a:r>
            <a:endParaRPr lang="en-US" sz="2000" dirty="0">
              <a:solidFill>
                <a:srgbClr val="000000"/>
              </a:solidFill>
              <a:latin typeface="Cambria"/>
            </a:endParaRPr>
          </a:p>
        </p:txBody>
      </p:sp>
      <p:sp>
        <p:nvSpPr>
          <p:cNvPr id="7" name="Terminator 6"/>
          <p:cNvSpPr/>
          <p:nvPr/>
        </p:nvSpPr>
        <p:spPr>
          <a:xfrm>
            <a:off x="7360522" y="5406085"/>
            <a:ext cx="1745537" cy="1397762"/>
          </a:xfrm>
          <a:prstGeom prst="flowChartTerminator">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pPr algn="ctr"/>
            <a:r>
              <a:rPr lang="en-US" sz="2000" b="1" dirty="0" smtClean="0">
                <a:solidFill>
                  <a:srgbClr val="000000"/>
                </a:solidFill>
                <a:latin typeface="Cambria"/>
              </a:rPr>
              <a:t>“Hot” </a:t>
            </a:r>
          </a:p>
          <a:p>
            <a:pPr algn="ctr"/>
            <a:r>
              <a:rPr lang="en-US" sz="2000" b="1" dirty="0" smtClean="0">
                <a:solidFill>
                  <a:srgbClr val="000000"/>
                </a:solidFill>
                <a:latin typeface="Cambria"/>
              </a:rPr>
              <a:t>Commissioning</a:t>
            </a:r>
          </a:p>
          <a:p>
            <a:pPr algn="ctr"/>
            <a:r>
              <a:rPr lang="en-US" sz="2000" b="1" dirty="0" smtClean="0">
                <a:solidFill>
                  <a:srgbClr val="000000"/>
                </a:solidFill>
                <a:latin typeface="Cambria"/>
              </a:rPr>
              <a:t> and Operations </a:t>
            </a:r>
            <a:endParaRPr lang="en-US" sz="2000" b="1" dirty="0">
              <a:solidFill>
                <a:srgbClr val="000000"/>
              </a:solidFill>
              <a:latin typeface="Cambria"/>
            </a:endParaRPr>
          </a:p>
        </p:txBody>
      </p:sp>
      <p:sp>
        <p:nvSpPr>
          <p:cNvPr id="8" name="Decision 7"/>
          <p:cNvSpPr/>
          <p:nvPr/>
        </p:nvSpPr>
        <p:spPr>
          <a:xfrm>
            <a:off x="117429" y="145577"/>
            <a:ext cx="1321111" cy="1220630"/>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oAutofit/>
          </a:bodyPr>
          <a:lstStyle/>
          <a:p>
            <a:pPr algn="ctr"/>
            <a:r>
              <a:rPr lang="en-US" sz="2000" dirty="0" smtClean="0">
                <a:solidFill>
                  <a:schemeClr val="tx1"/>
                </a:solidFill>
                <a:latin typeface="Cambria"/>
              </a:rPr>
              <a:t>Accepted</a:t>
            </a:r>
          </a:p>
          <a:p>
            <a:pPr algn="ctr"/>
            <a:r>
              <a:rPr lang="en-US" sz="2000" dirty="0" smtClean="0">
                <a:solidFill>
                  <a:schemeClr val="tx1"/>
                </a:solidFill>
                <a:latin typeface="Cambria"/>
              </a:rPr>
              <a:t>instrument</a:t>
            </a:r>
            <a:endParaRPr lang="en-US" sz="2000" dirty="0">
              <a:solidFill>
                <a:schemeClr val="tx1"/>
              </a:solidFill>
              <a:latin typeface="Cambria"/>
            </a:endParaRPr>
          </a:p>
        </p:txBody>
      </p:sp>
      <p:sp>
        <p:nvSpPr>
          <p:cNvPr id="9" name="Process 8"/>
          <p:cNvSpPr/>
          <p:nvPr/>
        </p:nvSpPr>
        <p:spPr>
          <a:xfrm>
            <a:off x="1796355" y="174977"/>
            <a:ext cx="4160099" cy="1161830"/>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1 – Preliminary Engineering </a:t>
            </a:r>
          </a:p>
          <a:p>
            <a:pPr algn="ctr"/>
            <a:r>
              <a:rPr lang="en-US" sz="2000" dirty="0" smtClean="0">
                <a:solidFill>
                  <a:srgbClr val="000000"/>
                </a:solidFill>
                <a:latin typeface="Cambria"/>
              </a:rPr>
              <a:t>Design and Baseline</a:t>
            </a:r>
          </a:p>
        </p:txBody>
      </p:sp>
      <p:sp>
        <p:nvSpPr>
          <p:cNvPr id="10" name="Process 9"/>
          <p:cNvSpPr/>
          <p:nvPr/>
        </p:nvSpPr>
        <p:spPr>
          <a:xfrm>
            <a:off x="2135333" y="2004574"/>
            <a:ext cx="4476812" cy="1213772"/>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2 – Final Engineering </a:t>
            </a:r>
          </a:p>
          <a:p>
            <a:pPr algn="ctr"/>
            <a:r>
              <a:rPr lang="en-US" sz="2000" dirty="0" smtClean="0">
                <a:solidFill>
                  <a:srgbClr val="000000"/>
                </a:solidFill>
                <a:latin typeface="Cambria"/>
              </a:rPr>
              <a:t>Design and Installation Plan</a:t>
            </a:r>
          </a:p>
        </p:txBody>
      </p:sp>
      <p:sp>
        <p:nvSpPr>
          <p:cNvPr id="11" name="Decision 10"/>
          <p:cNvSpPr/>
          <p:nvPr/>
        </p:nvSpPr>
        <p:spPr>
          <a:xfrm>
            <a:off x="6934212" y="1914901"/>
            <a:ext cx="2067901" cy="1393117"/>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oAutofit/>
          </a:bodyPr>
          <a:lstStyle/>
          <a:p>
            <a:pPr algn="ctr"/>
            <a:r>
              <a:rPr lang="en-US" sz="2000" dirty="0" smtClean="0">
                <a:solidFill>
                  <a:srgbClr val="000000"/>
                </a:solidFill>
                <a:latin typeface="Cambria"/>
              </a:rPr>
              <a:t>Engineering</a:t>
            </a:r>
          </a:p>
          <a:p>
            <a:pPr algn="ctr"/>
            <a:r>
              <a:rPr lang="en-US" sz="2000" dirty="0" smtClean="0">
                <a:solidFill>
                  <a:srgbClr val="000000"/>
                </a:solidFill>
                <a:latin typeface="Cambria"/>
              </a:rPr>
              <a:t>Review</a:t>
            </a:r>
            <a:endParaRPr lang="en-US" sz="2000" dirty="0">
              <a:solidFill>
                <a:srgbClr val="000000"/>
              </a:solidFill>
              <a:latin typeface="Cambria"/>
            </a:endParaRPr>
          </a:p>
        </p:txBody>
      </p:sp>
      <p:sp>
        <p:nvSpPr>
          <p:cNvPr id="12" name="Process 11"/>
          <p:cNvSpPr/>
          <p:nvPr/>
        </p:nvSpPr>
        <p:spPr>
          <a:xfrm>
            <a:off x="1755126" y="3989319"/>
            <a:ext cx="3942841" cy="878971"/>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3 – Construction </a:t>
            </a:r>
          </a:p>
          <a:p>
            <a:pPr algn="ctr"/>
            <a:r>
              <a:rPr lang="en-US" sz="2000" dirty="0" smtClean="0">
                <a:solidFill>
                  <a:srgbClr val="000000"/>
                </a:solidFill>
                <a:latin typeface="Cambria"/>
              </a:rPr>
              <a:t>and Installation</a:t>
            </a:r>
          </a:p>
        </p:txBody>
      </p:sp>
      <p:sp>
        <p:nvSpPr>
          <p:cNvPr id="13" name="Process 12"/>
          <p:cNvSpPr/>
          <p:nvPr/>
        </p:nvSpPr>
        <p:spPr>
          <a:xfrm>
            <a:off x="823202" y="5665480"/>
            <a:ext cx="3222692" cy="878971"/>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4 – Beam Testing</a:t>
            </a:r>
          </a:p>
          <a:p>
            <a:pPr algn="ctr"/>
            <a:r>
              <a:rPr lang="en-US" sz="2000" dirty="0" smtClean="0">
                <a:solidFill>
                  <a:srgbClr val="000000"/>
                </a:solidFill>
                <a:latin typeface="Cambria"/>
              </a:rPr>
              <a:t> and cold Commissioning</a:t>
            </a:r>
          </a:p>
        </p:txBody>
      </p:sp>
      <p:sp>
        <p:nvSpPr>
          <p:cNvPr id="14" name="Decision 13"/>
          <p:cNvSpPr/>
          <p:nvPr/>
        </p:nvSpPr>
        <p:spPr>
          <a:xfrm>
            <a:off x="6612145" y="3719607"/>
            <a:ext cx="2091872" cy="1393514"/>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chor="ctr" anchorCtr="0">
            <a:noAutofit/>
          </a:bodyPr>
          <a:lstStyle/>
          <a:p>
            <a:pPr algn="ctr"/>
            <a:r>
              <a:rPr lang="en-US" sz="2000" dirty="0" smtClean="0">
                <a:solidFill>
                  <a:schemeClr val="tx1"/>
                </a:solidFill>
                <a:latin typeface="Cambria"/>
              </a:rPr>
              <a:t>Safety Systems </a:t>
            </a:r>
          </a:p>
          <a:p>
            <a:pPr algn="ctr"/>
            <a:r>
              <a:rPr lang="en-US" sz="2000" dirty="0" smtClean="0">
                <a:solidFill>
                  <a:schemeClr val="tx1"/>
                </a:solidFill>
                <a:latin typeface="Cambria"/>
              </a:rPr>
              <a:t>Review</a:t>
            </a:r>
            <a:endParaRPr lang="en-US" sz="2000" dirty="0">
              <a:solidFill>
                <a:schemeClr val="tx1"/>
              </a:solidFill>
              <a:latin typeface="Cambria"/>
            </a:endParaRPr>
          </a:p>
        </p:txBody>
      </p:sp>
      <p:cxnSp>
        <p:nvCxnSpPr>
          <p:cNvPr id="15" name="Straight Arrow Connector 14"/>
          <p:cNvCxnSpPr>
            <a:stCxn id="8" idx="3"/>
            <a:endCxn id="9" idx="1"/>
          </p:cNvCxnSpPr>
          <p:nvPr/>
        </p:nvCxnSpPr>
        <p:spPr>
          <a:xfrm>
            <a:off x="1438540" y="755892"/>
            <a:ext cx="357815"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3"/>
            <a:endCxn id="4" idx="1"/>
          </p:cNvCxnSpPr>
          <p:nvPr/>
        </p:nvCxnSpPr>
        <p:spPr>
          <a:xfrm>
            <a:off x="5956454" y="755892"/>
            <a:ext cx="876610"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4" idx="2"/>
            <a:endCxn id="5" idx="0"/>
          </p:cNvCxnSpPr>
          <p:nvPr/>
        </p:nvCxnSpPr>
        <p:spPr>
          <a:xfrm rot="5400000">
            <a:off x="4089282" y="-1781888"/>
            <a:ext cx="481021" cy="6890081"/>
          </a:xfrm>
          <a:prstGeom prst="bentConnector3">
            <a:avLst>
              <a:gd name="adj1" fmla="val 50000"/>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0" idx="1"/>
          </p:cNvCxnSpPr>
          <p:nvPr/>
        </p:nvCxnSpPr>
        <p:spPr>
          <a:xfrm>
            <a:off x="1652073" y="2611460"/>
            <a:ext cx="483260"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a:endCxn id="11" idx="1"/>
          </p:cNvCxnSpPr>
          <p:nvPr/>
        </p:nvCxnSpPr>
        <p:spPr>
          <a:xfrm>
            <a:off x="6612145" y="2611460"/>
            <a:ext cx="322067"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2"/>
            <a:endCxn id="12" idx="1"/>
          </p:cNvCxnSpPr>
          <p:nvPr/>
        </p:nvCxnSpPr>
        <p:spPr>
          <a:xfrm rot="5400000">
            <a:off x="4301252" y="761893"/>
            <a:ext cx="1120787" cy="6213037"/>
          </a:xfrm>
          <a:prstGeom prst="bentConnector4">
            <a:avLst>
              <a:gd name="adj1" fmla="val 21370"/>
              <a:gd name="adj2" fmla="val 103679"/>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4" idx="1"/>
          </p:cNvCxnSpPr>
          <p:nvPr/>
        </p:nvCxnSpPr>
        <p:spPr>
          <a:xfrm flipV="1">
            <a:off x="5697967" y="4416364"/>
            <a:ext cx="914178" cy="12441"/>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3"/>
            <a:endCxn id="6" idx="1"/>
          </p:cNvCxnSpPr>
          <p:nvPr/>
        </p:nvCxnSpPr>
        <p:spPr>
          <a:xfrm>
            <a:off x="4045894" y="6104966"/>
            <a:ext cx="449544"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3"/>
            <a:endCxn id="7" idx="1"/>
          </p:cNvCxnSpPr>
          <p:nvPr/>
        </p:nvCxnSpPr>
        <p:spPr>
          <a:xfrm>
            <a:off x="6861711" y="6104966"/>
            <a:ext cx="498811"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4" idx="2"/>
            <a:endCxn id="13" idx="1"/>
          </p:cNvCxnSpPr>
          <p:nvPr/>
        </p:nvCxnSpPr>
        <p:spPr>
          <a:xfrm rot="5400000">
            <a:off x="3744720" y="2191604"/>
            <a:ext cx="991845" cy="6834879"/>
          </a:xfrm>
          <a:prstGeom prst="bentConnector4">
            <a:avLst>
              <a:gd name="adj1" fmla="val 27845"/>
              <a:gd name="adj2" fmla="val 103345"/>
            </a:avLst>
          </a:prstGeom>
          <a:ln w="44450">
            <a:tailEnd type="stealth"/>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7429" y="1243724"/>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1</a:t>
            </a:r>
            <a:endParaRPr lang="en-US" dirty="0"/>
          </a:p>
        </p:txBody>
      </p:sp>
      <p:sp>
        <p:nvSpPr>
          <p:cNvPr id="25" name="TextBox 24"/>
          <p:cNvSpPr txBox="1"/>
          <p:nvPr/>
        </p:nvSpPr>
        <p:spPr>
          <a:xfrm>
            <a:off x="5030200" y="6423420"/>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4</a:t>
            </a:r>
            <a:endParaRPr lang="en-US" dirty="0"/>
          </a:p>
        </p:txBody>
      </p:sp>
      <p:sp>
        <p:nvSpPr>
          <p:cNvPr id="26" name="TextBox 25"/>
          <p:cNvSpPr txBox="1"/>
          <p:nvPr/>
        </p:nvSpPr>
        <p:spPr>
          <a:xfrm>
            <a:off x="7339327" y="3033680"/>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3</a:t>
            </a:r>
            <a:endParaRPr lang="en-US" dirty="0"/>
          </a:p>
        </p:txBody>
      </p:sp>
      <p:sp>
        <p:nvSpPr>
          <p:cNvPr id="27" name="TextBox 26"/>
          <p:cNvSpPr txBox="1"/>
          <p:nvPr/>
        </p:nvSpPr>
        <p:spPr>
          <a:xfrm>
            <a:off x="7145996" y="1181541"/>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2</a:t>
            </a:r>
            <a:endParaRPr lang="en-US" dirty="0"/>
          </a:p>
        </p:txBody>
      </p:sp>
      <p:sp>
        <p:nvSpPr>
          <p:cNvPr id="28" name="TextBox 27"/>
          <p:cNvSpPr txBox="1"/>
          <p:nvPr/>
        </p:nvSpPr>
        <p:spPr>
          <a:xfrm>
            <a:off x="2729764" y="1181541"/>
            <a:ext cx="1921064" cy="369332"/>
          </a:xfrm>
          <a:prstGeom prst="rect">
            <a:avLst/>
          </a:prstGeom>
          <a:solidFill>
            <a:schemeClr val="bg1"/>
          </a:solidFill>
          <a:ln w="38100">
            <a:solidFill>
              <a:schemeClr val="tx1"/>
            </a:solidFill>
          </a:ln>
        </p:spPr>
        <p:txBody>
          <a:bodyPr wrap="square" rtlCol="0">
            <a:spAutoFit/>
          </a:bodyPr>
          <a:lstStyle/>
          <a:p>
            <a:pPr algn="ctr"/>
            <a:r>
              <a:rPr lang="en-US" dirty="0" smtClean="0"/>
              <a:t>Planning Phase</a:t>
            </a:r>
            <a:endParaRPr lang="en-US" dirty="0"/>
          </a:p>
        </p:txBody>
      </p:sp>
      <p:sp>
        <p:nvSpPr>
          <p:cNvPr id="29" name="TextBox 28"/>
          <p:cNvSpPr txBox="1"/>
          <p:nvPr/>
        </p:nvSpPr>
        <p:spPr>
          <a:xfrm>
            <a:off x="3178430" y="2984852"/>
            <a:ext cx="2634016"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Establishment</a:t>
            </a:r>
            <a:endParaRPr lang="en-US" dirty="0"/>
          </a:p>
        </p:txBody>
      </p:sp>
      <p:sp>
        <p:nvSpPr>
          <p:cNvPr id="30" name="TextBox 29"/>
          <p:cNvSpPr txBox="1"/>
          <p:nvPr/>
        </p:nvSpPr>
        <p:spPr>
          <a:xfrm>
            <a:off x="2396184" y="4752661"/>
            <a:ext cx="2634016"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Realization part 1</a:t>
            </a:r>
            <a:endParaRPr lang="en-US" dirty="0"/>
          </a:p>
        </p:txBody>
      </p:sp>
      <p:sp>
        <p:nvSpPr>
          <p:cNvPr id="31" name="TextBox 30"/>
          <p:cNvSpPr txBox="1"/>
          <p:nvPr/>
        </p:nvSpPr>
        <p:spPr>
          <a:xfrm>
            <a:off x="1015825" y="6350234"/>
            <a:ext cx="2634016"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Realization part 2</a:t>
            </a:r>
            <a:endParaRPr lang="en-US" dirty="0"/>
          </a:p>
        </p:txBody>
      </p:sp>
      <p:sp>
        <p:nvSpPr>
          <p:cNvPr id="32" name="TextBox 31"/>
          <p:cNvSpPr txBox="1"/>
          <p:nvPr/>
        </p:nvSpPr>
        <p:spPr>
          <a:xfrm>
            <a:off x="7252138" y="6336454"/>
            <a:ext cx="2047222"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Hand-Over</a:t>
            </a:r>
            <a:endParaRPr lang="en-US" dirty="0"/>
          </a:p>
        </p:txBody>
      </p:sp>
    </p:spTree>
    <p:extLst>
      <p:ext uri="{BB962C8B-B14F-4D97-AF65-F5344CB8AC3E}">
        <p14:creationId xmlns:p14="http://schemas.microsoft.com/office/powerpoint/2010/main" val="52319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ision 3"/>
          <p:cNvSpPr/>
          <p:nvPr/>
        </p:nvSpPr>
        <p:spPr>
          <a:xfrm>
            <a:off x="6833064" y="89142"/>
            <a:ext cx="1883535" cy="1333500"/>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chor="ctr" anchorCtr="0"/>
          <a:lstStyle/>
          <a:p>
            <a:pPr algn="ctr"/>
            <a:r>
              <a:rPr lang="en-US" sz="2000" dirty="0" smtClean="0">
                <a:solidFill>
                  <a:srgbClr val="000000"/>
                </a:solidFill>
                <a:latin typeface="Cambria"/>
              </a:rPr>
              <a:t>Decision </a:t>
            </a:r>
          </a:p>
          <a:p>
            <a:pPr algn="ctr"/>
            <a:r>
              <a:rPr lang="en-US" sz="2000" dirty="0" smtClean="0">
                <a:solidFill>
                  <a:srgbClr val="000000"/>
                </a:solidFill>
                <a:latin typeface="Cambria"/>
              </a:rPr>
              <a:t>to move forward</a:t>
            </a:r>
            <a:endParaRPr lang="en-US" sz="2000" dirty="0">
              <a:solidFill>
                <a:srgbClr val="000000"/>
              </a:solidFill>
              <a:latin typeface="Cambria"/>
            </a:endParaRPr>
          </a:p>
        </p:txBody>
      </p:sp>
      <p:sp>
        <p:nvSpPr>
          <p:cNvPr id="5" name="Document 4"/>
          <p:cNvSpPr/>
          <p:nvPr/>
        </p:nvSpPr>
        <p:spPr>
          <a:xfrm>
            <a:off x="117429" y="1903663"/>
            <a:ext cx="1534644" cy="1894787"/>
          </a:xfrm>
          <a:prstGeom prst="flowChartDocumen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lstStyle/>
          <a:p>
            <a:pPr algn="ctr"/>
            <a:r>
              <a:rPr lang="en-US" sz="2000" dirty="0" smtClean="0">
                <a:solidFill>
                  <a:schemeClr val="tx1"/>
                </a:solidFill>
                <a:latin typeface="Cambria"/>
              </a:rPr>
              <a:t>Approved </a:t>
            </a:r>
          </a:p>
          <a:p>
            <a:pPr algn="ctr"/>
            <a:r>
              <a:rPr lang="en-US" sz="2000" dirty="0" smtClean="0">
                <a:solidFill>
                  <a:schemeClr val="tx1"/>
                </a:solidFill>
                <a:latin typeface="Cambria"/>
              </a:rPr>
              <a:t>Baseline</a:t>
            </a:r>
          </a:p>
          <a:p>
            <a:pPr algn="ctr"/>
            <a:r>
              <a:rPr lang="en-US" sz="2000" dirty="0" smtClean="0">
                <a:solidFill>
                  <a:schemeClr val="tx1"/>
                </a:solidFill>
                <a:latin typeface="Cambria"/>
              </a:rPr>
              <a:t> Design, </a:t>
            </a:r>
          </a:p>
          <a:p>
            <a:pPr algn="ctr"/>
            <a:r>
              <a:rPr lang="en-US" sz="2000" dirty="0" smtClean="0">
                <a:solidFill>
                  <a:schemeClr val="tx1"/>
                </a:solidFill>
                <a:latin typeface="Cambria"/>
              </a:rPr>
              <a:t>Cost </a:t>
            </a:r>
          </a:p>
          <a:p>
            <a:pPr algn="ctr"/>
            <a:r>
              <a:rPr lang="en-US" sz="2000" dirty="0" smtClean="0">
                <a:solidFill>
                  <a:schemeClr val="tx1"/>
                </a:solidFill>
                <a:latin typeface="Cambria"/>
              </a:rPr>
              <a:t>and Schedule</a:t>
            </a:r>
          </a:p>
          <a:p>
            <a:endParaRPr lang="en-US" dirty="0">
              <a:latin typeface="Cambria"/>
            </a:endParaRPr>
          </a:p>
        </p:txBody>
      </p:sp>
      <p:sp>
        <p:nvSpPr>
          <p:cNvPr id="6" name="Decision 5"/>
          <p:cNvSpPr/>
          <p:nvPr/>
        </p:nvSpPr>
        <p:spPr>
          <a:xfrm>
            <a:off x="4495438" y="5406085"/>
            <a:ext cx="2366273" cy="1397762"/>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tIns="0" anchor="t" anchorCtr="0">
            <a:noAutofit/>
          </a:bodyPr>
          <a:lstStyle/>
          <a:p>
            <a:pPr algn="ctr"/>
            <a:r>
              <a:rPr lang="en-US" sz="2000" dirty="0" smtClean="0">
                <a:solidFill>
                  <a:srgbClr val="000000"/>
                </a:solidFill>
                <a:latin typeface="Cambria"/>
              </a:rPr>
              <a:t>Readiness for </a:t>
            </a:r>
          </a:p>
          <a:p>
            <a:pPr algn="ctr"/>
            <a:r>
              <a:rPr lang="en-US" sz="2000" dirty="0" smtClean="0">
                <a:solidFill>
                  <a:srgbClr val="000000"/>
                </a:solidFill>
                <a:latin typeface="Cambria"/>
              </a:rPr>
              <a:t>“Hot”</a:t>
            </a:r>
          </a:p>
          <a:p>
            <a:pPr algn="ctr"/>
            <a:r>
              <a:rPr lang="en-US" sz="2000" dirty="0" smtClean="0">
                <a:solidFill>
                  <a:srgbClr val="000000"/>
                </a:solidFill>
                <a:latin typeface="Cambria"/>
              </a:rPr>
              <a:t> Commissioning</a:t>
            </a:r>
            <a:endParaRPr lang="en-US" sz="2000" dirty="0">
              <a:solidFill>
                <a:srgbClr val="000000"/>
              </a:solidFill>
              <a:latin typeface="Cambria"/>
            </a:endParaRPr>
          </a:p>
        </p:txBody>
      </p:sp>
      <p:sp>
        <p:nvSpPr>
          <p:cNvPr id="7" name="Terminator 6"/>
          <p:cNvSpPr/>
          <p:nvPr/>
        </p:nvSpPr>
        <p:spPr>
          <a:xfrm>
            <a:off x="7360522" y="5406085"/>
            <a:ext cx="1745537" cy="1397762"/>
          </a:xfrm>
          <a:prstGeom prst="flowChartTerminator">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pPr algn="ctr"/>
            <a:r>
              <a:rPr lang="en-US" sz="2000" b="1" dirty="0" smtClean="0">
                <a:solidFill>
                  <a:srgbClr val="000000"/>
                </a:solidFill>
                <a:latin typeface="Cambria"/>
              </a:rPr>
              <a:t>“Hot” </a:t>
            </a:r>
          </a:p>
          <a:p>
            <a:pPr algn="ctr"/>
            <a:r>
              <a:rPr lang="en-US" sz="2000" b="1" dirty="0" smtClean="0">
                <a:solidFill>
                  <a:srgbClr val="000000"/>
                </a:solidFill>
                <a:latin typeface="Cambria"/>
              </a:rPr>
              <a:t>Commissioning</a:t>
            </a:r>
          </a:p>
          <a:p>
            <a:pPr algn="ctr"/>
            <a:r>
              <a:rPr lang="en-US" sz="2000" b="1" dirty="0" smtClean="0">
                <a:solidFill>
                  <a:srgbClr val="000000"/>
                </a:solidFill>
                <a:latin typeface="Cambria"/>
              </a:rPr>
              <a:t> and Operations </a:t>
            </a:r>
            <a:endParaRPr lang="en-US" sz="2000" b="1" dirty="0">
              <a:solidFill>
                <a:srgbClr val="000000"/>
              </a:solidFill>
              <a:latin typeface="Cambria"/>
            </a:endParaRPr>
          </a:p>
        </p:txBody>
      </p:sp>
      <p:sp>
        <p:nvSpPr>
          <p:cNvPr id="8" name="Decision 7"/>
          <p:cNvSpPr/>
          <p:nvPr/>
        </p:nvSpPr>
        <p:spPr>
          <a:xfrm>
            <a:off x="117429" y="145577"/>
            <a:ext cx="1321111" cy="1220630"/>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oAutofit/>
          </a:bodyPr>
          <a:lstStyle/>
          <a:p>
            <a:pPr algn="ctr"/>
            <a:r>
              <a:rPr lang="en-US" sz="2000" dirty="0" smtClean="0">
                <a:solidFill>
                  <a:schemeClr val="tx1"/>
                </a:solidFill>
                <a:latin typeface="Cambria"/>
              </a:rPr>
              <a:t>Accepted</a:t>
            </a:r>
          </a:p>
          <a:p>
            <a:pPr algn="ctr"/>
            <a:r>
              <a:rPr lang="en-US" sz="2000" dirty="0" smtClean="0">
                <a:solidFill>
                  <a:schemeClr val="tx1"/>
                </a:solidFill>
                <a:latin typeface="Cambria"/>
              </a:rPr>
              <a:t>instrument</a:t>
            </a:r>
            <a:endParaRPr lang="en-US" sz="2000" dirty="0">
              <a:solidFill>
                <a:schemeClr val="tx1"/>
              </a:solidFill>
              <a:latin typeface="Cambria"/>
            </a:endParaRPr>
          </a:p>
        </p:txBody>
      </p:sp>
      <p:sp>
        <p:nvSpPr>
          <p:cNvPr id="9" name="Process 8"/>
          <p:cNvSpPr/>
          <p:nvPr/>
        </p:nvSpPr>
        <p:spPr>
          <a:xfrm>
            <a:off x="1796355" y="174977"/>
            <a:ext cx="4160099" cy="1161830"/>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1 – Preliminary Engineering </a:t>
            </a:r>
          </a:p>
          <a:p>
            <a:pPr algn="ctr"/>
            <a:r>
              <a:rPr lang="en-US" sz="2000" dirty="0" smtClean="0">
                <a:solidFill>
                  <a:srgbClr val="000000"/>
                </a:solidFill>
                <a:latin typeface="Cambria"/>
              </a:rPr>
              <a:t>Design and Baseline</a:t>
            </a:r>
          </a:p>
        </p:txBody>
      </p:sp>
      <p:sp>
        <p:nvSpPr>
          <p:cNvPr id="10" name="Process 9"/>
          <p:cNvSpPr/>
          <p:nvPr/>
        </p:nvSpPr>
        <p:spPr>
          <a:xfrm>
            <a:off x="2135333" y="2004574"/>
            <a:ext cx="4476812" cy="1213772"/>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2 – Final Engineering </a:t>
            </a:r>
          </a:p>
          <a:p>
            <a:pPr algn="ctr"/>
            <a:r>
              <a:rPr lang="en-US" sz="2000" dirty="0" smtClean="0">
                <a:solidFill>
                  <a:srgbClr val="000000"/>
                </a:solidFill>
                <a:latin typeface="Cambria"/>
              </a:rPr>
              <a:t>Design and Installation Plan</a:t>
            </a:r>
          </a:p>
        </p:txBody>
      </p:sp>
      <p:sp>
        <p:nvSpPr>
          <p:cNvPr id="11" name="Decision 10"/>
          <p:cNvSpPr/>
          <p:nvPr/>
        </p:nvSpPr>
        <p:spPr>
          <a:xfrm>
            <a:off x="6934212" y="1914901"/>
            <a:ext cx="2067901" cy="1393117"/>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oAutofit/>
          </a:bodyPr>
          <a:lstStyle/>
          <a:p>
            <a:pPr algn="ctr"/>
            <a:r>
              <a:rPr lang="en-US" sz="2000" dirty="0" smtClean="0">
                <a:solidFill>
                  <a:srgbClr val="000000"/>
                </a:solidFill>
                <a:latin typeface="Cambria"/>
              </a:rPr>
              <a:t>Engineering</a:t>
            </a:r>
          </a:p>
          <a:p>
            <a:pPr algn="ctr"/>
            <a:r>
              <a:rPr lang="en-US" sz="2000" dirty="0" smtClean="0">
                <a:solidFill>
                  <a:srgbClr val="000000"/>
                </a:solidFill>
                <a:latin typeface="Cambria"/>
              </a:rPr>
              <a:t>Review</a:t>
            </a:r>
            <a:endParaRPr lang="en-US" sz="2000" dirty="0">
              <a:solidFill>
                <a:srgbClr val="000000"/>
              </a:solidFill>
              <a:latin typeface="Cambria"/>
            </a:endParaRPr>
          </a:p>
        </p:txBody>
      </p:sp>
      <p:sp>
        <p:nvSpPr>
          <p:cNvPr id="12" name="Process 11"/>
          <p:cNvSpPr/>
          <p:nvPr/>
        </p:nvSpPr>
        <p:spPr>
          <a:xfrm>
            <a:off x="1755126" y="3989319"/>
            <a:ext cx="3942841" cy="878971"/>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3 – Construction </a:t>
            </a:r>
          </a:p>
          <a:p>
            <a:pPr algn="ctr"/>
            <a:r>
              <a:rPr lang="en-US" sz="2000" dirty="0" smtClean="0">
                <a:solidFill>
                  <a:srgbClr val="000000"/>
                </a:solidFill>
                <a:latin typeface="Cambria"/>
              </a:rPr>
              <a:t>and Installation</a:t>
            </a:r>
          </a:p>
        </p:txBody>
      </p:sp>
      <p:sp>
        <p:nvSpPr>
          <p:cNvPr id="13" name="Process 12"/>
          <p:cNvSpPr/>
          <p:nvPr/>
        </p:nvSpPr>
        <p:spPr>
          <a:xfrm>
            <a:off x="823202" y="5665480"/>
            <a:ext cx="3222692" cy="878971"/>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4 – Beam Testing</a:t>
            </a:r>
          </a:p>
          <a:p>
            <a:pPr algn="ctr"/>
            <a:r>
              <a:rPr lang="en-US" sz="2000" dirty="0" smtClean="0">
                <a:solidFill>
                  <a:srgbClr val="000000"/>
                </a:solidFill>
                <a:latin typeface="Cambria"/>
              </a:rPr>
              <a:t> and cold Commissioning</a:t>
            </a:r>
          </a:p>
        </p:txBody>
      </p:sp>
      <p:sp>
        <p:nvSpPr>
          <p:cNvPr id="14" name="Decision 13"/>
          <p:cNvSpPr/>
          <p:nvPr/>
        </p:nvSpPr>
        <p:spPr>
          <a:xfrm>
            <a:off x="6612145" y="3719607"/>
            <a:ext cx="2091872" cy="1393514"/>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chor="ctr" anchorCtr="0">
            <a:noAutofit/>
          </a:bodyPr>
          <a:lstStyle/>
          <a:p>
            <a:pPr algn="ctr"/>
            <a:r>
              <a:rPr lang="en-US" sz="2000" dirty="0" smtClean="0">
                <a:solidFill>
                  <a:schemeClr val="tx1"/>
                </a:solidFill>
                <a:latin typeface="Cambria"/>
              </a:rPr>
              <a:t>Safety Systems </a:t>
            </a:r>
          </a:p>
          <a:p>
            <a:pPr algn="ctr"/>
            <a:r>
              <a:rPr lang="en-US" sz="2000" dirty="0" smtClean="0">
                <a:solidFill>
                  <a:schemeClr val="tx1"/>
                </a:solidFill>
                <a:latin typeface="Cambria"/>
              </a:rPr>
              <a:t>Review</a:t>
            </a:r>
            <a:endParaRPr lang="en-US" sz="2000" dirty="0">
              <a:solidFill>
                <a:schemeClr val="tx1"/>
              </a:solidFill>
              <a:latin typeface="Cambria"/>
            </a:endParaRPr>
          </a:p>
        </p:txBody>
      </p:sp>
      <p:cxnSp>
        <p:nvCxnSpPr>
          <p:cNvPr id="15" name="Straight Arrow Connector 14"/>
          <p:cNvCxnSpPr>
            <a:stCxn id="8" idx="3"/>
            <a:endCxn id="9" idx="1"/>
          </p:cNvCxnSpPr>
          <p:nvPr/>
        </p:nvCxnSpPr>
        <p:spPr>
          <a:xfrm>
            <a:off x="1438540" y="755892"/>
            <a:ext cx="357815"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3"/>
            <a:endCxn id="4" idx="1"/>
          </p:cNvCxnSpPr>
          <p:nvPr/>
        </p:nvCxnSpPr>
        <p:spPr>
          <a:xfrm>
            <a:off x="5956454" y="755892"/>
            <a:ext cx="876610"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4" idx="2"/>
            <a:endCxn id="5" idx="0"/>
          </p:cNvCxnSpPr>
          <p:nvPr/>
        </p:nvCxnSpPr>
        <p:spPr>
          <a:xfrm rot="5400000">
            <a:off x="4089282" y="-1781888"/>
            <a:ext cx="481021" cy="6890081"/>
          </a:xfrm>
          <a:prstGeom prst="bentConnector3">
            <a:avLst>
              <a:gd name="adj1" fmla="val 50000"/>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0" idx="1"/>
          </p:cNvCxnSpPr>
          <p:nvPr/>
        </p:nvCxnSpPr>
        <p:spPr>
          <a:xfrm>
            <a:off x="1652073" y="2611460"/>
            <a:ext cx="483260"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a:endCxn id="11" idx="1"/>
          </p:cNvCxnSpPr>
          <p:nvPr/>
        </p:nvCxnSpPr>
        <p:spPr>
          <a:xfrm>
            <a:off x="6612145" y="2611460"/>
            <a:ext cx="322067"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2"/>
            <a:endCxn id="12" idx="1"/>
          </p:cNvCxnSpPr>
          <p:nvPr/>
        </p:nvCxnSpPr>
        <p:spPr>
          <a:xfrm rot="5400000">
            <a:off x="4301252" y="761893"/>
            <a:ext cx="1120787" cy="6213037"/>
          </a:xfrm>
          <a:prstGeom prst="bentConnector4">
            <a:avLst>
              <a:gd name="adj1" fmla="val 21370"/>
              <a:gd name="adj2" fmla="val 103679"/>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4" idx="1"/>
          </p:cNvCxnSpPr>
          <p:nvPr/>
        </p:nvCxnSpPr>
        <p:spPr>
          <a:xfrm flipV="1">
            <a:off x="5697967" y="4416364"/>
            <a:ext cx="914178" cy="12441"/>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3"/>
            <a:endCxn id="6" idx="1"/>
          </p:cNvCxnSpPr>
          <p:nvPr/>
        </p:nvCxnSpPr>
        <p:spPr>
          <a:xfrm>
            <a:off x="4045894" y="6104966"/>
            <a:ext cx="449544"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3"/>
            <a:endCxn id="7" idx="1"/>
          </p:cNvCxnSpPr>
          <p:nvPr/>
        </p:nvCxnSpPr>
        <p:spPr>
          <a:xfrm>
            <a:off x="6861711" y="6104966"/>
            <a:ext cx="498811"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4" idx="2"/>
            <a:endCxn id="13" idx="1"/>
          </p:cNvCxnSpPr>
          <p:nvPr/>
        </p:nvCxnSpPr>
        <p:spPr>
          <a:xfrm rot="5400000">
            <a:off x="3744720" y="2191604"/>
            <a:ext cx="991845" cy="6834879"/>
          </a:xfrm>
          <a:prstGeom prst="bentConnector4">
            <a:avLst>
              <a:gd name="adj1" fmla="val 27845"/>
              <a:gd name="adj2" fmla="val 103345"/>
            </a:avLst>
          </a:prstGeom>
          <a:ln w="44450">
            <a:tailEnd type="stealth"/>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7429" y="1243724"/>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1</a:t>
            </a:r>
            <a:endParaRPr lang="en-US" dirty="0"/>
          </a:p>
        </p:txBody>
      </p:sp>
      <p:sp>
        <p:nvSpPr>
          <p:cNvPr id="25" name="TextBox 24"/>
          <p:cNvSpPr txBox="1"/>
          <p:nvPr/>
        </p:nvSpPr>
        <p:spPr>
          <a:xfrm>
            <a:off x="7029245" y="4928455"/>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4</a:t>
            </a:r>
            <a:endParaRPr lang="en-US" dirty="0"/>
          </a:p>
        </p:txBody>
      </p:sp>
      <p:sp>
        <p:nvSpPr>
          <p:cNvPr id="26" name="TextBox 25"/>
          <p:cNvSpPr txBox="1"/>
          <p:nvPr/>
        </p:nvSpPr>
        <p:spPr>
          <a:xfrm>
            <a:off x="7339327" y="3033680"/>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3</a:t>
            </a:r>
            <a:endParaRPr lang="en-US" dirty="0"/>
          </a:p>
        </p:txBody>
      </p:sp>
      <p:sp>
        <p:nvSpPr>
          <p:cNvPr id="27" name="TextBox 26"/>
          <p:cNvSpPr txBox="1"/>
          <p:nvPr/>
        </p:nvSpPr>
        <p:spPr>
          <a:xfrm>
            <a:off x="7145996" y="1181541"/>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2</a:t>
            </a:r>
            <a:endParaRPr lang="en-US" dirty="0"/>
          </a:p>
        </p:txBody>
      </p:sp>
      <p:sp>
        <p:nvSpPr>
          <p:cNvPr id="28" name="TextBox 27"/>
          <p:cNvSpPr txBox="1"/>
          <p:nvPr/>
        </p:nvSpPr>
        <p:spPr>
          <a:xfrm>
            <a:off x="2729764" y="1181541"/>
            <a:ext cx="1921064" cy="369332"/>
          </a:xfrm>
          <a:prstGeom prst="rect">
            <a:avLst/>
          </a:prstGeom>
          <a:solidFill>
            <a:schemeClr val="bg1"/>
          </a:solidFill>
          <a:ln w="38100">
            <a:solidFill>
              <a:schemeClr val="tx1"/>
            </a:solidFill>
          </a:ln>
        </p:spPr>
        <p:txBody>
          <a:bodyPr wrap="square" rtlCol="0">
            <a:spAutoFit/>
          </a:bodyPr>
          <a:lstStyle/>
          <a:p>
            <a:pPr algn="ctr"/>
            <a:r>
              <a:rPr lang="en-US" dirty="0" smtClean="0"/>
              <a:t>Planning Phase</a:t>
            </a:r>
            <a:endParaRPr lang="en-US" dirty="0"/>
          </a:p>
        </p:txBody>
      </p:sp>
      <p:sp>
        <p:nvSpPr>
          <p:cNvPr id="29" name="TextBox 28"/>
          <p:cNvSpPr txBox="1"/>
          <p:nvPr/>
        </p:nvSpPr>
        <p:spPr>
          <a:xfrm>
            <a:off x="3178430" y="2984852"/>
            <a:ext cx="2634016"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Establishment</a:t>
            </a:r>
            <a:endParaRPr lang="en-US" dirty="0"/>
          </a:p>
        </p:txBody>
      </p:sp>
      <p:sp>
        <p:nvSpPr>
          <p:cNvPr id="30" name="TextBox 29"/>
          <p:cNvSpPr txBox="1"/>
          <p:nvPr/>
        </p:nvSpPr>
        <p:spPr>
          <a:xfrm>
            <a:off x="2396184" y="4752661"/>
            <a:ext cx="2634016"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Realization</a:t>
            </a:r>
            <a:endParaRPr lang="en-US" dirty="0"/>
          </a:p>
        </p:txBody>
      </p:sp>
      <p:sp>
        <p:nvSpPr>
          <p:cNvPr id="32" name="TextBox 31"/>
          <p:cNvSpPr txBox="1"/>
          <p:nvPr/>
        </p:nvSpPr>
        <p:spPr>
          <a:xfrm>
            <a:off x="1372573" y="6211669"/>
            <a:ext cx="2047222" cy="646331"/>
          </a:xfrm>
          <a:prstGeom prst="rect">
            <a:avLst/>
          </a:prstGeom>
          <a:solidFill>
            <a:schemeClr val="bg1"/>
          </a:solidFill>
          <a:ln w="38100">
            <a:solidFill>
              <a:schemeClr val="tx1"/>
            </a:solidFill>
          </a:ln>
        </p:spPr>
        <p:txBody>
          <a:bodyPr wrap="square" rtlCol="0">
            <a:spAutoFit/>
          </a:bodyPr>
          <a:lstStyle/>
          <a:p>
            <a:pPr algn="ctr"/>
            <a:r>
              <a:rPr lang="en-US" dirty="0" smtClean="0"/>
              <a:t>Project Execution:  Hand-Over</a:t>
            </a:r>
            <a:endParaRPr lang="en-US" dirty="0"/>
          </a:p>
        </p:txBody>
      </p:sp>
      <p:sp>
        <p:nvSpPr>
          <p:cNvPr id="33" name="TextBox 32"/>
          <p:cNvSpPr txBox="1"/>
          <p:nvPr/>
        </p:nvSpPr>
        <p:spPr>
          <a:xfrm>
            <a:off x="5030200" y="6434515"/>
            <a:ext cx="1257674" cy="369332"/>
          </a:xfrm>
          <a:prstGeom prst="rect">
            <a:avLst/>
          </a:prstGeom>
          <a:solidFill>
            <a:schemeClr val="bg1"/>
          </a:solidFill>
          <a:ln w="38100">
            <a:solidFill>
              <a:schemeClr val="tx1"/>
            </a:solidFill>
          </a:ln>
        </p:spPr>
        <p:txBody>
          <a:bodyPr wrap="square" rtlCol="0">
            <a:spAutoFit/>
          </a:bodyPr>
          <a:lstStyle/>
          <a:p>
            <a:pPr algn="ctr"/>
            <a:r>
              <a:rPr lang="en-US" dirty="0" smtClean="0"/>
              <a:t>Tollgate 5</a:t>
            </a:r>
            <a:endParaRPr lang="en-US" dirty="0"/>
          </a:p>
        </p:txBody>
      </p:sp>
    </p:spTree>
    <p:extLst>
      <p:ext uri="{BB962C8B-B14F-4D97-AF65-F5344CB8AC3E}">
        <p14:creationId xmlns:p14="http://schemas.microsoft.com/office/powerpoint/2010/main" val="294268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7" grpId="0" animBg="1"/>
      <p:bldP spid="28" grpId="0" animBg="1"/>
      <p:bldP spid="29" grpId="0" animBg="1"/>
      <p:bldP spid="30"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90" y="3036487"/>
            <a:ext cx="8229600" cy="1143000"/>
          </a:xfrm>
        </p:spPr>
        <p:txBody>
          <a:bodyPr/>
          <a:lstStyle/>
          <a:p>
            <a:r>
              <a:rPr lang="en-US" dirty="0" smtClean="0"/>
              <a:t>SCALE</a:t>
            </a:r>
            <a:endParaRPr lang="en-US" dirty="0"/>
          </a:p>
        </p:txBody>
      </p:sp>
    </p:spTree>
    <p:extLst>
      <p:ext uri="{BB962C8B-B14F-4D97-AF65-F5344CB8AC3E}">
        <p14:creationId xmlns:p14="http://schemas.microsoft.com/office/powerpoint/2010/main" val="4028377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NS comp.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7872" t="12794" r="30534" b="19002"/>
          <a:stretch/>
        </p:blipFill>
        <p:spPr>
          <a:xfrm>
            <a:off x="1333499" y="64942"/>
            <a:ext cx="7021287" cy="6566078"/>
          </a:xfrm>
          <a:solidFill>
            <a:schemeClr val="bg1"/>
          </a:solidFill>
        </p:spPr>
      </p:pic>
    </p:spTree>
    <p:extLst>
      <p:ext uri="{BB962C8B-B14F-4D97-AF65-F5344CB8AC3E}">
        <p14:creationId xmlns:p14="http://schemas.microsoft.com/office/powerpoint/2010/main" val="622131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ision 3"/>
          <p:cNvSpPr/>
          <p:nvPr/>
        </p:nvSpPr>
        <p:spPr>
          <a:xfrm>
            <a:off x="6833064" y="89142"/>
            <a:ext cx="1883535" cy="1333500"/>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chor="ctr" anchorCtr="0"/>
          <a:lstStyle/>
          <a:p>
            <a:pPr algn="ctr"/>
            <a:r>
              <a:rPr lang="en-US" sz="2000" dirty="0" smtClean="0">
                <a:solidFill>
                  <a:srgbClr val="000000"/>
                </a:solidFill>
                <a:latin typeface="Cambria"/>
              </a:rPr>
              <a:t>Decision </a:t>
            </a:r>
          </a:p>
          <a:p>
            <a:pPr algn="ctr"/>
            <a:r>
              <a:rPr lang="en-US" sz="2000" dirty="0" smtClean="0">
                <a:solidFill>
                  <a:srgbClr val="000000"/>
                </a:solidFill>
                <a:latin typeface="Cambria"/>
              </a:rPr>
              <a:t>to move forward</a:t>
            </a:r>
            <a:endParaRPr lang="en-US" sz="2000" dirty="0">
              <a:solidFill>
                <a:srgbClr val="000000"/>
              </a:solidFill>
              <a:latin typeface="Cambria"/>
            </a:endParaRPr>
          </a:p>
        </p:txBody>
      </p:sp>
      <p:sp>
        <p:nvSpPr>
          <p:cNvPr id="5" name="Document 4"/>
          <p:cNvSpPr/>
          <p:nvPr/>
        </p:nvSpPr>
        <p:spPr>
          <a:xfrm>
            <a:off x="117429" y="1903663"/>
            <a:ext cx="1534644" cy="1894787"/>
          </a:xfrm>
          <a:prstGeom prst="flowChartDocumen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lstStyle/>
          <a:p>
            <a:pPr algn="ctr"/>
            <a:r>
              <a:rPr lang="en-US" sz="2000" dirty="0" smtClean="0">
                <a:solidFill>
                  <a:schemeClr val="tx1"/>
                </a:solidFill>
                <a:latin typeface="Cambria"/>
              </a:rPr>
              <a:t>Approved </a:t>
            </a:r>
          </a:p>
          <a:p>
            <a:pPr algn="ctr"/>
            <a:r>
              <a:rPr lang="en-US" sz="2000" dirty="0" smtClean="0">
                <a:solidFill>
                  <a:schemeClr val="tx1"/>
                </a:solidFill>
                <a:latin typeface="Cambria"/>
              </a:rPr>
              <a:t>Baseline</a:t>
            </a:r>
          </a:p>
          <a:p>
            <a:pPr algn="ctr"/>
            <a:r>
              <a:rPr lang="en-US" sz="2000" dirty="0" smtClean="0">
                <a:solidFill>
                  <a:schemeClr val="tx1"/>
                </a:solidFill>
                <a:latin typeface="Cambria"/>
              </a:rPr>
              <a:t> Design, </a:t>
            </a:r>
          </a:p>
          <a:p>
            <a:pPr algn="ctr"/>
            <a:r>
              <a:rPr lang="en-US" sz="2000" dirty="0" smtClean="0">
                <a:solidFill>
                  <a:schemeClr val="tx1"/>
                </a:solidFill>
                <a:latin typeface="Cambria"/>
              </a:rPr>
              <a:t>Cost </a:t>
            </a:r>
          </a:p>
          <a:p>
            <a:pPr algn="ctr"/>
            <a:r>
              <a:rPr lang="en-US" sz="2000" dirty="0" smtClean="0">
                <a:solidFill>
                  <a:schemeClr val="tx1"/>
                </a:solidFill>
                <a:latin typeface="Cambria"/>
              </a:rPr>
              <a:t>and Schedule</a:t>
            </a:r>
          </a:p>
          <a:p>
            <a:endParaRPr lang="en-US" dirty="0">
              <a:latin typeface="Cambria"/>
            </a:endParaRPr>
          </a:p>
        </p:txBody>
      </p:sp>
      <p:sp>
        <p:nvSpPr>
          <p:cNvPr id="6" name="Decision 5"/>
          <p:cNvSpPr/>
          <p:nvPr/>
        </p:nvSpPr>
        <p:spPr>
          <a:xfrm>
            <a:off x="4495438" y="5406085"/>
            <a:ext cx="2366273" cy="1397762"/>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tIns="0" anchor="t" anchorCtr="0">
            <a:noAutofit/>
          </a:bodyPr>
          <a:lstStyle/>
          <a:p>
            <a:pPr algn="ctr"/>
            <a:r>
              <a:rPr lang="en-US" sz="2000" dirty="0" smtClean="0">
                <a:solidFill>
                  <a:srgbClr val="000000"/>
                </a:solidFill>
                <a:latin typeface="Cambria"/>
              </a:rPr>
              <a:t>Readiness for </a:t>
            </a:r>
          </a:p>
          <a:p>
            <a:pPr algn="ctr"/>
            <a:r>
              <a:rPr lang="en-US" sz="2000" dirty="0" smtClean="0">
                <a:solidFill>
                  <a:srgbClr val="000000"/>
                </a:solidFill>
                <a:latin typeface="Cambria"/>
              </a:rPr>
              <a:t>“Hot”</a:t>
            </a:r>
          </a:p>
          <a:p>
            <a:pPr algn="ctr"/>
            <a:r>
              <a:rPr lang="en-US" sz="2000" dirty="0" smtClean="0">
                <a:solidFill>
                  <a:srgbClr val="000000"/>
                </a:solidFill>
                <a:latin typeface="Cambria"/>
              </a:rPr>
              <a:t> Commissioning</a:t>
            </a:r>
            <a:endParaRPr lang="en-US" sz="2000" dirty="0">
              <a:solidFill>
                <a:srgbClr val="000000"/>
              </a:solidFill>
              <a:latin typeface="Cambria"/>
            </a:endParaRPr>
          </a:p>
        </p:txBody>
      </p:sp>
      <p:sp>
        <p:nvSpPr>
          <p:cNvPr id="7" name="Terminator 6"/>
          <p:cNvSpPr/>
          <p:nvPr/>
        </p:nvSpPr>
        <p:spPr>
          <a:xfrm>
            <a:off x="7360522" y="5406085"/>
            <a:ext cx="1745537" cy="1397762"/>
          </a:xfrm>
          <a:prstGeom prst="flowChartTerminator">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anchor="ctr">
            <a:normAutofit lnSpcReduction="10000"/>
          </a:bodyPr>
          <a:lstStyle/>
          <a:p>
            <a:pPr algn="ctr"/>
            <a:r>
              <a:rPr lang="en-US" sz="2000" b="1" dirty="0" smtClean="0">
                <a:solidFill>
                  <a:srgbClr val="000000"/>
                </a:solidFill>
                <a:latin typeface="Cambria"/>
              </a:rPr>
              <a:t>“Hot” </a:t>
            </a:r>
          </a:p>
          <a:p>
            <a:pPr algn="ctr"/>
            <a:r>
              <a:rPr lang="en-US" sz="2000" b="1" dirty="0" smtClean="0">
                <a:solidFill>
                  <a:srgbClr val="000000"/>
                </a:solidFill>
                <a:latin typeface="Cambria"/>
              </a:rPr>
              <a:t>Commissioning</a:t>
            </a:r>
          </a:p>
          <a:p>
            <a:pPr algn="ctr"/>
            <a:r>
              <a:rPr lang="en-US" sz="2000" b="1" dirty="0" smtClean="0">
                <a:solidFill>
                  <a:srgbClr val="000000"/>
                </a:solidFill>
                <a:latin typeface="Cambria"/>
              </a:rPr>
              <a:t> and Operations </a:t>
            </a:r>
            <a:endParaRPr lang="en-US" sz="2000" b="1" dirty="0">
              <a:solidFill>
                <a:srgbClr val="000000"/>
              </a:solidFill>
              <a:latin typeface="Cambria"/>
            </a:endParaRPr>
          </a:p>
        </p:txBody>
      </p:sp>
      <p:sp>
        <p:nvSpPr>
          <p:cNvPr id="8" name="Decision 7"/>
          <p:cNvSpPr/>
          <p:nvPr/>
        </p:nvSpPr>
        <p:spPr>
          <a:xfrm>
            <a:off x="117429" y="145577"/>
            <a:ext cx="1321111" cy="1220630"/>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oAutofit/>
          </a:bodyPr>
          <a:lstStyle/>
          <a:p>
            <a:pPr algn="ctr"/>
            <a:r>
              <a:rPr lang="en-US" sz="2000" dirty="0" smtClean="0">
                <a:solidFill>
                  <a:schemeClr val="tx1"/>
                </a:solidFill>
                <a:latin typeface="Cambria"/>
              </a:rPr>
              <a:t>Accepted</a:t>
            </a:r>
          </a:p>
          <a:p>
            <a:pPr algn="ctr"/>
            <a:r>
              <a:rPr lang="en-US" sz="2000" dirty="0" smtClean="0">
                <a:solidFill>
                  <a:schemeClr val="tx1"/>
                </a:solidFill>
                <a:latin typeface="Cambria"/>
              </a:rPr>
              <a:t>instrument</a:t>
            </a:r>
            <a:endParaRPr lang="en-US" sz="2000" dirty="0">
              <a:solidFill>
                <a:schemeClr val="tx1"/>
              </a:solidFill>
              <a:latin typeface="Cambria"/>
            </a:endParaRPr>
          </a:p>
        </p:txBody>
      </p:sp>
      <p:sp>
        <p:nvSpPr>
          <p:cNvPr id="9" name="Process 8"/>
          <p:cNvSpPr/>
          <p:nvPr/>
        </p:nvSpPr>
        <p:spPr>
          <a:xfrm>
            <a:off x="1796355" y="174977"/>
            <a:ext cx="4160099" cy="1161830"/>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1 – Preliminary Engineering </a:t>
            </a:r>
          </a:p>
          <a:p>
            <a:pPr algn="ctr"/>
            <a:r>
              <a:rPr lang="en-US" sz="2000" dirty="0" smtClean="0">
                <a:solidFill>
                  <a:srgbClr val="000000"/>
                </a:solidFill>
                <a:latin typeface="Cambria"/>
              </a:rPr>
              <a:t>Design and Baseline</a:t>
            </a:r>
          </a:p>
        </p:txBody>
      </p:sp>
      <p:sp>
        <p:nvSpPr>
          <p:cNvPr id="10" name="Process 9"/>
          <p:cNvSpPr/>
          <p:nvPr/>
        </p:nvSpPr>
        <p:spPr>
          <a:xfrm>
            <a:off x="2135333" y="2004574"/>
            <a:ext cx="4476812" cy="1213772"/>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2 – Final Engineering </a:t>
            </a:r>
          </a:p>
          <a:p>
            <a:pPr algn="ctr"/>
            <a:r>
              <a:rPr lang="en-US" sz="2000" dirty="0" smtClean="0">
                <a:solidFill>
                  <a:srgbClr val="000000"/>
                </a:solidFill>
                <a:latin typeface="Cambria"/>
              </a:rPr>
              <a:t>Design and Installation Plan</a:t>
            </a:r>
          </a:p>
        </p:txBody>
      </p:sp>
      <p:sp>
        <p:nvSpPr>
          <p:cNvPr id="11" name="Decision 10"/>
          <p:cNvSpPr/>
          <p:nvPr/>
        </p:nvSpPr>
        <p:spPr>
          <a:xfrm>
            <a:off x="6934212" y="1914901"/>
            <a:ext cx="2067901" cy="1393117"/>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oAutofit/>
          </a:bodyPr>
          <a:lstStyle/>
          <a:p>
            <a:pPr algn="ctr"/>
            <a:r>
              <a:rPr lang="en-US" sz="2000" dirty="0" smtClean="0">
                <a:solidFill>
                  <a:srgbClr val="000000"/>
                </a:solidFill>
                <a:latin typeface="Cambria"/>
              </a:rPr>
              <a:t>Engineering</a:t>
            </a:r>
          </a:p>
          <a:p>
            <a:pPr algn="ctr"/>
            <a:r>
              <a:rPr lang="en-US" sz="2000" dirty="0" smtClean="0">
                <a:solidFill>
                  <a:srgbClr val="000000"/>
                </a:solidFill>
                <a:latin typeface="Cambria"/>
              </a:rPr>
              <a:t>Review</a:t>
            </a:r>
            <a:endParaRPr lang="en-US" sz="2000" dirty="0">
              <a:solidFill>
                <a:srgbClr val="000000"/>
              </a:solidFill>
              <a:latin typeface="Cambria"/>
            </a:endParaRPr>
          </a:p>
        </p:txBody>
      </p:sp>
      <p:sp>
        <p:nvSpPr>
          <p:cNvPr id="12" name="Process 11"/>
          <p:cNvSpPr/>
          <p:nvPr/>
        </p:nvSpPr>
        <p:spPr>
          <a:xfrm>
            <a:off x="1755126" y="3989319"/>
            <a:ext cx="3942841" cy="878971"/>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3 – Construction </a:t>
            </a:r>
          </a:p>
          <a:p>
            <a:pPr algn="ctr"/>
            <a:r>
              <a:rPr lang="en-US" sz="2000" dirty="0" smtClean="0">
                <a:solidFill>
                  <a:srgbClr val="000000"/>
                </a:solidFill>
                <a:latin typeface="Cambria"/>
              </a:rPr>
              <a:t>and Installation</a:t>
            </a:r>
          </a:p>
        </p:txBody>
      </p:sp>
      <p:sp>
        <p:nvSpPr>
          <p:cNvPr id="13" name="Process 12"/>
          <p:cNvSpPr/>
          <p:nvPr/>
        </p:nvSpPr>
        <p:spPr>
          <a:xfrm>
            <a:off x="823202" y="5665480"/>
            <a:ext cx="3222692" cy="878971"/>
          </a:xfrm>
          <a:prstGeom prst="flowChartProcess">
            <a:avLst/>
          </a:prstGeom>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2000" dirty="0" smtClean="0">
                <a:solidFill>
                  <a:srgbClr val="000000"/>
                </a:solidFill>
                <a:latin typeface="Cambria"/>
              </a:rPr>
              <a:t>Phase 4 – Beam Testing</a:t>
            </a:r>
          </a:p>
          <a:p>
            <a:pPr algn="ctr"/>
            <a:r>
              <a:rPr lang="en-US" sz="2000" dirty="0" smtClean="0">
                <a:solidFill>
                  <a:srgbClr val="000000"/>
                </a:solidFill>
                <a:latin typeface="Cambria"/>
              </a:rPr>
              <a:t> and cold Commissioning</a:t>
            </a:r>
          </a:p>
        </p:txBody>
      </p:sp>
      <p:sp>
        <p:nvSpPr>
          <p:cNvPr id="14" name="Decision 13"/>
          <p:cNvSpPr/>
          <p:nvPr/>
        </p:nvSpPr>
        <p:spPr>
          <a:xfrm>
            <a:off x="6612145" y="3719607"/>
            <a:ext cx="2091872" cy="1393514"/>
          </a:xfrm>
          <a:prstGeom prst="flowChartDecision">
            <a:avLst/>
          </a:prstGeom>
          <a:ln/>
        </p:spPr>
        <p:style>
          <a:lnRef idx="1">
            <a:schemeClr val="accent1"/>
          </a:lnRef>
          <a:fillRef idx="3">
            <a:schemeClr val="accent1"/>
          </a:fillRef>
          <a:effectRef idx="2">
            <a:schemeClr val="accent1"/>
          </a:effectRef>
          <a:fontRef idx="minor">
            <a:schemeClr val="lt1"/>
          </a:fontRef>
        </p:style>
        <p:txBody>
          <a:bodyPr wrap="none" anchor="ctr" anchorCtr="0">
            <a:noAutofit/>
          </a:bodyPr>
          <a:lstStyle/>
          <a:p>
            <a:pPr algn="ctr"/>
            <a:r>
              <a:rPr lang="en-US" sz="2000" dirty="0" smtClean="0">
                <a:solidFill>
                  <a:schemeClr val="tx1"/>
                </a:solidFill>
                <a:latin typeface="Cambria"/>
              </a:rPr>
              <a:t>Safety Systems </a:t>
            </a:r>
          </a:p>
          <a:p>
            <a:pPr algn="ctr"/>
            <a:r>
              <a:rPr lang="en-US" sz="2000" dirty="0" smtClean="0">
                <a:solidFill>
                  <a:schemeClr val="tx1"/>
                </a:solidFill>
                <a:latin typeface="Cambria"/>
              </a:rPr>
              <a:t>Review</a:t>
            </a:r>
            <a:endParaRPr lang="en-US" sz="2000" dirty="0">
              <a:solidFill>
                <a:schemeClr val="tx1"/>
              </a:solidFill>
              <a:latin typeface="Cambria"/>
            </a:endParaRPr>
          </a:p>
        </p:txBody>
      </p:sp>
      <p:cxnSp>
        <p:nvCxnSpPr>
          <p:cNvPr id="15" name="Straight Arrow Connector 14"/>
          <p:cNvCxnSpPr>
            <a:stCxn id="8" idx="3"/>
            <a:endCxn id="9" idx="1"/>
          </p:cNvCxnSpPr>
          <p:nvPr/>
        </p:nvCxnSpPr>
        <p:spPr>
          <a:xfrm>
            <a:off x="1438540" y="755892"/>
            <a:ext cx="357815"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9" idx="3"/>
            <a:endCxn id="4" idx="1"/>
          </p:cNvCxnSpPr>
          <p:nvPr/>
        </p:nvCxnSpPr>
        <p:spPr>
          <a:xfrm>
            <a:off x="5956454" y="755892"/>
            <a:ext cx="876610"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7" name="Elbow Connector 16"/>
          <p:cNvCxnSpPr>
            <a:stCxn id="4" idx="2"/>
            <a:endCxn id="5" idx="0"/>
          </p:cNvCxnSpPr>
          <p:nvPr/>
        </p:nvCxnSpPr>
        <p:spPr>
          <a:xfrm rot="5400000">
            <a:off x="4089282" y="-1781888"/>
            <a:ext cx="481021" cy="6890081"/>
          </a:xfrm>
          <a:prstGeom prst="bentConnector3">
            <a:avLst>
              <a:gd name="adj1" fmla="val 50000"/>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0" idx="1"/>
          </p:cNvCxnSpPr>
          <p:nvPr/>
        </p:nvCxnSpPr>
        <p:spPr>
          <a:xfrm>
            <a:off x="1652073" y="2611460"/>
            <a:ext cx="483260"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3"/>
            <a:endCxn id="11" idx="1"/>
          </p:cNvCxnSpPr>
          <p:nvPr/>
        </p:nvCxnSpPr>
        <p:spPr>
          <a:xfrm>
            <a:off x="6612145" y="2611460"/>
            <a:ext cx="322067"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2"/>
            <a:endCxn id="12" idx="1"/>
          </p:cNvCxnSpPr>
          <p:nvPr/>
        </p:nvCxnSpPr>
        <p:spPr>
          <a:xfrm rot="5400000">
            <a:off x="4301252" y="761893"/>
            <a:ext cx="1120787" cy="6213037"/>
          </a:xfrm>
          <a:prstGeom prst="bentConnector4">
            <a:avLst>
              <a:gd name="adj1" fmla="val 21370"/>
              <a:gd name="adj2" fmla="val 103679"/>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4" idx="1"/>
          </p:cNvCxnSpPr>
          <p:nvPr/>
        </p:nvCxnSpPr>
        <p:spPr>
          <a:xfrm flipV="1">
            <a:off x="5697967" y="4416364"/>
            <a:ext cx="914178" cy="12441"/>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3"/>
            <a:endCxn id="6" idx="1"/>
          </p:cNvCxnSpPr>
          <p:nvPr/>
        </p:nvCxnSpPr>
        <p:spPr>
          <a:xfrm>
            <a:off x="4045894" y="6104966"/>
            <a:ext cx="449544"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3"/>
            <a:endCxn id="7" idx="1"/>
          </p:cNvCxnSpPr>
          <p:nvPr/>
        </p:nvCxnSpPr>
        <p:spPr>
          <a:xfrm>
            <a:off x="6861711" y="6104966"/>
            <a:ext cx="498811" cy="0"/>
          </a:xfrm>
          <a:prstGeom prst="straightConnector1">
            <a:avLst/>
          </a:prstGeom>
          <a:ln w="44450">
            <a:tailEnd type="stealth"/>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4" idx="2"/>
            <a:endCxn id="13" idx="1"/>
          </p:cNvCxnSpPr>
          <p:nvPr/>
        </p:nvCxnSpPr>
        <p:spPr>
          <a:xfrm rot="5400000">
            <a:off x="3744720" y="2191604"/>
            <a:ext cx="991845" cy="6834879"/>
          </a:xfrm>
          <a:prstGeom prst="bentConnector4">
            <a:avLst>
              <a:gd name="adj1" fmla="val 27845"/>
              <a:gd name="adj2" fmla="val 103345"/>
            </a:avLst>
          </a:prstGeom>
          <a:ln w="44450">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876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XLPM Project Timeline</a:t>
            </a:r>
            <a:endParaRPr lang="en-US" dirty="0"/>
          </a:p>
        </p:txBody>
      </p:sp>
      <p:pic>
        <p:nvPicPr>
          <p:cNvPr id="6" name="Picture 5" descr="pj.index_intr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057400"/>
            <a:ext cx="8851900" cy="3251200"/>
          </a:xfrm>
          <a:prstGeom prst="rect">
            <a:avLst/>
          </a:prstGeom>
        </p:spPr>
      </p:pic>
    </p:spTree>
    <p:extLst>
      <p:ext uri="{BB962C8B-B14F-4D97-AF65-F5344CB8AC3E}">
        <p14:creationId xmlns:p14="http://schemas.microsoft.com/office/powerpoint/2010/main" val="1224837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Tollgate Zero</a:t>
            </a:r>
            <a:endParaRPr lang="en-US" dirty="0"/>
          </a:p>
        </p:txBody>
      </p:sp>
      <p:sp>
        <p:nvSpPr>
          <p:cNvPr id="3" name="Content Placeholder 2"/>
          <p:cNvSpPr>
            <a:spLocks noGrp="1"/>
          </p:cNvSpPr>
          <p:nvPr>
            <p:ph idx="1"/>
          </p:nvPr>
        </p:nvSpPr>
        <p:spPr/>
        <p:txBody>
          <a:bodyPr/>
          <a:lstStyle/>
          <a:p>
            <a:r>
              <a:rPr lang="en-US" dirty="0"/>
              <a:t>Tollgate 0 is an optional decision point in a project at which the decision to start the project analysis phase is made</a:t>
            </a:r>
            <a:r>
              <a:rPr lang="en-US" dirty="0" smtClean="0"/>
              <a:t>.</a:t>
            </a:r>
          </a:p>
          <a:p>
            <a:endParaRPr lang="en-US" dirty="0"/>
          </a:p>
          <a:p>
            <a:r>
              <a:rPr lang="en-US" dirty="0" smtClean="0"/>
              <a:t>Proposal to analyze an instrument concept.</a:t>
            </a:r>
          </a:p>
        </p:txBody>
      </p:sp>
    </p:spTree>
    <p:extLst>
      <p:ext uri="{BB962C8B-B14F-4D97-AF65-F5344CB8AC3E}">
        <p14:creationId xmlns:p14="http://schemas.microsoft.com/office/powerpoint/2010/main" val="5253670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XLPM Project Timeline</a:t>
            </a:r>
            <a:endParaRPr lang="en-US" dirty="0"/>
          </a:p>
        </p:txBody>
      </p:sp>
      <p:pic>
        <p:nvPicPr>
          <p:cNvPr id="6" name="Picture 5" descr="pj.index_intr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057400"/>
            <a:ext cx="8851900" cy="3251200"/>
          </a:xfrm>
          <a:prstGeom prst="rect">
            <a:avLst/>
          </a:prstGeom>
        </p:spPr>
      </p:pic>
    </p:spTree>
    <p:extLst>
      <p:ext uri="{BB962C8B-B14F-4D97-AF65-F5344CB8AC3E}">
        <p14:creationId xmlns:p14="http://schemas.microsoft.com/office/powerpoint/2010/main" val="12794959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Analysis Phase</a:t>
            </a:r>
            <a:endParaRPr lang="en-US" dirty="0"/>
          </a:p>
        </p:txBody>
      </p:sp>
      <p:sp>
        <p:nvSpPr>
          <p:cNvPr id="3" name="Content Placeholder 2"/>
          <p:cNvSpPr>
            <a:spLocks noGrp="1"/>
          </p:cNvSpPr>
          <p:nvPr>
            <p:ph idx="1"/>
          </p:nvPr>
        </p:nvSpPr>
        <p:spPr/>
        <p:txBody>
          <a:bodyPr/>
          <a:lstStyle/>
          <a:p>
            <a:r>
              <a:rPr lang="en-US" sz="1800" dirty="0"/>
              <a:t>In the project analysis phase, a business idea is assessed from a </a:t>
            </a:r>
            <a:r>
              <a:rPr lang="en-US" sz="1800" b="1" dirty="0"/>
              <a:t>feasibility</a:t>
            </a:r>
            <a:r>
              <a:rPr lang="en-US" sz="1800" dirty="0"/>
              <a:t> and commercial perspective. Stakeholders should be identified. Their expressed and unexpressed requirements and expectations on the potential project and its expected outcome should be collected and analyzed. The resources and the competence needed for the project should be identified. </a:t>
            </a:r>
          </a:p>
          <a:p>
            <a:r>
              <a:rPr lang="en-US" sz="1800" dirty="0"/>
              <a:t>In order to decide whether or not to make these resources available for the potential project, the project's </a:t>
            </a:r>
            <a:r>
              <a:rPr lang="en-US" sz="1800" b="1" dirty="0"/>
              <a:t>alignment with the organization's business direction</a:t>
            </a:r>
            <a:r>
              <a:rPr lang="en-US" sz="1800" dirty="0"/>
              <a:t> should be made clear. </a:t>
            </a:r>
          </a:p>
          <a:p>
            <a:r>
              <a:rPr lang="en-US" sz="1800" dirty="0"/>
              <a:t>The project analysis also includes the </a:t>
            </a:r>
            <a:r>
              <a:rPr lang="en-US" sz="1800" b="1" dirty="0"/>
              <a:t>preparation of a budget and a time schedule</a:t>
            </a:r>
            <a:r>
              <a:rPr lang="en-US" sz="1800" dirty="0"/>
              <a:t> for the project planning phase. This is a basis for the decision to start the project planning phase. The project analysis work should be documented and handed over to the project sponsor as one input for the Tollgate 1 decision. </a:t>
            </a:r>
          </a:p>
          <a:p>
            <a:r>
              <a:rPr lang="en-US" dirty="0" smtClean="0"/>
              <a:t>i.e., a concept unit.</a:t>
            </a:r>
            <a:endParaRPr lang="en-US" dirty="0"/>
          </a:p>
        </p:txBody>
      </p:sp>
    </p:spTree>
    <p:extLst>
      <p:ext uri="{BB962C8B-B14F-4D97-AF65-F5344CB8AC3E}">
        <p14:creationId xmlns:p14="http://schemas.microsoft.com/office/powerpoint/2010/main" val="21432061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XLPM Project Timeline</a:t>
            </a:r>
            <a:endParaRPr lang="en-US" dirty="0"/>
          </a:p>
        </p:txBody>
      </p:sp>
      <p:pic>
        <p:nvPicPr>
          <p:cNvPr id="6" name="Picture 5" descr="pj.index_intr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057400"/>
            <a:ext cx="8851900" cy="3251200"/>
          </a:xfrm>
          <a:prstGeom prst="rect">
            <a:avLst/>
          </a:prstGeom>
        </p:spPr>
      </p:pic>
    </p:spTree>
    <p:extLst>
      <p:ext uri="{BB962C8B-B14F-4D97-AF65-F5344CB8AC3E}">
        <p14:creationId xmlns:p14="http://schemas.microsoft.com/office/powerpoint/2010/main" val="1279495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Tollgate One</a:t>
            </a:r>
            <a:endParaRPr lang="en-US" dirty="0"/>
          </a:p>
        </p:txBody>
      </p:sp>
      <p:sp>
        <p:nvSpPr>
          <p:cNvPr id="3" name="Content Placeholder 2"/>
          <p:cNvSpPr>
            <a:spLocks noGrp="1"/>
          </p:cNvSpPr>
          <p:nvPr>
            <p:ph idx="1"/>
          </p:nvPr>
        </p:nvSpPr>
        <p:spPr/>
        <p:txBody>
          <a:bodyPr/>
          <a:lstStyle/>
          <a:p>
            <a:r>
              <a:rPr lang="en-US" sz="1400" dirty="0"/>
              <a:t>Business situation </a:t>
            </a:r>
            <a:br>
              <a:rPr lang="en-US" sz="1400" dirty="0"/>
            </a:br>
            <a:r>
              <a:rPr lang="en-US" sz="1400" dirty="0"/>
              <a:t>Will the potential project and its expected outcome result in a </a:t>
            </a:r>
            <a:r>
              <a:rPr lang="en-US" sz="1400" b="1" dirty="0"/>
              <a:t>profitable solution </a:t>
            </a:r>
            <a:r>
              <a:rPr lang="en-US" sz="1400" dirty="0"/>
              <a:t>in agreement with the organization's business direction, </a:t>
            </a:r>
            <a:r>
              <a:rPr lang="en-US" sz="1400" b="1" dirty="0"/>
              <a:t>strategies, customer expectations and demands</a:t>
            </a:r>
            <a:r>
              <a:rPr lang="en-US" sz="1400" dirty="0"/>
              <a:t>, external regulations and </a:t>
            </a:r>
            <a:r>
              <a:rPr lang="en-US" sz="1400" b="1" dirty="0"/>
              <a:t>market trends</a:t>
            </a:r>
            <a:r>
              <a:rPr lang="en-US" sz="1400" dirty="0"/>
              <a:t>? </a:t>
            </a:r>
          </a:p>
          <a:p>
            <a:r>
              <a:rPr lang="en-US" sz="1400" dirty="0"/>
              <a:t>Project portfolio status </a:t>
            </a:r>
            <a:br>
              <a:rPr lang="en-US" sz="1400" dirty="0"/>
            </a:br>
            <a:r>
              <a:rPr lang="en-US" sz="1400" dirty="0"/>
              <a:t>Will the </a:t>
            </a:r>
            <a:r>
              <a:rPr lang="en-US" sz="1400" b="1" dirty="0"/>
              <a:t>expected benefit </a:t>
            </a:r>
            <a:r>
              <a:rPr lang="en-US" sz="1400" dirty="0"/>
              <a:t>from the potential project and its expected outcome </a:t>
            </a:r>
            <a:r>
              <a:rPr lang="en-US" sz="1400" b="1" dirty="0"/>
              <a:t>justify</a:t>
            </a:r>
            <a:r>
              <a:rPr lang="en-US" sz="1400" dirty="0"/>
              <a:t> the effects from the project planning phase on </a:t>
            </a:r>
            <a:r>
              <a:rPr lang="en-US" sz="1400" b="1" dirty="0"/>
              <a:t>resources</a:t>
            </a:r>
            <a:r>
              <a:rPr lang="en-US" sz="1400" dirty="0"/>
              <a:t> for the total project portfolio? </a:t>
            </a:r>
          </a:p>
          <a:p>
            <a:r>
              <a:rPr lang="en-US" sz="1400" dirty="0" smtClean="0"/>
              <a:t>Project status </a:t>
            </a:r>
            <a:br>
              <a:rPr lang="en-US" sz="1400" dirty="0" smtClean="0"/>
            </a:br>
            <a:r>
              <a:rPr lang="en-US" sz="1400" dirty="0" smtClean="0"/>
              <a:t>Does the progress of the project analysis phase </a:t>
            </a:r>
            <a:r>
              <a:rPr lang="en-US" sz="1400" b="1" dirty="0" smtClean="0"/>
              <a:t>prove</a:t>
            </a:r>
            <a:r>
              <a:rPr lang="en-US" sz="1400" dirty="0" smtClean="0"/>
              <a:t> the potential project's ability to </a:t>
            </a:r>
            <a:r>
              <a:rPr lang="en-US" sz="1400" b="1" dirty="0" smtClean="0"/>
              <a:t>meet requirements </a:t>
            </a:r>
            <a:r>
              <a:rPr lang="en-US" sz="1400" dirty="0" smtClean="0"/>
              <a:t>on the project outcome and to do so on time and within cost limits? </a:t>
            </a:r>
          </a:p>
          <a:p>
            <a:r>
              <a:rPr lang="en-US" sz="1400" dirty="0" smtClean="0"/>
              <a:t>Confidence </a:t>
            </a:r>
            <a:r>
              <a:rPr lang="en-US" sz="1400" dirty="0"/>
              <a:t>and commitment </a:t>
            </a:r>
            <a:br>
              <a:rPr lang="en-US" sz="1400" dirty="0"/>
            </a:br>
            <a:r>
              <a:rPr lang="en-US" sz="1400" dirty="0"/>
              <a:t>Do the parties involved in the project analysis phase, or involved in or affected by the potential project and its outcome, </a:t>
            </a:r>
            <a:r>
              <a:rPr lang="en-US" sz="1400" b="1" dirty="0"/>
              <a:t>have confidence in the project and are they fully committed to it</a:t>
            </a:r>
            <a:r>
              <a:rPr lang="en-US" sz="1400" dirty="0"/>
              <a:t>? </a:t>
            </a:r>
          </a:p>
          <a:p>
            <a:r>
              <a:rPr lang="en-US" dirty="0" smtClean="0"/>
              <a:t>Decision to accept/deny an instrument proposal.</a:t>
            </a:r>
            <a:endParaRPr lang="en-US" dirty="0"/>
          </a:p>
        </p:txBody>
      </p:sp>
    </p:spTree>
    <p:extLst>
      <p:ext uri="{BB962C8B-B14F-4D97-AF65-F5344CB8AC3E}">
        <p14:creationId xmlns:p14="http://schemas.microsoft.com/office/powerpoint/2010/main" val="30911923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XLPM Project Timeline</a:t>
            </a:r>
            <a:endParaRPr lang="en-US" dirty="0"/>
          </a:p>
        </p:txBody>
      </p:sp>
      <p:pic>
        <p:nvPicPr>
          <p:cNvPr id="6" name="Picture 5" descr="pj.index_intr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2057400"/>
            <a:ext cx="8851900" cy="3251200"/>
          </a:xfrm>
          <a:prstGeom prst="rect">
            <a:avLst/>
          </a:prstGeom>
        </p:spPr>
      </p:pic>
    </p:spTree>
    <p:extLst>
      <p:ext uri="{BB962C8B-B14F-4D97-AF65-F5344CB8AC3E}">
        <p14:creationId xmlns:p14="http://schemas.microsoft.com/office/powerpoint/2010/main" val="12794959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S Standard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 Standard Presentation.potx</Template>
  <TotalTime>20275</TotalTime>
  <Words>733</Words>
  <Application>Microsoft Macintosh PowerPoint</Application>
  <PresentationFormat>On-screen Show (4:3)</PresentationFormat>
  <Paragraphs>149</Paragraphs>
  <Slides>18</Slides>
  <Notes>3</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ESS Standard Presentation</vt:lpstr>
      <vt:lpstr>2_Office Theme</vt:lpstr>
      <vt:lpstr>1_Office Theme</vt:lpstr>
      <vt:lpstr>NSS  Instrument  Work Packages and XLPM</vt:lpstr>
      <vt:lpstr>PowerPoint Presentation</vt:lpstr>
      <vt:lpstr>XLPM Project Timeline</vt:lpstr>
      <vt:lpstr>Tollgate Zero</vt:lpstr>
      <vt:lpstr>XLPM Project Timeline</vt:lpstr>
      <vt:lpstr>Project Analysis Phase</vt:lpstr>
      <vt:lpstr>XLPM Project Timeline</vt:lpstr>
      <vt:lpstr>Tollgate One</vt:lpstr>
      <vt:lpstr>XLPM Project Timeline</vt:lpstr>
      <vt:lpstr>Planning Phase</vt:lpstr>
      <vt:lpstr>XLPM Project Timeline</vt:lpstr>
      <vt:lpstr>Tollgate Two</vt:lpstr>
      <vt:lpstr>Project Execution Phase</vt:lpstr>
      <vt:lpstr>Project Execution Phase</vt:lpstr>
      <vt:lpstr>PowerPoint Presentation</vt:lpstr>
      <vt:lpstr>PowerPoint Presentation</vt:lpstr>
      <vt:lpstr>SCALE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ESS User</dc:creator>
  <cp:lastModifiedBy>Rob Connatser</cp:lastModifiedBy>
  <cp:revision>482</cp:revision>
  <cp:lastPrinted>2011-06-25T10:40:32Z</cp:lastPrinted>
  <dcterms:created xsi:type="dcterms:W3CDTF">2011-05-29T15:23:34Z</dcterms:created>
  <dcterms:modified xsi:type="dcterms:W3CDTF">2013-02-19T13:58:49Z</dcterms:modified>
</cp:coreProperties>
</file>