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0" r:id="rId3"/>
    <p:sldMasterId id="2147483675" r:id="rId4"/>
    <p:sldMasterId id="2147483680" r:id="rId5"/>
  </p:sldMasterIdLst>
  <p:sldIdLst>
    <p:sldId id="275" r:id="rId6"/>
    <p:sldId id="274" r:id="rId7"/>
    <p:sldId id="312" r:id="rId8"/>
    <p:sldId id="334" r:id="rId9"/>
    <p:sldId id="347" r:id="rId10"/>
    <p:sldId id="327" r:id="rId11"/>
    <p:sldId id="328" r:id="rId12"/>
    <p:sldId id="276" r:id="rId13"/>
    <p:sldId id="311" r:id="rId14"/>
    <p:sldId id="345" r:id="rId15"/>
    <p:sldId id="313" r:id="rId16"/>
    <p:sldId id="278" r:id="rId17"/>
    <p:sldId id="346" r:id="rId18"/>
    <p:sldId id="315" r:id="rId19"/>
    <p:sldId id="317" r:id="rId20"/>
    <p:sldId id="318" r:id="rId21"/>
    <p:sldId id="321" r:id="rId22"/>
    <p:sldId id="343" r:id="rId23"/>
    <p:sldId id="319" r:id="rId24"/>
    <p:sldId id="341" r:id="rId25"/>
    <p:sldId id="329" r:id="rId26"/>
    <p:sldId id="282" r:id="rId27"/>
    <p:sldId id="338" r:id="rId28"/>
    <p:sldId id="322" r:id="rId29"/>
    <p:sldId id="324" r:id="rId30"/>
    <p:sldId id="325" r:id="rId31"/>
    <p:sldId id="332" r:id="rId32"/>
    <p:sldId id="333" r:id="rId33"/>
    <p:sldId id="340" r:id="rId34"/>
    <p:sldId id="30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458" autoAdjust="0"/>
  </p:normalViewPr>
  <p:slideViewPr>
    <p:cSldViewPr snapToGrid="0" snapToObjects="1">
      <p:cViewPr varScale="1">
        <p:scale>
          <a:sx n="118" d="100"/>
          <a:sy n="118" d="100"/>
        </p:scale>
        <p:origin x="-1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2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407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4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0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405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3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92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57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5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0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58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6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09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1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79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14/03/17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42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5" Type="http://schemas.openxmlformats.org/officeDocument/2006/relationships/image" Target="../media/image10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png"/><Relationship Id="rId9" Type="http://schemas.openxmlformats.org/officeDocument/2006/relationships/image" Target="../media/image38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0" Type="http://schemas.openxmlformats.org/officeDocument/2006/relationships/image" Target="../media/image48.emf"/><Relationship Id="rId11" Type="http://schemas.openxmlformats.org/officeDocument/2006/relationships/image" Target="../media/image49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0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0" Type="http://schemas.openxmlformats.org/officeDocument/2006/relationships/image" Target="../media/image48.emf"/><Relationship Id="rId11" Type="http://schemas.openxmlformats.org/officeDocument/2006/relationships/image" Target="../media/image49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5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hyperlink" Target="http://dx.doi.org/10.1016/j.nima.2012.12.021iJ" TargetMode="External"/><Relationship Id="rId8" Type="http://schemas.openxmlformats.org/officeDocument/2006/relationships/hyperlink" Target="http://dx.doi.org/10.1088/1742-6596/528/1/012040" TargetMode="External"/><Relationship Id="rId9" Type="http://schemas.openxmlformats.org/officeDocument/2006/relationships/hyperlink" Target="http://iopscience.iop.org/article/10.1088/1748-0221/10/10/P10019/meta" TargetMode="External"/><Relationship Id="rId10" Type="http://schemas.openxmlformats.org/officeDocument/2006/relationships/hyperlink" Target="https://arxiv.org/abs/1703.0362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arxiv.org/abs/1703.03626" TargetMode="External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1.png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JPG"/><Relationship Id="rId5" Type="http://schemas.openxmlformats.org/officeDocument/2006/relationships/image" Target="../media/image22.jpeg"/><Relationship Id="rId6" Type="http://schemas.openxmlformats.org/officeDocument/2006/relationships/image" Target="../media/image23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8497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Performance of the Multi-Grid Detector on the Time-of-Flight Spectrometer CNCS at SNS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Anton </a:t>
            </a:r>
            <a:r>
              <a:rPr lang="en-US" sz="2000" dirty="0" err="1" smtClean="0">
                <a:solidFill>
                  <a:schemeClr val="bg1"/>
                </a:solidFill>
              </a:rPr>
              <a:t>Khaplanov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On behalf of ESS Detector Group and Collaborators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algn="ctr" defTabSz="914400"/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March 27, 2017</a:t>
            </a:r>
            <a:endParaRPr lang="en-US" sz="1400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32656"/>
            <a:ext cx="1024508" cy="683005"/>
          </a:xfrm>
          <a:prstGeom prst="rect">
            <a:avLst/>
          </a:prstGeom>
        </p:spPr>
      </p:pic>
      <p:pic>
        <p:nvPicPr>
          <p:cNvPr id="6" name="Picture 5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04663"/>
            <a:ext cx="792088" cy="748325"/>
          </a:xfrm>
          <a:prstGeom prst="rect">
            <a:avLst/>
          </a:prstGeom>
        </p:spPr>
      </p:pic>
      <p:pic>
        <p:nvPicPr>
          <p:cNvPr id="7" name="Picture 6" descr="linkopings_universitet_logo_detail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269" y="332656"/>
            <a:ext cx="1247934" cy="6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4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Test on CNCS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430" y="1417638"/>
            <a:ext cx="35573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/>
            <a:r>
              <a:rPr lang="en-US" b="1" dirty="0">
                <a:solidFill>
                  <a:prstClr val="black"/>
                </a:solidFill>
              </a:rPr>
              <a:t>Goals: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Test at spectrometer 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Side</a:t>
            </a:r>
            <a:r>
              <a:rPr lang="en-US" dirty="0">
                <a:solidFill>
                  <a:prstClr val="black"/>
                </a:solidFill>
              </a:rPr>
              <a:t>-by-side comparison to He3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In parallel with user </a:t>
            </a:r>
            <a:r>
              <a:rPr lang="en-US" dirty="0">
                <a:solidFill>
                  <a:prstClr val="black"/>
                </a:solidFill>
              </a:rPr>
              <a:t>experiments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Dedicated tests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Long-term operation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countrate_07_14_till_03_0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/>
          <a:stretch/>
        </p:blipFill>
        <p:spPr>
          <a:xfrm>
            <a:off x="0" y="3361323"/>
            <a:ext cx="9144000" cy="3496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23528" y="3952949"/>
            <a:ext cx="107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 </a:t>
            </a:r>
            <a:r>
              <a:rPr lang="en-US" b="1" dirty="0" smtClean="0"/>
              <a:t>2016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84368" y="3952949"/>
            <a:ext cx="105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Feb</a:t>
            </a:r>
            <a:r>
              <a:rPr lang="en-US" b="1" dirty="0" smtClean="0"/>
              <a:t> 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033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CNCS at SNS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CNCS_Lay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456"/>
            <a:ext cx="9144000" cy="3209544"/>
          </a:xfrm>
          <a:prstGeom prst="rect">
            <a:avLst/>
          </a:prstGeom>
        </p:spPr>
      </p:pic>
      <p:pic>
        <p:nvPicPr>
          <p:cNvPr id="8" name="Picture 7" descr="cn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5" y="1628800"/>
            <a:ext cx="3220294" cy="2495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5130" y="1773169"/>
            <a:ext cx="43313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Cold Neutron Chopper Spectrometer</a:t>
            </a:r>
          </a:p>
          <a:p>
            <a:endParaRPr lang="en-US" b="1" dirty="0" smtClean="0"/>
          </a:p>
          <a:p>
            <a:r>
              <a:rPr lang="en-US" b="1" dirty="0" smtClean="0"/>
              <a:t>Topics: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Magnetism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Structural excitations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Dynamics </a:t>
            </a:r>
            <a:r>
              <a:rPr lang="en-US" dirty="0"/>
              <a:t>in confined </a:t>
            </a:r>
            <a:r>
              <a:rPr lang="en-US" dirty="0" smtClean="0"/>
              <a:t>geometries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29" y="2276872"/>
            <a:ext cx="1024508" cy="6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3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139136" cy="1143000"/>
          </a:xfrm>
        </p:spPr>
        <p:txBody>
          <a:bodyPr/>
          <a:lstStyle/>
          <a:p>
            <a:r>
              <a:rPr lang="en-US" dirty="0"/>
              <a:t>Multi-</a:t>
            </a:r>
            <a:r>
              <a:rPr lang="en-US"/>
              <a:t>Grid </a:t>
            </a:r>
            <a:r>
              <a:rPr lang="en-US" smtClean="0"/>
              <a:t>installed </a:t>
            </a:r>
            <a:r>
              <a:rPr lang="en-US" dirty="0"/>
              <a:t>at CNCS</a:t>
            </a: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9195" y="2300755"/>
            <a:ext cx="2884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Detector installed at 57° scattering angle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Inaccessible between summer and winter shutdowns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DAQ setup outside, accessible remotely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0" y="980422"/>
            <a:ext cx="4637933" cy="3201805"/>
            <a:chOff x="0" y="980728"/>
            <a:chExt cx="4067944" cy="2808312"/>
          </a:xfrm>
        </p:grpSpPr>
        <p:pic>
          <p:nvPicPr>
            <p:cNvPr id="5" name="Picture 4" descr="P6300423_cr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736"/>
              <a:ext cx="4067944" cy="272384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203848" y="980728"/>
              <a:ext cx="720080" cy="280831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07504" y="3140968"/>
              <a:ext cx="2880320" cy="288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275856" y="3356992"/>
              <a:ext cx="576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75656" y="3356992"/>
              <a:ext cx="108012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He-tubes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Picture 32" descr="IMG_2204-0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19169"/>
          <a:stretch/>
        </p:blipFill>
        <p:spPr>
          <a:xfrm>
            <a:off x="4890047" y="812800"/>
            <a:ext cx="1339148" cy="6061206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473738" y="812801"/>
            <a:ext cx="416309" cy="1676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73738" y="4182227"/>
            <a:ext cx="416309" cy="2379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687209" y="4168023"/>
            <a:ext cx="2440407" cy="2609131"/>
            <a:chOff x="6490558" y="3073736"/>
            <a:chExt cx="2440407" cy="2609131"/>
          </a:xfrm>
        </p:grpSpPr>
        <p:sp>
          <p:nvSpPr>
            <p:cNvPr id="11" name="Rectangle 10"/>
            <p:cNvSpPr/>
            <p:nvPr/>
          </p:nvSpPr>
          <p:spPr>
            <a:xfrm>
              <a:off x="7005579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58783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11987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92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69037" y="4206275"/>
              <a:ext cx="202564" cy="105852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651093" y="4357492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952167" y="3607615"/>
              <a:ext cx="917078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He 8-packs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67756" y="3910985"/>
              <a:ext cx="435370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M-G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651093" y="3349374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51093" y="5315205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855388" y="3349374"/>
              <a:ext cx="0" cy="19658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472385" y="4203890"/>
              <a:ext cx="0" cy="10585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451451" y="4622387"/>
              <a:ext cx="479514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1.1m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839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19cm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1070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20cm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806903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51198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938518" y="3073736"/>
              <a:ext cx="133632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View from sample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90558" y="4670888"/>
              <a:ext cx="356717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2m</a:t>
              </a:r>
              <a:endParaRPr lang="en-US" sz="1600" dirty="0"/>
            </a:p>
          </p:txBody>
        </p:sp>
      </p:grpSp>
      <p:pic>
        <p:nvPicPr>
          <p:cNvPr id="48" name="Picture 47" descr="P629040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416" r="3339" b="10447"/>
          <a:stretch/>
        </p:blipFill>
        <p:spPr>
          <a:xfrm>
            <a:off x="6281039" y="4502440"/>
            <a:ext cx="2808000" cy="2142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8935" y="1606996"/>
            <a:ext cx="922327" cy="6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Dedicated Measurements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9" name="Picture 8" descr="image_UGe2_BraggInMG_300Hz_lo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7899442" y="2624971"/>
            <a:ext cx="864096" cy="3475007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304024" y="1976328"/>
            <a:ext cx="3095643" cy="1530485"/>
          </a:xfrm>
          <a:prstGeom prst="rect">
            <a:avLst/>
          </a:prstGeom>
        </p:spPr>
      </p:pic>
      <p:pic>
        <p:nvPicPr>
          <p:cNvPr id="6" name="Picture 5" descr="dE_2p5and6meV_10meVtransfe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" y="4051174"/>
            <a:ext cx="2927486" cy="1586653"/>
          </a:xfrm>
          <a:prstGeom prst="rect">
            <a:avLst/>
          </a:prstGeom>
        </p:spPr>
      </p:pic>
      <p:pic>
        <p:nvPicPr>
          <p:cNvPr id="11" name="Picture 10" descr="07_31_UGe2_2p0meV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26" y="1976328"/>
            <a:ext cx="3654756" cy="1891451"/>
          </a:xfrm>
          <a:prstGeom prst="rect">
            <a:avLst/>
          </a:prstGeom>
        </p:spPr>
      </p:pic>
      <p:pic>
        <p:nvPicPr>
          <p:cNvPr id="12" name="Picture 11" descr="countrate_07_14_till_10_17_bckgZoo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91" y="4160454"/>
            <a:ext cx="2734641" cy="14773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772" y="1667996"/>
            <a:ext cx="113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Vanadium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1050" y="3791122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96336" y="2244549"/>
            <a:ext cx="140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crystal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60595" y="1602784"/>
            <a:ext cx="307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neutrons (fission, prompt)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5789" y="3671160"/>
            <a:ext cx="115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Water, Ice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0701" y="5832982"/>
            <a:ext cx="71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Allowing to measure:</a:t>
            </a:r>
          </a:p>
          <a:p>
            <a:r>
              <a:rPr lang="en-US" dirty="0" smtClean="0"/>
              <a:t>Energy resolution, efficiency, scattering, background sensitivity, saturation</a:t>
            </a:r>
            <a:endParaRPr lang="en-US" dirty="0"/>
          </a:p>
        </p:txBody>
      </p:sp>
      <p:pic>
        <p:nvPicPr>
          <p:cNvPr id="20" name="Picture 19" descr="repeat_meas_00175_narrow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19" y="4524919"/>
            <a:ext cx="2001450" cy="14951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40619" y="3969048"/>
            <a:ext cx="2081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 background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NaI</a:t>
            </a:r>
            <a:r>
              <a:rPr lang="en-US" dirty="0" smtClean="0"/>
              <a:t> detector)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5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Spectrum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859626" y="2322333"/>
            <a:ext cx="7423910" cy="367037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957134" y="2207758"/>
            <a:ext cx="750425" cy="101747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20971" y="1825305"/>
            <a:ext cx="128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peak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18550" y="3901723"/>
            <a:ext cx="207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loss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2526" y="3242634"/>
            <a:ext cx="211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47133" y="2322333"/>
            <a:ext cx="374658" cy="156403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7745" y="1822824"/>
            <a:ext cx="144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 peak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422526" y="3689873"/>
            <a:ext cx="2026055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17647" y="4446081"/>
            <a:ext cx="2929894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8131101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346357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346357" y="6239618"/>
            <a:ext cx="6784744" cy="14681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09297" y="6283197"/>
            <a:ext cx="285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between source 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0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</a:t>
            </a:r>
            <a:r>
              <a:rPr lang="en-US" dirty="0" smtClean="0"/>
              <a:t>R</a:t>
            </a:r>
            <a:r>
              <a:rPr lang="en-US" dirty="0" smtClean="0"/>
              <a:t>econstruction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07_27_V_E_1p55m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214"/>
            <a:ext cx="3711469" cy="2827786"/>
          </a:xfrm>
          <a:prstGeom prst="rect">
            <a:avLst/>
          </a:prstGeom>
        </p:spPr>
      </p:pic>
      <p:pic>
        <p:nvPicPr>
          <p:cNvPr id="8" name="Picture 7" descr="07_27_V_1p55meV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28"/>
            <a:ext cx="3711469" cy="2827786"/>
          </a:xfrm>
          <a:prstGeom prst="rect">
            <a:avLst/>
          </a:prstGeom>
        </p:spPr>
      </p:pic>
      <p:pic>
        <p:nvPicPr>
          <p:cNvPr id="9" name="Picture 8" descr="det_posit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20" y="2206426"/>
            <a:ext cx="5473367" cy="3225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1469" y="4793005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transfer: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f</a:t>
            </a:r>
            <a:r>
              <a:rPr lang="en-US" dirty="0" err="1" smtClean="0"/>
              <a:t>-E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5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12_19_resolution_withPub_legendOtherCorn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2204056" y="2925115"/>
            <a:ext cx="6559608" cy="3852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Energy Resolution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5" name="Picture 4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8" name="Picture 7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9" name="Picture 8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0" name="Picture 9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1" name="Picture 10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2" name="Picture 11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3" name="Picture 12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804" y="586111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27953" y="586111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6657" y="4585695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090910" y="4585695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6804" y="320522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75281" y="320522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3406" y="187207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137644" y="187207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276765" y="1764158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20766" y="174838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98858" y="172471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887646" y="172471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07993" y="1753750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801863" y="1753750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747832" y="5585005"/>
            <a:ext cx="1905181" cy="53894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747832" y="4769660"/>
            <a:ext cx="2424845" cy="420924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747832" y="3318190"/>
            <a:ext cx="2811350" cy="1675183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47832" y="2587085"/>
            <a:ext cx="3205743" cy="218257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841714" y="2737284"/>
            <a:ext cx="2752858" cy="171967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632480" y="2710780"/>
            <a:ext cx="1483140" cy="144635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420823" y="2737284"/>
            <a:ext cx="0" cy="1301590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eff_rel_calculat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4527" r="7753"/>
          <a:stretch/>
        </p:blipFill>
        <p:spPr>
          <a:xfrm>
            <a:off x="3068018" y="2737284"/>
            <a:ext cx="5053108" cy="3179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65" y="5916980"/>
            <a:ext cx="623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 from integral of the elastic peak in </a:t>
            </a:r>
            <a:r>
              <a:rPr lang="en-US" dirty="0" err="1" smtClean="0"/>
              <a:t>dE</a:t>
            </a:r>
            <a:r>
              <a:rPr lang="en-US" dirty="0" smtClean="0"/>
              <a:t> </a:t>
            </a:r>
          </a:p>
          <a:p>
            <a:r>
              <a:rPr lang="en-US" dirty="0" smtClean="0"/>
              <a:t>Efficiency measured relative to the nearest He3 tubes</a:t>
            </a:r>
            <a:endParaRPr lang="en-US" dirty="0"/>
          </a:p>
          <a:p>
            <a:r>
              <a:rPr lang="en-US" dirty="0" smtClean="0"/>
              <a:t>Calculated tube efficiency for 6bar He3</a:t>
            </a:r>
            <a:endParaRPr lang="en-US" dirty="0"/>
          </a:p>
        </p:txBody>
      </p:sp>
      <p:pic>
        <p:nvPicPr>
          <p:cNvPr id="10" name="Picture 9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11" name="Picture 10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12" name="Picture 11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3" name="Picture 12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4" name="Picture 13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5" name="Picture 14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6" name="Picture 15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sp>
        <p:nvSpPr>
          <p:cNvPr id="17" name="Trapezoid 16"/>
          <p:cNvSpPr/>
          <p:nvPr/>
        </p:nvSpPr>
        <p:spPr>
          <a:xfrm>
            <a:off x="905306" y="3030687"/>
            <a:ext cx="216634" cy="849216"/>
          </a:xfrm>
          <a:prstGeom prst="trapezoid">
            <a:avLst>
              <a:gd name="adj" fmla="val 33256"/>
            </a:avLst>
          </a:prstGeom>
          <a:pattFill prst="dkUpDiag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6300420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63" y="1285397"/>
            <a:ext cx="2435133" cy="4436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He3_16tubes_image_frames_300Hz_fram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96" y="0"/>
            <a:ext cx="1786944" cy="6858000"/>
          </a:xfrm>
          <a:prstGeom prst="rect">
            <a:avLst/>
          </a:prstGeom>
        </p:spPr>
      </p:pic>
      <p:pic>
        <p:nvPicPr>
          <p:cNvPr id="6" name="Picture 5" descr="image_frames_300Hz_front_fram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61" y="2583363"/>
            <a:ext cx="1004915" cy="40004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37012" y="5650207"/>
            <a:ext cx="974115" cy="109684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1796690" y="5491451"/>
            <a:ext cx="115450" cy="230915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12140" y="4286363"/>
            <a:ext cx="3499578" cy="13205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4"/>
          </p:cNvCxnSpPr>
          <p:nvPr/>
        </p:nvCxnSpPr>
        <p:spPr>
          <a:xfrm flipV="1">
            <a:off x="1912140" y="4062665"/>
            <a:ext cx="2792447" cy="154424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58297" y="5414589"/>
            <a:ext cx="68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" y="6060568"/>
            <a:ext cx="86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Incident beam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796690" y="4461875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17.20meV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09363" y="5453540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13.74meV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9372" y="1746296"/>
            <a:ext cx="3335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single crystal reflects neutrons according to Bragg’s law: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Resulting in an intense spot seen by detector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4806"/>
              </p:ext>
            </p:extLst>
          </p:nvPr>
        </p:nvGraphicFramePr>
        <p:xfrm>
          <a:off x="214913" y="2404094"/>
          <a:ext cx="1686767" cy="31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8" imgW="1079500" imgH="203200" progId="Equation.3">
                  <p:embed/>
                </p:oleObj>
              </mc:Choice>
              <mc:Fallback>
                <p:oleObj name="Equation" r:id="rId8" imgW="1079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4913" y="2404094"/>
                        <a:ext cx="1686767" cy="317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566219" y="454613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3239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21569" y="54537"/>
            <a:ext cx="966114" cy="472132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82464" y="2111352"/>
            <a:ext cx="440676" cy="263287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2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197452" y="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4930" y="33886"/>
            <a:ext cx="611406" cy="577626"/>
          </a:xfrm>
          <a:prstGeom prst="rect">
            <a:avLst/>
          </a:prstGeom>
        </p:spPr>
      </p:pic>
      <p:pic>
        <p:nvPicPr>
          <p:cNvPr id="8" name="Picture 7" descr="image_frames_300Hz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8166" r="8172" b="8228"/>
          <a:stretch/>
        </p:blipFill>
        <p:spPr>
          <a:xfrm>
            <a:off x="2815433" y="1248385"/>
            <a:ext cx="6299532" cy="2720469"/>
          </a:xfrm>
          <a:prstGeom prst="rect">
            <a:avLst/>
          </a:prstGeom>
        </p:spPr>
      </p:pic>
      <p:pic>
        <p:nvPicPr>
          <p:cNvPr id="10" name="Picture 9" descr="He3_16tubes_image_frames_300H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5968" r="8518" b="5164"/>
          <a:stretch/>
        </p:blipFill>
        <p:spPr>
          <a:xfrm>
            <a:off x="2812724" y="3969553"/>
            <a:ext cx="6302240" cy="2888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0846" y="4632985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He3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5993" y="1928009"/>
            <a:ext cx="151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Multi-Grid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136" y="2048041"/>
            <a:ext cx="254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recorded in each detector as a function of time during elastic peak</a:t>
            </a:r>
          </a:p>
          <a:p>
            <a:endParaRPr lang="en-US" sz="1600" dirty="0" smtClean="0"/>
          </a:p>
          <a:p>
            <a:r>
              <a:rPr lang="en-US" sz="1600" dirty="0" smtClean="0"/>
              <a:t>Each frame advances 30 </a:t>
            </a:r>
            <a:r>
              <a:rPr lang="en-US" sz="1600" dirty="0" err="1" smtClean="0"/>
              <a:t>μs</a:t>
            </a:r>
            <a:endParaRPr lang="en-US" sz="1600" dirty="0"/>
          </a:p>
        </p:txBody>
      </p:sp>
      <p:pic>
        <p:nvPicPr>
          <p:cNvPr id="6" name="Picture 5" descr="ToF_MG_UGe2_180225_MGonly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8774"/>
          <a:stretch/>
        </p:blipFill>
        <p:spPr>
          <a:xfrm>
            <a:off x="0" y="3722030"/>
            <a:ext cx="2845993" cy="20199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497542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3238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46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013176"/>
            <a:ext cx="1024508" cy="68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220072" y="162880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linkopings_universitet_logo_detail_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37112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353" y="5932508"/>
            <a:ext cx="1859865" cy="666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81" y="1620664"/>
            <a:ext cx="455597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ILL: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Bruno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Guerard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Jean-Claude Buffet, 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Jean-Francois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Clergeau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Anthony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Leandri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ESS: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Anton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Fatima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Issa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Richard Hall-Wilton, Oliver Kirstein, Tomasz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Brys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Michail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Anastasopoulos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Isaak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Lopez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Higuera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Richard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Bebb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Sara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Arranz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Carina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Höglund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*, Linda Robinson*, Susan Schmidt*</a:t>
            </a:r>
          </a:p>
          <a:p>
            <a:pPr defTabSz="914400"/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Centre for Energy Research (Hungary):</a:t>
            </a:r>
            <a:endParaRPr lang="en-US" sz="140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dirty="0" err="1">
                <a:solidFill>
                  <a:prstClr val="black"/>
                </a:solidFill>
                <a:latin typeface="Calibri"/>
              </a:rPr>
              <a:t>Eszter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Dian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Linköping University: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Jens Birch, Lars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Hultman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(also *)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SNS: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Ken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Herwig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Georg Ehlers, Michelle Everett, Kevin Berry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Earlier – the participants of the CRISP project on Large-Area detectors.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2790315"/>
            <a:ext cx="3851920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Previous publications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:</a:t>
            </a:r>
            <a:endParaRPr lang="en-US" sz="105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B4C layers:</a:t>
            </a: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*C.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Höglund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al, J of Appl. Phys. 111, 104908 (2012)</a:t>
            </a: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Characterization: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arXiv:1209.0566 (2012)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*B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Guerard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NIMA, 720, 116-121 (2013), 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hlinkClick r:id="rId7"/>
              </a:rPr>
              <a:t>http://dx.doi.org/10.1016/j.nima.2012.12.021iJ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*J. Correa et al., Trans.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Nucl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. Sc. (2013), DOI: 10.1109/TNS.2012.2227798</a:t>
            </a:r>
          </a:p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et al., (2014) </a:t>
            </a:r>
            <a:r>
              <a:rPr lang="en-US" sz="1050" i="1" dirty="0">
                <a:solidFill>
                  <a:prstClr val="black"/>
                </a:solidFill>
                <a:latin typeface="Calibri"/>
              </a:rPr>
              <a:t>J. Phys.: Conf. Ser.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alibri"/>
              </a:rPr>
              <a:t>528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012040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8"/>
              </a:rPr>
              <a:t>doi:10.1088/1742-6596/528/1/012040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Gamma sensitivity:</a:t>
            </a:r>
          </a:p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</a:rPr>
              <a:t>*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JINST 8, P10025 (2013), arXiv:1306.6247</a:t>
            </a: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Alpha background:</a:t>
            </a:r>
            <a:endParaRPr lang="en-US" sz="105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JINST 10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, P10019 (2015);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9"/>
              </a:rPr>
              <a:t>doi:10.1088/1748-0221/10/10/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hlinkClick r:id="rId9"/>
              </a:rPr>
              <a:t>P10019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Current work:</a:t>
            </a:r>
          </a:p>
          <a:p>
            <a:pPr defTabSz="914400"/>
            <a:r>
              <a:rPr lang="en-US" sz="1200" b="1" dirty="0" err="1" smtClean="0"/>
              <a:t>A.Khaplanov</a:t>
            </a:r>
            <a:r>
              <a:rPr lang="en-US" sz="1200" b="1" dirty="0" smtClean="0"/>
              <a:t> et al. </a:t>
            </a:r>
            <a:r>
              <a:rPr lang="en-US" sz="1200" b="1" i="1" dirty="0" smtClean="0"/>
              <a:t>“Multi</a:t>
            </a:r>
            <a:r>
              <a:rPr lang="en-US" sz="1200" b="1" i="1" dirty="0"/>
              <a:t>-Grid Detector for Neutron Spectroscopy: Results Obtained on Time-of-Flight Spectrometer CNCS" </a:t>
            </a:r>
            <a:r>
              <a:rPr lang="en-US" sz="1200" b="1" dirty="0">
                <a:hlinkClick r:id="rId10"/>
              </a:rPr>
              <a:t>https://arxiv.org/abs/1703.03626</a:t>
            </a:r>
            <a:r>
              <a:rPr lang="en-US" sz="1200" b="1" dirty="0"/>
              <a:t> (submitted to JINST)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2276872"/>
            <a:ext cx="264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WP 4.3: Large-Area Detectors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206084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Horizon 2020 grant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agreement 676548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608" y="1484784"/>
            <a:ext cx="1144196" cy="76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6396" y="3621931"/>
            <a:ext cx="1264833" cy="7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" name="Picture 3" descr="He3_16tubes_image_frames_300Hz_frame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52" y="0"/>
            <a:ext cx="1615109" cy="6858000"/>
          </a:xfrm>
          <a:prstGeom prst="rect">
            <a:avLst/>
          </a:prstGeom>
        </p:spPr>
      </p:pic>
      <p:pic>
        <p:nvPicPr>
          <p:cNvPr id="5" name="Picture 4" descr="image_frames_300Hz_front_frame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34" y="2641092"/>
            <a:ext cx="899866" cy="3745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0039" y="454446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8561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00" y="1705856"/>
            <a:ext cx="494776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6</a:t>
            </a:r>
            <a:r>
              <a:rPr lang="en-US" baseline="30000" dirty="0" smtClean="0"/>
              <a:t>th</a:t>
            </a:r>
            <a:r>
              <a:rPr lang="en-US" dirty="0" smtClean="0"/>
              <a:t> image frame from previous slide</a:t>
            </a:r>
          </a:p>
          <a:p>
            <a:r>
              <a:rPr lang="en-US" dirty="0" smtClean="0"/>
              <a:t>(</a:t>
            </a:r>
            <a:r>
              <a:rPr lang="en-US" dirty="0"/>
              <a:t>Peak rate in 1 tube / 1 line of pixels ≈ </a:t>
            </a:r>
            <a:r>
              <a:rPr lang="en-US" dirty="0" smtClean="0"/>
              <a:t>150kHz)</a:t>
            </a:r>
          </a:p>
          <a:p>
            <a:endParaRPr lang="en-US" dirty="0"/>
          </a:p>
          <a:p>
            <a:r>
              <a:rPr lang="en-US" b="1" u="sng" dirty="0" smtClean="0"/>
              <a:t>Position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 division in He3 PSD – saturation causes loss of position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Coincidence between </a:t>
            </a:r>
            <a:r>
              <a:rPr lang="en-US" dirty="0"/>
              <a:t>g</a:t>
            </a:r>
            <a:r>
              <a:rPr lang="en-US" dirty="0" smtClean="0"/>
              <a:t>rids and wires in Multi-Grid </a:t>
            </a:r>
          </a:p>
          <a:p>
            <a:r>
              <a:rPr lang="en-US" b="1" u="sng" dirty="0" smtClean="0"/>
              <a:t>Local count rate limit: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space charge in gas (*)</a:t>
            </a:r>
          </a:p>
          <a:p>
            <a:pPr lvl="1"/>
            <a:r>
              <a:rPr lang="en-US" dirty="0" smtClean="0"/>
              <a:t>x10 lower in MG per event</a:t>
            </a:r>
          </a:p>
          <a:p>
            <a:pPr lvl="1"/>
            <a:r>
              <a:rPr lang="en-US" dirty="0"/>
              <a:t>x</a:t>
            </a:r>
            <a:r>
              <a:rPr lang="en-US" dirty="0" smtClean="0"/>
              <a:t>10 lower in MG due to lower gain</a:t>
            </a:r>
          </a:p>
          <a:p>
            <a:r>
              <a:rPr lang="en-US" dirty="0" smtClean="0"/>
              <a:t>Dead time of electronics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depends on electronics, similar</a:t>
            </a:r>
          </a:p>
          <a:p>
            <a:endParaRPr lang="en-US" dirty="0"/>
          </a:p>
          <a:p>
            <a:r>
              <a:rPr lang="en-US" dirty="0" smtClean="0"/>
              <a:t>*see presentation F. </a:t>
            </a:r>
            <a:r>
              <a:rPr lang="en-US" dirty="0" err="1" smtClean="0"/>
              <a:t>Piscitelli</a:t>
            </a:r>
            <a:r>
              <a:rPr lang="en-US" dirty="0" smtClean="0"/>
              <a:t> today 14:25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7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568" y="1591486"/>
            <a:ext cx="82253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Operation with no access for </a:t>
            </a:r>
            <a:r>
              <a:rPr lang="en-US" dirty="0" smtClean="0"/>
              <a:t>8 </a:t>
            </a:r>
            <a:r>
              <a:rPr lang="en-US" dirty="0" smtClean="0"/>
              <a:t>months so far.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data compared to He3. Good performance demonstrated for </a:t>
            </a:r>
            <a:r>
              <a:rPr lang="en-US" dirty="0" err="1" smtClean="0"/>
              <a:t>ToF</a:t>
            </a:r>
            <a:r>
              <a:rPr lang="en-US" dirty="0" smtClean="0"/>
              <a:t> spectrometer.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Energy resolution, efficiency, backgrounds </a:t>
            </a:r>
          </a:p>
          <a:p>
            <a:pPr lvl="2"/>
            <a:r>
              <a:rPr lang="en-US" dirty="0" smtClean="0"/>
              <a:t>shown to be comparable</a:t>
            </a:r>
            <a:r>
              <a:rPr lang="en-US" dirty="0"/>
              <a:t> </a:t>
            </a:r>
            <a:r>
              <a:rPr lang="en-US" dirty="0" smtClean="0"/>
              <a:t>between </a:t>
            </a:r>
            <a:r>
              <a:rPr lang="en-US" dirty="0"/>
              <a:t>MG and He3.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Better performance in high rate in Multi-Grid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JINST paper submitted (see </a:t>
            </a:r>
            <a:r>
              <a:rPr lang="en-US" b="1" dirty="0">
                <a:hlinkClick r:id="rId4"/>
              </a:rPr>
              <a:t>https://arxiv.org/abs/</a:t>
            </a:r>
            <a:r>
              <a:rPr lang="en-US" b="1" dirty="0" smtClean="0">
                <a:hlinkClick r:id="rId4"/>
              </a:rPr>
              <a:t>1703.03626</a:t>
            </a:r>
            <a:r>
              <a:rPr lang="en-US" b="1" dirty="0" smtClean="0"/>
              <a:t> </a:t>
            </a:r>
            <a:r>
              <a:rPr lang="en-US" dirty="0" smtClean="0"/>
              <a:t>for all results</a:t>
            </a:r>
            <a:r>
              <a:rPr lang="en-US" dirty="0" smtClean="0"/>
              <a:t>)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Detector </a:t>
            </a:r>
            <a:r>
              <a:rPr lang="en-US" b="1" dirty="0" smtClean="0">
                <a:solidFill>
                  <a:srgbClr val="008000"/>
                </a:solidFill>
              </a:rPr>
              <a:t>currently baseline </a:t>
            </a:r>
            <a:r>
              <a:rPr lang="en-US" b="1" dirty="0">
                <a:solidFill>
                  <a:srgbClr val="008000"/>
                </a:solidFill>
              </a:rPr>
              <a:t>for CSPEC, T-REX at </a:t>
            </a:r>
            <a:r>
              <a:rPr lang="en-US" b="1" dirty="0" smtClean="0">
                <a:solidFill>
                  <a:srgbClr val="008000"/>
                </a:solidFill>
              </a:rPr>
              <a:t>ESS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601" y="5101357"/>
            <a:ext cx="4207414" cy="64633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Thanks to the colleagues at SNS for this opportunity and cooperation!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188" y="3584602"/>
            <a:ext cx="3965460" cy="3273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935" y="4046251"/>
            <a:ext cx="4369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Further on related simulations, see E. Dian presentation today 14:00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887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</a:t>
            </a:r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Layer Thickness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3" name="Picture 12" descr="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2016125"/>
            <a:ext cx="3675755" cy="2560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901" y="4879022"/>
            <a:ext cx="29104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optimized for </a:t>
            </a:r>
            <a:r>
              <a:rPr lang="en-US" dirty="0" err="1" smtClean="0"/>
              <a:t>λ</a:t>
            </a:r>
            <a:r>
              <a:rPr lang="en-US" dirty="0" smtClean="0"/>
              <a:t>=4Å</a:t>
            </a:r>
          </a:p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coating thicknesses: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7 blades with 0.5 um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7 blades with 1.0 um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3 blades with 1.5 um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 descr="MG_eff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88" y="3202433"/>
            <a:ext cx="5144201" cy="35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1097545">
            <a:off x="3182891" y="2763881"/>
            <a:ext cx="960294" cy="70767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Aluminium</a:t>
            </a:r>
            <a:r>
              <a:rPr lang="en-US" dirty="0" smtClean="0"/>
              <a:t> Bragg Edge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2016_12_19_HighResV_3p678meV_narro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132"/>
            <a:ext cx="4562410" cy="2953868"/>
          </a:xfrm>
          <a:prstGeom prst="rect">
            <a:avLst/>
          </a:prstGeom>
        </p:spPr>
      </p:pic>
      <p:pic>
        <p:nvPicPr>
          <p:cNvPr id="8" name="Picture 7" descr="2016_12_19_HighResV_3p807meV_narro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90" y="3904132"/>
            <a:ext cx="4562410" cy="2953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9601" y="3598332"/>
            <a:ext cx="1032933" cy="11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371" y="1606996"/>
            <a:ext cx="3455769" cy="2336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60532" y="2441442"/>
            <a:ext cx="124795" cy="1247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88919" y="2174072"/>
            <a:ext cx="668021" cy="6606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99025" y="2542494"/>
            <a:ext cx="974115" cy="10968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92668" y="2520472"/>
            <a:ext cx="1460838" cy="4348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88919" y="2348824"/>
            <a:ext cx="1864587" cy="55507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488919" y="2348824"/>
            <a:ext cx="284223" cy="11464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7658" y="3560571"/>
            <a:ext cx="101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Incident n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169707" y="1961194"/>
            <a:ext cx="798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Sample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41825" y="2149054"/>
            <a:ext cx="12479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Sample</a:t>
            </a:r>
            <a:r>
              <a:rPr lang="en-US" sz="1600" dirty="0"/>
              <a:t> </a:t>
            </a:r>
            <a:r>
              <a:rPr lang="en-US" sz="1600" dirty="0" smtClean="0"/>
              <a:t>environment</a:t>
            </a:r>
          </a:p>
        </p:txBody>
      </p:sp>
      <p:cxnSp>
        <p:nvCxnSpPr>
          <p:cNvPr id="31" name="Straight Connector 30"/>
          <p:cNvCxnSpPr>
            <a:endCxn id="28" idx="1"/>
          </p:cNvCxnSpPr>
          <p:nvPr/>
        </p:nvCxnSpPr>
        <p:spPr>
          <a:xfrm flipV="1">
            <a:off x="1892668" y="2130471"/>
            <a:ext cx="277039" cy="310971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437923" y="2437207"/>
            <a:ext cx="919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Detector</a:t>
            </a:r>
            <a:endParaRPr lang="en-US" sz="16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885327" y="2566233"/>
            <a:ext cx="1914059" cy="5914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296538" y="3047610"/>
            <a:ext cx="444122" cy="11011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2713" y="1526855"/>
            <a:ext cx="384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Scattering effects from SE and detector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7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Threshold_onOff_230_180_inser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96" y="2388761"/>
            <a:ext cx="4498803" cy="3286551"/>
          </a:xfrm>
          <a:prstGeom prst="rect">
            <a:avLst/>
          </a:prstGeom>
        </p:spPr>
      </p:pic>
      <p:pic>
        <p:nvPicPr>
          <p:cNvPr id="8" name="Picture 7" descr="08_17to18_gamma_inse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761"/>
            <a:ext cx="4508500" cy="32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7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Neutron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07_31_UGe2_2p0m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618217"/>
            <a:ext cx="6530975" cy="3379986"/>
          </a:xfrm>
          <a:prstGeom prst="rect">
            <a:avLst/>
          </a:prstGeom>
        </p:spPr>
      </p:pic>
      <p:pic>
        <p:nvPicPr>
          <p:cNvPr id="8" name="Picture 7" descr="Crosssections_He3_B1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03480"/>
            <a:ext cx="2991457" cy="21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164288" y="2178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692696"/>
            <a:ext cx="611406" cy="57762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217840" y="2708920"/>
            <a:ext cx="1008112" cy="4032448"/>
            <a:chOff x="5292080" y="2420888"/>
            <a:chExt cx="1008112" cy="4032448"/>
          </a:xfrm>
        </p:grpSpPr>
        <p:sp>
          <p:nvSpPr>
            <p:cNvPr id="5" name="Rectangle 4"/>
            <p:cNvSpPr/>
            <p:nvPr/>
          </p:nvSpPr>
          <p:spPr>
            <a:xfrm>
              <a:off x="5292080" y="2420888"/>
              <a:ext cx="100811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92080" y="299695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4128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68144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12160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436096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92080" y="314096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92080" y="328498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92080" y="429309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92080" y="443711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92080" y="458112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2080" y="472514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92080" y="486916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92080" y="501317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92080" y="515719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92080" y="530120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92080" y="544522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2080" y="558924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573325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92080" y="587727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92080" y="602128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92080" y="616530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92080" y="630932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92080" y="342900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92080" y="357301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1703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92080" y="386104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2080" y="400506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92080" y="414908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92080" y="256490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92080" y="270892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92080" y="285293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609328" y="314096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753344" y="3212976"/>
            <a:ext cx="6624736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306072" y="2708920"/>
            <a:ext cx="0" cy="50405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3264" y="256490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Sample center (0, 0, 0)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81336" y="3212976"/>
            <a:ext cx="4896544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73824" y="206084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Grid reference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(2981.9, 149.6, 1943.9)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3944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81536" y="400506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dist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1936" y="494116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Pixel position (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, y, z)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21704" y="3212976"/>
            <a:ext cx="12784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681336" y="1988840"/>
            <a:ext cx="5544616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13584" y="165028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3559.6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378080" y="27809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149.6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9552" y="3284984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</a:rPr>
              <a:t>i</a:t>
            </a: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45432" y="4077072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Reconstructed for each 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65312" y="335699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s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85992" y="551723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1175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07_11_hist_E_9A_firstCell_thick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21088"/>
            <a:ext cx="5233151" cy="263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br>
              <a:rPr lang="en-US" dirty="0" smtClean="0"/>
            </a:br>
            <a:r>
              <a:rPr lang="en-US" dirty="0" smtClean="0"/>
              <a:t>Front </a:t>
            </a:r>
            <a:r>
              <a:rPr lang="en-US" dirty="0"/>
              <a:t>C</a:t>
            </a:r>
            <a:r>
              <a:rPr lang="en-US" dirty="0" smtClean="0"/>
              <a:t>ells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217840" y="2708920"/>
            <a:ext cx="1008112" cy="4032448"/>
            <a:chOff x="5292080" y="2420888"/>
            <a:chExt cx="1008112" cy="4032448"/>
          </a:xfrm>
        </p:grpSpPr>
        <p:sp>
          <p:nvSpPr>
            <p:cNvPr id="5" name="Rectangle 4"/>
            <p:cNvSpPr/>
            <p:nvPr/>
          </p:nvSpPr>
          <p:spPr>
            <a:xfrm>
              <a:off x="5292080" y="2420888"/>
              <a:ext cx="100811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92080" y="299695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4128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68144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12160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436096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92080" y="314096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92080" y="328498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92080" y="429309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92080" y="443711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92080" y="458112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2080" y="472514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92080" y="486916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92080" y="501317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92080" y="515719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92080" y="530120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92080" y="544522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2080" y="558924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573325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92080" y="587727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92080" y="602128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92080" y="616530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92080" y="630932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92080" y="342900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92080" y="357301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1703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92080" y="386104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2080" y="400506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92080" y="414908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92080" y="256490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92080" y="270892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92080" y="285293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609328" y="314096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753344" y="3212976"/>
            <a:ext cx="6624736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306072" y="2708920"/>
            <a:ext cx="0" cy="50405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3264" y="256490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Sample center (0, 0, 0)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81336" y="3212976"/>
            <a:ext cx="4618856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73824" y="206084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Grid reference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(2981.9, 149.6, 1943.9)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3944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03848" y="350100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dist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1936" y="494116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Pixel position (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, y, z)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21704" y="3212976"/>
            <a:ext cx="12784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378080" y="27809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149.6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95536" y="227687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</a:rPr>
              <a:t>i</a:t>
            </a: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11960" y="3356992"/>
            <a:ext cx="80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65312" y="335699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s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85992" y="551723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28184" y="2708920"/>
            <a:ext cx="144016" cy="403244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1520" y="1484784"/>
            <a:ext cx="6062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C0504D"/>
                </a:solidFill>
                <a:latin typeface="Calibri"/>
              </a:rPr>
              <a:t>Correction for depth does not compromise data quality</a:t>
            </a:r>
          </a:p>
          <a:p>
            <a:pPr defTabSz="914400"/>
            <a:r>
              <a:rPr lang="en-US" sz="2000" b="1" dirty="0" smtClean="0">
                <a:solidFill>
                  <a:srgbClr val="C0504D"/>
                </a:solidFill>
                <a:latin typeface="Calibri"/>
              </a:rPr>
              <a:t>Detector equivalent to a flat detector</a:t>
            </a:r>
            <a:endParaRPr lang="en-US" sz="2000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479715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~16% of events in 1</a:t>
            </a:r>
            <a:r>
              <a:rPr lang="en-US" sz="1400" baseline="30000" dirty="0" smtClean="0">
                <a:solidFill>
                  <a:prstClr val="black"/>
                </a:solidFill>
                <a:latin typeface="Calibri"/>
              </a:rPr>
              <a:t>st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cells for 9Å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89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image_frames_300Hz_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1124744"/>
            <a:ext cx="6503484" cy="2994493"/>
          </a:xfrm>
          <a:prstGeom prst="rect">
            <a:avLst/>
          </a:prstGeom>
        </p:spPr>
      </p:pic>
      <p:pic>
        <p:nvPicPr>
          <p:cNvPr id="9" name="Picture 8" descr="image_frames_300Hz_si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3861082"/>
            <a:ext cx="6508750" cy="299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23" y="1871137"/>
            <a:ext cx="38495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ESS direct geometry spectrometers</a:t>
            </a:r>
          </a:p>
          <a:p>
            <a:endParaRPr lang="en-US" sz="2000" dirty="0" smtClean="0"/>
          </a:p>
          <a:p>
            <a:r>
              <a:rPr lang="en-US" sz="2000" dirty="0" smtClean="0"/>
              <a:t>Multi-Grid detector</a:t>
            </a:r>
          </a:p>
          <a:p>
            <a:endParaRPr lang="en-US" sz="2000" dirty="0" smtClean="0"/>
          </a:p>
          <a:p>
            <a:r>
              <a:rPr lang="en-US" sz="2000" dirty="0" smtClean="0"/>
              <a:t>Multi-Grid setup at CNCS</a:t>
            </a:r>
          </a:p>
          <a:p>
            <a:endParaRPr lang="en-US" sz="2000" dirty="0" smtClean="0"/>
          </a:p>
          <a:p>
            <a:r>
              <a:rPr lang="en-US" sz="2000" dirty="0" smtClean="0"/>
              <a:t>Results from CNCS</a:t>
            </a:r>
          </a:p>
          <a:p>
            <a:endParaRPr lang="en-US" sz="2000" dirty="0"/>
          </a:p>
          <a:p>
            <a:r>
              <a:rPr lang="en-US" sz="2000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60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 Used in MG.CNCS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shield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76" y="2410121"/>
            <a:ext cx="2682713" cy="3342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1353" y="5997635"/>
            <a:ext cx="123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Aluminium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9823" y="4622670"/>
            <a:ext cx="83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Gd2O3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51005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B4C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6363" y="538371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PCB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5" idx="0"/>
          </p:cNvCxnSpPr>
          <p:nvPr/>
        </p:nvCxnSpPr>
        <p:spPr>
          <a:xfrm flipH="1" flipV="1">
            <a:off x="5215449" y="5642950"/>
            <a:ext cx="114722" cy="35468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5598517" y="4807336"/>
            <a:ext cx="851306" cy="34070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 flipV="1">
            <a:off x="5684542" y="5313783"/>
            <a:ext cx="891821" cy="25460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1"/>
          </p:cNvCxnSpPr>
          <p:nvPr/>
        </p:nvCxnSpPr>
        <p:spPr>
          <a:xfrm flipH="1">
            <a:off x="5948989" y="3694717"/>
            <a:ext cx="604211" cy="270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66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/>
              <a:t>Time-of-Flight </a:t>
            </a:r>
            <a:r>
              <a:rPr lang="en-US" dirty="0" smtClean="0"/>
              <a:t>Spectrometers at </a:t>
            </a:r>
            <a:r>
              <a:rPr lang="en-US" dirty="0" smtClean="0"/>
              <a:t>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64684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56963"/>
              </p:ext>
            </p:extLst>
          </p:nvPr>
        </p:nvGraphicFramePr>
        <p:xfrm>
          <a:off x="0" y="4089864"/>
          <a:ext cx="3672408" cy="214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41"/>
                <a:gridCol w="851551"/>
                <a:gridCol w="848208"/>
                <a:gridCol w="848208"/>
              </a:tblGrid>
              <a:tr h="4100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VOR</a:t>
                      </a: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– detector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98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height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2.2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29 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21 m</a:t>
                      </a:r>
                      <a:r>
                        <a:rPr lang="en-US" sz="1600" baseline="30000" dirty="0" smtClean="0"/>
                        <a:t>2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37 </a:t>
                      </a:r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2 </a:t>
                      </a:r>
                      <a:r>
                        <a:rPr lang="en-US" sz="1600" baseline="0" dirty="0" smtClean="0"/>
                        <a:t>*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creen Shot 2016-10-07 at 14.03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3652748" y="2276872"/>
            <a:ext cx="5491252" cy="4389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24328" y="2805286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63368" y="381339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95936" y="489351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504" y="1807656"/>
            <a:ext cx="3545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ToF</a:t>
            </a:r>
            <a:r>
              <a:rPr lang="en-US" dirty="0" smtClean="0"/>
              <a:t> spectrometers for 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CSPEC and T-REX – design phase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VOR – accepted proposal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C0504D"/>
                </a:solidFill>
              </a:rPr>
              <a:t>Multi-</a:t>
            </a:r>
            <a:r>
              <a:rPr lang="en-US" b="1" dirty="0" smtClean="0">
                <a:solidFill>
                  <a:srgbClr val="C0504D"/>
                </a:solidFill>
              </a:rPr>
              <a:t>Grid</a:t>
            </a:r>
            <a:r>
              <a:rPr lang="en-US" dirty="0" smtClean="0"/>
              <a:t> </a:t>
            </a:r>
            <a:r>
              <a:rPr lang="en-US" dirty="0" smtClean="0"/>
              <a:t>as </a:t>
            </a:r>
            <a:r>
              <a:rPr lang="en-US" b="1" dirty="0" smtClean="0">
                <a:solidFill>
                  <a:srgbClr val="C0504D"/>
                </a:solidFill>
              </a:rPr>
              <a:t>baseline</a:t>
            </a:r>
            <a:r>
              <a:rPr lang="en-US" dirty="0" smtClean="0"/>
              <a:t> detector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2348" y="6165304"/>
            <a:ext cx="1111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*preliminary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33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383" y="1756778"/>
            <a:ext cx="3956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-of-flight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-5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 sample to detector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distance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Energy transfer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20-40 m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detector area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Position resolution O(1inch) 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Momentum transfer</a:t>
            </a:r>
          </a:p>
          <a:p>
            <a:r>
              <a:rPr lang="en-US" dirty="0" smtClean="0">
                <a:solidFill>
                  <a:schemeClr val="accent2"/>
                </a:solidFill>
                <a:sym typeface="Wingdings"/>
              </a:rPr>
              <a:t>High dynamic range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Low </a:t>
            </a:r>
            <a:r>
              <a:rPr lang="en-US" dirty="0" smtClean="0">
                <a:solidFill>
                  <a:schemeClr val="accent2"/>
                </a:solidFill>
              </a:rPr>
              <a:t>background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Time-of-Flight Spectrometers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475615" y="3882440"/>
            <a:ext cx="3331911" cy="2846439"/>
            <a:chOff x="5080324" y="523395"/>
            <a:chExt cx="3331911" cy="2846439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5080324" y="1666075"/>
              <a:ext cx="1328341" cy="2330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6561065" y="1095182"/>
              <a:ext cx="1455593" cy="57089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6408665" y="1491313"/>
              <a:ext cx="152400" cy="372828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88256" y="523395"/>
              <a:ext cx="2323979" cy="2846439"/>
              <a:chOff x="6589892" y="493809"/>
              <a:chExt cx="2323979" cy="2846439"/>
            </a:xfrm>
          </p:grpSpPr>
          <p:sp>
            <p:nvSpPr>
              <p:cNvPr id="40" name="Arc 39"/>
              <p:cNvSpPr/>
              <p:nvPr/>
            </p:nvSpPr>
            <p:spPr>
              <a:xfrm>
                <a:off x="6589892" y="493809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>
                <a:off x="6589892" y="995717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1" idx="0"/>
                <a:endCxn id="40" idx="0"/>
              </p:cNvCxnSpPr>
              <p:nvPr/>
            </p:nvCxnSpPr>
            <p:spPr>
              <a:xfrm flipV="1">
                <a:off x="7751881" y="49380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8055759" y="550255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8719929" y="1024358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8336332" y="639080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8558645" y="820926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8913871" y="1613187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8836451" y="124035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5080324" y="1269945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 smtClean="0"/>
                <a:t>i</a:t>
              </a:r>
              <a:r>
                <a:rPr lang="en-US" dirty="0" smtClean="0"/>
                <a:t>, Q</a:t>
              </a:r>
              <a:r>
                <a:rPr lang="en-US" baseline="-25000" dirty="0" smtClean="0"/>
                <a:t>i</a:t>
              </a:r>
              <a:endParaRPr lang="en-US" baseline="-25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35671" y="1504711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/>
                <a:t>f</a:t>
              </a:r>
              <a:r>
                <a:rPr lang="en-US" dirty="0" smtClean="0"/>
                <a:t>, </a:t>
              </a:r>
              <a:r>
                <a:rPr lang="en-US" dirty="0" err="1" smtClean="0"/>
                <a:t>Q</a:t>
              </a:r>
              <a:r>
                <a:rPr lang="en-US" baseline="-25000" dirty="0" err="1"/>
                <a:t>f</a:t>
              </a:r>
              <a:endParaRPr lang="en-US" baseline="-25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11519" y="4342133"/>
            <a:ext cx="153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Incident beam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83727" y="5268711"/>
            <a:ext cx="87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3864" y="4183645"/>
            <a:ext cx="270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pic>
        <p:nvPicPr>
          <p:cNvPr id="27" name="Picture 26" descr="07_27_V_1p55meV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6013864" y="4537787"/>
            <a:ext cx="3095643" cy="1530485"/>
          </a:xfrm>
          <a:prstGeom prst="rect">
            <a:avLst/>
          </a:prstGeom>
        </p:spPr>
      </p:pic>
      <p:pic>
        <p:nvPicPr>
          <p:cNvPr id="11" name="Picture 10" descr="Mon_spec_exampl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6012" r="8554"/>
          <a:stretch/>
        </p:blipFill>
        <p:spPr>
          <a:xfrm>
            <a:off x="879814" y="5130898"/>
            <a:ext cx="2672853" cy="1727101"/>
          </a:xfrm>
          <a:prstGeom prst="rect">
            <a:avLst/>
          </a:prstGeom>
        </p:spPr>
      </p:pic>
      <p:pic>
        <p:nvPicPr>
          <p:cNvPr id="31" name="Picture 30" descr="He3_image_1802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3856" r="8262" b="5218"/>
          <a:stretch/>
        </p:blipFill>
        <p:spPr>
          <a:xfrm>
            <a:off x="5231064" y="2538249"/>
            <a:ext cx="3564095" cy="121385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58332" y="2155984"/>
            <a:ext cx="19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</a:t>
            </a:r>
            <a:r>
              <a:rPr lang="en-US" dirty="0" smtClean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3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CSPEC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8" y="2844102"/>
            <a:ext cx="4358326" cy="392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83" y="2844102"/>
            <a:ext cx="4104070" cy="392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1666876"/>
            <a:ext cx="849312" cy="849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55497"/>
            <a:ext cx="857967" cy="860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30439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spectrometer</a:t>
            </a:r>
          </a:p>
          <a:p>
            <a:r>
              <a:rPr lang="en-US" dirty="0" smtClean="0"/>
              <a:t>0.2 </a:t>
            </a:r>
            <a:r>
              <a:rPr lang="en-US" dirty="0" err="1" smtClean="0"/>
              <a:t>meV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 20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29m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</a:p>
          <a:p>
            <a:r>
              <a:rPr lang="en-US" dirty="0" smtClean="0"/>
              <a:t>Horizontal coverage 5° to 135°</a:t>
            </a:r>
          </a:p>
          <a:p>
            <a:r>
              <a:rPr lang="en-US" dirty="0" smtClean="0"/>
              <a:t>Vertical coverage -25° to 25</a:t>
            </a:r>
            <a:r>
              <a:rPr lang="en-US" dirty="0"/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33638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T-REX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231-SKZ-20161213-AHeynen-Tallget 2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" y="2851466"/>
            <a:ext cx="4165420" cy="3784284"/>
          </a:xfrm>
          <a:prstGeom prst="rect">
            <a:avLst/>
          </a:prstGeom>
        </p:spPr>
      </p:pic>
      <p:pic>
        <p:nvPicPr>
          <p:cNvPr id="6" name="Picture 5" descr="231-SKZ-20170306-AHeynen-Spektrometer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75" y="2851466"/>
            <a:ext cx="4058212" cy="3784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62" y="1754188"/>
            <a:ext cx="1462087" cy="661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70036"/>
            <a:ext cx="1090464" cy="967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44536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/ </a:t>
            </a:r>
            <a:r>
              <a:rPr lang="en-US" dirty="0" err="1" smtClean="0"/>
              <a:t>bispectral</a:t>
            </a:r>
            <a:r>
              <a:rPr lang="en-US" dirty="0" smtClean="0"/>
              <a:t> spectrometer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meV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 160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21m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</a:p>
          <a:p>
            <a:r>
              <a:rPr lang="en-US" dirty="0" smtClean="0"/>
              <a:t>Horizontal coverage -36° to -1</a:t>
            </a:r>
            <a:r>
              <a:rPr lang="en-US" dirty="0"/>
              <a:t>°</a:t>
            </a:r>
            <a:r>
              <a:rPr lang="en-US" dirty="0" smtClean="0"/>
              <a:t> and 1</a:t>
            </a:r>
            <a:r>
              <a:rPr lang="en-US" dirty="0"/>
              <a:t>°</a:t>
            </a:r>
            <a:r>
              <a:rPr lang="en-US" dirty="0" smtClean="0"/>
              <a:t> to 144°</a:t>
            </a:r>
          </a:p>
          <a:p>
            <a:r>
              <a:rPr lang="en-US" dirty="0" smtClean="0"/>
              <a:t>Vertical coverage -25° to 15</a:t>
            </a:r>
            <a:r>
              <a:rPr lang="en-US" dirty="0"/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411509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Multi-Grid Principle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photo 2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2965702" cy="22365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860032" y="191683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98212" y="2127476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7504" y="1484784"/>
            <a:ext cx="3883360" cy="2706317"/>
            <a:chOff x="158190" y="2899315"/>
            <a:chExt cx="3883360" cy="2706317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1723118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877154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773687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1363698" y="4541689"/>
              <a:ext cx="359420" cy="611684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1806833" y="4971671"/>
              <a:ext cx="321469" cy="32035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372502" y="5069657"/>
              <a:ext cx="966639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B-10 film</a:t>
              </a: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1671773" y="5325269"/>
              <a:ext cx="101686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Al substrate</a:t>
              </a: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265346" y="3503613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640393" y="3403154"/>
              <a:ext cx="1082725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conversion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 bwMode="auto">
            <a:xfrm>
              <a:off x="1182872" y="3684439"/>
              <a:ext cx="488900" cy="107156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1774463" y="3735785"/>
              <a:ext cx="154037" cy="16743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1031067" y="3905449"/>
              <a:ext cx="743396" cy="747861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158190" y="4360862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gas</a:t>
              </a:r>
            </a:p>
          </p:txBody>
        </p:sp>
        <p:sp>
          <p:nvSpPr>
            <p:cNvPr id="24" name="Explosion 2 25"/>
            <p:cNvSpPr>
              <a:spLocks noChangeArrowheads="1"/>
            </p:cNvSpPr>
            <p:nvPr/>
          </p:nvSpPr>
          <p:spPr bwMode="auto">
            <a:xfrm>
              <a:off x="1723117" y="3847406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8"/>
            <p:cNvSpPr txBox="1">
              <a:spLocks noChangeArrowheads="1"/>
            </p:cNvSpPr>
            <p:nvPr/>
          </p:nvSpPr>
          <p:spPr bwMode="auto">
            <a:xfrm>
              <a:off x="479658" y="4039394"/>
              <a:ext cx="964406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1872690" y="3450034"/>
              <a:ext cx="957709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2</a:t>
              </a: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>
              <a:off x="2128302" y="2899315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gas</a:t>
              </a: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2736592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2890628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787161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3784823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3938859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835392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77985" y="3915446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4238456" y="2079224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pic>
        <p:nvPicPr>
          <p:cNvPr id="36" name="Picture 35" descr="DSCF03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365104"/>
            <a:ext cx="2677072" cy="186948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406201" y="4567533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46322" y="497422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14"/>
          <p:cNvSpPr txBox="1">
            <a:spLocks noChangeArrowheads="1"/>
          </p:cNvSpPr>
          <p:nvPr/>
        </p:nvSpPr>
        <p:spPr bwMode="auto">
          <a:xfrm>
            <a:off x="225306" y="4495682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12" y="616530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Introduced at ILL, jointly developed by ILL and ESS under CRISP project, and now under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BrightnESS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4437112"/>
            <a:ext cx="4320480" cy="120032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High total efficiency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Readout split over many layers – lower local rate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No need for resistive readout – low gain</a:t>
            </a:r>
            <a:endParaRPr lang="en-US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6165304"/>
            <a:ext cx="1859865" cy="6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GCNCS_top_detail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72" y="2916465"/>
            <a:ext cx="3625335" cy="3789107"/>
          </a:xfrm>
          <a:prstGeom prst="rect">
            <a:avLst/>
          </a:prstGeom>
        </p:spPr>
      </p:pic>
      <p:pic>
        <p:nvPicPr>
          <p:cNvPr id="8" name="Picture 7" descr="MGCNCS_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6531"/>
            <a:ext cx="1637818" cy="5797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of MG.CNCS in Lund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1" name="Picture 10" descr="IMG_203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7" y="1708180"/>
            <a:ext cx="2982528" cy="2236896"/>
          </a:xfrm>
          <a:prstGeom prst="rect">
            <a:avLst/>
          </a:prstGeom>
        </p:spPr>
      </p:pic>
      <p:pic>
        <p:nvPicPr>
          <p:cNvPr id="12" name="Picture 11" descr="IMG_213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7" y="3996064"/>
            <a:ext cx="3612680" cy="27095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65922" y="1280662"/>
            <a:ext cx="0" cy="526255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111004" y="3766654"/>
            <a:ext cx="6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1.1m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14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19679</TotalTime>
  <Words>1292</Words>
  <Application>Microsoft Macintosh PowerPoint</Application>
  <PresentationFormat>On-screen Show (4:3)</PresentationFormat>
  <Paragraphs>285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1_Office Theme</vt:lpstr>
      <vt:lpstr>2_Office Theme</vt:lpstr>
      <vt:lpstr>3_Office Theme</vt:lpstr>
      <vt:lpstr>4_Office Theme</vt:lpstr>
      <vt:lpstr>5_Office Theme</vt:lpstr>
      <vt:lpstr>Microsoft Equation</vt:lpstr>
      <vt:lpstr>Performance of the Multi-Grid Detector on the Time-of-Flight Spectrometer CNCS at SNS</vt:lpstr>
      <vt:lpstr>Introduction</vt:lpstr>
      <vt:lpstr>Outline</vt:lpstr>
      <vt:lpstr>Time-of-Flight Spectrometers at ESS</vt:lpstr>
      <vt:lpstr>Time-of-Flight Spectrometers</vt:lpstr>
      <vt:lpstr>CSPEC at ESS</vt:lpstr>
      <vt:lpstr>T-REX at ESS</vt:lpstr>
      <vt:lpstr>Multi-Grid Principle</vt:lpstr>
      <vt:lpstr>Construction of MG.CNCS in Lund</vt:lpstr>
      <vt:lpstr>Goals of the Test on CNCS</vt:lpstr>
      <vt:lpstr>Layout of CNCS at SNS</vt:lpstr>
      <vt:lpstr>Multi-Grid installed at CNCS</vt:lpstr>
      <vt:lpstr>Dedicated Measurements</vt:lpstr>
      <vt:lpstr>Time-of-Flight Spectrum</vt:lpstr>
      <vt:lpstr>Energy Reconstruction</vt:lpstr>
      <vt:lpstr>Elastic Energy Resolution</vt:lpstr>
      <vt:lpstr>Efficiency</vt:lpstr>
      <vt:lpstr>Single Crystal Reflection</vt:lpstr>
      <vt:lpstr>Single Crystal Reflection</vt:lpstr>
      <vt:lpstr>Single Crystal Reflection</vt:lpstr>
      <vt:lpstr>Conclusions</vt:lpstr>
      <vt:lpstr> </vt:lpstr>
      <vt:lpstr>Choice of 10B4C Layer Thickness</vt:lpstr>
      <vt:lpstr>Aluminium Bragg Edge</vt:lpstr>
      <vt:lpstr>Gamma Background</vt:lpstr>
      <vt:lpstr>Fast Neutron Background</vt:lpstr>
      <vt:lpstr>Energy Reconstruction</vt:lpstr>
      <vt:lpstr>Energy Reconstruction Front Cells Only</vt:lpstr>
      <vt:lpstr>Single Crystal Reflection</vt:lpstr>
      <vt:lpstr>Shielding Used in MG.CNCS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ESS User</cp:lastModifiedBy>
  <cp:revision>87</cp:revision>
  <dcterms:created xsi:type="dcterms:W3CDTF">2017-02-12T18:14:37Z</dcterms:created>
  <dcterms:modified xsi:type="dcterms:W3CDTF">2017-03-27T08:29:37Z</dcterms:modified>
</cp:coreProperties>
</file>