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86" r:id="rId3"/>
    <p:sldId id="289" r:id="rId4"/>
    <p:sldId id="298" r:id="rId5"/>
    <p:sldId id="299" r:id="rId6"/>
    <p:sldId id="300" r:id="rId7"/>
    <p:sldId id="301" r:id="rId8"/>
    <p:sldId id="276" r:id="rId9"/>
    <p:sldId id="306" r:id="rId10"/>
    <p:sldId id="277" r:id="rId11"/>
    <p:sldId id="278" r:id="rId12"/>
    <p:sldId id="281" r:id="rId13"/>
    <p:sldId id="302" r:id="rId14"/>
    <p:sldId id="307" r:id="rId1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8A"/>
    <a:srgbClr val="F5EF24"/>
    <a:srgbClr val="BBB61B"/>
    <a:srgbClr val="988EFF"/>
    <a:srgbClr val="E4DD1E"/>
    <a:srgbClr val="F4C6FF"/>
    <a:srgbClr val="FF80C9"/>
    <a:srgbClr val="22FFBA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567" autoAdjust="0"/>
  </p:normalViewPr>
  <p:slideViewPr>
    <p:cSldViewPr>
      <p:cViewPr>
        <p:scale>
          <a:sx n="125" d="100"/>
          <a:sy n="125" d="100"/>
        </p:scale>
        <p:origin x="-376" y="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21/03/17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21/03/17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21/03/17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21/03/17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21/03/17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21/03/17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jpe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Characterization </a:t>
            </a:r>
            <a:r>
              <a:rPr lang="en-US" sz="4000" dirty="0"/>
              <a:t>of Thermal Neutron Beam </a:t>
            </a:r>
            <a:r>
              <a:rPr lang="en-US" sz="4000" dirty="0" smtClean="0"/>
              <a:t>Monitors 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872808" cy="1752600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Fatima Issa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21 March 2017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2D2_setup_pic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" b="-920"/>
          <a:stretch/>
        </p:blipFill>
        <p:spPr>
          <a:xfrm>
            <a:off x="107504" y="1556792"/>
            <a:ext cx="2969708" cy="25202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6" name="Picture 5" descr="Eff-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" y="4221088"/>
            <a:ext cx="3043575" cy="240185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848872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Beam </a:t>
            </a:r>
            <a:r>
              <a:rPr lang="en-US" sz="2800" dirty="0" smtClean="0"/>
              <a:t>Monitors- Neutron measurement at R2D2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268760"/>
            <a:ext cx="1168703" cy="457200"/>
          </a:xfrm>
          <a:prstGeom prst="rect">
            <a:avLst/>
          </a:prstGeom>
        </p:spPr>
      </p:pic>
      <p:pic>
        <p:nvPicPr>
          <p:cNvPr id="3" name="Picture 2" descr="att_fi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49080"/>
            <a:ext cx="3233935" cy="25009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35696" y="5661248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Box 4"/>
          <p:cNvSpPr txBox="1"/>
          <p:nvPr/>
        </p:nvSpPr>
        <p:spPr>
          <a:xfrm>
            <a:off x="4653613" y="1789626"/>
            <a:ext cx="704635" cy="365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131840" y="1700808"/>
            <a:ext cx="3514998" cy="2079696"/>
            <a:chOff x="3282648" y="1700808"/>
            <a:chExt cx="3514998" cy="2079696"/>
          </a:xfrm>
        </p:grpSpPr>
        <p:pic>
          <p:nvPicPr>
            <p:cNvPr id="15" name="Picture 1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648" y="1700808"/>
              <a:ext cx="3514998" cy="2079696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4301910" y="1891875"/>
              <a:ext cx="243815" cy="46960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631461" y="1998443"/>
              <a:ext cx="243815" cy="46960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5"/>
            <p:cNvSpPr txBox="1"/>
            <p:nvPr/>
          </p:nvSpPr>
          <p:spPr>
            <a:xfrm>
              <a:off x="4066988" y="1756863"/>
              <a:ext cx="793043" cy="25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Slit 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 Box 5"/>
            <p:cNvSpPr txBox="1"/>
            <p:nvPr/>
          </p:nvSpPr>
          <p:spPr>
            <a:xfrm>
              <a:off x="4644008" y="1772816"/>
              <a:ext cx="793043" cy="25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Slit 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732241" y="2132856"/>
            <a:ext cx="2016224" cy="16561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endParaRPr lang="en-US" sz="9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Peak </a:t>
            </a:r>
            <a:r>
              <a:rPr lang="en-US" sz="9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        </a:t>
            </a:r>
            <a:r>
              <a:rPr lang="en-US" sz="11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wavelength </a:t>
            </a:r>
            <a:r>
              <a:rPr lang="en-US" sz="1100" u="sng" dirty="0">
                <a:solidFill>
                  <a:srgbClr val="000000"/>
                </a:solidFill>
                <a:ea typeface="ＭＳ 明朝"/>
                <a:cs typeface="Times New Roman"/>
              </a:rPr>
              <a:t>(</a:t>
            </a:r>
            <a:r>
              <a:rPr lang="en-US" sz="1100" u="sng" kern="1200" dirty="0" err="1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Å</a:t>
            </a:r>
            <a:r>
              <a:rPr lang="en-US" sz="1100" u="sng" kern="12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)    </a:t>
            </a:r>
            <a:endParaRPr lang="en-US" sz="9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400            2.00  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911            0.878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711            1.12                    </a:t>
            </a:r>
            <a:r>
              <a:rPr lang="en-US" sz="1100" dirty="0">
                <a:solidFill>
                  <a:srgbClr val="000000"/>
                </a:solidFill>
                <a:ea typeface="ＭＳ 明朝"/>
                <a:cs typeface="Times New Roman"/>
              </a:rPr>
              <a:t>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511            1.54                  </a:t>
            </a:r>
            <a:r>
              <a:rPr lang="en-US" sz="1100" kern="12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822            0.943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311            2.41  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933            0.804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579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6" name="Picture 5" descr="Spectra_ORDELA-H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 r="6697"/>
          <a:stretch/>
        </p:blipFill>
        <p:spPr>
          <a:xfrm>
            <a:off x="395536" y="1556792"/>
            <a:ext cx="3616533" cy="2736304"/>
          </a:xfrm>
          <a:prstGeom prst="rect">
            <a:avLst/>
          </a:prstGeom>
        </p:spPr>
      </p:pic>
      <p:pic>
        <p:nvPicPr>
          <p:cNvPr id="8" name="Picture 7" descr="Spectra_ORDELA-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/>
          <a:stretch/>
        </p:blipFill>
        <p:spPr>
          <a:xfrm>
            <a:off x="4499992" y="1700808"/>
            <a:ext cx="3744416" cy="2625263"/>
          </a:xfrm>
          <a:prstGeom prst="rect">
            <a:avLst/>
          </a:prstGeom>
        </p:spPr>
      </p:pic>
      <p:pic>
        <p:nvPicPr>
          <p:cNvPr id="9" name="Picture 8" descr="MIR2d_imag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921" r="8011"/>
          <a:stretch/>
        </p:blipFill>
        <p:spPr>
          <a:xfrm>
            <a:off x="4716016" y="4365104"/>
            <a:ext cx="2088232" cy="2434966"/>
          </a:xfrm>
          <a:prstGeom prst="rect">
            <a:avLst/>
          </a:prstGeom>
        </p:spPr>
      </p:pic>
      <p:pic>
        <p:nvPicPr>
          <p:cNvPr id="10" name="Picture 9" descr="CDT_2dimag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t="7735" r="6645"/>
          <a:stretch/>
        </p:blipFill>
        <p:spPr>
          <a:xfrm>
            <a:off x="1187624" y="4581128"/>
            <a:ext cx="2751787" cy="21635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7704" y="22768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ORDELA-He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6136" y="21328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ORDELA-N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47971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2D-GEM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60232" y="49411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2D-MWPC 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848872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Beam </a:t>
            </a:r>
            <a:r>
              <a:rPr lang="en-US" sz="2800" dirty="0" smtClean="0"/>
              <a:t>Monitors- Neutron measurement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201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monitors-main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6437591" y="2015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Content Placeholder 32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64455401"/>
              </p:ext>
            </p:extLst>
          </p:nvPr>
        </p:nvGraphicFramePr>
        <p:xfrm>
          <a:off x="323528" y="1484784"/>
          <a:ext cx="8568952" cy="387571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8152"/>
                <a:gridCol w="967355"/>
                <a:gridCol w="806548"/>
                <a:gridCol w="1248834"/>
                <a:gridCol w="896099"/>
                <a:gridCol w="806490"/>
                <a:gridCol w="1035314"/>
                <a:gridCol w="1440160"/>
              </a:tblGrid>
              <a:tr h="40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BM-100X50 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2D-</a:t>
                      </a: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2D-GEM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Scintillator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Fission </a:t>
                      </a:r>
                      <a:r>
                        <a:rPr lang="en-US" sz="1400" dirty="0" smtClean="0">
                          <a:effectLst/>
                        </a:rPr>
                        <a:t>chamber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</a:tr>
              <a:tr h="40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supplier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ORDELA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ORDELA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Mirrotron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Mirrotron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CDT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Quantum detector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LND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Isotope used for neutron capture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14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He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6</a:t>
                      </a:r>
                      <a:r>
                        <a:rPr lang="en-US" sz="1200" dirty="0">
                          <a:effectLst/>
                        </a:rPr>
                        <a:t>Li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235</a:t>
                      </a:r>
                      <a:r>
                        <a:rPr lang="en-US" sz="1200" dirty="0">
                          <a:effectLst/>
                        </a:rPr>
                        <a:t>U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Gas pressure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mbar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6,0795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81,06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6,5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pressure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Total</a:t>
                      </a:r>
                      <a:r>
                        <a:rPr lang="en-US" sz="1100" baseline="0" dirty="0" smtClean="0">
                          <a:effectLst/>
                        </a:rPr>
                        <a:t> pressure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100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Total pressure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1013,2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Filled gas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He+</a:t>
                      </a:r>
                      <a:r>
                        <a:rPr lang="en-US" sz="1100" baseline="30000">
                          <a:effectLst/>
                        </a:rPr>
                        <a:t>4</a:t>
                      </a:r>
                      <a:r>
                        <a:rPr lang="en-US" sz="1100">
                          <a:effectLst/>
                        </a:rPr>
                        <a:t>He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He+CF</a:t>
                      </a:r>
                      <a:r>
                        <a:rPr lang="en-US" sz="1100" baseline="-25000" dirty="0">
                          <a:effectLst/>
                        </a:rPr>
                        <a:t>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He+CF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Ar/CO</a:t>
                      </a:r>
                      <a:r>
                        <a:rPr lang="en-US" sz="1100" baseline="-25000">
                          <a:effectLst/>
                        </a:rPr>
                        <a:t>2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--------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P10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Active Area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(mm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114 x 51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114 x 51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x 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x 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Diameter 100 mm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 x 42 </a:t>
                      </a:r>
                      <a:endParaRPr lang="en-US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 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Diameter 108.0 mm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351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Applied voltage (V)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Anode at -3500V 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Drift at 1500V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-1000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Measured attenuation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%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10.6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8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Calculated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attenuation %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6.9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2.4</a:t>
                      </a:r>
                      <a:endParaRPr lang="en-US" sz="1100" dirty="0"/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Measured Efficiency </a:t>
                      </a:r>
                      <a:r>
                        <a:rPr lang="en-US" sz="1100" baseline="0" dirty="0" smtClean="0">
                          <a:effectLst/>
                        </a:rPr>
                        <a:t>at 2.4Å </a:t>
                      </a: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1.2x10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2x10</a:t>
                      </a:r>
                      <a:r>
                        <a:rPr lang="en-US" sz="1100" baseline="30000" dirty="0" smtClean="0"/>
                        <a:t>-5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1.1x10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1.5x10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3x10</a:t>
                      </a:r>
                      <a:r>
                        <a:rPr lang="en-US" sz="1100" baseline="30000" dirty="0" smtClean="0"/>
                        <a:t>-2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7504" y="5949280"/>
            <a:ext cx="8928992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characterization </a:t>
            </a:r>
            <a:r>
              <a:rPr lang="en-US" dirty="0" smtClean="0">
                <a:sym typeface="Wingdings"/>
              </a:rPr>
              <a:t> monitors will be customized to match ESS requirements for each instruments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45325" y="4346519"/>
            <a:ext cx="8712968" cy="1008112"/>
          </a:xfrm>
          <a:prstGeom prst="roundRect">
            <a:avLst/>
          </a:prstGeom>
          <a:noFill/>
          <a:ln w="28575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7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2000" dirty="0" smtClean="0"/>
              <a:t>Different types of beam monitors </a:t>
            </a:r>
            <a:r>
              <a:rPr lang="en-US" sz="2000" dirty="0"/>
              <a:t>(MWPC, 2D-GEM, scintillator, fission chamber) </a:t>
            </a:r>
            <a:r>
              <a:rPr lang="en-US" sz="2000" dirty="0" smtClean="0"/>
              <a:t>from different supplier have been tested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algn="just"/>
            <a:r>
              <a:rPr lang="en-US" sz="2000" dirty="0" smtClean="0"/>
              <a:t>Efficiency, attenuation and gamma sensitivity were studied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algn="just"/>
            <a:r>
              <a:rPr lang="en-US" sz="2000" dirty="0" smtClean="0"/>
              <a:t>Relatively high attenuation factor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/>
              <a:t>mainly contributed to the window thickness 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algn="just"/>
            <a:r>
              <a:rPr lang="en-US" sz="2000" dirty="0"/>
              <a:t>more characterization is planned </a:t>
            </a:r>
            <a:r>
              <a:rPr lang="en-US" sz="2000" dirty="0" smtClean="0"/>
              <a:t>(sensitivity to fast </a:t>
            </a:r>
            <a:r>
              <a:rPr lang="en-US" sz="2000" dirty="0"/>
              <a:t>neutrons, ageing, linearity, </a:t>
            </a:r>
            <a:r>
              <a:rPr lang="en-US" sz="2000" dirty="0" smtClean="0"/>
              <a:t>)</a:t>
            </a:r>
          </a:p>
          <a:p>
            <a:pPr marL="0" indent="0" algn="just">
              <a:buNone/>
            </a:pPr>
            <a:endParaRPr lang="en-US" sz="2000" dirty="0"/>
          </a:p>
          <a:p>
            <a:pPr algn="just"/>
            <a:r>
              <a:rPr lang="en-US" sz="2000" dirty="0">
                <a:sym typeface="Wingdings"/>
              </a:rPr>
              <a:t>monitors will be customized to match ESS requirements for each </a:t>
            </a:r>
            <a:r>
              <a:rPr lang="en-US" sz="2000" dirty="0" smtClean="0">
                <a:sym typeface="Wingdings"/>
              </a:rPr>
              <a:t>instruments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630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036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660066"/>
                </a:solidFill>
                <a:latin typeface="Apple Chancery"/>
                <a:cs typeface="Apple Chancery"/>
              </a:rPr>
              <a:t>Thank you </a:t>
            </a:r>
            <a:endParaRPr lang="en-US" sz="4800" dirty="0">
              <a:solidFill>
                <a:srgbClr val="660066"/>
              </a:solidFill>
              <a:latin typeface="Apple Chancery"/>
              <a:cs typeface="Apple Chancery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5" name="Picture 4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1115616" y="476672"/>
            <a:ext cx="1691752" cy="48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51016"/>
            <a:ext cx="792088" cy="529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98072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 2020 grant </a:t>
            </a:r>
            <a:r>
              <a:rPr lang="en-US" sz="1200" dirty="0"/>
              <a:t>agreement 676548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76672"/>
            <a:ext cx="581875" cy="548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548680"/>
            <a:ext cx="1232232" cy="48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/>
              <a:t>w</a:t>
            </a:r>
            <a:r>
              <a:rPr lang="en-US" sz="3200" dirty="0" smtClean="0"/>
              <a:t>hy Beam monitors? </a:t>
            </a:r>
          </a:p>
          <a:p>
            <a:r>
              <a:rPr lang="en-US" sz="3200" dirty="0"/>
              <a:t>Types and specifications </a:t>
            </a:r>
            <a:r>
              <a:rPr lang="en-US" sz="3200" dirty="0" smtClean="0"/>
              <a:t>of the used Beam monitors</a:t>
            </a:r>
          </a:p>
          <a:p>
            <a:r>
              <a:rPr lang="en-US" sz="3200" dirty="0"/>
              <a:t>r</a:t>
            </a:r>
            <a:r>
              <a:rPr lang="en-US" sz="3200" dirty="0" smtClean="0"/>
              <a:t>esults (efficiency, attenuation, gamma sensitivity,.. )</a:t>
            </a:r>
          </a:p>
          <a:p>
            <a:r>
              <a:rPr lang="en-US" sz="3200" dirty="0" smtClean="0"/>
              <a:t>conclusion</a:t>
            </a:r>
          </a:p>
          <a:p>
            <a:pPr>
              <a:buFont typeface="Lucida Grande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945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1682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ESS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 descr="Screen Shot 2016-10-07 at 14.03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30926" y="1628800"/>
            <a:ext cx="5495040" cy="439248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707648"/>
              </p:ext>
            </p:extLst>
          </p:nvPr>
        </p:nvGraphicFramePr>
        <p:xfrm>
          <a:off x="5724128" y="1700808"/>
          <a:ext cx="3312368" cy="435825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360436"/>
                <a:gridCol w="1951932"/>
              </a:tblGrid>
              <a:tr h="34509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 Class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 Sub-class</a:t>
                      </a:r>
                      <a:endParaRPr lang="en-US" sz="1600" dirty="0"/>
                    </a:p>
                  </a:txBody>
                  <a:tcPr/>
                </a:tc>
              </a:tr>
              <a:tr h="356501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Large Scale Structures</a:t>
                      </a:r>
                      <a:endParaRPr lang="en-US" sz="1600" dirty="0"/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Small Angle Scattering</a:t>
                      </a:r>
                      <a:endParaRPr lang="en-US" sz="1600" dirty="0"/>
                    </a:p>
                  </a:txBody>
                  <a:tcPr/>
                </a:tc>
              </a:tr>
              <a:tr h="3565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Reflectometry</a:t>
                      </a:r>
                      <a:endParaRPr lang="en-US" sz="1600" dirty="0"/>
                    </a:p>
                  </a:txBody>
                  <a:tcPr/>
                </a:tc>
              </a:tr>
              <a:tr h="35650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Diffraction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Powder Diffraction</a:t>
                      </a:r>
                      <a:endParaRPr lang="en-US" sz="1600" dirty="0"/>
                    </a:p>
                  </a:txBody>
                  <a:tcPr/>
                </a:tc>
              </a:tr>
              <a:tr h="3565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 crystal diffraction</a:t>
                      </a:r>
                      <a:endParaRPr lang="en-US" sz="1600" dirty="0"/>
                    </a:p>
                  </a:txBody>
                  <a:tcPr/>
                </a:tc>
              </a:tr>
              <a:tr h="35650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Engineering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Strain</a:t>
                      </a:r>
                      <a:r>
                        <a:rPr lang="en-US" sz="1600" baseline="0" dirty="0" smtClean="0"/>
                        <a:t> scanning</a:t>
                      </a:r>
                      <a:endParaRPr lang="en-US" sz="1600" dirty="0"/>
                    </a:p>
                  </a:txBody>
                  <a:tcPr/>
                </a:tc>
              </a:tr>
              <a:tr h="356501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Imaging and tomography</a:t>
                      </a:r>
                      <a:endParaRPr lang="en-US" sz="1600" dirty="0"/>
                    </a:p>
                  </a:txBody>
                  <a:tcPr/>
                </a:tc>
              </a:tr>
              <a:tr h="35650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Spectroscopy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Direct</a:t>
                      </a:r>
                      <a:r>
                        <a:rPr lang="en-US" sz="1600" baseline="0" dirty="0" smtClean="0"/>
                        <a:t> Geometry</a:t>
                      </a:r>
                      <a:endParaRPr lang="en-US" sz="1600" dirty="0"/>
                    </a:p>
                  </a:txBody>
                  <a:tcPr/>
                </a:tc>
              </a:tr>
              <a:tr h="615775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Indirect Geometry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3" y="6093296"/>
            <a:ext cx="813690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At each instrument beam monitors will be used for diagnostics and for normalization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8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Nuclear reactions used for thermal neutron detection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794"/>
          <a:stretch/>
        </p:blipFill>
        <p:spPr>
          <a:xfrm>
            <a:off x="395536" y="2616846"/>
            <a:ext cx="6324600" cy="2809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8897" y="59520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851" y="65164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5517232"/>
            <a:ext cx="897715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 monitors are thermal neutron detectors with relatively low efficiency which varies from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-6   </a:t>
            </a:r>
            <a:r>
              <a:rPr lang="en-US" dirty="0" smtClean="0"/>
              <a:t>to</a:t>
            </a:r>
            <a:r>
              <a:rPr lang="en-US" baseline="30000" dirty="0" smtClean="0"/>
              <a:t> </a:t>
            </a:r>
            <a:r>
              <a:rPr lang="en-US" dirty="0" smtClean="0"/>
              <a:t>10</a:t>
            </a:r>
            <a:r>
              <a:rPr lang="en-US" baseline="30000" dirty="0"/>
              <a:t>-2</a:t>
            </a:r>
            <a:r>
              <a:rPr lang="en-US" dirty="0"/>
              <a:t> </a:t>
            </a:r>
            <a:r>
              <a:rPr lang="en-US" dirty="0" smtClean="0"/>
              <a:t>  depending on the instrument requirements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39552" y="2780928"/>
            <a:ext cx="1512168" cy="2520280"/>
          </a:xfrm>
          <a:prstGeom prst="roundRect">
            <a:avLst/>
          </a:prstGeom>
          <a:noFill/>
          <a:ln w="28575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6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Beam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412777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Multi-wire proportional chamber (MWPC)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9" t="-1145" r="36237" b="77974"/>
          <a:stretch/>
        </p:blipFill>
        <p:spPr bwMode="auto">
          <a:xfrm>
            <a:off x="35496" y="2636912"/>
            <a:ext cx="2957198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IMG_485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0" r="6334" b="18152"/>
          <a:stretch/>
        </p:blipFill>
        <p:spPr>
          <a:xfrm>
            <a:off x="35496" y="5013176"/>
            <a:ext cx="2928080" cy="1669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2420888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</a:t>
            </a:r>
            <a:r>
              <a:rPr lang="en-US" sz="1400" dirty="0" err="1" smtClean="0">
                <a:solidFill>
                  <a:srgbClr val="000000"/>
                </a:solidFill>
              </a:rPr>
              <a:t>Mirrotron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5401"/>
          <a:stretch/>
        </p:blipFill>
        <p:spPr>
          <a:xfrm>
            <a:off x="3419872" y="2420888"/>
            <a:ext cx="4824536" cy="30963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552" y="472514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ORDELA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9872" y="4869160"/>
            <a:ext cx="4968552" cy="504056"/>
          </a:xfrm>
          <a:prstGeom prst="roundRect">
            <a:avLst/>
          </a:prstGeom>
          <a:noFill/>
          <a:ln w="1905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94614" y="5671136"/>
            <a:ext cx="4486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MWPC Can </a:t>
            </a:r>
            <a:r>
              <a:rPr lang="en-US" dirty="0"/>
              <a:t>be filled with either </a:t>
            </a:r>
            <a:r>
              <a:rPr lang="en-US" baseline="30000" dirty="0"/>
              <a:t>3</a:t>
            </a:r>
            <a:r>
              <a:rPr lang="en-US" dirty="0"/>
              <a:t>He or </a:t>
            </a:r>
            <a:r>
              <a:rPr lang="en-US" baseline="30000" dirty="0"/>
              <a:t>14</a:t>
            </a:r>
            <a:r>
              <a:rPr lang="en-US" dirty="0"/>
              <a:t>N gas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6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412777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/>
              <a:t>Fission Chamber: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sp>
        <p:nvSpPr>
          <p:cNvPr id="12" name="TextBox 11"/>
          <p:cNvSpPr txBox="1"/>
          <p:nvPr/>
        </p:nvSpPr>
        <p:spPr>
          <a:xfrm>
            <a:off x="11880" y="4797152"/>
            <a:ext cx="1968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Quantum detector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67" y="4221088"/>
            <a:ext cx="156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Scintillator </a:t>
            </a:r>
            <a:endParaRPr lang="en-US" sz="2400" b="1" u="sng" dirty="0"/>
          </a:p>
        </p:txBody>
      </p:sp>
      <p:pic>
        <p:nvPicPr>
          <p:cNvPr id="15" name="Picture 1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6" r="8699" b="76829"/>
          <a:stretch/>
        </p:blipFill>
        <p:spPr bwMode="auto">
          <a:xfrm>
            <a:off x="18096" y="2420888"/>
            <a:ext cx="2376264" cy="1512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80" b="76829"/>
          <a:stretch/>
        </p:blipFill>
        <p:spPr bwMode="auto">
          <a:xfrm>
            <a:off x="-252536" y="5229200"/>
            <a:ext cx="2404451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651" b="16422"/>
          <a:stretch/>
        </p:blipFill>
        <p:spPr>
          <a:xfrm>
            <a:off x="2051720" y="4509120"/>
            <a:ext cx="3187700" cy="214805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09600" y="4270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Types of Beam Monitor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644008" y="1739292"/>
            <a:ext cx="4499992" cy="3358755"/>
            <a:chOff x="4644008" y="1739292"/>
            <a:chExt cx="4499992" cy="33587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74220"/>
            <a:stretch/>
          </p:blipFill>
          <p:spPr>
            <a:xfrm>
              <a:off x="6786638" y="1739900"/>
              <a:ext cx="2357362" cy="335814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r="76365"/>
            <a:stretch/>
          </p:blipFill>
          <p:spPr>
            <a:xfrm>
              <a:off x="4644008" y="1739292"/>
              <a:ext cx="2161189" cy="3358147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467544" y="2132856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LND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376170" y="2792900"/>
            <a:ext cx="2609928" cy="792088"/>
            <a:chOff x="2376170" y="2792900"/>
            <a:chExt cx="2609928" cy="79208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2473836" y="2792900"/>
              <a:ext cx="1872208" cy="0"/>
            </a:xfrm>
            <a:prstGeom prst="line">
              <a:avLst/>
            </a:prstGeom>
            <a:ln w="19050" cmpd="sng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2376170" y="2827280"/>
              <a:ext cx="2609928" cy="757708"/>
              <a:chOff x="2555776" y="2455268"/>
              <a:chExt cx="2609928" cy="757708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2555776" y="2924944"/>
                <a:ext cx="12600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Counting gas P10</a:t>
                </a:r>
                <a:endParaRPr lang="en-US" sz="1200" dirty="0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2627784" y="2455268"/>
                <a:ext cx="2537920" cy="757708"/>
                <a:chOff x="2627784" y="2455268"/>
                <a:chExt cx="2537920" cy="75770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2627784" y="3212976"/>
                  <a:ext cx="1872208" cy="0"/>
                </a:xfrm>
                <a:prstGeom prst="line">
                  <a:avLst/>
                </a:prstGeom>
                <a:ln w="19050" cmpd="sng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H="1" flipV="1">
                  <a:off x="3995936" y="2472200"/>
                  <a:ext cx="323622" cy="2967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635647" y="2455268"/>
                  <a:ext cx="1872208" cy="0"/>
                </a:xfrm>
                <a:prstGeom prst="line">
                  <a:avLst/>
                </a:prstGeom>
                <a:ln w="19050" cmpd="sng"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/>
                <p:cNvSpPr txBox="1"/>
                <p:nvPr/>
              </p:nvSpPr>
              <p:spPr>
                <a:xfrm>
                  <a:off x="3851920" y="2708920"/>
                  <a:ext cx="13137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Inner wall coated with </a:t>
                  </a:r>
                  <a:r>
                    <a:rPr lang="en-US" sz="1200" baseline="30000" dirty="0" smtClean="0"/>
                    <a:t>235</a:t>
                  </a:r>
                  <a:r>
                    <a:rPr lang="en-US" sz="1200" dirty="0" smtClean="0"/>
                    <a:t>U</a:t>
                  </a:r>
                  <a:endParaRPr lang="en-US" sz="1200" dirty="0"/>
                </a:p>
              </p:txBody>
            </p:sp>
          </p:grpSp>
        </p:grpSp>
      </p:grpSp>
      <p:sp>
        <p:nvSpPr>
          <p:cNvPr id="26" name="Rounded Rectangle 25"/>
          <p:cNvSpPr/>
          <p:nvPr/>
        </p:nvSpPr>
        <p:spPr>
          <a:xfrm>
            <a:off x="4932040" y="4241464"/>
            <a:ext cx="3991696" cy="504056"/>
          </a:xfrm>
          <a:prstGeom prst="roundRect">
            <a:avLst/>
          </a:prstGeom>
          <a:noFill/>
          <a:ln w="1905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4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Beam </a:t>
            </a:r>
            <a:r>
              <a:rPr lang="en-US" dirty="0"/>
              <a:t>Monitor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412777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Multi-wire proportional chamber </a:t>
            </a:r>
            <a:r>
              <a:rPr lang="en-US" sz="2400" u="sng" dirty="0" smtClean="0"/>
              <a:t>(2D-MWPC</a:t>
            </a:r>
            <a:r>
              <a:rPr lang="en-US" sz="2400" u="sng" dirty="0"/>
              <a:t>)</a:t>
            </a:r>
            <a:endParaRPr lang="en-US" sz="2400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149080"/>
            <a:ext cx="444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Gas Electron Multiplier (2D-GEM) </a:t>
            </a:r>
            <a:endParaRPr lang="en-US" sz="2400" u="sng" dirty="0"/>
          </a:p>
        </p:txBody>
      </p:sp>
      <p:pic>
        <p:nvPicPr>
          <p:cNvPr id="13" name="Content Placeholder 1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t="47169" r="36085" b="23989"/>
          <a:stretch/>
        </p:blipFill>
        <p:spPr bwMode="auto">
          <a:xfrm>
            <a:off x="-36512" y="4869160"/>
            <a:ext cx="2736304" cy="1988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IMG_48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276872"/>
            <a:ext cx="2208245" cy="165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079"/>
          <a:stretch/>
        </p:blipFill>
        <p:spPr>
          <a:xfrm>
            <a:off x="2296296" y="1916832"/>
            <a:ext cx="2928073" cy="1892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4869160"/>
            <a:ext cx="4195041" cy="198884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292080" y="2060848"/>
            <a:ext cx="3707904" cy="3034002"/>
            <a:chOff x="4716016" y="1844824"/>
            <a:chExt cx="4010381" cy="30340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r="76570"/>
            <a:stretch/>
          </p:blipFill>
          <p:spPr>
            <a:xfrm>
              <a:off x="4716016" y="1844824"/>
              <a:ext cx="2142474" cy="303400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51235" t="2191" r="27745"/>
            <a:stretch/>
          </p:blipFill>
          <p:spPr>
            <a:xfrm>
              <a:off x="6804248" y="1911324"/>
              <a:ext cx="1922149" cy="2967501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51520" y="1988840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</a:t>
            </a:r>
            <a:r>
              <a:rPr lang="en-US" sz="1400" dirty="0" err="1" smtClean="0">
                <a:solidFill>
                  <a:srgbClr val="000000"/>
                </a:solidFill>
              </a:rPr>
              <a:t>Mirrotron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472514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CDT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42064" y="4241464"/>
            <a:ext cx="3456384" cy="504056"/>
          </a:xfrm>
          <a:prstGeom prst="roundRect">
            <a:avLst/>
          </a:prstGeom>
          <a:noFill/>
          <a:ln w="1905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2241" y="5445224"/>
            <a:ext cx="2232248" cy="769441"/>
          </a:xfrm>
          <a:prstGeom prst="rect">
            <a:avLst/>
          </a:prstGeom>
          <a:noFill/>
          <a:ln>
            <a:solidFill>
              <a:srgbClr val="FF80C9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0.8 </a:t>
            </a:r>
            <a:r>
              <a:rPr lang="en-US" sz="1100" dirty="0" err="1" smtClean="0"/>
              <a:t>μm</a:t>
            </a:r>
            <a:r>
              <a:rPr lang="en-US" sz="1100" dirty="0" smtClean="0"/>
              <a:t> boron layer was selected for the sake of the measurement. Thinner layer will be selected for full implementation  (50 -100 nm). 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3264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848872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Beam </a:t>
            </a:r>
            <a:r>
              <a:rPr lang="en-US" sz="2800" dirty="0" smtClean="0"/>
              <a:t>Monitors-Gamma sensitivity measurement</a:t>
            </a:r>
            <a:endParaRPr lang="en-US" sz="2800" dirty="0"/>
          </a:p>
        </p:txBody>
      </p:sp>
      <p:pic>
        <p:nvPicPr>
          <p:cNvPr id="5" name="Content Placeholder 4" descr="IMG_447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9986" r="-1982"/>
          <a:stretch/>
        </p:blipFill>
        <p:spPr>
          <a:xfrm>
            <a:off x="179512" y="1556792"/>
            <a:ext cx="2952328" cy="20655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831" t="6451" r="12392" b="2979"/>
          <a:stretch/>
        </p:blipFill>
        <p:spPr>
          <a:xfrm>
            <a:off x="7441406" y="27183556"/>
            <a:ext cx="2413355" cy="3703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831" t="6451" r="12392" b="2979"/>
          <a:stretch/>
        </p:blipFill>
        <p:spPr>
          <a:xfrm>
            <a:off x="7593806" y="27335956"/>
            <a:ext cx="2413355" cy="370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831" t="6451" r="12392" b="2979"/>
          <a:stretch/>
        </p:blipFill>
        <p:spPr>
          <a:xfrm>
            <a:off x="7746206" y="27488356"/>
            <a:ext cx="2413355" cy="3703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831" t="6451" r="12392" b="2979"/>
          <a:stretch/>
        </p:blipFill>
        <p:spPr>
          <a:xfrm>
            <a:off x="7898606" y="27640756"/>
            <a:ext cx="2413355" cy="3703167"/>
          </a:xfrm>
          <a:prstGeom prst="rect">
            <a:avLst/>
          </a:prstGeom>
        </p:spPr>
      </p:pic>
      <p:pic>
        <p:nvPicPr>
          <p:cNvPr id="16" name="Picture 15" descr="MIR_1d_gamma_normaliz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9"/>
          <a:stretch/>
        </p:blipFill>
        <p:spPr>
          <a:xfrm>
            <a:off x="3481064" y="1513666"/>
            <a:ext cx="3312368" cy="2311377"/>
          </a:xfrm>
          <a:prstGeom prst="rect">
            <a:avLst/>
          </a:prstGeom>
        </p:spPr>
      </p:pic>
      <p:pic>
        <p:nvPicPr>
          <p:cNvPr id="19" name="Picture 18" descr="IMG_082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2" b="25627"/>
          <a:stretch/>
        </p:blipFill>
        <p:spPr>
          <a:xfrm>
            <a:off x="107504" y="4365104"/>
            <a:ext cx="3024336" cy="157906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539552" y="2564904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115616" y="2420888"/>
            <a:ext cx="72008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520" y="292494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Beam monitor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3688" y="206084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Gamma source 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115616" y="4005064"/>
            <a:ext cx="72008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91680" y="393305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neutron source 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971600" y="5013176"/>
            <a:ext cx="216024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5536" y="558924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Beam monitor 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3" name="Picture 32" descr="LND_gamm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6"/>
          <a:stretch/>
        </p:blipFill>
        <p:spPr>
          <a:xfrm>
            <a:off x="3635896" y="3809822"/>
            <a:ext cx="3096344" cy="215746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067944" y="1772816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MWPC from </a:t>
            </a:r>
            <a:r>
              <a:rPr lang="en-US" sz="1200" dirty="0" err="1" smtClean="0"/>
              <a:t>Mirrotron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572000" y="458112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Fission chamber from LND 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6093296"/>
            <a:ext cx="8928992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Gamma sensitivity studied with three gamma sources with low, medium, and high energy   </a:t>
            </a:r>
            <a:endParaRPr lang="en-US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32" y="1484784"/>
            <a:ext cx="408036" cy="384978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87240"/>
              </p:ext>
            </p:extLst>
          </p:nvPr>
        </p:nvGraphicFramePr>
        <p:xfrm>
          <a:off x="6660233" y="2204864"/>
          <a:ext cx="2448271" cy="2941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48071"/>
                <a:gridCol w="876324"/>
                <a:gridCol w="923876"/>
              </a:tblGrid>
              <a:tr h="38649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source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Gamma energy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KeV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Gamma intensity</a:t>
                      </a:r>
                      <a:r>
                        <a:rPr lang="en-US" sz="1100" baseline="0" dirty="0" smtClean="0"/>
                        <a:t> %</a:t>
                      </a:r>
                      <a:endParaRPr lang="en-US" sz="110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57</a:t>
                      </a:r>
                      <a:r>
                        <a:rPr lang="en-US" sz="1050" dirty="0" smtClean="0"/>
                        <a:t>Co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122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85.6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136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10.7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133</a:t>
                      </a:r>
                      <a:r>
                        <a:rPr lang="en-US" sz="1050" dirty="0" smtClean="0"/>
                        <a:t>Ba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30-35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117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36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276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303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18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356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62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384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9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60</a:t>
                      </a:r>
                      <a:r>
                        <a:rPr lang="en-US" sz="1050" dirty="0" smtClean="0"/>
                        <a:t>Co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1173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100</a:t>
                      </a:r>
                      <a:endParaRPr lang="en-US" sz="1050" dirty="0"/>
                    </a:p>
                  </a:txBody>
                  <a:tcPr/>
                </a:tc>
              </a:tr>
              <a:tr h="212569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1332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100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68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848872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Beam </a:t>
            </a:r>
            <a:r>
              <a:rPr lang="en-US" sz="2800" dirty="0" smtClean="0"/>
              <a:t>Monitors-Gamma sensitivity measurement</a:t>
            </a:r>
            <a:endParaRPr lang="en-US" sz="2800" dirty="0"/>
          </a:p>
        </p:txBody>
      </p:sp>
      <p:pic>
        <p:nvPicPr>
          <p:cNvPr id="5" name="Content Placeholder 4" descr="IMG_447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9986" r="-1982"/>
          <a:stretch/>
        </p:blipFill>
        <p:spPr>
          <a:xfrm>
            <a:off x="179512" y="1556792"/>
            <a:ext cx="2952328" cy="20655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831" t="6451" r="12392" b="2979"/>
          <a:stretch/>
        </p:blipFill>
        <p:spPr>
          <a:xfrm>
            <a:off x="7441406" y="27183556"/>
            <a:ext cx="2413355" cy="3703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831" t="6451" r="12392" b="2979"/>
          <a:stretch/>
        </p:blipFill>
        <p:spPr>
          <a:xfrm>
            <a:off x="7593806" y="27335956"/>
            <a:ext cx="2413355" cy="370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831" t="6451" r="12392" b="2979"/>
          <a:stretch/>
        </p:blipFill>
        <p:spPr>
          <a:xfrm>
            <a:off x="7746206" y="27488356"/>
            <a:ext cx="2413355" cy="3703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831" t="6451" r="12392" b="2979"/>
          <a:stretch/>
        </p:blipFill>
        <p:spPr>
          <a:xfrm>
            <a:off x="7898606" y="27640756"/>
            <a:ext cx="2413355" cy="3703167"/>
          </a:xfrm>
          <a:prstGeom prst="rect">
            <a:avLst/>
          </a:prstGeom>
        </p:spPr>
      </p:pic>
      <p:pic>
        <p:nvPicPr>
          <p:cNvPr id="19" name="Picture 18" descr="IMG_082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2" b="25627"/>
          <a:stretch/>
        </p:blipFill>
        <p:spPr>
          <a:xfrm>
            <a:off x="107504" y="4365104"/>
            <a:ext cx="3024336" cy="157906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539552" y="2564904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115616" y="2420888"/>
            <a:ext cx="72008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520" y="292494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Beam monitor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3688" y="206084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Gamma source 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115616" y="4005064"/>
            <a:ext cx="72008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91680" y="393305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neutron source 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971600" y="5013176"/>
            <a:ext cx="216024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5536" y="558924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Beam monitor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093296"/>
            <a:ext cx="8928992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Gamma sensitivity depends on the set threshold, fission chamber showed the lowest gamma sensitivity </a:t>
            </a:r>
            <a:endParaRPr lang="en-US" sz="1600" dirty="0"/>
          </a:p>
        </p:txBody>
      </p:sp>
      <p:pic>
        <p:nvPicPr>
          <p:cNvPr id="8" name="Picture 7" descr="all_gamma_count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6329" r="5466" b="2988"/>
          <a:stretch/>
        </p:blipFill>
        <p:spPr>
          <a:xfrm>
            <a:off x="3131840" y="1802780"/>
            <a:ext cx="3619907" cy="41536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432" y="1484784"/>
            <a:ext cx="408036" cy="384978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756121"/>
              </p:ext>
            </p:extLst>
          </p:nvPr>
        </p:nvGraphicFramePr>
        <p:xfrm>
          <a:off x="6660233" y="2204864"/>
          <a:ext cx="2448271" cy="2941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48071"/>
                <a:gridCol w="876324"/>
                <a:gridCol w="923876"/>
              </a:tblGrid>
              <a:tr h="38649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source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Gamma energy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KeV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Gamma intensity</a:t>
                      </a:r>
                      <a:r>
                        <a:rPr lang="en-US" sz="1100" baseline="0" dirty="0" smtClean="0"/>
                        <a:t> %</a:t>
                      </a:r>
                      <a:endParaRPr lang="en-US" sz="110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57</a:t>
                      </a:r>
                      <a:r>
                        <a:rPr lang="en-US" sz="1050" dirty="0" smtClean="0"/>
                        <a:t>Co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122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85.6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136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10.7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133</a:t>
                      </a:r>
                      <a:r>
                        <a:rPr lang="en-US" sz="1050" dirty="0" smtClean="0"/>
                        <a:t>Ba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30-35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117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36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276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303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18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356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62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384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9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60</a:t>
                      </a:r>
                      <a:r>
                        <a:rPr lang="en-US" sz="1050" dirty="0" smtClean="0"/>
                        <a:t>Co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1173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100</a:t>
                      </a:r>
                      <a:endParaRPr lang="en-US" sz="1050" dirty="0"/>
                    </a:p>
                  </a:txBody>
                  <a:tcPr/>
                </a:tc>
              </a:tr>
              <a:tr h="212569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1332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100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75856" y="1556792"/>
            <a:ext cx="32403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Measuring time 10 min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081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304B92AB-78BC-4C78-8451-6C93EA327D00}" vid="{09D1907C-5BBC-45D0-9EBC-8615AFB12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32430</TotalTime>
  <Words>687</Words>
  <Application>Microsoft Macintosh PowerPoint</Application>
  <PresentationFormat>On-screen Show (4:3)</PresentationFormat>
  <Paragraphs>251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Chess Core Powerpoint</vt:lpstr>
      <vt:lpstr>Characterization of Thermal Neutron Beam Monitors </vt:lpstr>
      <vt:lpstr>Outline</vt:lpstr>
      <vt:lpstr>ESS instruments</vt:lpstr>
      <vt:lpstr>Beam Monitor </vt:lpstr>
      <vt:lpstr>Types of Beam Monitor</vt:lpstr>
      <vt:lpstr>PowerPoint Presentation</vt:lpstr>
      <vt:lpstr>Types of Beam Monitor</vt:lpstr>
      <vt:lpstr>Beam Monitors-Gamma sensitivity measurement</vt:lpstr>
      <vt:lpstr>Beam Monitors-Gamma sensitivity measurement</vt:lpstr>
      <vt:lpstr>Beam Monitors- Neutron measurement at R2D2</vt:lpstr>
      <vt:lpstr>Beam Monitors- Neutron measurement</vt:lpstr>
      <vt:lpstr>Beam monitors-main results</vt:lpstr>
      <vt:lpstr>Conclusions 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623</cp:revision>
  <dcterms:created xsi:type="dcterms:W3CDTF">2013-10-29T16:05:10Z</dcterms:created>
  <dcterms:modified xsi:type="dcterms:W3CDTF">2017-03-21T13:15:29Z</dcterms:modified>
</cp:coreProperties>
</file>