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303" r:id="rId4"/>
    <p:sldId id="304" r:id="rId5"/>
    <p:sldId id="299" r:id="rId6"/>
    <p:sldId id="274" r:id="rId7"/>
    <p:sldId id="308" r:id="rId8"/>
    <p:sldId id="275" r:id="rId9"/>
    <p:sldId id="306" r:id="rId10"/>
    <p:sldId id="279" r:id="rId11"/>
    <p:sldId id="276" r:id="rId12"/>
    <p:sldId id="370" r:id="rId13"/>
    <p:sldId id="300" r:id="rId14"/>
    <p:sldId id="352" r:id="rId15"/>
    <p:sldId id="353" r:id="rId16"/>
    <p:sldId id="355" r:id="rId17"/>
    <p:sldId id="302" r:id="rId18"/>
    <p:sldId id="298" r:id="rId19"/>
    <p:sldId id="323" r:id="rId20"/>
    <p:sldId id="322" r:id="rId21"/>
    <p:sldId id="320" r:id="rId22"/>
    <p:sldId id="324" r:id="rId23"/>
    <p:sldId id="313" r:id="rId24"/>
    <p:sldId id="364" r:id="rId25"/>
    <p:sldId id="365" r:id="rId26"/>
    <p:sldId id="366" r:id="rId27"/>
    <p:sldId id="368" r:id="rId28"/>
    <p:sldId id="367" r:id="rId29"/>
    <p:sldId id="338" r:id="rId30"/>
    <p:sldId id="273" r:id="rId31"/>
    <p:sldId id="369" r:id="rId32"/>
    <p:sldId id="297" r:id="rId33"/>
    <p:sldId id="358" r:id="rId34"/>
    <p:sldId id="359" r:id="rId35"/>
    <p:sldId id="360" r:id="rId36"/>
    <p:sldId id="361" r:id="rId37"/>
    <p:sldId id="362" r:id="rId38"/>
    <p:sldId id="363" r:id="rId3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9" autoAdjust="0"/>
    <p:restoredTop sz="94318" autoAdjust="0"/>
  </p:normalViewPr>
  <p:slideViewPr>
    <p:cSldViewPr>
      <p:cViewPr>
        <p:scale>
          <a:sx n="100" d="100"/>
          <a:sy n="100" d="100"/>
        </p:scale>
        <p:origin x="-19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28/03/17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Relationship Id="rId3" Type="http://schemas.openxmlformats.org/officeDocument/2006/relationships/hyperlink" Target="https://arxiv.org/abs/1701.08117" TargetMode="Externa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Relationship Id="rId3" Type="http://schemas.openxmlformats.org/officeDocument/2006/relationships/hyperlink" Target="https://arxiv.org/abs/1701.08117" TargetMode="Externa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Relationship Id="rId3" Type="http://schemas.openxmlformats.org/officeDocument/2006/relationships/hyperlink" Target="https://arxiv.org/abs/1701.08117" TargetMode="Externa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Relationship Id="rId3" Type="http://schemas.openxmlformats.org/officeDocument/2006/relationships/hyperlink" Target="https://arxiv.org/abs/1701.08117" TargetMode="Externa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Contains all above mentioned tools are </a:t>
            </a:r>
            <a:r>
              <a:rPr lang="en-US" dirty="0" smtClean="0"/>
              <a:t>integrated, transparent for end-user</a:t>
            </a:r>
            <a:r>
              <a:rPr lang="en-GB" dirty="0" smtClean="0"/>
              <a:t> in ready-to-use (out-of-the-box ?) form and more</a:t>
            </a:r>
          </a:p>
          <a:p>
            <a:r>
              <a:rPr lang="en-GB" dirty="0" smtClean="0"/>
              <a:t>G4!</a:t>
            </a:r>
          </a:p>
          <a:p>
            <a:pPr lvl="1"/>
            <a:r>
              <a:rPr lang="en-GB" dirty="0" smtClean="0"/>
              <a:t>Build system</a:t>
            </a:r>
          </a:p>
          <a:p>
            <a:pPr lvl="1"/>
            <a:r>
              <a:rPr lang="en-GB" dirty="0" smtClean="0"/>
              <a:t>Python interface</a:t>
            </a:r>
          </a:p>
          <a:p>
            <a:pPr lvl="1"/>
            <a:r>
              <a:rPr lang="en-GB" dirty="0" smtClean="0"/>
              <a:t>Histograms</a:t>
            </a:r>
          </a:p>
          <a:p>
            <a:pPr lvl="1"/>
            <a:r>
              <a:rPr lang="en-GB" dirty="0" smtClean="0"/>
              <a:t>3Dviewer</a:t>
            </a:r>
          </a:p>
          <a:p>
            <a:pPr lvl="1"/>
            <a:r>
              <a:rPr lang="en-GB" dirty="0" err="1" smtClean="0"/>
              <a:t>Griff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scalable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Fast, safe and user friendly  </a:t>
            </a:r>
          </a:p>
          <a:p>
            <a:pPr lvl="1"/>
            <a:r>
              <a:rPr lang="en-GB" dirty="0" smtClean="0"/>
              <a:t>Used by other groups in ESS e.g. Accelerator Group, Shielding and Optics Group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Contains all above mentioned tools are </a:t>
            </a:r>
            <a:r>
              <a:rPr lang="en-US" dirty="0" smtClean="0"/>
              <a:t>integrated, transparent for end-user</a:t>
            </a:r>
            <a:r>
              <a:rPr lang="en-GB" dirty="0" smtClean="0"/>
              <a:t> in ready-to-use (out-of-the-box ?) form and more</a:t>
            </a:r>
          </a:p>
          <a:p>
            <a:r>
              <a:rPr lang="en-GB" dirty="0" smtClean="0"/>
              <a:t>G4!</a:t>
            </a:r>
          </a:p>
          <a:p>
            <a:pPr lvl="1"/>
            <a:r>
              <a:rPr lang="en-GB" dirty="0" smtClean="0"/>
              <a:t>Build system</a:t>
            </a:r>
          </a:p>
          <a:p>
            <a:pPr lvl="1"/>
            <a:r>
              <a:rPr lang="en-GB" dirty="0" smtClean="0"/>
              <a:t>Python interface</a:t>
            </a:r>
          </a:p>
          <a:p>
            <a:pPr lvl="1"/>
            <a:r>
              <a:rPr lang="en-GB" dirty="0" smtClean="0"/>
              <a:t>Histograms</a:t>
            </a:r>
          </a:p>
          <a:p>
            <a:pPr lvl="1"/>
            <a:r>
              <a:rPr lang="en-GB" dirty="0" smtClean="0"/>
              <a:t>3Dviewer</a:t>
            </a:r>
          </a:p>
          <a:p>
            <a:pPr lvl="1"/>
            <a:r>
              <a:rPr lang="en-GB" dirty="0" err="1" smtClean="0"/>
              <a:t>Griff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scalable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Fast, safe and user friendly  </a:t>
            </a:r>
          </a:p>
          <a:p>
            <a:pPr lvl="1"/>
            <a:r>
              <a:rPr lang="en-GB" dirty="0" smtClean="0"/>
              <a:t>Used by other groups in ESS e.g. Accelerator Group, Shielding and Optics Group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None/>
            </a:pPr>
            <a:r>
              <a:rPr lang="en-US" dirty="0" smtClean="0"/>
              <a:t>General neutron activation study already prepared for B4C-based neutron detectors -&gt; ref </a:t>
            </a:r>
            <a:r>
              <a:rPr lang="en-US" dirty="0" smtClean="0">
                <a:hlinkClick r:id="rId3"/>
              </a:rPr>
              <a:t>arXiv:1701.08117</a:t>
            </a:r>
            <a:r>
              <a:rPr lang="en-US" dirty="0" smtClean="0"/>
              <a:t> </a:t>
            </a:r>
          </a:p>
          <a:p>
            <a:pPr marL="914400" lvl="2" indent="0">
              <a:buNone/>
            </a:pPr>
            <a:r>
              <a:rPr lang="en-US" dirty="0" smtClean="0"/>
              <a:t>If it weren’t negligible, we could use it as an input to G4 </a:t>
            </a:r>
            <a:r>
              <a:rPr lang="en-US" dirty="0" smtClean="0">
                <a:sym typeface="Wingdings"/>
              </a:rPr>
              <a:t></a:t>
            </a:r>
          </a:p>
          <a:p>
            <a:pPr marL="914400" lvl="2" indent="0">
              <a:buNone/>
            </a:pPr>
            <a:r>
              <a:rPr lang="en-US" dirty="0" smtClean="0">
                <a:sym typeface="Wingdings"/>
              </a:rPr>
              <a:t>Run until sample, MCPL-&gt; </a:t>
            </a:r>
            <a:r>
              <a:rPr lang="en-US" dirty="0" err="1" smtClean="0">
                <a:sym typeface="Wingdings"/>
              </a:rPr>
              <a:t>uniq</a:t>
            </a:r>
            <a:r>
              <a:rPr lang="en-US" dirty="0" smtClean="0">
                <a:sym typeface="Wingdings"/>
              </a:rPr>
              <a:t> tool to </a:t>
            </a:r>
            <a:r>
              <a:rPr lang="en-US" dirty="0" err="1" smtClean="0">
                <a:sym typeface="Wingdings"/>
              </a:rPr>
              <a:t>optimise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det</a:t>
            </a:r>
            <a:r>
              <a:rPr lang="en-US" dirty="0" smtClean="0">
                <a:sym typeface="Wingdings"/>
              </a:rPr>
              <a:t> with realistic (</a:t>
            </a:r>
            <a:r>
              <a:rPr lang="en-US" dirty="0" err="1" smtClean="0">
                <a:sym typeface="Wingdings"/>
              </a:rPr>
              <a:t>meas</a:t>
            </a:r>
            <a:r>
              <a:rPr lang="en-US" dirty="0" smtClean="0">
                <a:sym typeface="Wingdings"/>
              </a:rPr>
              <a:t> or </a:t>
            </a:r>
            <a:r>
              <a:rPr lang="en-US" dirty="0" err="1" smtClean="0">
                <a:sym typeface="Wingdings"/>
              </a:rPr>
              <a:t>sim</a:t>
            </a:r>
            <a:r>
              <a:rPr lang="en-US" dirty="0" smtClean="0">
                <a:sym typeface="Wingdings"/>
              </a:rPr>
              <a:t>) data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None/>
            </a:pPr>
            <a:r>
              <a:rPr lang="en-US" dirty="0" smtClean="0"/>
              <a:t>General neutron activation study already prepared for B4C-based neutron detectors -&gt; ref </a:t>
            </a:r>
            <a:r>
              <a:rPr lang="en-US" dirty="0" smtClean="0">
                <a:hlinkClick r:id="rId3"/>
              </a:rPr>
              <a:t>arXiv:1701.08117</a:t>
            </a:r>
            <a:r>
              <a:rPr lang="en-US" dirty="0" smtClean="0"/>
              <a:t> </a:t>
            </a:r>
          </a:p>
          <a:p>
            <a:pPr marL="914400" lvl="2" indent="0">
              <a:buNone/>
            </a:pPr>
            <a:r>
              <a:rPr lang="en-US" dirty="0" smtClean="0"/>
              <a:t>If it weren’t negligible, we could use it as an input to G4 </a:t>
            </a:r>
            <a:r>
              <a:rPr lang="en-US" dirty="0" smtClean="0">
                <a:sym typeface="Wingdings"/>
              </a:rPr>
              <a:t></a:t>
            </a:r>
          </a:p>
          <a:p>
            <a:pPr marL="914400" lvl="2" indent="0">
              <a:buNone/>
            </a:pPr>
            <a:r>
              <a:rPr lang="en-US" dirty="0" smtClean="0">
                <a:sym typeface="Wingdings"/>
              </a:rPr>
              <a:t>Run until sample, MCPL-&gt; </a:t>
            </a:r>
            <a:r>
              <a:rPr lang="en-US" dirty="0" err="1" smtClean="0">
                <a:sym typeface="Wingdings"/>
              </a:rPr>
              <a:t>uniq</a:t>
            </a:r>
            <a:r>
              <a:rPr lang="en-US" dirty="0" smtClean="0">
                <a:sym typeface="Wingdings"/>
              </a:rPr>
              <a:t> tool to </a:t>
            </a:r>
            <a:r>
              <a:rPr lang="en-US" dirty="0" err="1" smtClean="0">
                <a:sym typeface="Wingdings"/>
              </a:rPr>
              <a:t>optimise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det</a:t>
            </a:r>
            <a:r>
              <a:rPr lang="en-US" dirty="0" smtClean="0">
                <a:sym typeface="Wingdings"/>
              </a:rPr>
              <a:t> with realistic (</a:t>
            </a:r>
            <a:r>
              <a:rPr lang="en-US" dirty="0" err="1" smtClean="0">
                <a:sym typeface="Wingdings"/>
              </a:rPr>
              <a:t>meas</a:t>
            </a:r>
            <a:r>
              <a:rPr lang="en-US" dirty="0" smtClean="0">
                <a:sym typeface="Wingdings"/>
              </a:rPr>
              <a:t> or </a:t>
            </a:r>
            <a:r>
              <a:rPr lang="en-US" dirty="0" err="1" smtClean="0">
                <a:sym typeface="Wingdings"/>
              </a:rPr>
              <a:t>sim</a:t>
            </a:r>
            <a:r>
              <a:rPr lang="en-US" dirty="0" smtClean="0">
                <a:sym typeface="Wingdings"/>
              </a:rPr>
              <a:t>) data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None/>
            </a:pPr>
            <a:r>
              <a:rPr lang="en-US" dirty="0" smtClean="0"/>
              <a:t>General neutron activation study already prepared for B4C-based neutron detectors -&gt; ref </a:t>
            </a:r>
            <a:r>
              <a:rPr lang="en-US" dirty="0" smtClean="0">
                <a:hlinkClick r:id="rId3"/>
              </a:rPr>
              <a:t>arXiv:1701.08117</a:t>
            </a:r>
            <a:r>
              <a:rPr lang="en-US" dirty="0" smtClean="0"/>
              <a:t> </a:t>
            </a:r>
          </a:p>
          <a:p>
            <a:pPr marL="914400" lvl="2" indent="0">
              <a:buNone/>
            </a:pPr>
            <a:r>
              <a:rPr lang="en-US" dirty="0" smtClean="0"/>
              <a:t>If it weren’t negligible, we could use it as an input to G4 </a:t>
            </a:r>
            <a:r>
              <a:rPr lang="en-US" dirty="0" smtClean="0">
                <a:sym typeface="Wingdings"/>
              </a:rPr>
              <a:t></a:t>
            </a:r>
          </a:p>
          <a:p>
            <a:pPr marL="914400" lvl="2" indent="0">
              <a:buNone/>
            </a:pPr>
            <a:r>
              <a:rPr lang="en-US" dirty="0" smtClean="0">
                <a:sym typeface="Wingdings"/>
              </a:rPr>
              <a:t>Run until sample, MCPL-&gt; </a:t>
            </a:r>
            <a:r>
              <a:rPr lang="en-US" dirty="0" err="1" smtClean="0">
                <a:sym typeface="Wingdings"/>
              </a:rPr>
              <a:t>uniq</a:t>
            </a:r>
            <a:r>
              <a:rPr lang="en-US" dirty="0" smtClean="0">
                <a:sym typeface="Wingdings"/>
              </a:rPr>
              <a:t> tool to </a:t>
            </a:r>
            <a:r>
              <a:rPr lang="en-US" dirty="0" err="1" smtClean="0">
                <a:sym typeface="Wingdings"/>
              </a:rPr>
              <a:t>optimise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det</a:t>
            </a:r>
            <a:r>
              <a:rPr lang="en-US" dirty="0" smtClean="0">
                <a:sym typeface="Wingdings"/>
              </a:rPr>
              <a:t> with realistic (</a:t>
            </a:r>
            <a:r>
              <a:rPr lang="en-US" dirty="0" err="1" smtClean="0">
                <a:sym typeface="Wingdings"/>
              </a:rPr>
              <a:t>meas</a:t>
            </a:r>
            <a:r>
              <a:rPr lang="en-US" dirty="0" smtClean="0">
                <a:sym typeface="Wingdings"/>
              </a:rPr>
              <a:t> or </a:t>
            </a:r>
            <a:r>
              <a:rPr lang="en-US" dirty="0" err="1" smtClean="0">
                <a:sym typeface="Wingdings"/>
              </a:rPr>
              <a:t>sim</a:t>
            </a:r>
            <a:r>
              <a:rPr lang="en-US" dirty="0" smtClean="0">
                <a:sym typeface="Wingdings"/>
              </a:rPr>
              <a:t>) data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None/>
            </a:pPr>
            <a:r>
              <a:rPr lang="en-US" dirty="0" smtClean="0"/>
              <a:t>General neutron activation study already prepared for B4C-based neutron detectors -&gt; ref </a:t>
            </a:r>
            <a:r>
              <a:rPr lang="en-US" dirty="0" smtClean="0">
                <a:hlinkClick r:id="rId3"/>
              </a:rPr>
              <a:t>arXiv:1701.08117</a:t>
            </a:r>
            <a:r>
              <a:rPr lang="en-US" dirty="0" smtClean="0"/>
              <a:t> </a:t>
            </a:r>
          </a:p>
          <a:p>
            <a:pPr marL="914400" lvl="2" indent="0">
              <a:buNone/>
            </a:pPr>
            <a:r>
              <a:rPr lang="en-US" dirty="0" smtClean="0"/>
              <a:t>If it weren’t negligible, we could use it as an input to G4 </a:t>
            </a:r>
            <a:r>
              <a:rPr lang="en-US" dirty="0" smtClean="0">
                <a:sym typeface="Wingdings"/>
              </a:rPr>
              <a:t></a:t>
            </a:r>
          </a:p>
          <a:p>
            <a:pPr marL="914400" lvl="2" indent="0">
              <a:buNone/>
            </a:pPr>
            <a:r>
              <a:rPr lang="en-US" dirty="0" smtClean="0">
                <a:sym typeface="Wingdings"/>
              </a:rPr>
              <a:t>Run until sample, MCPL-&gt; </a:t>
            </a:r>
            <a:r>
              <a:rPr lang="en-US" dirty="0" err="1" smtClean="0">
                <a:sym typeface="Wingdings"/>
              </a:rPr>
              <a:t>uniq</a:t>
            </a:r>
            <a:r>
              <a:rPr lang="en-US" dirty="0" smtClean="0">
                <a:sym typeface="Wingdings"/>
              </a:rPr>
              <a:t> tool to </a:t>
            </a:r>
            <a:r>
              <a:rPr lang="en-US" dirty="0" err="1" smtClean="0">
                <a:sym typeface="Wingdings"/>
              </a:rPr>
              <a:t>optimise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det</a:t>
            </a:r>
            <a:r>
              <a:rPr lang="en-US" dirty="0" smtClean="0">
                <a:sym typeface="Wingdings"/>
              </a:rPr>
              <a:t> with realistic (</a:t>
            </a:r>
            <a:r>
              <a:rPr lang="en-US" dirty="0" err="1" smtClean="0">
                <a:sym typeface="Wingdings"/>
              </a:rPr>
              <a:t>meas</a:t>
            </a:r>
            <a:r>
              <a:rPr lang="en-US" dirty="0" smtClean="0">
                <a:sym typeface="Wingdings"/>
              </a:rPr>
              <a:t> or </a:t>
            </a:r>
            <a:r>
              <a:rPr lang="en-US" dirty="0" err="1" smtClean="0">
                <a:sym typeface="Wingdings"/>
              </a:rPr>
              <a:t>sim</a:t>
            </a:r>
            <a:r>
              <a:rPr lang="en-US" dirty="0" smtClean="0">
                <a:sym typeface="Wingdings"/>
              </a:rPr>
              <a:t>) data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b="1" dirty="0" smtClean="0"/>
              <a:t>Point out: Visualisation!</a:t>
            </a:r>
            <a:endParaRPr lang="en-GB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ESS</a:t>
            </a:r>
          </a:p>
          <a:p>
            <a:pPr lvl="1"/>
            <a:r>
              <a:rPr lang="en-GB" dirty="0" smtClean="0"/>
              <a:t>Instruments in different design phases</a:t>
            </a:r>
          </a:p>
          <a:p>
            <a:pPr lvl="1"/>
            <a:r>
              <a:rPr lang="en-GB" dirty="0" smtClean="0"/>
              <a:t>Challenge: new detectors</a:t>
            </a:r>
          </a:p>
          <a:p>
            <a:pPr lvl="1"/>
            <a:r>
              <a:rPr lang="en-GB" dirty="0" smtClean="0"/>
              <a:t>Challenging environment around instruments</a:t>
            </a:r>
          </a:p>
          <a:p>
            <a:pPr lvl="1"/>
            <a:r>
              <a:rPr lang="en-GB" dirty="0" smtClean="0"/>
              <a:t>Prototyping and existing tech was enough so far -&gt; strong and appropriate </a:t>
            </a:r>
            <a:r>
              <a:rPr lang="en-GB" dirty="0" err="1" smtClean="0"/>
              <a:t>sim</a:t>
            </a:r>
            <a:r>
              <a:rPr lang="en-GB" dirty="0" smtClean="0"/>
              <a:t>. Tool needed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General description of coding framework (Before unavailable extensions to unify all packages of this field -&gt; see jamboree. Nice plot from TK! </a:t>
            </a:r>
          </a:p>
          <a:p>
            <a:r>
              <a:rPr lang="en-GB" dirty="0" smtClean="0"/>
              <a:t>Openly available , well documented and USEFUL tools, continuous development, use it, it’s not only for </a:t>
            </a:r>
            <a:r>
              <a:rPr lang="en-GB" dirty="0" err="1" smtClean="0"/>
              <a:t>dets</a:t>
            </a:r>
            <a:r>
              <a:rPr lang="en-GB" dirty="0" smtClean="0"/>
              <a:t>!)</a:t>
            </a:r>
          </a:p>
          <a:p>
            <a:pPr lvl="1"/>
            <a:r>
              <a:rPr lang="en-GB" dirty="0" smtClean="0"/>
              <a:t>NXSG4 - MG</a:t>
            </a:r>
          </a:p>
          <a:p>
            <a:pPr lvl="1"/>
            <a:r>
              <a:rPr lang="en-GB" dirty="0" err="1" smtClean="0"/>
              <a:t>Ncrystal</a:t>
            </a:r>
            <a:r>
              <a:rPr lang="en-GB" dirty="0" smtClean="0"/>
              <a:t> - ?? Ask XX</a:t>
            </a:r>
          </a:p>
          <a:p>
            <a:pPr lvl="1"/>
            <a:r>
              <a:rPr lang="en-GB" dirty="0" smtClean="0"/>
              <a:t>(MCPL?) –LOKI?/SKADI</a:t>
            </a:r>
          </a:p>
          <a:p>
            <a:r>
              <a:rPr lang="en-GB" dirty="0" smtClean="0"/>
              <a:t>Application in detector development, </a:t>
            </a:r>
            <a:br>
              <a:rPr lang="en-GB" dirty="0" smtClean="0"/>
            </a:br>
            <a:r>
              <a:rPr lang="en-GB" dirty="0" smtClean="0"/>
              <a:t>detector background (Motivation from </a:t>
            </a:r>
            <a:r>
              <a:rPr lang="en-GB" dirty="0" err="1" smtClean="0"/>
              <a:t>det</a:t>
            </a:r>
            <a:r>
              <a:rPr lang="en-GB" dirty="0" smtClean="0"/>
              <a:t>/</a:t>
            </a:r>
            <a:r>
              <a:rPr lang="en-GB" dirty="0" err="1" smtClean="0"/>
              <a:t>inst</a:t>
            </a:r>
            <a:r>
              <a:rPr lang="en-GB" dirty="0" smtClean="0"/>
              <a:t> design point of view, example given from </a:t>
            </a:r>
            <a:r>
              <a:rPr lang="en-GB" dirty="0" err="1" smtClean="0"/>
              <a:t>bg</a:t>
            </a:r>
            <a:r>
              <a:rPr lang="en-GB" dirty="0" smtClean="0"/>
              <a:t> </a:t>
            </a:r>
            <a:r>
              <a:rPr lang="en-GB" dirty="0" err="1" smtClean="0"/>
              <a:t>pov</a:t>
            </a:r>
            <a:endParaRPr lang="en-GB" dirty="0" smtClean="0"/>
          </a:p>
          <a:p>
            <a:pPr lvl="1"/>
            <a:r>
              <a:rPr lang="en-GB" dirty="0" smtClean="0"/>
              <a:t>Gamma </a:t>
            </a:r>
            <a:r>
              <a:rPr lang="en-GB" dirty="0" err="1" smtClean="0"/>
              <a:t>bg</a:t>
            </a:r>
            <a:r>
              <a:rPr lang="en-GB" dirty="0" smtClean="0"/>
              <a:t>, NA -&gt; ref to MCNP paper</a:t>
            </a:r>
          </a:p>
          <a:p>
            <a:pPr lvl="1"/>
            <a:r>
              <a:rPr lang="en-GB" dirty="0" smtClean="0"/>
              <a:t>Scat. n </a:t>
            </a:r>
            <a:r>
              <a:rPr lang="en-GB" dirty="0" err="1" smtClean="0"/>
              <a:t>bg</a:t>
            </a:r>
            <a:r>
              <a:rPr lang="en-GB" dirty="0" smtClean="0"/>
              <a:t> -&gt; MG@CNCS (+ MG@IN6 ?)</a:t>
            </a:r>
          </a:p>
          <a:p>
            <a:pPr lvl="2"/>
            <a:r>
              <a:rPr lang="en-GB" dirty="0" smtClean="0"/>
              <a:t>Detector effect </a:t>
            </a:r>
            <a:r>
              <a:rPr lang="en-GB" dirty="0" err="1" smtClean="0"/>
              <a:t>vs</a:t>
            </a:r>
            <a:r>
              <a:rPr lang="en-GB" dirty="0" smtClean="0"/>
              <a:t> instrument effect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Origin</a:t>
            </a:r>
            <a:r>
              <a:rPr lang="en-GB" baseline="0" dirty="0" smtClean="0"/>
              <a:t> of particles…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ESS</a:t>
            </a:r>
          </a:p>
          <a:p>
            <a:pPr lvl="1"/>
            <a:r>
              <a:rPr lang="en-GB" dirty="0" smtClean="0"/>
              <a:t>Several detectors for various instruments, different phases  of development (get nice plot from IKON12!)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Conclusion:</a:t>
            </a:r>
          </a:p>
          <a:p>
            <a:pPr lvl="2"/>
            <a:r>
              <a:rPr lang="en-GB" dirty="0" smtClean="0"/>
              <a:t>We cannot manage without very effective tools </a:t>
            </a:r>
            <a:br>
              <a:rPr lang="en-GB" dirty="0" smtClean="0"/>
            </a:br>
            <a:endParaRPr lang="en-GB" dirty="0" smtClean="0"/>
          </a:p>
          <a:p>
            <a:pPr lvl="1"/>
            <a:r>
              <a:rPr lang="en-GB" dirty="0" smtClean="0"/>
              <a:t>Core of all measurement is the SBR. ESS increases flux, so increases Signal. Now we have to build detectors with low Bg.</a:t>
            </a:r>
          </a:p>
          <a:p>
            <a:pPr lvl="2"/>
            <a:endParaRPr lang="en-GB" dirty="0" smtClean="0"/>
          </a:p>
          <a:p>
            <a:pPr lvl="2"/>
            <a:endParaRPr lang="en-GB" dirty="0" smtClean="0"/>
          </a:p>
          <a:p>
            <a:pPr marL="914400" lvl="2" indent="0">
              <a:buNone/>
            </a:pPr>
            <a:r>
              <a:rPr lang="en-GB" dirty="0" smtClean="0"/>
              <a:t>(keep in mind:</a:t>
            </a:r>
            <a:br>
              <a:rPr lang="en-GB" dirty="0" smtClean="0"/>
            </a:br>
            <a:r>
              <a:rPr lang="en-GB" dirty="0" smtClean="0"/>
              <a:t>@CF it’s 	easy and fast to build up  and modify geometries, </a:t>
            </a:r>
          </a:p>
          <a:p>
            <a:pPr marL="914400" lvl="2" indent="0">
              <a:buNone/>
            </a:pPr>
            <a:r>
              <a:rPr lang="en-GB" dirty="0" smtClean="0"/>
              <a:t>	analyse and plot data, </a:t>
            </a:r>
            <a:br>
              <a:rPr lang="en-GB" dirty="0" smtClean="0"/>
            </a:br>
            <a:r>
              <a:rPr lang="en-GB" dirty="0" smtClean="0"/>
              <a:t>	move from one code to the other</a:t>
            </a:r>
            <a:br>
              <a:rPr lang="en-GB" dirty="0" smtClean="0"/>
            </a:br>
            <a:r>
              <a:rPr lang="en-GB" dirty="0" smtClean="0"/>
              <a:t>	safe, handles well the big amount of data)</a:t>
            </a:r>
            <a:endParaRPr lang="en-GB" u="sng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78583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78583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ESS</a:t>
            </a:r>
          </a:p>
          <a:p>
            <a:pPr lvl="1"/>
            <a:r>
              <a:rPr lang="en-GB" dirty="0" smtClean="0"/>
              <a:t>Several detectors for various instruments, different phases  of development (get nice plot from IKON12!)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Conclusion:</a:t>
            </a:r>
          </a:p>
          <a:p>
            <a:pPr lvl="2"/>
            <a:r>
              <a:rPr lang="en-GB" dirty="0" smtClean="0"/>
              <a:t>We cannot manage without very effective tools </a:t>
            </a:r>
            <a:br>
              <a:rPr lang="en-GB" dirty="0" smtClean="0"/>
            </a:br>
            <a:endParaRPr lang="en-GB" dirty="0" smtClean="0"/>
          </a:p>
          <a:p>
            <a:pPr lvl="1"/>
            <a:r>
              <a:rPr lang="en-GB" dirty="0" smtClean="0"/>
              <a:t>Core of all measurement is the SBR. ESS increases flux, so increases Signal. Now we have to build detectors with low Bg.</a:t>
            </a:r>
          </a:p>
          <a:p>
            <a:pPr lvl="2"/>
            <a:endParaRPr lang="en-GB" dirty="0" smtClean="0"/>
          </a:p>
          <a:p>
            <a:pPr lvl="2"/>
            <a:endParaRPr lang="en-GB" dirty="0" smtClean="0"/>
          </a:p>
          <a:p>
            <a:pPr marL="914400" lvl="2" indent="0">
              <a:buNone/>
            </a:pPr>
            <a:r>
              <a:rPr lang="en-GB" dirty="0" smtClean="0"/>
              <a:t>(keep in mind:</a:t>
            </a:r>
            <a:br>
              <a:rPr lang="en-GB" dirty="0" smtClean="0"/>
            </a:br>
            <a:r>
              <a:rPr lang="en-GB" dirty="0" smtClean="0"/>
              <a:t>@CF it’s 	easy and fast to build up  and modify geometries, </a:t>
            </a:r>
          </a:p>
          <a:p>
            <a:pPr marL="914400" lvl="2" indent="0">
              <a:buNone/>
            </a:pPr>
            <a:r>
              <a:rPr lang="en-GB" dirty="0" smtClean="0"/>
              <a:t>	analyse and plot data, </a:t>
            </a:r>
            <a:br>
              <a:rPr lang="en-GB" dirty="0" smtClean="0"/>
            </a:br>
            <a:r>
              <a:rPr lang="en-GB" dirty="0" smtClean="0"/>
              <a:t>	move from one code to the other</a:t>
            </a:r>
            <a:br>
              <a:rPr lang="en-GB" dirty="0" smtClean="0"/>
            </a:br>
            <a:r>
              <a:rPr lang="en-GB" dirty="0" smtClean="0"/>
              <a:t>	safe, handles well the big amount of data)</a:t>
            </a:r>
            <a:endParaRPr lang="en-GB" u="sng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Point out: What is geant4?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Point out: What is geant4?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Coming soon as a standalone tool (right now it’s only available @ CF)</a:t>
            </a:r>
          </a:p>
          <a:p>
            <a:r>
              <a:rPr lang="en-GB" dirty="0" smtClean="0"/>
              <a:t>Consistent treatment of low energy neutrons and other particles within one code</a:t>
            </a:r>
          </a:p>
          <a:p>
            <a:pPr lvl="1"/>
            <a:r>
              <a:rPr lang="en-GB" dirty="0" smtClean="0"/>
              <a:t>Coherent scattering	</a:t>
            </a:r>
          </a:p>
          <a:p>
            <a:pPr lvl="2"/>
            <a:r>
              <a:rPr lang="en-GB" dirty="0" smtClean="0"/>
              <a:t>Bragg diffraction	</a:t>
            </a:r>
          </a:p>
          <a:p>
            <a:pPr lvl="2"/>
            <a:r>
              <a:rPr lang="en-GB" dirty="0" smtClean="0"/>
              <a:t>Inelastic scattering (it was future plan in Sept, ask XX)</a:t>
            </a:r>
          </a:p>
          <a:p>
            <a:pPr lvl="1"/>
            <a:r>
              <a:rPr lang="en-GB" dirty="0" smtClean="0"/>
              <a:t>Scattering on single- and poly-crystals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Coming soon as a standalone tool (right now it’s only available @ CF)</a:t>
            </a:r>
          </a:p>
          <a:p>
            <a:r>
              <a:rPr lang="en-GB" dirty="0" smtClean="0"/>
              <a:t>Consistent treatment of low energy neutrons and other particles within one code</a:t>
            </a:r>
          </a:p>
          <a:p>
            <a:pPr lvl="1"/>
            <a:r>
              <a:rPr lang="en-GB" dirty="0" smtClean="0"/>
              <a:t>Coherent scattering	</a:t>
            </a:r>
          </a:p>
          <a:p>
            <a:pPr lvl="2"/>
            <a:r>
              <a:rPr lang="en-GB" dirty="0" smtClean="0"/>
              <a:t>Bragg diffraction	</a:t>
            </a:r>
          </a:p>
          <a:p>
            <a:pPr lvl="2"/>
            <a:r>
              <a:rPr lang="en-GB" dirty="0" smtClean="0"/>
              <a:t>Inelastic scattering (it was future plan in Sept, ask XX)</a:t>
            </a:r>
          </a:p>
          <a:p>
            <a:pPr lvl="1"/>
            <a:r>
              <a:rPr lang="en-GB" dirty="0" smtClean="0"/>
              <a:t>Scattering on single- and poly-crystals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28/03/17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28/03/17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28/03/17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28/03/17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28/03/17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hyperlink" Target="https://mctools.github.io/mcpl/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://sine2020.eu/news-and-media/mcpl-a-new-format-that-simplifies-data-interchange-between-applications.html" TargetMode="External"/><Relationship Id="rId7" Type="http://schemas.openxmlformats.org/officeDocument/2006/relationships/hyperlink" Target="http://arxiv.org/abs/1609.02792" TargetMode="External"/><Relationship Id="rId8" Type="http://schemas.openxmlformats.org/officeDocument/2006/relationships/hyperlink" Target="mailto:mcpl-developers@cern.ch" TargetMode="External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mailto:thomas.kittelmann@esss.se" TargetMode="External"/><Relationship Id="rId5" Type="http://schemas.openxmlformats.org/officeDocument/2006/relationships/hyperlink" Target="mailto:xcai@dtu.dk" TargetMode="External"/><Relationship Id="rId6" Type="http://schemas.openxmlformats.org/officeDocument/2006/relationships/hyperlink" Target="mailto:kalliopi.kanaki@esss.se" TargetMode="External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mailto:thomas.kittelmann@esss.se" TargetMode="External"/><Relationship Id="rId5" Type="http://schemas.openxmlformats.org/officeDocument/2006/relationships/hyperlink" Target="mailto:xcai@dtu.dk" TargetMode="External"/><Relationship Id="rId6" Type="http://schemas.openxmlformats.org/officeDocument/2006/relationships/hyperlink" Target="mailto:kalliopi.kanaki@esss.se" TargetMode="External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.png"/><Relationship Id="rId5" Type="http://schemas.openxmlformats.org/officeDocument/2006/relationships/hyperlink" Target="https://arxiv.org/abs/1701.08117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.png"/><Relationship Id="rId5" Type="http://schemas.openxmlformats.org/officeDocument/2006/relationships/hyperlink" Target="https://arxiv.org/abs/1701.08117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.png"/><Relationship Id="rId5" Type="http://schemas.openxmlformats.org/officeDocument/2006/relationships/hyperlink" Target="https://arxiv.org/abs/1701.08117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.png"/><Relationship Id="rId5" Type="http://schemas.openxmlformats.org/officeDocument/2006/relationships/hyperlink" Target="https://arxiv.org/abs/1701.08117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hyperlink" Target="http://dx.doi.org/10.1016/j.nima.2012.12.021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5" Type="http://schemas.openxmlformats.org/officeDocument/2006/relationships/image" Target="../media/image43.png"/><Relationship Id="rId6" Type="http://schemas.openxmlformats.org/officeDocument/2006/relationships/hyperlink" Target="http://iopscience.iop.org/article/10.1088/1742-6596/528/1/012040/pdf" TargetMode="External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4.pn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4.png"/><Relationship Id="rId5" Type="http://schemas.openxmlformats.org/officeDocument/2006/relationships/image" Target="../media/image50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2.png"/><Relationship Id="rId5" Type="http://schemas.openxmlformats.org/officeDocument/2006/relationships/hyperlink" Target="https://arxiv.org/abs/1703.03626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9.png"/><Relationship Id="rId5" Type="http://schemas.openxmlformats.org/officeDocument/2006/relationships/hyperlink" Target="https://arxiv.org/abs/1703.03626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http://cern.ch/nxsg4/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://dx.doi.org/10.1016/j.cpc.2014.11.009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New Simulation Tools and Reproduction of CNCS results using Geant4 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3886200"/>
            <a:ext cx="7488832" cy="1752600"/>
          </a:xfrm>
        </p:spPr>
        <p:txBody>
          <a:bodyPr>
            <a:noAutofit/>
          </a:bodyPr>
          <a:lstStyle/>
          <a:p>
            <a:r>
              <a:rPr lang="en-GB" sz="2000" u="sng" dirty="0" smtClean="0">
                <a:solidFill>
                  <a:schemeClr val="bg1"/>
                </a:solidFill>
              </a:rPr>
              <a:t>E. Dian</a:t>
            </a:r>
            <a:r>
              <a:rPr lang="en-GB" sz="2000" dirty="0" smtClean="0">
                <a:solidFill>
                  <a:schemeClr val="bg1"/>
                </a:solidFill>
              </a:rPr>
              <a:t>, </a:t>
            </a:r>
            <a:br>
              <a:rPr lang="en-GB" sz="2000" dirty="0" smtClean="0">
                <a:solidFill>
                  <a:schemeClr val="bg1"/>
                </a:solidFill>
              </a:rPr>
            </a:br>
            <a:r>
              <a:rPr lang="en-GB" sz="2000" dirty="0" smtClean="0">
                <a:solidFill>
                  <a:schemeClr val="bg1"/>
                </a:solidFill>
              </a:rPr>
              <a:t>K. </a:t>
            </a:r>
            <a:r>
              <a:rPr lang="en-GB" sz="2000" dirty="0" err="1" smtClean="0">
                <a:solidFill>
                  <a:schemeClr val="bg1"/>
                </a:solidFill>
              </a:rPr>
              <a:t>Kanaki</a:t>
            </a:r>
            <a:r>
              <a:rPr lang="en-GB" sz="2000" dirty="0" smtClean="0">
                <a:solidFill>
                  <a:schemeClr val="bg1"/>
                </a:solidFill>
              </a:rPr>
              <a:t>, X. X. </a:t>
            </a:r>
            <a:r>
              <a:rPr lang="en-GB" sz="2000" dirty="0" err="1" smtClean="0">
                <a:solidFill>
                  <a:schemeClr val="bg1"/>
                </a:solidFill>
              </a:rPr>
              <a:t>Cai</a:t>
            </a:r>
            <a:r>
              <a:rPr lang="en-GB" sz="2000" dirty="0" smtClean="0">
                <a:solidFill>
                  <a:schemeClr val="bg1"/>
                </a:solidFill>
              </a:rPr>
              <a:t>, R. </a:t>
            </a:r>
            <a:r>
              <a:rPr lang="en-GB" sz="2000" dirty="0">
                <a:solidFill>
                  <a:schemeClr val="bg1"/>
                </a:solidFill>
              </a:rPr>
              <a:t>Hall-</a:t>
            </a:r>
            <a:r>
              <a:rPr lang="en-GB" sz="2000" dirty="0" smtClean="0">
                <a:solidFill>
                  <a:schemeClr val="bg1"/>
                </a:solidFill>
              </a:rPr>
              <a:t>Wilton, A. </a:t>
            </a:r>
            <a:r>
              <a:rPr lang="en-GB" sz="2000" dirty="0" err="1" smtClean="0">
                <a:solidFill>
                  <a:schemeClr val="bg1"/>
                </a:solidFill>
              </a:rPr>
              <a:t>Khaplanov</a:t>
            </a:r>
            <a:r>
              <a:rPr lang="en-GB" sz="2000" dirty="0" smtClean="0">
                <a:solidFill>
                  <a:schemeClr val="bg1"/>
                </a:solidFill>
              </a:rPr>
              <a:t>, T. </a:t>
            </a:r>
            <a:r>
              <a:rPr lang="en-GB" sz="2000" dirty="0" err="1" smtClean="0">
                <a:solidFill>
                  <a:schemeClr val="bg1"/>
                </a:solidFill>
              </a:rPr>
              <a:t>Kittelmann</a:t>
            </a:r>
            <a:endParaRPr lang="en-GB" sz="200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r>
              <a:rPr lang="en-GB" sz="1600" u="sng" dirty="0" err="1" smtClean="0">
                <a:solidFill>
                  <a:schemeClr val="bg1"/>
                </a:solidFill>
              </a:rPr>
              <a:t>dian.eszter</a:t>
            </a:r>
            <a:r>
              <a:rPr lang="en-GB" sz="1600" u="sng" dirty="0" err="1">
                <a:solidFill>
                  <a:schemeClr val="bg1"/>
                </a:solidFill>
              </a:rPr>
              <a:t>@</a:t>
            </a:r>
            <a:r>
              <a:rPr lang="en-GB" sz="1600" u="sng" dirty="0" err="1" smtClean="0">
                <a:solidFill>
                  <a:schemeClr val="bg1"/>
                </a:solidFill>
              </a:rPr>
              <a:t>energia.mta.hu</a:t>
            </a:r>
            <a:endParaRPr lang="en-GB" sz="1600" u="sng" dirty="0">
              <a:solidFill>
                <a:schemeClr val="bg1"/>
              </a:solidFill>
            </a:endParaRPr>
          </a:p>
          <a:p>
            <a:r>
              <a:rPr lang="en-GB" sz="1600" dirty="0" smtClean="0">
                <a:solidFill>
                  <a:schemeClr val="bg1"/>
                </a:solidFill>
              </a:rPr>
              <a:t> HAS Centre </a:t>
            </a:r>
            <a:r>
              <a:rPr lang="en-GB" sz="1600" dirty="0">
                <a:solidFill>
                  <a:schemeClr val="bg1"/>
                </a:solidFill>
              </a:rPr>
              <a:t>for Energy </a:t>
            </a:r>
            <a:r>
              <a:rPr lang="en-GB" sz="1600" dirty="0" smtClean="0">
                <a:solidFill>
                  <a:schemeClr val="bg1"/>
                </a:solidFill>
              </a:rPr>
              <a:t>Research</a:t>
            </a:r>
          </a:p>
          <a:p>
            <a:r>
              <a:rPr lang="en-GB" sz="1600" dirty="0">
                <a:solidFill>
                  <a:schemeClr val="bg1"/>
                </a:solidFill>
              </a:rPr>
              <a:t>European Spallation Source ESS </a:t>
            </a:r>
            <a:r>
              <a:rPr lang="en-GB" sz="1600" dirty="0" smtClean="0">
                <a:solidFill>
                  <a:schemeClr val="bg1"/>
                </a:solidFill>
              </a:rPr>
              <a:t>ERIC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28 March 2017</a:t>
            </a:fld>
            <a:r>
              <a:rPr lang="en-GB" sz="1400" dirty="0" smtClean="0">
                <a:solidFill>
                  <a:srgbClr val="FFFFFF"/>
                </a:solidFill>
              </a:rPr>
              <a:t>, ICANS XXII, Oxford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9" y="116631"/>
            <a:ext cx="1945263" cy="10879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232" y="116632"/>
            <a:ext cx="1827896" cy="1080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111436"/>
            <a:ext cx="1619625" cy="10853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0" y="1196752"/>
            <a:ext cx="41865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676548</a:t>
            </a:r>
            <a:endParaRPr lang="en-US" sz="5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3" y="116632"/>
            <a:ext cx="1326953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3" y="2060848"/>
            <a:ext cx="5760641" cy="314598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292080" y="2791469"/>
            <a:ext cx="367240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 smtClean="0"/>
              <a:t>M</a:t>
            </a:r>
            <a:r>
              <a:rPr lang="en-GB" sz="2400" dirty="0" smtClean="0"/>
              <a:t>onte </a:t>
            </a:r>
            <a:r>
              <a:rPr lang="en-GB" sz="2400" b="1" dirty="0" smtClean="0"/>
              <a:t>C</a:t>
            </a:r>
            <a:r>
              <a:rPr lang="en-GB" sz="2400" dirty="0" smtClean="0"/>
              <a:t>arlo </a:t>
            </a:r>
            <a:r>
              <a:rPr lang="en-GB" sz="2400" b="1" dirty="0" smtClean="0"/>
              <a:t>P</a:t>
            </a:r>
            <a:r>
              <a:rPr lang="en-GB" sz="2400" dirty="0" smtClean="0"/>
              <a:t>article </a:t>
            </a:r>
            <a:r>
              <a:rPr lang="en-GB" sz="2400" b="1" dirty="0" smtClean="0"/>
              <a:t>L</a:t>
            </a:r>
            <a:r>
              <a:rPr lang="en-GB" sz="2400" dirty="0" smtClean="0"/>
              <a:t>ist </a:t>
            </a:r>
          </a:p>
          <a:p>
            <a:pPr lvl="1"/>
            <a:r>
              <a:rPr lang="en-GB" sz="2000" dirty="0">
                <a:hlinkClick r:id="rId4"/>
              </a:rPr>
              <a:t>https://</a:t>
            </a:r>
            <a:r>
              <a:rPr lang="en-GB" sz="2000" dirty="0" err="1">
                <a:hlinkClick r:id="rId4"/>
              </a:rPr>
              <a:t>mctools.github.io</a:t>
            </a:r>
            <a:r>
              <a:rPr lang="en-GB" sz="2000" dirty="0">
                <a:hlinkClick r:id="rId4"/>
              </a:rPr>
              <a:t>/</a:t>
            </a:r>
            <a:r>
              <a:rPr lang="en-GB" sz="2000" dirty="0" err="1">
                <a:hlinkClick r:id="rId4"/>
              </a:rPr>
              <a:t>mcpl</a:t>
            </a:r>
            <a:r>
              <a:rPr lang="en-GB" sz="2000" dirty="0">
                <a:hlinkClick r:id="rId4"/>
              </a:rPr>
              <a:t>/</a:t>
            </a:r>
            <a:endParaRPr lang="en-GB" sz="2000" dirty="0"/>
          </a:p>
          <a:p>
            <a:pPr lvl="1"/>
            <a:r>
              <a:rPr lang="en-GB" sz="2000" dirty="0" smtClean="0"/>
              <a:t>Interchange particles with </a:t>
            </a:r>
            <a:r>
              <a:rPr lang="en-GB" sz="2000" b="1" dirty="0" smtClean="0"/>
              <a:t>all their properties</a:t>
            </a:r>
            <a:r>
              <a:rPr lang="en-GB" sz="2000" dirty="0" smtClean="0"/>
              <a:t> between MC packages</a:t>
            </a:r>
          </a:p>
          <a:p>
            <a:pPr lvl="1"/>
            <a:r>
              <a:rPr lang="en-GB" sz="2000" dirty="0"/>
              <a:t>flexible yet efficient storage of particle-state </a:t>
            </a:r>
            <a:r>
              <a:rPr lang="en-GB" sz="2000" dirty="0" smtClean="0"/>
              <a:t>information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MCPL</a:t>
            </a:r>
            <a:r>
              <a:rPr lang="en-GB" dirty="0" smtClean="0"/>
              <a:t>-</a:t>
            </a:r>
            <a:r>
              <a:rPr lang="en-GB" b="1" dirty="0"/>
              <a:t>M</a:t>
            </a:r>
            <a:r>
              <a:rPr lang="en-GB" dirty="0"/>
              <a:t>onte </a:t>
            </a:r>
            <a:r>
              <a:rPr lang="en-GB" b="1" dirty="0"/>
              <a:t>C</a:t>
            </a:r>
            <a:r>
              <a:rPr lang="en-GB" dirty="0"/>
              <a:t>arlo </a:t>
            </a:r>
            <a:r>
              <a:rPr lang="en-GB" b="1" dirty="0"/>
              <a:t>P</a:t>
            </a:r>
            <a:r>
              <a:rPr lang="en-GB" dirty="0"/>
              <a:t>article </a:t>
            </a:r>
            <a:r>
              <a:rPr lang="en-GB" b="1" dirty="0"/>
              <a:t>L</a:t>
            </a:r>
            <a:r>
              <a:rPr lang="en-GB" dirty="0"/>
              <a:t>ist </a:t>
            </a:r>
            <a:br>
              <a:rPr lang="en-GB" dirty="0"/>
            </a:br>
            <a:r>
              <a:rPr lang="en-GB" sz="2200" dirty="0" smtClean="0"/>
              <a:t>[Thomas </a:t>
            </a:r>
            <a:r>
              <a:rPr lang="en-GB" sz="2200" dirty="0" err="1" smtClean="0"/>
              <a:t>Kittelmann</a:t>
            </a:r>
            <a:r>
              <a:rPr lang="en-GB" sz="2200" dirty="0" smtClean="0"/>
              <a:t>, </a:t>
            </a:r>
            <a:r>
              <a:rPr lang="en-GB" sz="2200" dirty="0" err="1" smtClean="0"/>
              <a:t>Esben</a:t>
            </a:r>
            <a:r>
              <a:rPr lang="en-GB" sz="2200" dirty="0" smtClean="0"/>
              <a:t> </a:t>
            </a:r>
            <a:r>
              <a:rPr lang="en-GB" sz="2200" dirty="0" err="1" smtClean="0"/>
              <a:t>Klinkby</a:t>
            </a:r>
            <a:r>
              <a:rPr lang="en-GB" sz="2200" dirty="0" smtClean="0"/>
              <a:t>, Erik B. Knudsen, Peter </a:t>
            </a:r>
            <a:r>
              <a:rPr lang="en-GB" sz="2200" dirty="0" err="1" smtClean="0"/>
              <a:t>Willendrup</a:t>
            </a:r>
            <a:r>
              <a:rPr lang="en-GB" sz="2200" dirty="0"/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251520" y="6165304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6"/>
              </a:rPr>
              <a:t>http://sine2020.eu/news-and-media/mcpl-a-new-format-that-simplifies-data-interchange-between-</a:t>
            </a:r>
            <a:r>
              <a:rPr lang="en-US" sz="1400" dirty="0" smtClean="0">
                <a:hlinkClick r:id="rId6"/>
              </a:rPr>
              <a:t>applications.html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374517" y="5992252"/>
            <a:ext cx="1861779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Best code for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best application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5733256"/>
            <a:ext cx="180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arxiv:1609.02792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44208" y="1628800"/>
            <a:ext cx="2376264" cy="523220"/>
          </a:xfrm>
          <a:prstGeom prst="rect">
            <a:avLst/>
          </a:prstGeom>
          <a:ln w="1905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Contact:</a:t>
            </a:r>
          </a:p>
          <a:p>
            <a:r>
              <a:rPr lang="en-US" sz="1400" dirty="0" smtClean="0">
                <a:hlinkClick r:id="rId8"/>
              </a:rPr>
              <a:t>mcpl</a:t>
            </a:r>
            <a:r>
              <a:rPr lang="en-US" sz="1400" dirty="0">
                <a:hlinkClick r:id="rId8"/>
              </a:rPr>
              <a:t>-developers@cern.ch</a:t>
            </a:r>
            <a:endParaRPr lang="en-US" sz="1400" dirty="0" smtClean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4" y="5132332"/>
            <a:ext cx="3643100" cy="60092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71800" y="5157192"/>
            <a:ext cx="100811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7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ESS Coding Framework</a:t>
            </a:r>
            <a:br>
              <a:rPr lang="en-GB" dirty="0" smtClean="0"/>
            </a:br>
            <a:r>
              <a:rPr lang="en-GB" sz="2000" dirty="0" smtClean="0"/>
              <a:t>[</a:t>
            </a:r>
            <a:r>
              <a:rPr lang="en-US" sz="2000" dirty="0"/>
              <a:t>Thomas </a:t>
            </a:r>
            <a:r>
              <a:rPr lang="en-US" sz="2000" dirty="0" err="1" smtClean="0"/>
              <a:t>Kittelmann</a:t>
            </a:r>
            <a:r>
              <a:rPr lang="en-US" sz="2000" dirty="0" smtClean="0"/>
              <a:t>, Xiao </a:t>
            </a:r>
            <a:r>
              <a:rPr lang="en-US" sz="2000" dirty="0"/>
              <a:t>Xiao </a:t>
            </a:r>
            <a:r>
              <a:rPr lang="en-US" sz="2000" dirty="0" err="1"/>
              <a:t>Cai</a:t>
            </a:r>
            <a:r>
              <a:rPr lang="en-US" sz="2000" dirty="0" smtClean="0"/>
              <a:t>, </a:t>
            </a:r>
            <a:r>
              <a:rPr lang="en-US" sz="2000" dirty="0" err="1" smtClean="0"/>
              <a:t>Kalliopi</a:t>
            </a:r>
            <a:r>
              <a:rPr lang="en-US" sz="2000" dirty="0" smtClean="0"/>
              <a:t> </a:t>
            </a:r>
            <a:r>
              <a:rPr lang="en-US" sz="2000" dirty="0" err="1" smtClean="0"/>
              <a:t>Kanaki</a:t>
            </a:r>
            <a:r>
              <a:rPr lang="en-GB" sz="2000" dirty="0" smtClean="0"/>
              <a:t>]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62500" lnSpcReduction="20000"/>
          </a:bodyPr>
          <a:lstStyle/>
          <a:p>
            <a:r>
              <a:rPr lang="en-GB" b="1" dirty="0" smtClean="0"/>
              <a:t>Geant4 simulation framework</a:t>
            </a:r>
          </a:p>
          <a:p>
            <a:pPr lvl="1"/>
            <a:r>
              <a:rPr lang="en-GB" b="1" dirty="0" smtClean="0"/>
              <a:t>Developed by ESS Detector Group</a:t>
            </a:r>
          </a:p>
          <a:p>
            <a:pPr lvl="1"/>
            <a:r>
              <a:rPr lang="en-GB" dirty="0" smtClean="0"/>
              <a:t>Used by </a:t>
            </a:r>
            <a:r>
              <a:rPr lang="en-GB" dirty="0"/>
              <a:t>other groups in ESS e.g.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Accelerator </a:t>
            </a:r>
            <a:r>
              <a:rPr lang="en-GB" dirty="0"/>
              <a:t>Group, Shielding and Optics </a:t>
            </a:r>
            <a:r>
              <a:rPr lang="en-GB" dirty="0" smtClean="0"/>
              <a:t>Group</a:t>
            </a:r>
            <a:endParaRPr lang="en-GB" b="1" dirty="0" smtClean="0"/>
          </a:p>
          <a:p>
            <a:r>
              <a:rPr lang="en-GB" dirty="0" smtClean="0"/>
              <a:t>Contains all afore mentioned tools: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ntegrated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ransparent </a:t>
            </a:r>
            <a:r>
              <a:rPr lang="en-US" dirty="0"/>
              <a:t>for end-user</a:t>
            </a:r>
            <a:r>
              <a:rPr lang="en-GB" dirty="0" smtClean="0"/>
              <a:t> </a:t>
            </a:r>
          </a:p>
          <a:p>
            <a:pPr lvl="1"/>
            <a:r>
              <a:rPr lang="en-GB" dirty="0"/>
              <a:t>O</a:t>
            </a:r>
            <a:r>
              <a:rPr lang="en-GB" dirty="0" smtClean="0"/>
              <a:t>ut-of-the-box usage</a:t>
            </a:r>
          </a:p>
          <a:p>
            <a:r>
              <a:rPr lang="en-GB" dirty="0" smtClean="0"/>
              <a:t>And more:</a:t>
            </a:r>
          </a:p>
          <a:p>
            <a:pPr lvl="1"/>
            <a:r>
              <a:rPr lang="en-GB" dirty="0" smtClean="0"/>
              <a:t>Effective build system</a:t>
            </a:r>
          </a:p>
          <a:p>
            <a:pPr lvl="1"/>
            <a:r>
              <a:rPr lang="en-GB" dirty="0" smtClean="0"/>
              <a:t>Python interface</a:t>
            </a:r>
          </a:p>
          <a:p>
            <a:pPr lvl="1"/>
            <a:r>
              <a:rPr lang="en-GB" dirty="0" smtClean="0"/>
              <a:t>Easy-to-handle histograms for analysis</a:t>
            </a:r>
          </a:p>
          <a:p>
            <a:pPr lvl="1"/>
            <a:r>
              <a:rPr lang="en-GB" dirty="0" smtClean="0"/>
              <a:t>3D visualisation</a:t>
            </a:r>
          </a:p>
          <a:p>
            <a:pPr lvl="1"/>
            <a:r>
              <a:rPr lang="en-GB" dirty="0" err="1" smtClean="0"/>
              <a:t>Griff</a:t>
            </a:r>
            <a:r>
              <a:rPr lang="en-GB" dirty="0"/>
              <a:t>:</a:t>
            </a:r>
            <a:r>
              <a:rPr lang="en-GB" dirty="0" smtClean="0"/>
              <a:t> an effective binary format for results</a:t>
            </a:r>
          </a:p>
          <a:p>
            <a:pPr lvl="1"/>
            <a:r>
              <a:rPr lang="en-GB" dirty="0" smtClean="0"/>
              <a:t>Powerful parameter scan without recompilation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pPr lvl="1"/>
            <a:r>
              <a:rPr lang="en-GB" dirty="0" smtClean="0"/>
              <a:t>Intuitive</a:t>
            </a:r>
          </a:p>
          <a:p>
            <a:pPr lvl="1"/>
            <a:r>
              <a:rPr lang="en-GB" dirty="0" smtClean="0"/>
              <a:t>User friendly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11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5148064" y="1556792"/>
            <a:ext cx="3744416" cy="95410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Contact:</a:t>
            </a:r>
          </a:p>
          <a:p>
            <a:r>
              <a:rPr lang="en-US" sz="1400" dirty="0" smtClean="0"/>
              <a:t>Thomas </a:t>
            </a:r>
            <a:r>
              <a:rPr lang="en-US" sz="1400" dirty="0" err="1" smtClean="0"/>
              <a:t>Kittelmann</a:t>
            </a:r>
            <a:r>
              <a:rPr lang="en-US" sz="1400" dirty="0" smtClean="0"/>
              <a:t>: </a:t>
            </a:r>
            <a:r>
              <a:rPr lang="en-US" sz="1400" dirty="0" smtClean="0">
                <a:hlinkClick r:id="rId4"/>
              </a:rPr>
              <a:t>thomas.kittelmann</a:t>
            </a:r>
            <a:r>
              <a:rPr lang="en-US" sz="1400" dirty="0">
                <a:hlinkClick r:id="rId4"/>
              </a:rPr>
              <a:t>@</a:t>
            </a:r>
            <a:r>
              <a:rPr lang="en-US" sz="1400" dirty="0" smtClean="0">
                <a:hlinkClick r:id="rId4"/>
              </a:rPr>
              <a:t>esss.se</a:t>
            </a:r>
            <a:endParaRPr lang="en-US" sz="1400" dirty="0" smtClean="0"/>
          </a:p>
          <a:p>
            <a:r>
              <a:rPr lang="en-US" sz="1400" dirty="0" smtClean="0"/>
              <a:t>Xiao Xiao </a:t>
            </a:r>
            <a:r>
              <a:rPr lang="en-US" sz="1400" dirty="0" err="1" smtClean="0"/>
              <a:t>Cai</a:t>
            </a:r>
            <a:r>
              <a:rPr lang="en-US" sz="1400" dirty="0"/>
              <a:t>:</a:t>
            </a:r>
            <a:r>
              <a:rPr lang="en-US" sz="1400" dirty="0" smtClean="0"/>
              <a:t>             </a:t>
            </a:r>
            <a:r>
              <a:rPr lang="en-US" sz="1400" dirty="0" smtClean="0">
                <a:hlinkClick r:id="rId5"/>
              </a:rPr>
              <a:t>xcai@dtu.dk</a:t>
            </a:r>
            <a:endParaRPr lang="en-US" sz="1400" dirty="0" smtClean="0"/>
          </a:p>
          <a:p>
            <a:r>
              <a:rPr lang="en-US" sz="1400" dirty="0" err="1" smtClean="0"/>
              <a:t>Kalliopi</a:t>
            </a:r>
            <a:r>
              <a:rPr lang="en-US" sz="1400" dirty="0" smtClean="0"/>
              <a:t> </a:t>
            </a:r>
            <a:r>
              <a:rPr lang="en-US" sz="1400" dirty="0" err="1" smtClean="0"/>
              <a:t>Kanaki</a:t>
            </a:r>
            <a:r>
              <a:rPr lang="en-US" sz="1400" dirty="0"/>
              <a:t>:</a:t>
            </a:r>
            <a:r>
              <a:rPr lang="en-US" sz="1400" dirty="0" smtClean="0"/>
              <a:t>          </a:t>
            </a:r>
            <a:r>
              <a:rPr lang="en-US" sz="1400" dirty="0" smtClean="0">
                <a:hlinkClick r:id="rId6"/>
              </a:rPr>
              <a:t>kalliopi.kanaki</a:t>
            </a:r>
            <a:r>
              <a:rPr lang="en-US" sz="1400" dirty="0">
                <a:hlinkClick r:id="rId6"/>
              </a:rPr>
              <a:t>@esss.se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91680" y="5157192"/>
            <a:ext cx="0" cy="43204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504" y="6156012"/>
            <a:ext cx="375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b="1" dirty="0"/>
              <a:t>Fast to develop new simulations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6600" y="2708920"/>
            <a:ext cx="3213872" cy="20162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68" y="4941168"/>
            <a:ext cx="2736304" cy="16894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35896" y="5229200"/>
            <a:ext cx="1584176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Available, just send a mail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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7904" y="3070701"/>
            <a:ext cx="1584176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I’m a happy end-user!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7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ESS Coding Framework</a:t>
            </a:r>
            <a:br>
              <a:rPr lang="en-GB" dirty="0" smtClean="0"/>
            </a:br>
            <a:r>
              <a:rPr lang="en-GB" sz="2000" dirty="0" smtClean="0"/>
              <a:t>[</a:t>
            </a:r>
            <a:r>
              <a:rPr lang="en-US" sz="2000" dirty="0"/>
              <a:t>Thomas </a:t>
            </a:r>
            <a:r>
              <a:rPr lang="en-US" sz="2000" dirty="0" err="1" smtClean="0"/>
              <a:t>Kittelmann</a:t>
            </a:r>
            <a:r>
              <a:rPr lang="en-US" sz="2000" dirty="0" smtClean="0"/>
              <a:t>, Xiao </a:t>
            </a:r>
            <a:r>
              <a:rPr lang="en-US" sz="2000" dirty="0"/>
              <a:t>Xiao </a:t>
            </a:r>
            <a:r>
              <a:rPr lang="en-US" sz="2000" dirty="0" err="1"/>
              <a:t>Cai</a:t>
            </a:r>
            <a:r>
              <a:rPr lang="en-US" sz="2000" dirty="0" smtClean="0"/>
              <a:t>, </a:t>
            </a:r>
            <a:r>
              <a:rPr lang="en-US" sz="2000" dirty="0" err="1" smtClean="0"/>
              <a:t>Kalliopi</a:t>
            </a:r>
            <a:r>
              <a:rPr lang="en-US" sz="2000" dirty="0" smtClean="0"/>
              <a:t> </a:t>
            </a:r>
            <a:r>
              <a:rPr lang="en-US" sz="2000" dirty="0" err="1" smtClean="0"/>
              <a:t>Kanaki</a:t>
            </a:r>
            <a:r>
              <a:rPr lang="en-GB" sz="2000" dirty="0" smtClean="0"/>
              <a:t>]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62500" lnSpcReduction="20000"/>
          </a:bodyPr>
          <a:lstStyle/>
          <a:p>
            <a:r>
              <a:rPr lang="en-GB" b="1" dirty="0" smtClean="0"/>
              <a:t>Geant4 simulation framework</a:t>
            </a:r>
          </a:p>
          <a:p>
            <a:pPr lvl="1"/>
            <a:r>
              <a:rPr lang="en-GB" b="1" dirty="0" smtClean="0"/>
              <a:t>Developed by ESS Detector Group</a:t>
            </a:r>
          </a:p>
          <a:p>
            <a:pPr lvl="1"/>
            <a:r>
              <a:rPr lang="en-GB" dirty="0" smtClean="0"/>
              <a:t>Used by </a:t>
            </a:r>
            <a:r>
              <a:rPr lang="en-GB" dirty="0"/>
              <a:t>other groups in ESS e.g.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Accelerator </a:t>
            </a:r>
            <a:r>
              <a:rPr lang="en-GB" dirty="0"/>
              <a:t>Group, Shielding and Optics </a:t>
            </a:r>
            <a:r>
              <a:rPr lang="en-GB" dirty="0" smtClean="0"/>
              <a:t>Group</a:t>
            </a:r>
            <a:endParaRPr lang="en-GB" b="1" dirty="0" smtClean="0"/>
          </a:p>
          <a:p>
            <a:r>
              <a:rPr lang="en-GB" dirty="0" smtClean="0"/>
              <a:t>Contains all afore mentioned tools: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ntegrated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ransparent </a:t>
            </a:r>
            <a:r>
              <a:rPr lang="en-US" dirty="0"/>
              <a:t>for end-user</a:t>
            </a:r>
            <a:r>
              <a:rPr lang="en-GB" dirty="0" smtClean="0"/>
              <a:t> </a:t>
            </a:r>
          </a:p>
          <a:p>
            <a:pPr lvl="1"/>
            <a:r>
              <a:rPr lang="en-GB" dirty="0"/>
              <a:t>O</a:t>
            </a:r>
            <a:r>
              <a:rPr lang="en-GB" dirty="0" smtClean="0"/>
              <a:t>ut-of-the-box usage</a:t>
            </a:r>
          </a:p>
          <a:p>
            <a:r>
              <a:rPr lang="en-GB" dirty="0" smtClean="0"/>
              <a:t>And more:</a:t>
            </a:r>
          </a:p>
          <a:p>
            <a:pPr lvl="1"/>
            <a:r>
              <a:rPr lang="en-GB" dirty="0" smtClean="0"/>
              <a:t>Effective build system</a:t>
            </a:r>
          </a:p>
          <a:p>
            <a:pPr lvl="1"/>
            <a:r>
              <a:rPr lang="en-GB" dirty="0" smtClean="0"/>
              <a:t>Python interface</a:t>
            </a:r>
          </a:p>
          <a:p>
            <a:pPr lvl="1"/>
            <a:r>
              <a:rPr lang="en-GB" dirty="0" smtClean="0"/>
              <a:t>Easy-to-handle histograms for analysis</a:t>
            </a:r>
          </a:p>
          <a:p>
            <a:pPr lvl="1"/>
            <a:r>
              <a:rPr lang="en-GB" dirty="0" smtClean="0"/>
              <a:t>3D visualisation</a:t>
            </a:r>
          </a:p>
          <a:p>
            <a:pPr lvl="1"/>
            <a:r>
              <a:rPr lang="en-GB" dirty="0" err="1" smtClean="0"/>
              <a:t>Griff</a:t>
            </a:r>
            <a:r>
              <a:rPr lang="en-GB" dirty="0"/>
              <a:t>:</a:t>
            </a:r>
            <a:r>
              <a:rPr lang="en-GB" dirty="0" smtClean="0"/>
              <a:t> an effective binary format for results</a:t>
            </a:r>
          </a:p>
          <a:p>
            <a:pPr lvl="1"/>
            <a:r>
              <a:rPr lang="en-GB" dirty="0" smtClean="0"/>
              <a:t>Powerful parameter scan without recompilation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pPr lvl="1"/>
            <a:r>
              <a:rPr lang="en-GB" dirty="0" smtClean="0"/>
              <a:t>Intuitive</a:t>
            </a:r>
          </a:p>
          <a:p>
            <a:pPr lvl="1"/>
            <a:r>
              <a:rPr lang="en-GB" dirty="0" smtClean="0"/>
              <a:t>User friendly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12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5148064" y="1556792"/>
            <a:ext cx="3744416" cy="95410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Contact:</a:t>
            </a:r>
          </a:p>
          <a:p>
            <a:r>
              <a:rPr lang="en-US" sz="1400" dirty="0" smtClean="0"/>
              <a:t>Thomas </a:t>
            </a:r>
            <a:r>
              <a:rPr lang="en-US" sz="1400" dirty="0" err="1" smtClean="0"/>
              <a:t>Kittelmann</a:t>
            </a:r>
            <a:r>
              <a:rPr lang="en-US" sz="1400" dirty="0" smtClean="0"/>
              <a:t>: </a:t>
            </a:r>
            <a:r>
              <a:rPr lang="en-US" sz="1400" dirty="0" smtClean="0">
                <a:hlinkClick r:id="rId4"/>
              </a:rPr>
              <a:t>thomas.kittelmann</a:t>
            </a:r>
            <a:r>
              <a:rPr lang="en-US" sz="1400" dirty="0">
                <a:hlinkClick r:id="rId4"/>
              </a:rPr>
              <a:t>@</a:t>
            </a:r>
            <a:r>
              <a:rPr lang="en-US" sz="1400" dirty="0" smtClean="0">
                <a:hlinkClick r:id="rId4"/>
              </a:rPr>
              <a:t>esss.se</a:t>
            </a:r>
            <a:endParaRPr lang="en-US" sz="1400" dirty="0" smtClean="0"/>
          </a:p>
          <a:p>
            <a:r>
              <a:rPr lang="en-US" sz="1400" dirty="0" smtClean="0"/>
              <a:t>Xiao Xiao </a:t>
            </a:r>
            <a:r>
              <a:rPr lang="en-US" sz="1400" dirty="0" err="1" smtClean="0"/>
              <a:t>Cai</a:t>
            </a:r>
            <a:r>
              <a:rPr lang="en-US" sz="1400" dirty="0"/>
              <a:t>:</a:t>
            </a:r>
            <a:r>
              <a:rPr lang="en-US" sz="1400" dirty="0" smtClean="0"/>
              <a:t>             </a:t>
            </a:r>
            <a:r>
              <a:rPr lang="en-US" sz="1400" dirty="0" smtClean="0">
                <a:hlinkClick r:id="rId5"/>
              </a:rPr>
              <a:t>xcai@dtu.dk</a:t>
            </a:r>
            <a:endParaRPr lang="en-US" sz="1400" dirty="0" smtClean="0"/>
          </a:p>
          <a:p>
            <a:r>
              <a:rPr lang="en-US" sz="1400" dirty="0" err="1" smtClean="0"/>
              <a:t>Kalliopi</a:t>
            </a:r>
            <a:r>
              <a:rPr lang="en-US" sz="1400" dirty="0" smtClean="0"/>
              <a:t> </a:t>
            </a:r>
            <a:r>
              <a:rPr lang="en-US" sz="1400" dirty="0" err="1" smtClean="0"/>
              <a:t>Kanaki</a:t>
            </a:r>
            <a:r>
              <a:rPr lang="en-US" sz="1400" dirty="0"/>
              <a:t>:</a:t>
            </a:r>
            <a:r>
              <a:rPr lang="en-US" sz="1400" dirty="0" smtClean="0"/>
              <a:t>          </a:t>
            </a:r>
            <a:r>
              <a:rPr lang="en-US" sz="1400" dirty="0" smtClean="0">
                <a:hlinkClick r:id="rId6"/>
              </a:rPr>
              <a:t>kalliopi.kanaki</a:t>
            </a:r>
            <a:r>
              <a:rPr lang="en-US" sz="1400" dirty="0">
                <a:hlinkClick r:id="rId6"/>
              </a:rPr>
              <a:t>@esss.se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91680" y="5157192"/>
            <a:ext cx="0" cy="43204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504" y="6156012"/>
            <a:ext cx="375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b="1" dirty="0"/>
              <a:t>Fast to develop new simulations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6600" y="2708920"/>
            <a:ext cx="3213872" cy="20162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68" y="4941168"/>
            <a:ext cx="2736304" cy="16894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35896" y="5229200"/>
            <a:ext cx="1584176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Available, just send a mail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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7904" y="3070701"/>
            <a:ext cx="1584176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I’m a happy end-user!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3888" y="6381328"/>
            <a:ext cx="1800200" cy="369332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Now let’s use it!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97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537012"/>
            <a:ext cx="4464496" cy="33483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Sources of neutron </a:t>
            </a:r>
            <a:r>
              <a:rPr lang="en-US" sz="2400" dirty="0"/>
              <a:t>detector </a:t>
            </a:r>
            <a:r>
              <a:rPr lang="en-US" sz="2400" dirty="0" smtClean="0"/>
              <a:t>background</a:t>
            </a:r>
            <a:endParaRPr lang="en-US" sz="2400" dirty="0"/>
          </a:p>
          <a:p>
            <a:pPr lvl="1"/>
            <a:r>
              <a:rPr lang="en-US" sz="2000" dirty="0" smtClean="0"/>
              <a:t>Neutron </a:t>
            </a:r>
            <a:r>
              <a:rPr lang="en-US" sz="2000" dirty="0"/>
              <a:t>induced gamma </a:t>
            </a:r>
            <a:r>
              <a:rPr lang="en-US" sz="2000" dirty="0" smtClean="0"/>
              <a:t>background </a:t>
            </a:r>
            <a:r>
              <a:rPr lang="en-US" sz="2000" dirty="0"/>
              <a:t>(MCNP6)</a:t>
            </a:r>
            <a:endParaRPr lang="en-US" sz="2000" dirty="0" smtClean="0"/>
          </a:p>
          <a:p>
            <a:pPr lvl="2"/>
            <a:r>
              <a:rPr lang="en-US" sz="1800" dirty="0" smtClean="0"/>
              <a:t>Prompt gamma radiation from neutron capture</a:t>
            </a:r>
          </a:p>
          <a:p>
            <a:pPr lvl="2"/>
            <a:r>
              <a:rPr lang="en-US" sz="1800" dirty="0" smtClean="0"/>
              <a:t>Decay </a:t>
            </a:r>
            <a:r>
              <a:rPr lang="en-US" sz="1800" dirty="0"/>
              <a:t>gammas from neutron activation</a:t>
            </a:r>
          </a:p>
          <a:p>
            <a:pPr lvl="2"/>
            <a:endParaRPr lang="en-US" sz="1800" dirty="0"/>
          </a:p>
          <a:p>
            <a:pPr lvl="2"/>
            <a:endParaRPr lang="en-US" sz="1800" dirty="0" smtClean="0"/>
          </a:p>
          <a:p>
            <a:pPr lvl="2"/>
            <a:endParaRPr lang="en-US" sz="1800" dirty="0" smtClean="0"/>
          </a:p>
          <a:p>
            <a:pPr marL="914400" lvl="2" indent="0">
              <a:buNone/>
            </a:pPr>
            <a:endParaRPr lang="en-US" sz="1800" dirty="0"/>
          </a:p>
          <a:p>
            <a:pPr lvl="2"/>
            <a:endParaRPr lang="en-US" sz="1800" dirty="0" smtClean="0"/>
          </a:p>
          <a:p>
            <a:pPr lvl="1"/>
            <a:r>
              <a:rPr lang="en-US" sz="2000" dirty="0" smtClean="0"/>
              <a:t>Scattered </a:t>
            </a:r>
            <a:r>
              <a:rPr lang="en-US" sz="2000" dirty="0"/>
              <a:t>neutrons (Geant4)</a:t>
            </a:r>
            <a:endParaRPr lang="en-US" sz="2000" dirty="0" smtClean="0"/>
          </a:p>
          <a:p>
            <a:pPr lvl="2"/>
            <a:r>
              <a:rPr lang="en-US" sz="1800" dirty="0" smtClean="0"/>
              <a:t>Elastic</a:t>
            </a:r>
            <a:r>
              <a:rPr lang="en-US" sz="1800" dirty="0"/>
              <a:t>, inelastic</a:t>
            </a:r>
          </a:p>
          <a:p>
            <a:pPr lvl="2"/>
            <a:r>
              <a:rPr lang="en-US" sz="1800" dirty="0"/>
              <a:t>Coherent, incoherent 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etector </a:t>
            </a:r>
            <a:r>
              <a:rPr lang="en-US" dirty="0"/>
              <a:t>background </a:t>
            </a:r>
            <a:r>
              <a:rPr lang="en-US" dirty="0" smtClean="0"/>
              <a:t>study </a:t>
            </a:r>
            <a:br>
              <a:rPr lang="en-US" dirty="0" smtClean="0"/>
            </a:br>
            <a:r>
              <a:rPr lang="en-US" dirty="0" smtClean="0"/>
              <a:t>with Monte Carlo codes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13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Arrow Connector 7"/>
          <p:cNvCxnSpPr/>
          <p:nvPr/>
        </p:nvCxnSpPr>
        <p:spPr>
          <a:xfrm>
            <a:off x="1979712" y="3140968"/>
            <a:ext cx="0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115616" y="5013176"/>
            <a:ext cx="2664296" cy="864096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99792" y="5877272"/>
            <a:ext cx="361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Great impact of Coding Framework!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1640" y="342900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41</a:t>
            </a:r>
            <a:r>
              <a:rPr lang="en-US" dirty="0" smtClean="0"/>
              <a:t>Ar activity saturates at </a:t>
            </a:r>
            <a:r>
              <a:rPr lang="en-US" b="1" dirty="0" smtClean="0"/>
              <a:t>128 </a:t>
            </a:r>
            <a:r>
              <a:rPr lang="en-US" b="1" dirty="0" err="1" smtClean="0"/>
              <a:t>mBq</a:t>
            </a:r>
            <a:r>
              <a:rPr lang="en-US" b="1" dirty="0" smtClean="0"/>
              <a:t>/cm</a:t>
            </a:r>
            <a:r>
              <a:rPr lang="en-US" b="1" baseline="30000" dirty="0" smtClean="0"/>
              <a:t>3 </a:t>
            </a:r>
            <a:r>
              <a:rPr lang="en-US" dirty="0"/>
              <a:t> </a:t>
            </a:r>
            <a:r>
              <a:rPr lang="en-US" dirty="0" smtClean="0"/>
              <a:t>           low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47864" y="4005064"/>
            <a:ext cx="2304256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Negligible signal from self-activation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076056" y="3645024"/>
            <a:ext cx="495672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516216" y="1715324"/>
            <a:ext cx="2520280" cy="230832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General neutron activation study prepared with MCNP6 for ESS operation conditions</a:t>
            </a:r>
            <a:br>
              <a:rPr lang="en-US" sz="1600" dirty="0" smtClean="0"/>
            </a:br>
            <a:r>
              <a:rPr lang="en-US" sz="1600" dirty="0" smtClean="0"/>
              <a:t>- </a:t>
            </a:r>
            <a:r>
              <a:rPr lang="en-US" sz="1600" dirty="0" err="1" smtClean="0"/>
              <a:t>Ar</a:t>
            </a:r>
            <a:r>
              <a:rPr lang="en-US" sz="1600" dirty="0" smtClean="0"/>
              <a:t>/CO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counting gas</a:t>
            </a:r>
            <a:br>
              <a:rPr lang="en-US" sz="1600" dirty="0" smtClean="0"/>
            </a:br>
            <a:r>
              <a:rPr lang="en-US" sz="1600" dirty="0" smtClean="0"/>
              <a:t>- Aluminum-frame</a:t>
            </a:r>
            <a:br>
              <a:rPr lang="en-US" sz="1600" dirty="0" smtClean="0"/>
            </a:br>
            <a:endParaRPr lang="en-US" sz="1600" dirty="0"/>
          </a:p>
          <a:p>
            <a:r>
              <a:rPr lang="en-US" sz="1600" dirty="0"/>
              <a:t>E. Dian et al. </a:t>
            </a:r>
            <a:br>
              <a:rPr lang="en-US" sz="1600" dirty="0"/>
            </a:br>
            <a:r>
              <a:rPr lang="en-US" sz="1600" dirty="0">
                <a:hlinkClick r:id="rId5"/>
              </a:rPr>
              <a:t>arXiv:1701.08117</a:t>
            </a:r>
            <a:r>
              <a:rPr lang="en-US" sz="1600" dirty="0"/>
              <a:t> </a:t>
            </a:r>
          </a:p>
          <a:p>
            <a:r>
              <a:rPr lang="en-US" sz="1600" dirty="0"/>
              <a:t>submitted to </a:t>
            </a:r>
            <a:r>
              <a:rPr lang="en-US" sz="1600" dirty="0" smtClean="0"/>
              <a:t>ARI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246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224" y="3524964"/>
            <a:ext cx="4480560" cy="33604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Sources of neutron </a:t>
            </a:r>
            <a:r>
              <a:rPr lang="en-US" sz="2400" dirty="0"/>
              <a:t>detector </a:t>
            </a:r>
            <a:r>
              <a:rPr lang="en-US" sz="2400" dirty="0" smtClean="0"/>
              <a:t>background</a:t>
            </a:r>
            <a:endParaRPr lang="en-US" sz="2400" dirty="0"/>
          </a:p>
          <a:p>
            <a:pPr lvl="1"/>
            <a:r>
              <a:rPr lang="en-US" sz="2000" dirty="0" smtClean="0"/>
              <a:t>Neutron </a:t>
            </a:r>
            <a:r>
              <a:rPr lang="en-US" sz="2000" dirty="0"/>
              <a:t>induced gamma </a:t>
            </a:r>
            <a:r>
              <a:rPr lang="en-US" sz="2000" dirty="0" smtClean="0"/>
              <a:t>background </a:t>
            </a:r>
            <a:r>
              <a:rPr lang="en-US" sz="2000" dirty="0"/>
              <a:t>(MCNP6)</a:t>
            </a:r>
            <a:endParaRPr lang="en-US" sz="2000" dirty="0" smtClean="0"/>
          </a:p>
          <a:p>
            <a:pPr lvl="2"/>
            <a:r>
              <a:rPr lang="en-US" sz="1800" dirty="0" smtClean="0"/>
              <a:t>Prompt gamma radiation from neutron capture</a:t>
            </a:r>
          </a:p>
          <a:p>
            <a:pPr lvl="2"/>
            <a:r>
              <a:rPr lang="en-US" sz="1800" dirty="0" smtClean="0"/>
              <a:t>Decay </a:t>
            </a:r>
            <a:r>
              <a:rPr lang="en-US" sz="1800" dirty="0"/>
              <a:t>gammas from neutron activation</a:t>
            </a:r>
          </a:p>
          <a:p>
            <a:pPr lvl="2"/>
            <a:endParaRPr lang="en-US" sz="1800" dirty="0"/>
          </a:p>
          <a:p>
            <a:pPr lvl="2"/>
            <a:endParaRPr lang="en-US" sz="1800" dirty="0" smtClean="0"/>
          </a:p>
          <a:p>
            <a:pPr lvl="2"/>
            <a:endParaRPr lang="en-US" sz="1800" dirty="0" smtClean="0"/>
          </a:p>
          <a:p>
            <a:pPr marL="914400" lvl="2" indent="0">
              <a:buNone/>
            </a:pPr>
            <a:endParaRPr lang="en-US" sz="1800" dirty="0"/>
          </a:p>
          <a:p>
            <a:pPr lvl="2"/>
            <a:endParaRPr lang="en-US" sz="1800" dirty="0" smtClean="0"/>
          </a:p>
          <a:p>
            <a:pPr lvl="1"/>
            <a:r>
              <a:rPr lang="en-US" sz="2000" dirty="0" smtClean="0"/>
              <a:t>Scattered </a:t>
            </a:r>
            <a:r>
              <a:rPr lang="en-US" sz="2000" dirty="0"/>
              <a:t>neutrons (Geant4)</a:t>
            </a:r>
            <a:endParaRPr lang="en-US" sz="2000" dirty="0" smtClean="0"/>
          </a:p>
          <a:p>
            <a:pPr lvl="2"/>
            <a:r>
              <a:rPr lang="en-US" sz="1800" dirty="0" smtClean="0"/>
              <a:t>Elastic</a:t>
            </a:r>
            <a:r>
              <a:rPr lang="en-US" sz="1800" dirty="0"/>
              <a:t>, inelastic</a:t>
            </a:r>
          </a:p>
          <a:p>
            <a:pPr lvl="2"/>
            <a:r>
              <a:rPr lang="en-US" sz="1800" dirty="0"/>
              <a:t>Coherent, incoherent 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etector </a:t>
            </a:r>
            <a:r>
              <a:rPr lang="en-US" dirty="0"/>
              <a:t>background </a:t>
            </a:r>
            <a:r>
              <a:rPr lang="en-US" dirty="0" smtClean="0"/>
              <a:t>study </a:t>
            </a:r>
            <a:br>
              <a:rPr lang="en-US" dirty="0" smtClean="0"/>
            </a:br>
            <a:r>
              <a:rPr lang="en-US" dirty="0" smtClean="0"/>
              <a:t>with Monte Carlo codes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14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Arrow Connector 7"/>
          <p:cNvCxnSpPr/>
          <p:nvPr/>
        </p:nvCxnSpPr>
        <p:spPr>
          <a:xfrm>
            <a:off x="1979712" y="3140968"/>
            <a:ext cx="0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115616" y="5013176"/>
            <a:ext cx="2664296" cy="864096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99792" y="5877272"/>
            <a:ext cx="361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Great impact of Coding Framework!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216" y="1715324"/>
            <a:ext cx="2520280" cy="230832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General neutron activation study prepared with MCNP6 for ESS operation conditions</a:t>
            </a:r>
            <a:br>
              <a:rPr lang="en-US" sz="1600" dirty="0" smtClean="0"/>
            </a:br>
            <a:r>
              <a:rPr lang="en-US" sz="1600" dirty="0" smtClean="0"/>
              <a:t>- </a:t>
            </a:r>
            <a:r>
              <a:rPr lang="en-US" sz="1600" dirty="0" err="1" smtClean="0"/>
              <a:t>Ar</a:t>
            </a:r>
            <a:r>
              <a:rPr lang="en-US" sz="1600" dirty="0" smtClean="0"/>
              <a:t>/CO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counting gas</a:t>
            </a:r>
            <a:br>
              <a:rPr lang="en-US" sz="1600" dirty="0" smtClean="0"/>
            </a:br>
            <a:r>
              <a:rPr lang="en-US" sz="1600" dirty="0" smtClean="0"/>
              <a:t>- Aluminum-frame</a:t>
            </a:r>
            <a:br>
              <a:rPr lang="en-US" sz="1600" dirty="0" smtClean="0"/>
            </a:br>
            <a:endParaRPr lang="en-US" sz="1600" dirty="0"/>
          </a:p>
          <a:p>
            <a:r>
              <a:rPr lang="en-US" sz="1600" dirty="0"/>
              <a:t>E. Dian et al. </a:t>
            </a:r>
            <a:br>
              <a:rPr lang="en-US" sz="1600" dirty="0"/>
            </a:br>
            <a:r>
              <a:rPr lang="en-US" sz="1600" dirty="0">
                <a:hlinkClick r:id="rId5"/>
              </a:rPr>
              <a:t>arXiv:1701.08117</a:t>
            </a:r>
            <a:r>
              <a:rPr lang="en-US" sz="1600" dirty="0"/>
              <a:t> </a:t>
            </a:r>
          </a:p>
          <a:p>
            <a:r>
              <a:rPr lang="en-US" sz="1600" dirty="0"/>
              <a:t>submitted to </a:t>
            </a:r>
            <a:r>
              <a:rPr lang="en-US" sz="1600" dirty="0" smtClean="0"/>
              <a:t>ARI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331640" y="342900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41</a:t>
            </a:r>
            <a:r>
              <a:rPr lang="en-US" dirty="0" smtClean="0"/>
              <a:t>Ar activity saturates at </a:t>
            </a:r>
            <a:r>
              <a:rPr lang="en-US" b="1" dirty="0" smtClean="0"/>
              <a:t>128 </a:t>
            </a:r>
            <a:r>
              <a:rPr lang="en-US" b="1" dirty="0" err="1" smtClean="0"/>
              <a:t>mBq</a:t>
            </a:r>
            <a:r>
              <a:rPr lang="en-US" b="1" dirty="0" smtClean="0"/>
              <a:t>/cm</a:t>
            </a:r>
            <a:r>
              <a:rPr lang="en-US" b="1" baseline="30000" dirty="0" smtClean="0"/>
              <a:t>3 </a:t>
            </a:r>
            <a:r>
              <a:rPr lang="en-US" dirty="0"/>
              <a:t> </a:t>
            </a:r>
            <a:r>
              <a:rPr lang="en-US" dirty="0" smtClean="0"/>
              <a:t>           low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47864" y="4005064"/>
            <a:ext cx="2304256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Negligible signal from self-activation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076056" y="3645024"/>
            <a:ext cx="495672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74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224" y="3524964"/>
            <a:ext cx="4480560" cy="33604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Sources of neutron </a:t>
            </a:r>
            <a:r>
              <a:rPr lang="en-US" sz="2400" dirty="0"/>
              <a:t>detector </a:t>
            </a:r>
            <a:r>
              <a:rPr lang="en-US" sz="2400" dirty="0" smtClean="0"/>
              <a:t>background</a:t>
            </a:r>
            <a:endParaRPr lang="en-US" sz="2400" dirty="0"/>
          </a:p>
          <a:p>
            <a:pPr lvl="1"/>
            <a:r>
              <a:rPr lang="en-US" sz="2000" dirty="0" smtClean="0"/>
              <a:t>Neutron </a:t>
            </a:r>
            <a:r>
              <a:rPr lang="en-US" sz="2000" dirty="0"/>
              <a:t>induced gamma </a:t>
            </a:r>
            <a:r>
              <a:rPr lang="en-US" sz="2000" dirty="0" smtClean="0"/>
              <a:t>background (MCNP6)</a:t>
            </a:r>
          </a:p>
          <a:p>
            <a:pPr lvl="2"/>
            <a:r>
              <a:rPr lang="en-US" sz="1800" dirty="0" smtClean="0"/>
              <a:t>Prompt gamma radiation from neutron capture</a:t>
            </a:r>
          </a:p>
          <a:p>
            <a:pPr lvl="2"/>
            <a:r>
              <a:rPr lang="en-US" sz="1800" dirty="0" smtClean="0"/>
              <a:t>Decay </a:t>
            </a:r>
            <a:r>
              <a:rPr lang="en-US" sz="1800" dirty="0"/>
              <a:t>gammas from neutron activation</a:t>
            </a:r>
          </a:p>
          <a:p>
            <a:pPr lvl="2"/>
            <a:endParaRPr lang="en-US" sz="1800" dirty="0"/>
          </a:p>
          <a:p>
            <a:pPr lvl="2"/>
            <a:endParaRPr lang="en-US" sz="1800" dirty="0" smtClean="0"/>
          </a:p>
          <a:p>
            <a:pPr lvl="2"/>
            <a:endParaRPr lang="en-US" sz="1800" dirty="0" smtClean="0"/>
          </a:p>
          <a:p>
            <a:pPr marL="914400" lvl="2" indent="0">
              <a:buNone/>
            </a:pPr>
            <a:endParaRPr lang="en-US" sz="1800" dirty="0"/>
          </a:p>
          <a:p>
            <a:pPr lvl="2"/>
            <a:endParaRPr lang="en-US" sz="1800" dirty="0" smtClean="0"/>
          </a:p>
          <a:p>
            <a:pPr lvl="1"/>
            <a:r>
              <a:rPr lang="en-US" sz="2000" dirty="0" smtClean="0"/>
              <a:t>Scattered neutrons (Geant4)</a:t>
            </a:r>
          </a:p>
          <a:p>
            <a:pPr lvl="2"/>
            <a:r>
              <a:rPr lang="en-US" sz="1800" dirty="0" smtClean="0"/>
              <a:t>Elastic</a:t>
            </a:r>
            <a:r>
              <a:rPr lang="en-US" sz="1800" dirty="0"/>
              <a:t>, inelastic</a:t>
            </a:r>
          </a:p>
          <a:p>
            <a:pPr lvl="2"/>
            <a:r>
              <a:rPr lang="en-US" sz="1800" dirty="0"/>
              <a:t>Coherent, incoherent 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etector </a:t>
            </a:r>
            <a:r>
              <a:rPr lang="en-US" dirty="0"/>
              <a:t>background </a:t>
            </a:r>
            <a:r>
              <a:rPr lang="en-US" dirty="0" smtClean="0"/>
              <a:t>study </a:t>
            </a:r>
            <a:br>
              <a:rPr lang="en-US" dirty="0" smtClean="0"/>
            </a:br>
            <a:r>
              <a:rPr lang="en-US" dirty="0" smtClean="0"/>
              <a:t>with Monte Carlo codes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15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Arrow Connector 7"/>
          <p:cNvCxnSpPr/>
          <p:nvPr/>
        </p:nvCxnSpPr>
        <p:spPr>
          <a:xfrm>
            <a:off x="1979712" y="3140968"/>
            <a:ext cx="0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115616" y="5013176"/>
            <a:ext cx="2664296" cy="864096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99792" y="5877272"/>
            <a:ext cx="361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Great impact of Coding Framework!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216" y="1715324"/>
            <a:ext cx="2520280" cy="230832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General neutron activation study prepared with MCNP6 for ESS operation conditions</a:t>
            </a:r>
            <a:br>
              <a:rPr lang="en-US" sz="1600" dirty="0" smtClean="0"/>
            </a:br>
            <a:r>
              <a:rPr lang="en-US" sz="1600" dirty="0" smtClean="0"/>
              <a:t>- </a:t>
            </a:r>
            <a:r>
              <a:rPr lang="en-US" sz="1600" dirty="0" err="1" smtClean="0"/>
              <a:t>Ar</a:t>
            </a:r>
            <a:r>
              <a:rPr lang="en-US" sz="1600" dirty="0" smtClean="0"/>
              <a:t>/CO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counting gas</a:t>
            </a:r>
            <a:br>
              <a:rPr lang="en-US" sz="1600" dirty="0" smtClean="0"/>
            </a:br>
            <a:r>
              <a:rPr lang="en-US" sz="1600" dirty="0" smtClean="0"/>
              <a:t>- Aluminum-frame</a:t>
            </a:r>
            <a:br>
              <a:rPr lang="en-US" sz="1600" dirty="0" smtClean="0"/>
            </a:br>
            <a:endParaRPr lang="en-US" sz="1600" dirty="0"/>
          </a:p>
          <a:p>
            <a:r>
              <a:rPr lang="en-US" sz="1600" dirty="0"/>
              <a:t>E. Dian et al. </a:t>
            </a:r>
            <a:br>
              <a:rPr lang="en-US" sz="1600" dirty="0"/>
            </a:br>
            <a:r>
              <a:rPr lang="en-US" sz="1600" dirty="0">
                <a:hlinkClick r:id="rId5"/>
              </a:rPr>
              <a:t>arXiv:1701.08117</a:t>
            </a:r>
            <a:r>
              <a:rPr lang="en-US" sz="1600" dirty="0"/>
              <a:t> </a:t>
            </a:r>
          </a:p>
          <a:p>
            <a:r>
              <a:rPr lang="en-US" sz="1600" dirty="0"/>
              <a:t>submitted to </a:t>
            </a:r>
            <a:r>
              <a:rPr lang="en-US" sz="1600" dirty="0" smtClean="0"/>
              <a:t>ARI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331640" y="342900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41</a:t>
            </a:r>
            <a:r>
              <a:rPr lang="en-US" dirty="0" smtClean="0"/>
              <a:t>Ar activity saturates at </a:t>
            </a:r>
            <a:r>
              <a:rPr lang="en-US" b="1" dirty="0" smtClean="0"/>
              <a:t>128 </a:t>
            </a:r>
            <a:r>
              <a:rPr lang="en-US" b="1" dirty="0" err="1" smtClean="0"/>
              <a:t>mBq</a:t>
            </a:r>
            <a:r>
              <a:rPr lang="en-US" b="1" dirty="0" smtClean="0"/>
              <a:t>/cm</a:t>
            </a:r>
            <a:r>
              <a:rPr lang="en-US" b="1" baseline="30000" dirty="0" smtClean="0"/>
              <a:t>3 </a:t>
            </a:r>
            <a:r>
              <a:rPr lang="en-US" dirty="0"/>
              <a:t> </a:t>
            </a:r>
            <a:r>
              <a:rPr lang="en-US" dirty="0" smtClean="0"/>
              <a:t>           low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47864" y="4005064"/>
            <a:ext cx="2304256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Negligible signal from self-activation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076056" y="3645024"/>
            <a:ext cx="495672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77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224" y="3524964"/>
            <a:ext cx="4480560" cy="33604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Sources of neutron </a:t>
            </a:r>
            <a:r>
              <a:rPr lang="en-US" sz="2400" dirty="0"/>
              <a:t>detector </a:t>
            </a:r>
            <a:r>
              <a:rPr lang="en-US" sz="2400" dirty="0" smtClean="0"/>
              <a:t>background</a:t>
            </a:r>
            <a:endParaRPr lang="en-US" sz="2400" dirty="0"/>
          </a:p>
          <a:p>
            <a:pPr lvl="1"/>
            <a:r>
              <a:rPr lang="en-US" sz="2000" dirty="0" smtClean="0"/>
              <a:t>Neutron </a:t>
            </a:r>
            <a:r>
              <a:rPr lang="en-US" sz="2000" dirty="0"/>
              <a:t>induced gamma </a:t>
            </a:r>
            <a:r>
              <a:rPr lang="en-US" sz="2000" dirty="0" smtClean="0"/>
              <a:t>background </a:t>
            </a:r>
            <a:r>
              <a:rPr lang="en-US" sz="2000" dirty="0"/>
              <a:t>(MCNP6</a:t>
            </a:r>
            <a:r>
              <a:rPr lang="en-US" sz="2000" dirty="0" smtClean="0"/>
              <a:t>)</a:t>
            </a:r>
          </a:p>
          <a:p>
            <a:pPr lvl="2"/>
            <a:r>
              <a:rPr lang="en-US" sz="1800" dirty="0" smtClean="0"/>
              <a:t>Prompt gamma radiation from neutron capture</a:t>
            </a:r>
          </a:p>
          <a:p>
            <a:pPr lvl="2"/>
            <a:r>
              <a:rPr lang="en-US" sz="1800" dirty="0" smtClean="0"/>
              <a:t>Decay </a:t>
            </a:r>
            <a:r>
              <a:rPr lang="en-US" sz="1800" dirty="0"/>
              <a:t>gammas from neutron activation</a:t>
            </a:r>
          </a:p>
          <a:p>
            <a:pPr lvl="2"/>
            <a:endParaRPr lang="en-US" sz="1800" dirty="0"/>
          </a:p>
          <a:p>
            <a:pPr lvl="2"/>
            <a:endParaRPr lang="en-US" sz="1800" dirty="0" smtClean="0"/>
          </a:p>
          <a:p>
            <a:pPr lvl="2"/>
            <a:endParaRPr lang="en-US" sz="1800" dirty="0" smtClean="0"/>
          </a:p>
          <a:p>
            <a:pPr marL="914400" lvl="2" indent="0">
              <a:buNone/>
            </a:pPr>
            <a:endParaRPr lang="en-US" sz="1800" dirty="0"/>
          </a:p>
          <a:p>
            <a:pPr lvl="2"/>
            <a:endParaRPr lang="en-US" sz="1800" dirty="0" smtClean="0"/>
          </a:p>
          <a:p>
            <a:pPr lvl="1"/>
            <a:r>
              <a:rPr lang="en-US" sz="2000" dirty="0" smtClean="0"/>
              <a:t>Scattered </a:t>
            </a:r>
            <a:r>
              <a:rPr lang="en-US" sz="2000" dirty="0"/>
              <a:t>neutrons </a:t>
            </a:r>
            <a:r>
              <a:rPr lang="en-US" sz="2000" dirty="0" smtClean="0"/>
              <a:t>(Geant4)</a:t>
            </a:r>
          </a:p>
          <a:p>
            <a:pPr lvl="2"/>
            <a:r>
              <a:rPr lang="en-US" sz="1800" dirty="0" smtClean="0"/>
              <a:t>Elastic</a:t>
            </a:r>
            <a:r>
              <a:rPr lang="en-US" sz="1800" dirty="0"/>
              <a:t>, inelastic</a:t>
            </a:r>
          </a:p>
          <a:p>
            <a:pPr lvl="2"/>
            <a:r>
              <a:rPr lang="en-US" sz="1800" dirty="0"/>
              <a:t>Coherent, incoherent 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etector </a:t>
            </a:r>
            <a:r>
              <a:rPr lang="en-US" dirty="0"/>
              <a:t>background </a:t>
            </a:r>
            <a:r>
              <a:rPr lang="en-US" dirty="0" smtClean="0"/>
              <a:t>study </a:t>
            </a:r>
            <a:br>
              <a:rPr lang="en-US" dirty="0" smtClean="0"/>
            </a:br>
            <a:r>
              <a:rPr lang="en-US" dirty="0" smtClean="0"/>
              <a:t>with Monte Carlo codes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16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Arrow Connector 7"/>
          <p:cNvCxnSpPr/>
          <p:nvPr/>
        </p:nvCxnSpPr>
        <p:spPr>
          <a:xfrm>
            <a:off x="1979712" y="3140968"/>
            <a:ext cx="0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115616" y="5013176"/>
            <a:ext cx="2664296" cy="864096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99792" y="5877272"/>
            <a:ext cx="361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Great impact of Coding Framework!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216" y="1715324"/>
            <a:ext cx="2520280" cy="230832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General neutron activation study prepared with MCNP6 for ESS operation conditions</a:t>
            </a:r>
            <a:br>
              <a:rPr lang="en-US" sz="1600" dirty="0" smtClean="0"/>
            </a:br>
            <a:r>
              <a:rPr lang="en-US" sz="1600" dirty="0" smtClean="0"/>
              <a:t>- </a:t>
            </a:r>
            <a:r>
              <a:rPr lang="en-US" sz="1600" dirty="0" err="1" smtClean="0"/>
              <a:t>Ar</a:t>
            </a:r>
            <a:r>
              <a:rPr lang="en-US" sz="1600" dirty="0" smtClean="0"/>
              <a:t>/CO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counting gas</a:t>
            </a:r>
            <a:br>
              <a:rPr lang="en-US" sz="1600" dirty="0" smtClean="0"/>
            </a:br>
            <a:r>
              <a:rPr lang="en-US" sz="1600" dirty="0" smtClean="0"/>
              <a:t>- Aluminum-frame</a:t>
            </a:r>
            <a:br>
              <a:rPr lang="en-US" sz="1600" dirty="0" smtClean="0"/>
            </a:br>
            <a:endParaRPr lang="en-US" sz="1600" dirty="0"/>
          </a:p>
          <a:p>
            <a:r>
              <a:rPr lang="en-US" sz="1600" dirty="0"/>
              <a:t>E. Dian et al. </a:t>
            </a:r>
            <a:br>
              <a:rPr lang="en-US" sz="1600" dirty="0"/>
            </a:br>
            <a:r>
              <a:rPr lang="en-US" sz="1600" dirty="0">
                <a:hlinkClick r:id="rId5"/>
              </a:rPr>
              <a:t>arXiv:1701.08117</a:t>
            </a:r>
            <a:r>
              <a:rPr lang="en-US" sz="1600" dirty="0"/>
              <a:t> </a:t>
            </a:r>
          </a:p>
          <a:p>
            <a:r>
              <a:rPr lang="en-US" sz="1600" dirty="0"/>
              <a:t>submitted to </a:t>
            </a:r>
            <a:r>
              <a:rPr lang="en-US" sz="1600" dirty="0" smtClean="0"/>
              <a:t>ARI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331640" y="342900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41</a:t>
            </a:r>
            <a:r>
              <a:rPr lang="en-US" dirty="0" smtClean="0"/>
              <a:t>Ar activity saturates at </a:t>
            </a:r>
            <a:r>
              <a:rPr lang="en-US" b="1" dirty="0" smtClean="0"/>
              <a:t>128 </a:t>
            </a:r>
            <a:r>
              <a:rPr lang="en-US" b="1" dirty="0" err="1" smtClean="0"/>
              <a:t>mBq</a:t>
            </a:r>
            <a:r>
              <a:rPr lang="en-US" b="1" dirty="0" smtClean="0"/>
              <a:t>/cm</a:t>
            </a:r>
            <a:r>
              <a:rPr lang="en-US" b="1" baseline="30000" dirty="0" smtClean="0"/>
              <a:t>3 </a:t>
            </a:r>
            <a:r>
              <a:rPr lang="en-US" dirty="0"/>
              <a:t> </a:t>
            </a:r>
            <a:r>
              <a:rPr lang="en-US" dirty="0" smtClean="0"/>
              <a:t>           low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47864" y="4005064"/>
            <a:ext cx="2304256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Negligible signal from self-activation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076056" y="3645024"/>
            <a:ext cx="495672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25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/>
              <a:t>Scattered neutron background – </a:t>
            </a:r>
            <a:r>
              <a:rPr lang="en-US" dirty="0" smtClean="0"/>
              <a:t>power of simulation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17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453718"/>
            <a:ext cx="4680520" cy="31436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1840" y="3717032"/>
            <a:ext cx="931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Detector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9832" y="5949280"/>
            <a:ext cx="1965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Sample environment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560" y="3707740"/>
            <a:ext cx="1727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Scattered neutron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377" y="2132856"/>
            <a:ext cx="3840427" cy="28803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56176" y="5085184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Real and measurable neutron energy at conversion point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96136" y="3068960"/>
            <a:ext cx="1508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Scattered neutron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043608" y="4149080"/>
            <a:ext cx="216024" cy="108012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588224" y="3501008"/>
            <a:ext cx="360040" cy="64807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6792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/>
              <a:t>Follow the history of neutrons</a:t>
            </a:r>
          </a:p>
          <a:p>
            <a:r>
              <a:rPr lang="en-GB" sz="2000" dirty="0" smtClean="0"/>
              <a:t>Study and distinguish background effects</a:t>
            </a:r>
          </a:p>
          <a:p>
            <a:endParaRPr lang="en-GB" sz="2000" dirty="0" smtClean="0"/>
          </a:p>
          <a:p>
            <a:r>
              <a:rPr lang="en-GB" sz="2000" dirty="0" smtClean="0"/>
              <a:t>Guidelines for detector design</a:t>
            </a:r>
            <a:br>
              <a:rPr lang="en-GB" sz="2000" dirty="0" smtClean="0"/>
            </a:br>
            <a:endParaRPr lang="en-GB" sz="2000" dirty="0" smtClean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115616" y="2348880"/>
            <a:ext cx="0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00192" y="1628800"/>
            <a:ext cx="2160240" cy="36933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Realistic simulation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64088" y="6309320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1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GB" dirty="0" smtClean="0"/>
              <a:t>Large area detector for chopper spectroscopy - </a:t>
            </a:r>
            <a:r>
              <a:rPr lang="en-GB" dirty="0" err="1" smtClean="0"/>
              <a:t>MultiGrid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Bla</a:t>
            </a:r>
            <a:endParaRPr lang="en-GB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18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484784"/>
            <a:ext cx="5716642" cy="3672408"/>
          </a:xfrm>
          <a:prstGeom prst="rect">
            <a:avLst/>
          </a:prstGeom>
        </p:spPr>
      </p:pic>
      <p:cxnSp>
        <p:nvCxnSpPr>
          <p:cNvPr id="11" name="Egyenes összekötő 8"/>
          <p:cNvCxnSpPr/>
          <p:nvPr/>
        </p:nvCxnSpPr>
        <p:spPr>
          <a:xfrm flipH="1">
            <a:off x="2915816" y="2564904"/>
            <a:ext cx="1152128" cy="158417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DSCF03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224759"/>
            <a:ext cx="1656184" cy="1156568"/>
          </a:xfrm>
          <a:prstGeom prst="rect">
            <a:avLst/>
          </a:prstGeom>
          <a:scene3d>
            <a:camera prst="orthographicFront">
              <a:rot lat="10800000" lon="0" rev="16200000"/>
            </a:camera>
            <a:lightRig rig="threePt" dir="t"/>
          </a:scene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1760" y="5229200"/>
            <a:ext cx="2018273" cy="144750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1916832"/>
            <a:ext cx="1728192" cy="1600836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1475656" y="5949280"/>
            <a:ext cx="1080120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580112" y="3429000"/>
            <a:ext cx="648072" cy="43204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796136" y="1628800"/>
            <a:ext cx="1944216" cy="2016224"/>
          </a:xfrm>
          <a:prstGeom prst="ellipse">
            <a:avLst/>
          </a:prstGeom>
          <a:noFill/>
          <a:ln w="1905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868144" y="4149080"/>
            <a:ext cx="3024336" cy="187220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Large area </a:t>
            </a:r>
            <a:r>
              <a:rPr lang="en-US" sz="2400" dirty="0" err="1" smtClean="0"/>
              <a:t>MultiGrid</a:t>
            </a:r>
            <a:r>
              <a:rPr lang="en-US" sz="2400" dirty="0" smtClean="0"/>
              <a:t> detector chosen as example</a:t>
            </a:r>
          </a:p>
          <a:p>
            <a:r>
              <a:rPr lang="en-US" sz="2400" dirty="0" smtClean="0"/>
              <a:t>Chopper spectroscopy:</a:t>
            </a:r>
          </a:p>
          <a:p>
            <a:pPr lvl="1"/>
            <a:r>
              <a:rPr lang="en-US" sz="2000" dirty="0" smtClean="0"/>
              <a:t>Low background is essential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16016" y="6093296"/>
            <a:ext cx="41044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A. Khaplanov et al.</a:t>
            </a:r>
            <a:endParaRPr lang="hr-HR" sz="1600" dirty="0" smtClean="0">
              <a:hlinkClick r:id="rId8"/>
            </a:endParaRPr>
          </a:p>
          <a:p>
            <a:r>
              <a:rPr lang="hr-HR" sz="1600" dirty="0" smtClean="0">
                <a:hlinkClick r:id="rId8"/>
              </a:rPr>
              <a:t>http</a:t>
            </a:r>
            <a:r>
              <a:rPr lang="hr-HR" sz="1600" dirty="0">
                <a:hlinkClick r:id="rId8"/>
              </a:rPr>
              <a:t>://dx.doi.org/10.1016</a:t>
            </a:r>
            <a:r>
              <a:rPr lang="hr-HR" sz="1600" dirty="0" smtClean="0">
                <a:hlinkClick r:id="rId8"/>
              </a:rPr>
              <a:t>/j.nima</a:t>
            </a:r>
            <a:r>
              <a:rPr lang="hr-HR" sz="1600" dirty="0">
                <a:hlinkClick r:id="rId8"/>
              </a:rPr>
              <a:t>.</a:t>
            </a:r>
            <a:r>
              <a:rPr lang="hr-HR" sz="1600" dirty="0" smtClean="0">
                <a:hlinkClick r:id="rId8"/>
              </a:rPr>
              <a:t>2012.12.021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86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44" y="3621326"/>
            <a:ext cx="4077952" cy="3236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 err="1" smtClean="0"/>
              <a:t>MultiGrid</a:t>
            </a:r>
            <a:r>
              <a:rPr lang="en-US" dirty="0" smtClean="0"/>
              <a:t> detector test at ILL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19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861048"/>
            <a:ext cx="4482835" cy="26925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1700808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In-beam test of the Boron-10 Multi-Grid </a:t>
            </a:r>
            <a:r>
              <a:rPr lang="en-US" sz="2000" dirty="0" smtClean="0"/>
              <a:t>neutron detector </a:t>
            </a:r>
            <a:r>
              <a:rPr lang="en-US" sz="2000" dirty="0"/>
              <a:t>at the IN6 time-of-flight spectrometer at </a:t>
            </a:r>
            <a:r>
              <a:rPr lang="en-US" sz="2000" dirty="0" smtClean="0"/>
              <a:t>the ILL</a:t>
            </a:r>
          </a:p>
          <a:p>
            <a:endParaRPr lang="en-US" sz="2000" dirty="0"/>
          </a:p>
          <a:p>
            <a:r>
              <a:rPr lang="fr-FR" sz="2000" dirty="0" smtClean="0"/>
              <a:t>A. Khaplanov et al.</a:t>
            </a:r>
            <a:endParaRPr lang="fr-FR" sz="2000" dirty="0" smtClean="0">
              <a:hlinkClick r:id="rId6"/>
            </a:endParaRPr>
          </a:p>
          <a:p>
            <a:r>
              <a:rPr lang="fr-FR" sz="2000" dirty="0" smtClean="0">
                <a:hlinkClick r:id="rId6"/>
              </a:rPr>
              <a:t>http</a:t>
            </a:r>
            <a:r>
              <a:rPr lang="fr-FR" sz="2000" dirty="0">
                <a:hlinkClick r:id="rId6"/>
              </a:rPr>
              <a:t>://iopscience.iop.org/article/10.1088/1742-6596/528/1/012040/pdf</a:t>
            </a:r>
            <a:endParaRPr lang="en-US" sz="2000" dirty="0"/>
          </a:p>
        </p:txBody>
      </p:sp>
      <p:pic>
        <p:nvPicPr>
          <p:cNvPr id="10" name="Picture 71" descr="ILL-web-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04664"/>
            <a:ext cx="720080" cy="68029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644008" y="5445224"/>
            <a:ext cx="1080120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52320" y="1619508"/>
            <a:ext cx="1368152" cy="369332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Validation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0112" y="2852936"/>
            <a:ext cx="3244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shielding on the rear wall of grids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452320" y="3212976"/>
            <a:ext cx="432048" cy="72008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452320" y="3212976"/>
            <a:ext cx="936104" cy="79208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91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ESS detector challenge</a:t>
            </a:r>
          </a:p>
          <a:p>
            <a:pPr lvl="1"/>
            <a:r>
              <a:rPr lang="en-GB" dirty="0" smtClean="0"/>
              <a:t>All instruments in different design phases</a:t>
            </a:r>
          </a:p>
          <a:p>
            <a:pPr lvl="1"/>
            <a:r>
              <a:rPr lang="en-GB" dirty="0" smtClean="0"/>
              <a:t>Diverse set of requirements</a:t>
            </a:r>
          </a:p>
          <a:p>
            <a:pPr lvl="1"/>
            <a:r>
              <a:rPr lang="en-GB" dirty="0" smtClean="0"/>
              <a:t>Challenge: new detector</a:t>
            </a:r>
            <a:r>
              <a:rPr lang="en-GB" b="1" dirty="0" smtClean="0"/>
              <a:t>s</a:t>
            </a:r>
            <a:r>
              <a:rPr lang="en-GB" dirty="0" smtClean="0"/>
              <a:t> with several different designs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Powerful simulation tools</a:t>
            </a:r>
          </a:p>
          <a:p>
            <a:endParaRPr lang="en-GB" dirty="0" smtClean="0"/>
          </a:p>
          <a:p>
            <a:r>
              <a:rPr lang="en-GB" dirty="0" smtClean="0"/>
              <a:t>Application in detector design:</a:t>
            </a:r>
            <a:endParaRPr lang="en-GB" dirty="0"/>
          </a:p>
          <a:p>
            <a:pPr lvl="1"/>
            <a:r>
              <a:rPr lang="en-GB" dirty="0" smtClean="0"/>
              <a:t>Background study for </a:t>
            </a:r>
            <a:r>
              <a:rPr lang="en-GB" dirty="0" err="1" smtClean="0"/>
              <a:t>MultiGrid</a:t>
            </a:r>
            <a:r>
              <a:rPr lang="en-GB" dirty="0" smtClean="0"/>
              <a:t> detector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6372200" y="3862789"/>
            <a:ext cx="151216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I’m an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end-user!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 err="1" smtClean="0"/>
              <a:t>MultiGrid</a:t>
            </a:r>
            <a:r>
              <a:rPr lang="en-US" dirty="0" smtClean="0"/>
              <a:t> detector test at ILL</a:t>
            </a:r>
            <a:br>
              <a:rPr lang="en-US" dirty="0" smtClean="0"/>
            </a:br>
            <a:r>
              <a:rPr lang="en-US" sz="2400" dirty="0" smtClean="0"/>
              <a:t>Measured data (</a:t>
            </a:r>
            <a:r>
              <a:rPr lang="en-US" sz="2400" dirty="0" err="1" smtClean="0"/>
              <a:t>ToF</a:t>
            </a:r>
            <a:r>
              <a:rPr lang="en-US" sz="2400" dirty="0" smtClean="0"/>
              <a:t>, depth of detection)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20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71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404664"/>
            <a:ext cx="720080" cy="6802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1468693"/>
            <a:ext cx="6768752" cy="2968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8" y="4328773"/>
            <a:ext cx="6659981" cy="20525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52320" y="1619508"/>
            <a:ext cx="1368152" cy="369332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Validation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7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6093296"/>
            <a:ext cx="588480" cy="504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</a:t>
            </a:r>
            <a:r>
              <a:rPr lang="en-US" dirty="0" smtClean="0"/>
              <a:t>ILL</a:t>
            </a:r>
            <a:br>
              <a:rPr lang="en-US" dirty="0" smtClean="0"/>
            </a:br>
            <a:r>
              <a:rPr lang="en-US" sz="2400" dirty="0" smtClean="0"/>
              <a:t>Measured and simulated </a:t>
            </a:r>
            <a:r>
              <a:rPr lang="en-US" sz="2400" dirty="0" err="1" smtClean="0"/>
              <a:t>ToF</a:t>
            </a:r>
            <a:r>
              <a:rPr lang="en-US" sz="2400" dirty="0" smtClean="0"/>
              <a:t>-depth of detection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21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5421" y="1949464"/>
            <a:ext cx="4274691" cy="320772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3635896" y="2060848"/>
            <a:ext cx="576064" cy="648072"/>
          </a:xfrm>
          <a:prstGeom prst="straightConnector1">
            <a:avLst/>
          </a:prstGeom>
          <a:ln w="952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411760" y="5229200"/>
            <a:ext cx="5328592" cy="0"/>
          </a:xfrm>
          <a:prstGeom prst="straightConnector1">
            <a:avLst/>
          </a:prstGeom>
          <a:ln w="952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16016" y="537321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ToF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1888376"/>
            <a:ext cx="4248472" cy="318803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436096" y="2060848"/>
            <a:ext cx="1656184" cy="648072"/>
          </a:xfrm>
          <a:prstGeom prst="straightConnector1">
            <a:avLst/>
          </a:prstGeom>
          <a:ln w="952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8"/>
          <p:cNvSpPr txBox="1"/>
          <p:nvPr/>
        </p:nvSpPr>
        <p:spPr>
          <a:xfrm>
            <a:off x="388116" y="3500438"/>
            <a:ext cx="2311676" cy="30777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Depth in detector [cells]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275856" y="1486525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Backscatter from the unshielded rear wall of the detector </a:t>
            </a:r>
            <a:r>
              <a:rPr lang="en-US" dirty="0"/>
              <a:t>at 4.6 </a:t>
            </a:r>
            <a:r>
              <a:rPr lang="en-US" dirty="0" err="1"/>
              <a:t>Å</a:t>
            </a:r>
            <a:endParaRPr lang="en-US" dirty="0"/>
          </a:p>
        </p:txBody>
      </p:sp>
      <p:sp>
        <p:nvSpPr>
          <p:cNvPr id="19" name="TextBox 8"/>
          <p:cNvSpPr txBox="1"/>
          <p:nvPr/>
        </p:nvSpPr>
        <p:spPr>
          <a:xfrm>
            <a:off x="4139952" y="3429000"/>
            <a:ext cx="2311676" cy="30777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Depth in detector [cells]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452320" y="1628800"/>
            <a:ext cx="1368152" cy="369332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Validation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043608" y="5877272"/>
            <a:ext cx="7128792" cy="792088"/>
          </a:xfrm>
          <a:ln w="19050" cmpd="sng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Measured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/>
              <a:t> </a:t>
            </a:r>
            <a:r>
              <a:rPr lang="en-US" sz="2000" dirty="0" err="1" smtClean="0"/>
              <a:t>ToF</a:t>
            </a:r>
            <a:r>
              <a:rPr lang="en-US" sz="2000" dirty="0" smtClean="0"/>
              <a:t>-depth characteristic and backscatter phenomena reproduced with simulation at 4.1 and 4.6 </a:t>
            </a:r>
            <a:r>
              <a:rPr lang="en-US" sz="2000" dirty="0" err="1" smtClean="0"/>
              <a:t>Å</a:t>
            </a:r>
            <a:endParaRPr lang="en-US" sz="2000" dirty="0" smtClean="0"/>
          </a:p>
        </p:txBody>
      </p:sp>
      <p:pic>
        <p:nvPicPr>
          <p:cNvPr id="20" name="Picture 71" descr="ILL-web-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04664"/>
            <a:ext cx="720080" cy="68029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35696" y="2276872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m</a:t>
            </a:r>
            <a:r>
              <a:rPr lang="en-US" sz="1400" dirty="0" smtClean="0">
                <a:solidFill>
                  <a:srgbClr val="FFFFFF"/>
                </a:solidFill>
              </a:rPr>
              <a:t>easured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24128" y="2329135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simulated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20" y="2079665"/>
            <a:ext cx="1318320" cy="286150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1403648" y="2276872"/>
            <a:ext cx="8384" cy="2528664"/>
          </a:xfrm>
          <a:prstGeom prst="straightConnector1">
            <a:avLst/>
          </a:prstGeom>
          <a:ln w="952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6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 err="1" smtClean="0"/>
              <a:t>MultiGrid</a:t>
            </a:r>
            <a:r>
              <a:rPr lang="en-US" dirty="0" smtClean="0"/>
              <a:t> detector test at ILL</a:t>
            </a:r>
            <a:br>
              <a:rPr lang="en-US" dirty="0" smtClean="0"/>
            </a:br>
            <a:r>
              <a:rPr lang="en-US" sz="2400" dirty="0" smtClean="0"/>
              <a:t>Measured and simulated </a:t>
            </a:r>
            <a:r>
              <a:rPr lang="en-US" sz="2400" dirty="0" err="1" smtClean="0"/>
              <a:t>ToF</a:t>
            </a:r>
            <a:r>
              <a:rPr lang="en-US" sz="2400" dirty="0" smtClean="0"/>
              <a:t> spectra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t>22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71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404664"/>
            <a:ext cx="720080" cy="680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1484784"/>
            <a:ext cx="7164288" cy="53732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52320" y="1619508"/>
            <a:ext cx="1368152" cy="369332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Validation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408" y="5445224"/>
            <a:ext cx="588480" cy="504056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660232" y="4437112"/>
            <a:ext cx="2304256" cy="1584176"/>
          </a:xfrm>
          <a:ln w="19050" cmpd="sng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Measured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err="1" smtClean="0"/>
              <a:t>ToF</a:t>
            </a:r>
            <a:r>
              <a:rPr lang="en-US" sz="2000" dirty="0"/>
              <a:t>-</a:t>
            </a:r>
            <a:r>
              <a:rPr lang="en-US" sz="2000" dirty="0" smtClean="0"/>
              <a:t>spectrum reproduced with simulation at 4.1 and 4.6 </a:t>
            </a:r>
            <a:r>
              <a:rPr lang="en-US" sz="2000" dirty="0" err="1" smtClean="0"/>
              <a:t>Å</a:t>
            </a:r>
            <a:endParaRPr lang="en-US" sz="20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588224" y="2276872"/>
            <a:ext cx="2448272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Estimated flat alpha-background added (red), </a:t>
            </a:r>
            <a:br>
              <a:rPr lang="en-US" sz="2000" dirty="0" smtClean="0"/>
            </a:br>
            <a:r>
              <a:rPr lang="en-US" sz="2000" dirty="0" smtClean="0"/>
              <a:t>unique for this prototype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2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Autofit/>
          </a:bodyPr>
          <a:lstStyle/>
          <a:p>
            <a:r>
              <a:rPr lang="en-US" sz="2900" dirty="0" err="1" smtClean="0"/>
              <a:t>MultiGrid</a:t>
            </a:r>
            <a:r>
              <a:rPr lang="en-US" sz="2900" dirty="0" smtClean="0"/>
              <a:t> detector test at CNCS, SNS</a:t>
            </a:r>
            <a:br>
              <a:rPr lang="en-US" sz="2900" dirty="0" smtClean="0"/>
            </a:br>
            <a:endParaRPr lang="en-GB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23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 t="6168" b="6168"/>
          <a:stretch>
            <a:fillRect/>
          </a:stretch>
        </p:blipFill>
        <p:spPr>
          <a:xfrm>
            <a:off x="395536" y="1855365"/>
            <a:ext cx="8229600" cy="4525963"/>
          </a:xfrm>
        </p:spPr>
      </p:pic>
      <p:sp>
        <p:nvSpPr>
          <p:cNvPr id="8" name="TextBox 7"/>
          <p:cNvSpPr txBox="1"/>
          <p:nvPr/>
        </p:nvSpPr>
        <p:spPr>
          <a:xfrm>
            <a:off x="5868144" y="2348880"/>
            <a:ext cx="931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Detector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1680" y="2276872"/>
            <a:ext cx="1965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Sample environment</a:t>
            </a:r>
            <a:endParaRPr lang="en-US" sz="1600" b="1" dirty="0">
              <a:solidFill>
                <a:srgbClr val="0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843808" y="2780928"/>
            <a:ext cx="4392488" cy="1584176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19354" y="3573016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3.3 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2040" y="4941168"/>
            <a:ext cx="29290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Isotropic scattering</a:t>
            </a:r>
            <a:br>
              <a:rPr lang="en-US" sz="1600" b="1" dirty="0" smtClean="0">
                <a:solidFill>
                  <a:srgbClr val="000000"/>
                </a:solidFill>
              </a:rPr>
            </a:br>
            <a:r>
              <a:rPr lang="en-US" sz="1600" b="1" dirty="0" smtClean="0">
                <a:solidFill>
                  <a:srgbClr val="000000"/>
                </a:solidFill>
              </a:rPr>
              <a:t>particles simulated from sample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2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" y="1700808"/>
            <a:ext cx="6360707" cy="4770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</a:t>
            </a:r>
            <a:r>
              <a:rPr lang="en-US" dirty="0" smtClean="0"/>
              <a:t>CNCS, SNS</a:t>
            </a:r>
            <a:br>
              <a:rPr lang="en-US" dirty="0" smtClean="0"/>
            </a:br>
            <a:r>
              <a:rPr lang="en-US" sz="2400" dirty="0" smtClean="0"/>
              <a:t>[Anton </a:t>
            </a:r>
            <a:r>
              <a:rPr lang="en-US" sz="2400" dirty="0" err="1" smtClean="0"/>
              <a:t>Khaplanov</a:t>
            </a:r>
            <a:r>
              <a:rPr lang="en-US" sz="2400" dirty="0" smtClean="0"/>
              <a:t>]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24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596" y="2060849"/>
            <a:ext cx="3466728" cy="331236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Chopper spectroscopy</a:t>
            </a:r>
          </a:p>
          <a:p>
            <a:r>
              <a:rPr lang="en-GB" sz="2400" dirty="0" smtClean="0"/>
              <a:t>Measured quantities: </a:t>
            </a:r>
          </a:p>
          <a:p>
            <a:pPr lvl="1"/>
            <a:r>
              <a:rPr lang="en-GB" sz="2000" dirty="0" err="1" smtClean="0"/>
              <a:t>ToF</a:t>
            </a:r>
            <a:endParaRPr lang="en-GB" sz="2000" dirty="0"/>
          </a:p>
          <a:p>
            <a:pPr lvl="1"/>
            <a:r>
              <a:rPr lang="en-GB" sz="2000" dirty="0" smtClean="0"/>
              <a:t>detection-coordinates</a:t>
            </a:r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r>
              <a:rPr lang="en-GB" sz="2400" dirty="0" smtClean="0"/>
              <a:t>Energy transfer:</a:t>
            </a:r>
            <a:br>
              <a:rPr lang="en-GB" sz="2400" dirty="0" smtClean="0"/>
            </a:br>
            <a:r>
              <a:rPr lang="en-GB" sz="2400" dirty="0" err="1" smtClean="0"/>
              <a:t>E</a:t>
            </a:r>
            <a:r>
              <a:rPr lang="en-GB" sz="2400" baseline="-25000" dirty="0" err="1" smtClean="0"/>
              <a:t>trf</a:t>
            </a:r>
            <a:r>
              <a:rPr lang="en-GB" sz="2400" dirty="0" smtClean="0"/>
              <a:t> = </a:t>
            </a:r>
            <a:r>
              <a:rPr lang="en-GB" sz="2400" dirty="0" err="1" smtClean="0"/>
              <a:t>E</a:t>
            </a:r>
            <a:r>
              <a:rPr lang="en-GB" sz="2400" baseline="-25000" dirty="0" err="1" smtClean="0"/>
              <a:t>initial</a:t>
            </a:r>
            <a:r>
              <a:rPr lang="en-GB" sz="2400" baseline="-25000" dirty="0" smtClean="0"/>
              <a:t> </a:t>
            </a:r>
            <a:r>
              <a:rPr lang="en-GB" sz="2400" dirty="0" smtClean="0"/>
              <a:t>– </a:t>
            </a:r>
            <a:r>
              <a:rPr lang="en-GB" sz="2400" dirty="0" err="1" smtClean="0"/>
              <a:t>E</a:t>
            </a:r>
            <a:r>
              <a:rPr lang="en-GB" sz="2400" baseline="-25000" dirty="0" err="1" smtClean="0"/>
              <a:t>final</a:t>
            </a:r>
            <a:endParaRPr lang="en-GB" sz="2400" baseline="-25000" dirty="0" smtClean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948264" y="3789040"/>
            <a:ext cx="0" cy="57606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87624" y="263691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 smtClean="0"/>
              <a:t>E</a:t>
            </a:r>
            <a:r>
              <a:rPr lang="en-GB" b="1" baseline="-25000" dirty="0" err="1" smtClean="0"/>
              <a:t>initial</a:t>
            </a:r>
            <a:r>
              <a:rPr lang="en-GB" b="1" dirty="0" smtClean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59632" y="1556792"/>
            <a:ext cx="4032448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Derived energy transfer at 3.678 </a:t>
            </a:r>
            <a:r>
              <a:rPr lang="en-GB" sz="1600" dirty="0" err="1" smtClean="0"/>
              <a:t>meV</a:t>
            </a:r>
            <a:r>
              <a:rPr lang="en-GB" sz="1600" dirty="0" smtClean="0"/>
              <a:t> from measurement</a:t>
            </a:r>
            <a:endParaRPr lang="en-GB" sz="1600" baseline="-25000" dirty="0"/>
          </a:p>
        </p:txBody>
      </p:sp>
      <p:sp>
        <p:nvSpPr>
          <p:cNvPr id="14" name="TextBox 8"/>
          <p:cNvSpPr txBox="1"/>
          <p:nvPr/>
        </p:nvSpPr>
        <p:spPr>
          <a:xfrm>
            <a:off x="-836020" y="3913311"/>
            <a:ext cx="2311676" cy="30777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Counts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44208" y="1484784"/>
            <a:ext cx="2592288" cy="584776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See </a:t>
            </a:r>
            <a:r>
              <a:rPr lang="en-US" sz="1600" dirty="0">
                <a:solidFill>
                  <a:srgbClr val="000090"/>
                </a:solidFill>
              </a:rPr>
              <a:t>Anton </a:t>
            </a:r>
            <a:r>
              <a:rPr lang="en-US" sz="1600" dirty="0" err="1" smtClean="0">
                <a:solidFill>
                  <a:srgbClr val="000090"/>
                </a:solidFill>
              </a:rPr>
              <a:t>Khaplanov’s</a:t>
            </a:r>
            <a:r>
              <a:rPr lang="en-US" sz="1600" dirty="0" smtClean="0">
                <a:solidFill>
                  <a:srgbClr val="000090"/>
                </a:solidFill>
              </a:rPr>
              <a:t> talk Today 12</a:t>
            </a:r>
            <a:r>
              <a:rPr lang="en-US" sz="1600" dirty="0">
                <a:solidFill>
                  <a:srgbClr val="000090"/>
                </a:solidFill>
              </a:rPr>
              <a:t>:</a:t>
            </a:r>
            <a:r>
              <a:rPr lang="en-US" sz="1600" dirty="0" smtClean="0">
                <a:solidFill>
                  <a:srgbClr val="000090"/>
                </a:solidFill>
              </a:rPr>
              <a:t>10 (Detectors 1)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211669"/>
            <a:ext cx="9018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Anton </a:t>
            </a:r>
            <a:r>
              <a:rPr lang="en-GB" sz="1200" dirty="0" err="1"/>
              <a:t>Khaplanov</a:t>
            </a:r>
            <a:r>
              <a:rPr lang="en-GB" sz="1200" dirty="0"/>
              <a:t> et al.</a:t>
            </a:r>
            <a:r>
              <a:rPr lang="en-GB" sz="1200" dirty="0" smtClean="0"/>
              <a:t>:</a:t>
            </a:r>
            <a:br>
              <a:rPr lang="en-GB" sz="1200" dirty="0" smtClean="0"/>
            </a:br>
            <a:r>
              <a:rPr lang="en-GB" sz="1200" dirty="0" smtClean="0"/>
              <a:t>Multi</a:t>
            </a:r>
            <a:r>
              <a:rPr lang="en-GB" sz="1200" dirty="0"/>
              <a:t>-Grid Detector for Neutron Spectroscopy: Results Obtained on Time-of-Flight Spectrometer </a:t>
            </a:r>
            <a:r>
              <a:rPr lang="en-GB" sz="1200" dirty="0" smtClean="0"/>
              <a:t>CNCS</a:t>
            </a:r>
          </a:p>
          <a:p>
            <a:r>
              <a:rPr lang="en-GB" sz="1200" dirty="0"/>
              <a:t>Submitted to </a:t>
            </a:r>
            <a:r>
              <a:rPr lang="en-GB" sz="1200" dirty="0" smtClean="0"/>
              <a:t>JINST </a:t>
            </a:r>
            <a:r>
              <a:rPr lang="en-US" sz="1200" dirty="0">
                <a:hlinkClick r:id="rId5"/>
              </a:rPr>
              <a:t>arXiv:</a:t>
            </a:r>
            <a:r>
              <a:rPr lang="en-US" sz="1200" dirty="0" smtClean="0">
                <a:hlinkClick r:id="rId5"/>
              </a:rPr>
              <a:t>1703.03626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78162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457400"/>
            <a:ext cx="7200800" cy="54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CNCS, </a:t>
            </a:r>
            <a:r>
              <a:rPr lang="en-US" dirty="0" smtClean="0"/>
              <a:t>SNS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25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339752" y="242088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076056" y="2132856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652120" y="328498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from detector</a:t>
            </a:r>
            <a:endParaRPr lang="en-GB" sz="1200" b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788024" y="2420888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724128" y="3789040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644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430778"/>
            <a:ext cx="7236296" cy="5427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CNCS, </a:t>
            </a:r>
            <a:r>
              <a:rPr lang="en-US" dirty="0" smtClean="0"/>
              <a:t>SNS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26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339752" y="242088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076056" y="2132856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652120" y="328498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from detector</a:t>
            </a:r>
            <a:endParaRPr lang="en-GB" sz="1200" b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788024" y="2420888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724128" y="3789040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1720" y="328498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sample environment</a:t>
            </a:r>
            <a:endParaRPr lang="en-GB" sz="1200" b="1" baseline="-250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987824" y="3717032"/>
            <a:ext cx="0" cy="64807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356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430778"/>
            <a:ext cx="7236296" cy="5427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CNCS, SNS</a:t>
            </a: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27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339752" y="242088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076056" y="2132856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652120" y="328498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from detector</a:t>
            </a:r>
            <a:endParaRPr lang="en-GB" sz="1200" b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788024" y="2420888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724128" y="3789040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1720" y="328498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sample environment</a:t>
            </a:r>
            <a:endParaRPr lang="en-GB" sz="1200" b="1" baseline="-250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987824" y="3717032"/>
            <a:ext cx="0" cy="64807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85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430778"/>
            <a:ext cx="7236296" cy="5427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CNCS, </a:t>
            </a:r>
            <a:r>
              <a:rPr lang="en-US" dirty="0" smtClean="0"/>
              <a:t>SNS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28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339752" y="242088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076056" y="2132856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652120" y="328498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from detector</a:t>
            </a:r>
            <a:endParaRPr lang="en-GB" sz="1200" b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788024" y="2420888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724128" y="3789040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987824" y="3717032"/>
            <a:ext cx="0" cy="64807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1720" y="328498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sample environment</a:t>
            </a:r>
            <a:endParaRPr lang="en-GB" sz="1200" b="1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33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06" y="1484784"/>
            <a:ext cx="6432715" cy="48245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4725144"/>
            <a:ext cx="588480" cy="504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MultiGrid</a:t>
            </a:r>
            <a:r>
              <a:rPr lang="en-US" dirty="0"/>
              <a:t> detector test at CNCS, </a:t>
            </a:r>
            <a:r>
              <a:rPr lang="en-US" dirty="0" smtClean="0"/>
              <a:t>SNS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29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1187624" y="227687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923928" y="2132856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4355976" y="2852936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detector</a:t>
            </a:r>
            <a:endParaRPr lang="en-GB" sz="1200" b="1" baseline="-25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635896" y="2420888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283968" y="3284984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15616" y="2996952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sample environment</a:t>
            </a:r>
            <a:endParaRPr lang="en-GB" sz="1200" b="1" baseline="-25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79712" y="3429000"/>
            <a:ext cx="0" cy="64807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084168" y="2060849"/>
            <a:ext cx="2880320" cy="2592288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/>
              <a:t>Distinguish different </a:t>
            </a:r>
            <a:r>
              <a:rPr lang="en-GB" sz="2400" dirty="0"/>
              <a:t>sources of background</a:t>
            </a:r>
          </a:p>
          <a:p>
            <a:r>
              <a:rPr lang="en-GB" sz="2400" dirty="0" smtClean="0"/>
              <a:t>Detailed analysis</a:t>
            </a:r>
            <a:r>
              <a:rPr lang="en-GB" sz="2400" dirty="0"/>
              <a:t> </a:t>
            </a:r>
            <a:r>
              <a:rPr lang="en-GB" sz="2400" dirty="0" smtClean="0"/>
              <a:t>and quantification of background effects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084168" y="4653136"/>
            <a:ext cx="2880320" cy="108012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E</a:t>
            </a:r>
            <a:r>
              <a:rPr lang="en-US" sz="2000" dirty="0" smtClean="0"/>
              <a:t>nergy transfer reproduced with simulation at 3.678 </a:t>
            </a:r>
            <a:r>
              <a:rPr lang="en-US" sz="2000" dirty="0" err="1" smtClean="0"/>
              <a:t>meV</a:t>
            </a:r>
            <a:endParaRPr lang="en-US" sz="2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452320" y="1619508"/>
            <a:ext cx="1368152" cy="369332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Validation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03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92688" cy="1143000"/>
          </a:xfrm>
        </p:spPr>
        <p:txBody>
          <a:bodyPr/>
          <a:lstStyle/>
          <a:p>
            <a:r>
              <a:rPr lang="en-GB" dirty="0" smtClean="0"/>
              <a:t>The ESS detector challenge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482952" cy="2620887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V</a:t>
            </a:r>
            <a:r>
              <a:rPr lang="en-GB" dirty="0" smtClean="0"/>
              <a:t>arious detectors for various instruments at ESS</a:t>
            </a:r>
          </a:p>
          <a:p>
            <a:r>
              <a:rPr lang="en-GB" dirty="0" smtClean="0"/>
              <a:t>All with </a:t>
            </a:r>
            <a:r>
              <a:rPr lang="en-GB" b="1" dirty="0" smtClean="0"/>
              <a:t>different designs</a:t>
            </a:r>
            <a:r>
              <a:rPr lang="en-GB" dirty="0" smtClean="0"/>
              <a:t>, all have</a:t>
            </a:r>
            <a:r>
              <a:rPr lang="en-GB" dirty="0"/>
              <a:t> </a:t>
            </a:r>
            <a:r>
              <a:rPr lang="en-GB" dirty="0" smtClean="0"/>
              <a:t>to be </a:t>
            </a:r>
            <a:r>
              <a:rPr lang="en-GB" b="1" dirty="0" smtClean="0"/>
              <a:t>optimised </a:t>
            </a:r>
            <a:r>
              <a:rPr lang="en-GB" dirty="0" smtClean="0"/>
              <a:t>for respective instrument requirements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Good measurement </a:t>
            </a:r>
            <a:br>
              <a:rPr lang="en-GB" dirty="0" smtClean="0"/>
            </a:br>
            <a:r>
              <a:rPr lang="en-GB" dirty="0" smtClean="0"/>
              <a:t>	=&gt;high signal-to-background</a:t>
            </a:r>
          </a:p>
          <a:p>
            <a:endParaRPr lang="en-GB" dirty="0" smtClean="0"/>
          </a:p>
          <a:p>
            <a:r>
              <a:rPr lang="en-GB" dirty="0" smtClean="0"/>
              <a:t>ESS: increased flux </a:t>
            </a:r>
          </a:p>
          <a:p>
            <a:r>
              <a:rPr lang="en-GB" dirty="0" smtClean="0"/>
              <a:t>Low level background</a:t>
            </a:r>
            <a:br>
              <a:rPr lang="en-GB" dirty="0" smtClean="0"/>
            </a:br>
            <a:r>
              <a:rPr lang="en-GB" dirty="0" smtClean="0"/>
              <a:t>	=&gt; need to understand</a:t>
            </a:r>
          </a:p>
          <a:p>
            <a:pPr lvl="1"/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pPr lvl="2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08" y="4941168"/>
            <a:ext cx="2625257" cy="1837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467" y="1916832"/>
            <a:ext cx="2467511" cy="2348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9" y="2362642"/>
            <a:ext cx="1872208" cy="2407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4650" y="5013176"/>
            <a:ext cx="3005542" cy="1788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3608" y="4222829"/>
            <a:ext cx="259228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Effective and universal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simulation tool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808" y="3140968"/>
            <a:ext cx="588480" cy="504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4288" y="5301208"/>
            <a:ext cx="1614554" cy="15121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36296" y="6540971"/>
            <a:ext cx="524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SANS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16216" y="5024209"/>
            <a:ext cx="2723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BandGEM</a:t>
            </a:r>
            <a:r>
              <a:rPr lang="en-US" sz="1200" b="1" dirty="0" smtClean="0"/>
              <a:t> (Milan/CNR/INFN/CERN/ESS)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076056" y="4293096"/>
            <a:ext cx="1711301" cy="2616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Molecular crystallography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4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266928" cy="485313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Great progress in neutron scattering simulation</a:t>
            </a:r>
          </a:p>
          <a:p>
            <a:pPr lvl="1"/>
            <a:r>
              <a:rPr lang="en-US" b="1" dirty="0" smtClean="0"/>
              <a:t>Improved modeling </a:t>
            </a:r>
            <a:r>
              <a:rPr lang="en-US" dirty="0" smtClean="0"/>
              <a:t>for neutron scattering on crystalline material (NXSG4, </a:t>
            </a:r>
            <a:r>
              <a:rPr lang="en-US" dirty="0" err="1" smtClean="0"/>
              <a:t>NCrystal</a:t>
            </a:r>
            <a:r>
              <a:rPr lang="en-US" dirty="0" smtClean="0"/>
              <a:t>)</a:t>
            </a:r>
          </a:p>
          <a:p>
            <a:pPr lvl="1"/>
            <a:r>
              <a:rPr lang="en-US" b="1" dirty="0" smtClean="0"/>
              <a:t>Effective particle interchange</a:t>
            </a:r>
            <a:r>
              <a:rPr lang="en-US" dirty="0" smtClean="0"/>
              <a:t> (MCPL)</a:t>
            </a:r>
          </a:p>
          <a:p>
            <a:pPr lvl="2"/>
            <a:r>
              <a:rPr lang="en-US" dirty="0" smtClean="0"/>
              <a:t>Easy to combine MC codes</a:t>
            </a:r>
          </a:p>
          <a:p>
            <a:pPr lvl="1"/>
            <a:r>
              <a:rPr lang="en-US" dirty="0" smtClean="0"/>
              <a:t>ESS Coding Framework, where all tools are combined</a:t>
            </a:r>
          </a:p>
          <a:p>
            <a:pPr marL="457200" lvl="1" indent="0">
              <a:buNone/>
            </a:pPr>
            <a:endParaRPr lang="en-US" b="1" dirty="0" smtClean="0"/>
          </a:p>
          <a:p>
            <a:pPr lvl="1"/>
            <a:r>
              <a:rPr lang="en-US" b="1" dirty="0" smtClean="0"/>
              <a:t>Full-scale instrument </a:t>
            </a:r>
            <a:r>
              <a:rPr lang="en-US" dirty="0" smtClean="0"/>
              <a:t>simulation can be done with a single application</a:t>
            </a:r>
          </a:p>
          <a:p>
            <a:pPr lvl="1"/>
            <a:endParaRPr lang="en-US" dirty="0"/>
          </a:p>
          <a:p>
            <a:r>
              <a:rPr lang="en-US" dirty="0" smtClean="0"/>
              <a:t>Realistic </a:t>
            </a:r>
            <a:r>
              <a:rPr lang="en-US" dirty="0" err="1" smtClean="0"/>
              <a:t>MultiGrid</a:t>
            </a:r>
            <a:r>
              <a:rPr lang="en-US" dirty="0" smtClean="0"/>
              <a:t> model built</a:t>
            </a:r>
          </a:p>
          <a:p>
            <a:pPr lvl="1"/>
            <a:r>
              <a:rPr lang="en-US" dirty="0" smtClean="0"/>
              <a:t>reproduced measured results from </a:t>
            </a:r>
            <a:br>
              <a:rPr lang="en-US" dirty="0" smtClean="0"/>
            </a:br>
            <a:r>
              <a:rPr lang="en-US" dirty="0" smtClean="0"/>
              <a:t>IN6 and CNCS experiments</a:t>
            </a:r>
          </a:p>
          <a:p>
            <a:r>
              <a:rPr lang="en-US" dirty="0" smtClean="0"/>
              <a:t>Ready to use for </a:t>
            </a:r>
            <a:r>
              <a:rPr lang="en-US" dirty="0" err="1" smtClean="0"/>
              <a:t>optimisation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 dirty="0"/>
          </a:p>
        </p:txBody>
      </p:sp>
      <p:sp>
        <p:nvSpPr>
          <p:cNvPr id="5" name="TextBox 4"/>
          <p:cNvSpPr txBox="1"/>
          <p:nvPr/>
        </p:nvSpPr>
        <p:spPr>
          <a:xfrm>
            <a:off x="6300192" y="2420888"/>
            <a:ext cx="2448272" cy="92333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powerful neutron simulation toolkit developed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19672" y="3573016"/>
            <a:ext cx="0" cy="28803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95536" y="4509120"/>
            <a:ext cx="4464496" cy="122413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5652120" y="2276872"/>
            <a:ext cx="360040" cy="1152128"/>
          </a:xfrm>
          <a:prstGeom prst="rightBrac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00192" y="4665910"/>
            <a:ext cx="2448272" cy="92333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Instruments </a:t>
            </a:r>
            <a:r>
              <a:rPr lang="en-US" b="1" dirty="0">
                <a:solidFill>
                  <a:srgbClr val="FF0000"/>
                </a:solidFill>
              </a:rPr>
              <a:t>with better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signal-to-background ratio by design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004048" y="5148808"/>
            <a:ext cx="936104" cy="838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08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494" y="5589240"/>
            <a:ext cx="1981866" cy="1368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266928" cy="485313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Great progress in neutron scattering simulation</a:t>
            </a:r>
          </a:p>
          <a:p>
            <a:pPr lvl="1"/>
            <a:r>
              <a:rPr lang="en-US" b="1" dirty="0" smtClean="0"/>
              <a:t>Improved modeling </a:t>
            </a:r>
            <a:r>
              <a:rPr lang="en-US" dirty="0" smtClean="0"/>
              <a:t>for neutron scattering on crystalline material (NXSG4, </a:t>
            </a:r>
            <a:r>
              <a:rPr lang="en-US" dirty="0" err="1" smtClean="0"/>
              <a:t>NCrystal</a:t>
            </a:r>
            <a:r>
              <a:rPr lang="en-US" dirty="0" smtClean="0"/>
              <a:t>)</a:t>
            </a:r>
          </a:p>
          <a:p>
            <a:pPr lvl="1"/>
            <a:r>
              <a:rPr lang="en-US" b="1" dirty="0" smtClean="0"/>
              <a:t>Effective particle interchange</a:t>
            </a:r>
            <a:r>
              <a:rPr lang="en-US" dirty="0" smtClean="0"/>
              <a:t> (MCPL)</a:t>
            </a:r>
          </a:p>
          <a:p>
            <a:pPr lvl="2"/>
            <a:r>
              <a:rPr lang="en-US" dirty="0" smtClean="0"/>
              <a:t>Easy to combine MC codes</a:t>
            </a:r>
          </a:p>
          <a:p>
            <a:pPr lvl="1"/>
            <a:r>
              <a:rPr lang="en-US" dirty="0" smtClean="0"/>
              <a:t>ESS Coding Framework, where all tools are combined</a:t>
            </a:r>
          </a:p>
          <a:p>
            <a:pPr marL="457200" lvl="1" indent="0">
              <a:buNone/>
            </a:pPr>
            <a:endParaRPr lang="en-US" b="1" dirty="0" smtClean="0"/>
          </a:p>
          <a:p>
            <a:pPr lvl="1"/>
            <a:r>
              <a:rPr lang="en-US" b="1" dirty="0" smtClean="0"/>
              <a:t>Full-scale instrument </a:t>
            </a:r>
            <a:r>
              <a:rPr lang="en-US" dirty="0" smtClean="0"/>
              <a:t>simulation can be done with a single application</a:t>
            </a:r>
          </a:p>
          <a:p>
            <a:pPr lvl="1"/>
            <a:endParaRPr lang="en-US" dirty="0"/>
          </a:p>
          <a:p>
            <a:r>
              <a:rPr lang="en-US" dirty="0" smtClean="0"/>
              <a:t>Realistic </a:t>
            </a:r>
            <a:r>
              <a:rPr lang="en-US" dirty="0" err="1" smtClean="0"/>
              <a:t>MultiGrid</a:t>
            </a:r>
            <a:r>
              <a:rPr lang="en-US" dirty="0" smtClean="0"/>
              <a:t> model built</a:t>
            </a:r>
          </a:p>
          <a:p>
            <a:pPr lvl="1"/>
            <a:r>
              <a:rPr lang="en-US" dirty="0" smtClean="0"/>
              <a:t>reproduced measured results from </a:t>
            </a:r>
            <a:br>
              <a:rPr lang="en-US" dirty="0" smtClean="0"/>
            </a:br>
            <a:r>
              <a:rPr lang="en-US" dirty="0" smtClean="0"/>
              <a:t>IN6 and CNCS experiments</a:t>
            </a:r>
          </a:p>
          <a:p>
            <a:r>
              <a:rPr lang="en-US" dirty="0" smtClean="0"/>
              <a:t>Ready to use for </a:t>
            </a:r>
            <a:r>
              <a:rPr lang="en-US" dirty="0" err="1" smtClean="0"/>
              <a:t>optimisation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 dirty="0"/>
          </a:p>
        </p:txBody>
      </p:sp>
      <p:sp>
        <p:nvSpPr>
          <p:cNvPr id="5" name="TextBox 4"/>
          <p:cNvSpPr txBox="1"/>
          <p:nvPr/>
        </p:nvSpPr>
        <p:spPr>
          <a:xfrm>
            <a:off x="6300192" y="2420888"/>
            <a:ext cx="2448272" cy="92333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powerful neutron simulation toolkit developed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19672" y="3573016"/>
            <a:ext cx="0" cy="28803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515467" y="5949280"/>
            <a:ext cx="41939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Use the Force, Luke!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5536" y="4509120"/>
            <a:ext cx="4464496" cy="122413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5652120" y="2276872"/>
            <a:ext cx="360040" cy="1152128"/>
          </a:xfrm>
          <a:prstGeom prst="rightBrac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00192" y="4665910"/>
            <a:ext cx="2448272" cy="92333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Instruments </a:t>
            </a:r>
            <a:r>
              <a:rPr lang="en-US" b="1" dirty="0">
                <a:solidFill>
                  <a:srgbClr val="FF0000"/>
                </a:solidFill>
              </a:rPr>
              <a:t>with better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signal-to-background ratio by design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004048" y="5148808"/>
            <a:ext cx="936104" cy="838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60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594928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28 March 2017</a:t>
            </a:fld>
            <a:r>
              <a:rPr lang="en-GB" sz="1400" dirty="0" smtClean="0">
                <a:solidFill>
                  <a:srgbClr val="FFFFFF"/>
                </a:solidFill>
              </a:rPr>
              <a:t>, ICANS XXII, Oxford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9" y="188639"/>
            <a:ext cx="1802585" cy="10081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188640"/>
            <a:ext cx="1706036" cy="1008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183443"/>
            <a:ext cx="1512168" cy="10133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55976" y="1196752"/>
            <a:ext cx="41865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676548</a:t>
            </a:r>
            <a:endParaRPr lang="en-US" sz="5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839" y="188640"/>
            <a:ext cx="1238489" cy="1008112"/>
          </a:xfrm>
          <a:prstGeom prst="rect">
            <a:avLst/>
          </a:prstGeom>
        </p:spPr>
      </p:pic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755576" y="1600200"/>
            <a:ext cx="43924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 smtClean="0"/>
              <a:t>Thank you for your attention!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2267744" y="5589240"/>
            <a:ext cx="4752528" cy="92333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Thanks to the collaborators for all the prepared tools and materials,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and for making my life easier!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8099" y="188640"/>
            <a:ext cx="688077" cy="1008112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74" y="1484784"/>
            <a:ext cx="351722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329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 err="1"/>
              <a:t>MultiGrid</a:t>
            </a:r>
            <a:r>
              <a:rPr lang="en-US" dirty="0"/>
              <a:t> detector test at </a:t>
            </a:r>
            <a:r>
              <a:rPr lang="en-US" dirty="0" smtClean="0"/>
              <a:t>CNCS</a:t>
            </a:r>
            <a:br>
              <a:rPr lang="en-US" dirty="0" smtClean="0"/>
            </a:br>
            <a:r>
              <a:rPr lang="en-US" sz="2400" dirty="0" smtClean="0"/>
              <a:t>[Anton </a:t>
            </a:r>
            <a:r>
              <a:rPr lang="en-US" sz="2400" dirty="0" err="1" smtClean="0"/>
              <a:t>Khaplanov</a:t>
            </a:r>
            <a:r>
              <a:rPr lang="en-US" sz="2400" dirty="0" smtClean="0"/>
              <a:t>]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33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700808"/>
            <a:ext cx="6264696" cy="46985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596" y="2060849"/>
            <a:ext cx="3466728" cy="331236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Chopper spectroscopy</a:t>
            </a:r>
          </a:p>
          <a:p>
            <a:r>
              <a:rPr lang="en-GB" sz="2400" dirty="0" smtClean="0"/>
              <a:t>Measured quantities: </a:t>
            </a:r>
          </a:p>
          <a:p>
            <a:pPr lvl="1"/>
            <a:r>
              <a:rPr lang="en-GB" sz="2000" dirty="0" err="1" smtClean="0"/>
              <a:t>ToF</a:t>
            </a:r>
            <a:endParaRPr lang="en-GB" sz="2000" dirty="0"/>
          </a:p>
          <a:p>
            <a:pPr lvl="1"/>
            <a:r>
              <a:rPr lang="en-GB" sz="2000" dirty="0" smtClean="0"/>
              <a:t>detection-coordinates</a:t>
            </a:r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r>
              <a:rPr lang="en-GB" sz="2400" dirty="0" smtClean="0"/>
              <a:t>Energy transfer:</a:t>
            </a:r>
            <a:br>
              <a:rPr lang="en-GB" sz="2400" dirty="0" smtClean="0"/>
            </a:br>
            <a:r>
              <a:rPr lang="en-GB" sz="2400" dirty="0" err="1" smtClean="0"/>
              <a:t>E</a:t>
            </a:r>
            <a:r>
              <a:rPr lang="en-GB" sz="2400" baseline="-25000" dirty="0" err="1" smtClean="0"/>
              <a:t>trf</a:t>
            </a:r>
            <a:r>
              <a:rPr lang="en-GB" sz="2400" dirty="0" smtClean="0"/>
              <a:t> = </a:t>
            </a:r>
            <a:r>
              <a:rPr lang="en-GB" sz="2400" dirty="0" err="1" smtClean="0"/>
              <a:t>E</a:t>
            </a:r>
            <a:r>
              <a:rPr lang="en-GB" sz="2400" baseline="-25000" dirty="0" err="1" smtClean="0"/>
              <a:t>initial</a:t>
            </a:r>
            <a:r>
              <a:rPr lang="en-GB" sz="2400" dirty="0" smtClean="0"/>
              <a:t> </a:t>
            </a:r>
            <a:r>
              <a:rPr lang="en-GB" sz="2400" dirty="0" smtClean="0"/>
              <a:t>– </a:t>
            </a:r>
            <a:r>
              <a:rPr lang="en-GB" sz="2400" dirty="0" err="1" smtClean="0"/>
              <a:t>E</a:t>
            </a:r>
            <a:r>
              <a:rPr lang="en-GB" sz="2400" baseline="-25000" dirty="0" err="1" smtClean="0"/>
              <a:t>final</a:t>
            </a:r>
            <a:endParaRPr lang="en-GB" sz="2400" baseline="-25000" dirty="0" smtClean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948264" y="3789040"/>
            <a:ext cx="0" cy="57606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87624" y="263691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59632" y="1556792"/>
            <a:ext cx="4032448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Derived energy transfer at 3.807 </a:t>
            </a:r>
            <a:r>
              <a:rPr lang="en-GB" sz="1600" dirty="0" err="1" smtClean="0"/>
              <a:t>meV</a:t>
            </a:r>
            <a:r>
              <a:rPr lang="en-GB" sz="1600" dirty="0" smtClean="0"/>
              <a:t> from measurement</a:t>
            </a:r>
            <a:endParaRPr lang="en-GB" sz="1600" baseline="-25000" dirty="0"/>
          </a:p>
        </p:txBody>
      </p:sp>
      <p:sp>
        <p:nvSpPr>
          <p:cNvPr id="14" name="TextBox 8"/>
          <p:cNvSpPr txBox="1"/>
          <p:nvPr/>
        </p:nvSpPr>
        <p:spPr>
          <a:xfrm>
            <a:off x="-836020" y="3913311"/>
            <a:ext cx="2311676" cy="30777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Counts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44208" y="1484784"/>
            <a:ext cx="2592288" cy="584776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See </a:t>
            </a:r>
            <a:r>
              <a:rPr lang="en-US" sz="1600" dirty="0">
                <a:solidFill>
                  <a:srgbClr val="000090"/>
                </a:solidFill>
              </a:rPr>
              <a:t>Anton </a:t>
            </a:r>
            <a:r>
              <a:rPr lang="en-US" sz="1600" dirty="0" err="1" smtClean="0">
                <a:solidFill>
                  <a:srgbClr val="000090"/>
                </a:solidFill>
              </a:rPr>
              <a:t>Khaplanov’s</a:t>
            </a:r>
            <a:r>
              <a:rPr lang="en-US" sz="1600" dirty="0" smtClean="0">
                <a:solidFill>
                  <a:srgbClr val="000090"/>
                </a:solidFill>
              </a:rPr>
              <a:t> talk Today 12</a:t>
            </a:r>
            <a:r>
              <a:rPr lang="en-US" sz="1600" dirty="0">
                <a:solidFill>
                  <a:srgbClr val="000090"/>
                </a:solidFill>
              </a:rPr>
              <a:t>:</a:t>
            </a:r>
            <a:r>
              <a:rPr lang="en-US" sz="1600" dirty="0" smtClean="0">
                <a:solidFill>
                  <a:srgbClr val="000090"/>
                </a:solidFill>
              </a:rPr>
              <a:t>10 (Detectors 1)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211669"/>
            <a:ext cx="9018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Anton </a:t>
            </a:r>
            <a:r>
              <a:rPr lang="en-GB" sz="1200" dirty="0" err="1"/>
              <a:t>Khaplanov</a:t>
            </a:r>
            <a:r>
              <a:rPr lang="en-GB" sz="1200" dirty="0"/>
              <a:t> et al.</a:t>
            </a:r>
            <a:r>
              <a:rPr lang="en-GB" sz="1200" dirty="0" smtClean="0"/>
              <a:t>:</a:t>
            </a:r>
            <a:br>
              <a:rPr lang="en-GB" sz="1200" dirty="0" smtClean="0"/>
            </a:br>
            <a:r>
              <a:rPr lang="en-GB" sz="1200" dirty="0" smtClean="0"/>
              <a:t>Multi</a:t>
            </a:r>
            <a:r>
              <a:rPr lang="en-GB" sz="1200" dirty="0"/>
              <a:t>-Grid Detector for Neutron Spectroscopy: Results Obtained on Time-of-Flight Spectrometer </a:t>
            </a:r>
            <a:r>
              <a:rPr lang="en-GB" sz="1200" dirty="0" smtClean="0"/>
              <a:t>CNCS</a:t>
            </a:r>
          </a:p>
          <a:p>
            <a:r>
              <a:rPr lang="en-GB" sz="1200" dirty="0"/>
              <a:t>Submitted to </a:t>
            </a:r>
            <a:r>
              <a:rPr lang="en-GB" sz="1200" dirty="0" smtClean="0"/>
              <a:t>JINST </a:t>
            </a:r>
            <a:r>
              <a:rPr lang="en-US" sz="1200" dirty="0">
                <a:hlinkClick r:id="rId5"/>
              </a:rPr>
              <a:t>arXiv:</a:t>
            </a:r>
            <a:r>
              <a:rPr lang="en-US" sz="1200" dirty="0" smtClean="0">
                <a:hlinkClick r:id="rId5"/>
              </a:rPr>
              <a:t>1703.03626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7240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 err="1"/>
              <a:t>MultiGrid</a:t>
            </a:r>
            <a:r>
              <a:rPr lang="en-US" dirty="0"/>
              <a:t> detector test at CNCS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34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457399"/>
            <a:ext cx="7200800" cy="540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9752" y="242088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076056" y="2132856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5868144" y="321297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from detector</a:t>
            </a:r>
            <a:endParaRPr lang="en-GB" sz="1200" b="1" baseline="-25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788024" y="2420888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940152" y="3717032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033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 err="1"/>
              <a:t>MultiGrid</a:t>
            </a:r>
            <a:r>
              <a:rPr lang="en-US" dirty="0"/>
              <a:t> detector test at CNCS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35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3" y="1457400"/>
            <a:ext cx="7200800" cy="540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9752" y="242088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076056" y="2132856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5940152" y="326582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detector</a:t>
            </a:r>
            <a:endParaRPr lang="en-GB" sz="1200" b="1" baseline="-25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788024" y="2420888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940152" y="3717032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51720" y="328498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sample environment</a:t>
            </a:r>
            <a:endParaRPr lang="en-GB" sz="1200" b="1" baseline="-250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87824" y="3717032"/>
            <a:ext cx="0" cy="64807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866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 err="1"/>
              <a:t>MultiGrid</a:t>
            </a:r>
            <a:r>
              <a:rPr lang="en-US" dirty="0"/>
              <a:t> detector test at CNCS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36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430778"/>
            <a:ext cx="7236295" cy="54272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9752" y="242088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5076056" y="2132856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940152" y="326582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detector</a:t>
            </a:r>
            <a:endParaRPr lang="en-GB" sz="1200" b="1" baseline="-25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788024" y="2420888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940152" y="3717032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51720" y="328498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sample environment</a:t>
            </a:r>
            <a:endParaRPr lang="en-GB" sz="1200" b="1" baseline="-25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987824" y="3717032"/>
            <a:ext cx="0" cy="64807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595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 err="1"/>
              <a:t>MultiGrid</a:t>
            </a:r>
            <a:r>
              <a:rPr lang="en-US" dirty="0"/>
              <a:t> detector test at CNCS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37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430778"/>
            <a:ext cx="7236296" cy="5427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6056" y="2132856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940152" y="326582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detector</a:t>
            </a:r>
            <a:endParaRPr lang="en-GB" sz="1200" b="1" baseline="-25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788024" y="2420888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940152" y="3717032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51720" y="328498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sample environment</a:t>
            </a:r>
            <a:endParaRPr lang="en-GB" sz="1200" b="1" baseline="-25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987824" y="3717032"/>
            <a:ext cx="0" cy="64807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39752" y="242088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</p:spTree>
    <p:extLst>
      <p:ext uri="{BB962C8B-B14F-4D97-AF65-F5344CB8AC3E}">
        <p14:creationId xmlns:p14="http://schemas.microsoft.com/office/powerpoint/2010/main" val="267877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4725144"/>
            <a:ext cx="588480" cy="504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US" dirty="0" err="1"/>
              <a:t>MultiGrid</a:t>
            </a:r>
            <a:r>
              <a:rPr lang="en-US" dirty="0"/>
              <a:t> detector test at CNCS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38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502786"/>
            <a:ext cx="6408712" cy="48065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227687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E</a:t>
            </a:r>
            <a:r>
              <a:rPr lang="en-GB" b="1" baseline="-25000" dirty="0" err="1"/>
              <a:t>trf</a:t>
            </a:r>
            <a:r>
              <a:rPr lang="en-GB" b="1" dirty="0"/>
              <a:t> = </a:t>
            </a:r>
            <a:r>
              <a:rPr lang="en-GB" b="1" dirty="0" err="1"/>
              <a:t>E</a:t>
            </a:r>
            <a:r>
              <a:rPr lang="en-GB" b="1" baseline="-25000" dirty="0" err="1"/>
              <a:t>initial</a:t>
            </a:r>
            <a:r>
              <a:rPr lang="en-GB" b="1" dirty="0"/>
              <a:t> - </a:t>
            </a:r>
            <a:r>
              <a:rPr lang="en-GB" b="1" dirty="0" err="1"/>
              <a:t>E</a:t>
            </a:r>
            <a:r>
              <a:rPr lang="en-GB" b="1" baseline="-25000" dirty="0" err="1"/>
              <a:t>final</a:t>
            </a:r>
            <a:r>
              <a:rPr lang="en-GB" b="1" dirty="0"/>
              <a:t> </a:t>
            </a:r>
            <a:endParaRPr lang="en-GB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923928" y="2132856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4355976" y="2852936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detector</a:t>
            </a:r>
            <a:endParaRPr lang="en-GB" sz="1200" b="1" baseline="-25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635896" y="2420888"/>
            <a:ext cx="576064" cy="50405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283968" y="3284984"/>
            <a:ext cx="432048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15616" y="2996952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sample environment</a:t>
            </a:r>
            <a:endParaRPr lang="en-GB" sz="1200" b="1" baseline="-25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79712" y="3429000"/>
            <a:ext cx="0" cy="64807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084168" y="2060849"/>
            <a:ext cx="2880320" cy="2592288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/>
              <a:t>Distinguish different </a:t>
            </a:r>
            <a:r>
              <a:rPr lang="en-GB" sz="2400" dirty="0"/>
              <a:t>sources of background</a:t>
            </a:r>
          </a:p>
          <a:p>
            <a:r>
              <a:rPr lang="en-GB" sz="2400" dirty="0" smtClean="0"/>
              <a:t>Detailed analysis</a:t>
            </a:r>
            <a:r>
              <a:rPr lang="en-GB" sz="2400" dirty="0"/>
              <a:t> </a:t>
            </a:r>
            <a:r>
              <a:rPr lang="en-GB" sz="2400" dirty="0" smtClean="0"/>
              <a:t>and quantification of background effects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084168" y="4653136"/>
            <a:ext cx="2880320" cy="108012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E</a:t>
            </a:r>
            <a:r>
              <a:rPr lang="en-US" sz="2000" dirty="0" smtClean="0"/>
              <a:t>nergy transfer reproduced with simulation at 3.807 </a:t>
            </a:r>
            <a:r>
              <a:rPr lang="en-US" sz="2000" dirty="0" err="1" smtClean="0"/>
              <a:t>meV</a:t>
            </a:r>
            <a:endParaRPr lang="en-US" sz="2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452320" y="1619508"/>
            <a:ext cx="1368152" cy="369332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Validation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7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29274" y="2924944"/>
            <a:ext cx="5451238" cy="37558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482952" cy="2620887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Various detectors for various instruments at ESS</a:t>
            </a:r>
          </a:p>
          <a:p>
            <a:r>
              <a:rPr lang="en-GB" dirty="0" smtClean="0"/>
              <a:t>All with </a:t>
            </a:r>
            <a:r>
              <a:rPr lang="en-GB" b="1" dirty="0" smtClean="0"/>
              <a:t>different designs</a:t>
            </a:r>
            <a:r>
              <a:rPr lang="en-GB" dirty="0" smtClean="0"/>
              <a:t>, all have</a:t>
            </a:r>
            <a:r>
              <a:rPr lang="en-GB" dirty="0"/>
              <a:t> </a:t>
            </a:r>
            <a:r>
              <a:rPr lang="en-GB" dirty="0" smtClean="0"/>
              <a:t>to be </a:t>
            </a:r>
            <a:r>
              <a:rPr lang="en-GB" b="1" dirty="0" smtClean="0"/>
              <a:t>optimised </a:t>
            </a:r>
            <a:r>
              <a:rPr lang="en-GB" dirty="0" smtClean="0"/>
              <a:t>for </a:t>
            </a:r>
            <a:r>
              <a:rPr lang="en-GB" dirty="0"/>
              <a:t>respective instrument </a:t>
            </a:r>
            <a:r>
              <a:rPr lang="en-GB" dirty="0" smtClean="0"/>
              <a:t>requirements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Good measurement </a:t>
            </a:r>
            <a:br>
              <a:rPr lang="en-GB" dirty="0" smtClean="0"/>
            </a:br>
            <a:r>
              <a:rPr lang="en-GB" dirty="0" smtClean="0"/>
              <a:t>	=&gt;high signal-to-background</a:t>
            </a:r>
          </a:p>
          <a:p>
            <a:endParaRPr lang="en-GB" dirty="0" smtClean="0"/>
          </a:p>
          <a:p>
            <a:r>
              <a:rPr lang="en-GB" dirty="0" smtClean="0"/>
              <a:t>ESS: increased flux </a:t>
            </a:r>
          </a:p>
          <a:p>
            <a:r>
              <a:rPr lang="en-GB" dirty="0" smtClean="0"/>
              <a:t>Low level background</a:t>
            </a:r>
            <a:br>
              <a:rPr lang="en-GB" dirty="0" smtClean="0"/>
            </a:br>
            <a:r>
              <a:rPr lang="en-GB" dirty="0" smtClean="0"/>
              <a:t>	=&gt; need to understand</a:t>
            </a:r>
          </a:p>
          <a:p>
            <a:pPr lvl="1"/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pPr lvl="2"/>
            <a:endParaRPr lang="en-GB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GB" dirty="0" smtClean="0"/>
              <a:t>The ESS detector challenge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/>
          <p:cNvSpPr txBox="1"/>
          <p:nvPr/>
        </p:nvSpPr>
        <p:spPr>
          <a:xfrm>
            <a:off x="1043608" y="4222829"/>
            <a:ext cx="259228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Effective and universal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simulation tool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436096" y="4437112"/>
            <a:ext cx="504056" cy="72008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55976" y="407707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Background suppression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004048" y="2564904"/>
            <a:ext cx="3326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e.g. </a:t>
            </a:r>
            <a:r>
              <a:rPr lang="en-US" sz="1600" dirty="0" err="1" smtClean="0"/>
              <a:t>MultiGrid</a:t>
            </a:r>
            <a:r>
              <a:rPr lang="en-US" sz="1600" dirty="0" smtClean="0"/>
              <a:t> for inelastic instrument</a:t>
            </a:r>
            <a:endParaRPr lang="en-US" sz="1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3140968"/>
            <a:ext cx="588480" cy="504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537321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scientific quantities for </a:t>
            </a:r>
            <a:r>
              <a:rPr lang="en-US" dirty="0" err="1" smtClean="0"/>
              <a:t>optimisation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275856" y="5733256"/>
            <a:ext cx="720080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66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Several already existing simulation codes</a:t>
            </a:r>
          </a:p>
          <a:p>
            <a:r>
              <a:rPr lang="en-GB" sz="2400" dirty="0"/>
              <a:t>New </a:t>
            </a:r>
            <a:r>
              <a:rPr lang="en-GB" sz="2400" dirty="0" smtClean="0"/>
              <a:t>or improved features needed:</a:t>
            </a:r>
            <a:endParaRPr lang="en-GB" sz="2400" dirty="0"/>
          </a:p>
          <a:p>
            <a:pPr lvl="1"/>
            <a:r>
              <a:rPr lang="en-GB" sz="2000" dirty="0"/>
              <a:t>Physics</a:t>
            </a:r>
          </a:p>
          <a:p>
            <a:pPr lvl="2"/>
            <a:r>
              <a:rPr lang="en-GB" sz="1800" dirty="0"/>
              <a:t>Coherent scattering	</a:t>
            </a:r>
          </a:p>
          <a:p>
            <a:pPr lvl="2"/>
            <a:r>
              <a:rPr lang="en-GB" sz="1800" dirty="0" smtClean="0"/>
              <a:t>Inelastic </a:t>
            </a:r>
            <a:r>
              <a:rPr lang="en-GB" sz="1800" dirty="0"/>
              <a:t>scattering</a:t>
            </a:r>
          </a:p>
          <a:p>
            <a:pPr lvl="2"/>
            <a:r>
              <a:rPr lang="en-GB" sz="1800" dirty="0"/>
              <a:t>Single- and </a:t>
            </a:r>
            <a:r>
              <a:rPr lang="en-GB" sz="1800" dirty="0" err="1" smtClean="0"/>
              <a:t>polycrystals</a:t>
            </a:r>
            <a:r>
              <a:rPr lang="en-GB" sz="1800" dirty="0" smtClean="0"/>
              <a:t>…</a:t>
            </a:r>
            <a:endParaRPr lang="en-GB" sz="1800" dirty="0"/>
          </a:p>
          <a:p>
            <a:pPr lvl="1"/>
            <a:r>
              <a:rPr lang="en-GB" sz="2000" dirty="0" smtClean="0"/>
              <a:t>And more</a:t>
            </a:r>
            <a:endParaRPr lang="en-GB" sz="2000" dirty="0"/>
          </a:p>
          <a:p>
            <a:pPr lvl="2"/>
            <a:r>
              <a:rPr lang="en-GB" sz="1800" dirty="0"/>
              <a:t>Communication</a:t>
            </a:r>
          </a:p>
          <a:p>
            <a:pPr lvl="2"/>
            <a:r>
              <a:rPr lang="en-GB" sz="1800" dirty="0"/>
              <a:t>Visualisation</a:t>
            </a:r>
          </a:p>
          <a:p>
            <a:pPr lvl="2"/>
            <a:r>
              <a:rPr lang="en-GB" sz="1800" dirty="0"/>
              <a:t>Ready-to </a:t>
            </a:r>
            <a:r>
              <a:rPr lang="en-GB" sz="1800" dirty="0" smtClean="0"/>
              <a:t>use…</a:t>
            </a:r>
            <a:endParaRPr lang="en-GB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detector simulation </a:t>
            </a:r>
            <a:r>
              <a:rPr lang="en-GB" strike="sngStrike" dirty="0" smtClean="0"/>
              <a:t>challenge</a:t>
            </a:r>
            <a:endParaRPr lang="en-GB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/>
          <p:cNvSpPr/>
          <p:nvPr/>
        </p:nvSpPr>
        <p:spPr>
          <a:xfrm>
            <a:off x="5436096" y="116632"/>
            <a:ext cx="201990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420000"/>
              </a:camera>
              <a:lightRig rig="threePt" dir="t"/>
            </a:scene3d>
          </a:bodyPr>
          <a:lstStyle/>
          <a:p>
            <a:pPr algn="ctr"/>
            <a:r>
              <a:rPr lang="en-GB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inspiration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4509120"/>
            <a:ext cx="2633092" cy="11496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8" y="2636912"/>
            <a:ext cx="2137408" cy="7490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5733256"/>
            <a:ext cx="1728192" cy="7604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184" y="4293096"/>
            <a:ext cx="2585495" cy="7920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5936" y="3429000"/>
            <a:ext cx="2197100" cy="952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0192" y="3140968"/>
            <a:ext cx="2602012" cy="9542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608" y="5733256"/>
            <a:ext cx="1656184" cy="7920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6336" y="5301208"/>
            <a:ext cx="1757864" cy="12524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8184" y="1844824"/>
            <a:ext cx="1828676" cy="104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0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7-02-06 at 11.10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462" y="1556792"/>
            <a:ext cx="5284538" cy="3789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GB" dirty="0" smtClean="0"/>
              <a:t>NXSG4 extension</a:t>
            </a:r>
            <a:br>
              <a:rPr lang="en-GB" dirty="0" smtClean="0"/>
            </a:br>
            <a:r>
              <a:rPr lang="en-GB" sz="2000" dirty="0" smtClean="0"/>
              <a:t>[Thomas </a:t>
            </a:r>
            <a:r>
              <a:rPr lang="en-GB" sz="2000" dirty="0" err="1" smtClean="0"/>
              <a:t>Kittelmann</a:t>
            </a:r>
            <a:r>
              <a:rPr lang="en-GB" sz="2000" dirty="0" smtClean="0"/>
              <a:t>, </a:t>
            </a:r>
            <a:r>
              <a:rPr lang="en-GB" sz="2000" dirty="0" err="1" smtClean="0"/>
              <a:t>Mirko</a:t>
            </a:r>
            <a:r>
              <a:rPr lang="en-GB" sz="2000" dirty="0" smtClean="0"/>
              <a:t> </a:t>
            </a:r>
            <a:r>
              <a:rPr lang="en-GB" sz="2000" dirty="0" err="1"/>
              <a:t>B</a:t>
            </a:r>
            <a:r>
              <a:rPr lang="en-GB" sz="2000" dirty="0" err="1" smtClean="0"/>
              <a:t>oin</a:t>
            </a:r>
            <a:r>
              <a:rPr lang="en-GB" sz="2000" dirty="0" smtClean="0"/>
              <a:t>]</a:t>
            </a:r>
            <a:endParaRPr lang="en-GB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err="1" smtClean="0"/>
              <a:t>nxs</a:t>
            </a:r>
            <a:r>
              <a:rPr lang="en-US" b="1" dirty="0" smtClean="0"/>
              <a:t> library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ow</a:t>
            </a:r>
            <a:r>
              <a:rPr lang="en-US" dirty="0"/>
              <a:t>-</a:t>
            </a:r>
            <a:r>
              <a:rPr lang="en-US" dirty="0" smtClean="0"/>
              <a:t>energy neutron scattering</a:t>
            </a:r>
            <a:endParaRPr lang="en-US" dirty="0"/>
          </a:p>
          <a:p>
            <a:pPr lvl="1"/>
            <a:r>
              <a:rPr lang="en-US" dirty="0" smtClean="0"/>
              <a:t>Polycrystalline materials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oherent and</a:t>
            </a:r>
          </a:p>
          <a:p>
            <a:pPr lvl="2"/>
            <a:r>
              <a:rPr lang="en-US" dirty="0" smtClean="0"/>
              <a:t>Incoherent </a:t>
            </a:r>
            <a:r>
              <a:rPr lang="en-US" dirty="0"/>
              <a:t>neutron </a:t>
            </a:r>
            <a:r>
              <a:rPr lang="en-US" dirty="0" smtClean="0"/>
              <a:t>scattering</a:t>
            </a:r>
          </a:p>
          <a:p>
            <a:endParaRPr lang="en-US" dirty="0" smtClean="0"/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://cern.ch/</a:t>
            </a:r>
            <a:r>
              <a:rPr lang="en-US" dirty="0" smtClean="0">
                <a:hlinkClick r:id="rId4"/>
              </a:rPr>
              <a:t>nxsg4/</a:t>
            </a:r>
            <a:endParaRPr lang="en-US" dirty="0"/>
          </a:p>
          <a:p>
            <a:pPr lvl="1"/>
            <a:r>
              <a:rPr lang="en-US" dirty="0"/>
              <a:t>examples, license details</a:t>
            </a:r>
          </a:p>
          <a:p>
            <a:pPr lvl="1"/>
            <a:r>
              <a:rPr lang="en-US" dirty="0"/>
              <a:t>instructions for installation and usage </a:t>
            </a:r>
          </a:p>
          <a:p>
            <a:pPr lvl="1"/>
            <a:r>
              <a:rPr lang="en-US" dirty="0"/>
              <a:t>usage of the code (including </a:t>
            </a:r>
            <a:r>
              <a:rPr lang="en-US" dirty="0" err="1"/>
              <a:t>nxs</a:t>
            </a:r>
            <a:r>
              <a:rPr lang="en-US" dirty="0"/>
              <a:t> and </a:t>
            </a:r>
            <a:r>
              <a:rPr lang="en-US" dirty="0" err="1"/>
              <a:t>SgInfo</a:t>
            </a:r>
            <a:r>
              <a:rPr lang="en-US" dirty="0"/>
              <a:t>) is</a:t>
            </a:r>
            <a:r>
              <a:rPr lang="en-US" b="1" dirty="0"/>
              <a:t> free for non-commercial </a:t>
            </a:r>
            <a:r>
              <a:rPr lang="en-US" b="1" dirty="0" smtClean="0"/>
              <a:t>purposes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6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5064571" y="6309320"/>
            <a:ext cx="3107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hlinkClick r:id="rId6"/>
              </a:rPr>
              <a:t>doi:10.1016/j.cpc.</a:t>
            </a:r>
            <a:r>
              <a:rPr lang="hr-HR" dirty="0" smtClean="0">
                <a:hlinkClick r:id="rId6"/>
              </a:rPr>
              <a:t>2014.11.009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48064" y="5517232"/>
            <a:ext cx="302433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NXSG4 makes </a:t>
            </a:r>
            <a:r>
              <a:rPr lang="en-US" b="1" dirty="0" err="1" smtClean="0">
                <a:solidFill>
                  <a:srgbClr val="FF0000"/>
                </a:solidFill>
              </a:rPr>
              <a:t>nxs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library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available </a:t>
            </a:r>
            <a:r>
              <a:rPr lang="en-US" b="1" dirty="0">
                <a:solidFill>
                  <a:srgbClr val="FF0000"/>
                </a:solidFill>
              </a:rPr>
              <a:t>as </a:t>
            </a:r>
            <a:r>
              <a:rPr lang="en-US" b="1" dirty="0" smtClean="0">
                <a:solidFill>
                  <a:srgbClr val="FF0000"/>
                </a:solidFill>
              </a:rPr>
              <a:t>Geant4 extension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83968" y="5805264"/>
            <a:ext cx="576064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95536" y="1556792"/>
            <a:ext cx="3960440" cy="2088232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7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>
              <a:cs typeface="Courier New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GB" dirty="0"/>
              <a:t>NXSG4 extension</a:t>
            </a:r>
            <a:br>
              <a:rPr lang="en-GB" dirty="0"/>
            </a:br>
            <a:r>
              <a:rPr lang="en-GB" sz="2000" dirty="0"/>
              <a:t>[Thomas </a:t>
            </a:r>
            <a:r>
              <a:rPr lang="en-GB" sz="2000" dirty="0" err="1"/>
              <a:t>Kittelmann</a:t>
            </a:r>
            <a:r>
              <a:rPr lang="en-GB" sz="2000" dirty="0"/>
              <a:t>, </a:t>
            </a:r>
            <a:r>
              <a:rPr lang="en-GB" sz="2000" dirty="0" err="1"/>
              <a:t>Mirko</a:t>
            </a:r>
            <a:r>
              <a:rPr lang="en-GB" sz="2000" dirty="0"/>
              <a:t> </a:t>
            </a:r>
            <a:r>
              <a:rPr lang="en-GB" sz="2000" dirty="0" err="1"/>
              <a:t>Boin</a:t>
            </a:r>
            <a:r>
              <a:rPr lang="en-GB" sz="2000" dirty="0"/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7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420888"/>
            <a:ext cx="2880320" cy="40521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2395164"/>
            <a:ext cx="3022890" cy="41027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59632" y="1628800"/>
            <a:ext cx="2592288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/>
              <a:t>Free-gas model Geant4 aluminum</a:t>
            </a:r>
            <a:endParaRPr lang="en-US" sz="1900" dirty="0"/>
          </a:p>
        </p:txBody>
      </p:sp>
      <p:sp>
        <p:nvSpPr>
          <p:cNvPr id="14" name="TextBox 13"/>
          <p:cNvSpPr txBox="1"/>
          <p:nvPr/>
        </p:nvSpPr>
        <p:spPr>
          <a:xfrm>
            <a:off x="5076056" y="1628800"/>
            <a:ext cx="2592288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/>
              <a:t>NXSG4 </a:t>
            </a:r>
            <a:br>
              <a:rPr lang="en-US" sz="1900" dirty="0" smtClean="0"/>
            </a:br>
            <a:r>
              <a:rPr lang="en-US" sz="1900" dirty="0" smtClean="0"/>
              <a:t>aluminum</a:t>
            </a:r>
            <a:endParaRPr lang="en-US" sz="1900" dirty="0"/>
          </a:p>
        </p:txBody>
      </p:sp>
      <p:sp>
        <p:nvSpPr>
          <p:cNvPr id="3" name="Oval 2"/>
          <p:cNvSpPr/>
          <p:nvPr/>
        </p:nvSpPr>
        <p:spPr>
          <a:xfrm>
            <a:off x="6516216" y="4293096"/>
            <a:ext cx="144016" cy="14401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99792" y="4293096"/>
            <a:ext cx="144016" cy="14401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619672" y="4365104"/>
            <a:ext cx="1152128" cy="36004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436096" y="4365104"/>
            <a:ext cx="1152128" cy="36004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24128" y="4221088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n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7704" y="4221088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n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9824" y="1484785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45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GB" dirty="0" err="1" smtClean="0"/>
              <a:t>NCrystal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dirty="0" smtClean="0"/>
              <a:t>[Xiao Xiao </a:t>
            </a:r>
            <a:r>
              <a:rPr lang="en-GB" sz="2000" dirty="0" err="1" smtClean="0"/>
              <a:t>Cai</a:t>
            </a:r>
            <a:r>
              <a:rPr lang="en-GB" sz="2000" dirty="0" smtClean="0"/>
              <a:t>, Thomas </a:t>
            </a:r>
            <a:r>
              <a:rPr lang="en-GB" sz="2000" dirty="0" err="1" smtClean="0"/>
              <a:t>Kittelmann</a:t>
            </a:r>
            <a:r>
              <a:rPr lang="en-GB" sz="2000" dirty="0" smtClean="0"/>
              <a:t>]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en-GB" sz="2400" b="1" dirty="0" err="1" smtClean="0"/>
              <a:t>NCrystal</a:t>
            </a:r>
            <a:r>
              <a:rPr lang="en-GB" sz="2400" b="1" dirty="0" smtClean="0"/>
              <a:t> </a:t>
            </a:r>
            <a:endParaRPr lang="en-GB" sz="2000" dirty="0" smtClean="0"/>
          </a:p>
          <a:p>
            <a:pPr lvl="1"/>
            <a:r>
              <a:rPr lang="en-GB" sz="2000" dirty="0" smtClean="0"/>
              <a:t>Neutron scattering on </a:t>
            </a:r>
            <a:br>
              <a:rPr lang="en-GB" sz="2000" dirty="0" smtClean="0"/>
            </a:br>
            <a:r>
              <a:rPr lang="en-GB" sz="2000" b="1" dirty="0" smtClean="0"/>
              <a:t>single</a:t>
            </a:r>
            <a:r>
              <a:rPr lang="en-GB" sz="2000" dirty="0" smtClean="0"/>
              <a:t>- and </a:t>
            </a:r>
            <a:r>
              <a:rPr lang="en-US" sz="2000" b="1" dirty="0"/>
              <a:t>p</a:t>
            </a:r>
            <a:r>
              <a:rPr lang="en-US" sz="2000" b="1" dirty="0" smtClean="0"/>
              <a:t>olycrystalline</a:t>
            </a:r>
            <a:r>
              <a:rPr lang="en-US" sz="2000" dirty="0" smtClean="0"/>
              <a:t> materials</a:t>
            </a:r>
            <a:endParaRPr lang="en-GB" sz="2000" dirty="0" smtClean="0"/>
          </a:p>
          <a:p>
            <a:pPr lvl="1"/>
            <a:r>
              <a:rPr lang="en-GB" sz="2000" dirty="0"/>
              <a:t>detailed Bragg diffraction </a:t>
            </a:r>
            <a:endParaRPr lang="en-GB" sz="2000" dirty="0" smtClean="0"/>
          </a:p>
          <a:p>
            <a:pPr lvl="1"/>
            <a:r>
              <a:rPr lang="en-US" sz="2000" dirty="0" smtClean="0"/>
              <a:t>first </a:t>
            </a:r>
            <a:r>
              <a:rPr lang="en-US" sz="2000" dirty="0"/>
              <a:t>principle inelastic model</a:t>
            </a:r>
            <a:endParaRPr lang="en-GB" sz="2000" dirty="0"/>
          </a:p>
          <a:p>
            <a:endParaRPr lang="en-GB" sz="2400" dirty="0" smtClean="0"/>
          </a:p>
          <a:p>
            <a:r>
              <a:rPr lang="en-GB" sz="2400" dirty="0" smtClean="0"/>
              <a:t>C</a:t>
            </a:r>
            <a:r>
              <a:rPr lang="en-GB" sz="2400" dirty="0"/>
              <a:t>++ </a:t>
            </a:r>
            <a:endParaRPr lang="en-GB" sz="2400" dirty="0" smtClean="0"/>
          </a:p>
          <a:p>
            <a:r>
              <a:rPr lang="en-GB" sz="2400" dirty="0" smtClean="0"/>
              <a:t>open </a:t>
            </a:r>
            <a:r>
              <a:rPr lang="en-GB" sz="2400" dirty="0"/>
              <a:t>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933056"/>
            <a:ext cx="4585512" cy="2755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08104" y="3356992"/>
            <a:ext cx="269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full-instrument simulation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95536" y="1628800"/>
            <a:ext cx="4032448" cy="2160240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16016" y="2492896"/>
            <a:ext cx="576064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08105" y="220486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monochromators</a:t>
            </a:r>
            <a:r>
              <a:rPr lang="en-US" dirty="0"/>
              <a:t>, </a:t>
            </a:r>
            <a:r>
              <a:rPr lang="en-US" dirty="0" err="1"/>
              <a:t>analysers</a:t>
            </a:r>
            <a:r>
              <a:rPr lang="en-US" dirty="0"/>
              <a:t>, </a:t>
            </a:r>
            <a:r>
              <a:rPr lang="en-US" dirty="0" smtClean="0"/>
              <a:t>filters, powder samples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876256" y="2924944"/>
            <a:ext cx="8384" cy="56768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15616" y="5805264"/>
            <a:ext cx="2592288" cy="6771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smtClean="0">
                <a:solidFill>
                  <a:srgbClr val="FF0000"/>
                </a:solidFill>
              </a:rPr>
              <a:t>Standalone </a:t>
            </a:r>
            <a:r>
              <a:rPr lang="en-US" sz="1900" b="1" dirty="0" err="1" smtClean="0">
                <a:solidFill>
                  <a:srgbClr val="FF0000"/>
                </a:solidFill>
              </a:rPr>
              <a:t>NCrystal</a:t>
            </a:r>
            <a:r>
              <a:rPr lang="en-US" sz="1900" b="1" dirty="0" smtClean="0">
                <a:solidFill>
                  <a:srgbClr val="FF0000"/>
                </a:solidFill>
              </a:rPr>
              <a:t> tool coming soon</a:t>
            </a:r>
            <a:endParaRPr lang="en-US" sz="19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16216" y="1604119"/>
            <a:ext cx="2448272" cy="584776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</a:rPr>
              <a:t>S</a:t>
            </a:r>
            <a:r>
              <a:rPr lang="en-US" sz="1600" dirty="0" smtClean="0">
                <a:solidFill>
                  <a:srgbClr val="000090"/>
                </a:solidFill>
              </a:rPr>
              <a:t>ee Xiao Xiao </a:t>
            </a:r>
            <a:r>
              <a:rPr lang="en-US" sz="1600" dirty="0" err="1" smtClean="0">
                <a:solidFill>
                  <a:srgbClr val="000090"/>
                </a:solidFill>
              </a:rPr>
              <a:t>Cai’s</a:t>
            </a:r>
            <a:r>
              <a:rPr lang="en-US" sz="1600" dirty="0" smtClean="0">
                <a:solidFill>
                  <a:srgbClr val="000090"/>
                </a:solidFill>
              </a:rPr>
              <a:t> talk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Friday 09:55 (</a:t>
            </a:r>
            <a:r>
              <a:rPr lang="en-US" sz="1600" dirty="0" err="1" smtClean="0">
                <a:solidFill>
                  <a:srgbClr val="000090"/>
                </a:solidFill>
              </a:rPr>
              <a:t>Neutronics</a:t>
            </a:r>
            <a:r>
              <a:rPr lang="en-US" sz="1600" dirty="0" smtClean="0">
                <a:solidFill>
                  <a:srgbClr val="000090"/>
                </a:solidFill>
              </a:rPr>
              <a:t> 2)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42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r>
              <a:rPr lang="en-GB" dirty="0" err="1" smtClean="0"/>
              <a:t>NCrystal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dirty="0" smtClean="0"/>
              <a:t>[Xiao Xiao </a:t>
            </a:r>
            <a:r>
              <a:rPr lang="en-GB" sz="2000" dirty="0" err="1" smtClean="0"/>
              <a:t>Cai</a:t>
            </a:r>
            <a:r>
              <a:rPr lang="en-GB" sz="2000" dirty="0" smtClean="0"/>
              <a:t>, Thomas </a:t>
            </a:r>
            <a:r>
              <a:rPr lang="en-GB" sz="2000" dirty="0" err="1" smtClean="0"/>
              <a:t>Kittelmann</a:t>
            </a:r>
            <a:r>
              <a:rPr lang="en-GB" sz="2000" dirty="0" smtClean="0"/>
              <a:t>]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00"/>
            <a:ext cx="1547663" cy="865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859300"/>
            <a:ext cx="8802793" cy="1857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285" y="4122478"/>
            <a:ext cx="8475203" cy="26720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99992" y="155679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Powder </a:t>
            </a:r>
            <a:r>
              <a:rPr lang="en-US" b="1" dirty="0" err="1" smtClean="0"/>
              <a:t>Diffractometer</a:t>
            </a:r>
            <a:r>
              <a:rPr lang="en-US" b="1" dirty="0" smtClean="0"/>
              <a:t> PUS at IFE, Norway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67284" y="3645024"/>
            <a:ext cx="231648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Standalone </a:t>
            </a:r>
            <a:r>
              <a:rPr lang="en-US" b="1" dirty="0" err="1" smtClean="0">
                <a:solidFill>
                  <a:srgbClr val="FF0000"/>
                </a:solidFill>
              </a:rPr>
              <a:t>NCrystal</a:t>
            </a:r>
            <a:r>
              <a:rPr lang="en-US" b="1" dirty="0" smtClean="0">
                <a:solidFill>
                  <a:srgbClr val="FF0000"/>
                </a:solidFill>
              </a:rPr>
              <a:t> tool coming soon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484784"/>
            <a:ext cx="1584176" cy="307777"/>
          </a:xfrm>
          <a:prstGeom prst="rect">
            <a:avLst/>
          </a:prstGeom>
          <a:ln w="1270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Geant4 simulation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3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Powerpoint.potx</Template>
  <TotalTime>27526</TotalTime>
  <Words>2176</Words>
  <Application>Microsoft Macintosh PowerPoint</Application>
  <PresentationFormat>On-screen Show (4:3)</PresentationFormat>
  <Paragraphs>568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Chess Core Powerpoint</vt:lpstr>
      <vt:lpstr>New Simulation Tools and Reproduction of CNCS results using Geant4 </vt:lpstr>
      <vt:lpstr>Outline</vt:lpstr>
      <vt:lpstr>The ESS detector challenge</vt:lpstr>
      <vt:lpstr>The ESS detector challenge</vt:lpstr>
      <vt:lpstr>The detector simulation challenge</vt:lpstr>
      <vt:lpstr>NXSG4 extension [Thomas Kittelmann, Mirko Boin]</vt:lpstr>
      <vt:lpstr>NXSG4 extension [Thomas Kittelmann, Mirko Boin]</vt:lpstr>
      <vt:lpstr>NCrystal [Xiao Xiao Cai, Thomas Kittelmann]</vt:lpstr>
      <vt:lpstr>NCrystal [Xiao Xiao Cai, Thomas Kittelmann]</vt:lpstr>
      <vt:lpstr>MCPL-Monte Carlo Particle List  [Thomas Kittelmann, Esben Klinkby, Erik B. Knudsen, Peter Willendrup]</vt:lpstr>
      <vt:lpstr>ESS Coding Framework [Thomas Kittelmann, Xiao Xiao Cai, Kalliopi Kanaki]</vt:lpstr>
      <vt:lpstr>ESS Coding Framework [Thomas Kittelmann, Xiao Xiao Cai, Kalliopi Kanaki]</vt:lpstr>
      <vt:lpstr>Detector background study  with Monte Carlo codes</vt:lpstr>
      <vt:lpstr>Detector background study  with Monte Carlo codes</vt:lpstr>
      <vt:lpstr>Detector background study  with Monte Carlo codes</vt:lpstr>
      <vt:lpstr>Detector background study  with Monte Carlo codes</vt:lpstr>
      <vt:lpstr>Scattered neutron background – power of simulation</vt:lpstr>
      <vt:lpstr>Large area detector for chopper spectroscopy - MultiGrid</vt:lpstr>
      <vt:lpstr>MultiGrid detector test at ILL</vt:lpstr>
      <vt:lpstr>MultiGrid detector test at ILL Measured data (ToF, depth of detection)</vt:lpstr>
      <vt:lpstr>MultiGrid detector test at ILL Measured and simulated ToF-depth of detection</vt:lpstr>
      <vt:lpstr>MultiGrid detector test at ILL Measured and simulated ToF spectra</vt:lpstr>
      <vt:lpstr>MultiGrid detector test at CNCS, SNS </vt:lpstr>
      <vt:lpstr>MultiGrid detector test at CNCS, SNS [Anton Khaplanov]</vt:lpstr>
      <vt:lpstr>MultiGrid detector test at CNCS, SNS </vt:lpstr>
      <vt:lpstr>MultiGrid detector test at CNCS, SNS </vt:lpstr>
      <vt:lpstr>MultiGrid detector test at CNCS, SNS </vt:lpstr>
      <vt:lpstr>MultiGrid detector test at CNCS, SNS </vt:lpstr>
      <vt:lpstr>MultiGrid detector test at CNCS, SNS </vt:lpstr>
      <vt:lpstr>Summary</vt:lpstr>
      <vt:lpstr>Summary</vt:lpstr>
      <vt:lpstr>PowerPoint Presentation</vt:lpstr>
      <vt:lpstr>MultiGrid detector test at CNCS [Anton Khaplanov]</vt:lpstr>
      <vt:lpstr>MultiGrid detector test at CNCS</vt:lpstr>
      <vt:lpstr>MultiGrid detector test at CNCS</vt:lpstr>
      <vt:lpstr>MultiGrid detector test at CNCS</vt:lpstr>
      <vt:lpstr>MultiGrid detector test at CNCS</vt:lpstr>
      <vt:lpstr>MultiGrid detector test at CNCS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ESS User</cp:lastModifiedBy>
  <cp:revision>271</cp:revision>
  <dcterms:created xsi:type="dcterms:W3CDTF">2013-10-29T16:05:10Z</dcterms:created>
  <dcterms:modified xsi:type="dcterms:W3CDTF">2017-03-28T10:39:31Z</dcterms:modified>
</cp:coreProperties>
</file>