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tif" ContentType="image/tif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0"/>
  </p:notesMasterIdLst>
  <p:sldIdLst>
    <p:sldId id="613" r:id="rId2"/>
    <p:sldId id="758" r:id="rId3"/>
    <p:sldId id="952" r:id="rId4"/>
    <p:sldId id="757" r:id="rId5"/>
    <p:sldId id="919" r:id="rId6"/>
    <p:sldId id="756" r:id="rId7"/>
    <p:sldId id="759" r:id="rId8"/>
    <p:sldId id="734" r:id="rId9"/>
    <p:sldId id="763" r:id="rId10"/>
    <p:sldId id="761" r:id="rId11"/>
    <p:sldId id="762" r:id="rId12"/>
    <p:sldId id="760" r:id="rId13"/>
    <p:sldId id="764" r:id="rId14"/>
    <p:sldId id="934" r:id="rId15"/>
    <p:sldId id="765" r:id="rId16"/>
    <p:sldId id="744" r:id="rId17"/>
    <p:sldId id="877" r:id="rId18"/>
    <p:sldId id="846" r:id="rId19"/>
    <p:sldId id="847" r:id="rId20"/>
    <p:sldId id="848" r:id="rId21"/>
    <p:sldId id="856" r:id="rId22"/>
    <p:sldId id="900" r:id="rId23"/>
    <p:sldId id="864" r:id="rId24"/>
    <p:sldId id="899" r:id="rId25"/>
    <p:sldId id="933" r:id="rId26"/>
    <p:sldId id="897" r:id="rId27"/>
    <p:sldId id="868" r:id="rId28"/>
    <p:sldId id="898" r:id="rId29"/>
    <p:sldId id="901" r:id="rId30"/>
    <p:sldId id="875" r:id="rId31"/>
    <p:sldId id="766" r:id="rId32"/>
    <p:sldId id="767" r:id="rId33"/>
    <p:sldId id="946" r:id="rId34"/>
    <p:sldId id="750" r:id="rId35"/>
    <p:sldId id="746" r:id="rId36"/>
    <p:sldId id="751" r:id="rId37"/>
    <p:sldId id="947" r:id="rId38"/>
    <p:sldId id="902" r:id="rId39"/>
    <p:sldId id="953" r:id="rId40"/>
    <p:sldId id="948" r:id="rId41"/>
    <p:sldId id="949" r:id="rId42"/>
    <p:sldId id="950" r:id="rId43"/>
    <p:sldId id="951" r:id="rId44"/>
    <p:sldId id="936" r:id="rId45"/>
    <p:sldId id="938" r:id="rId46"/>
    <p:sldId id="935" r:id="rId47"/>
    <p:sldId id="937" r:id="rId48"/>
    <p:sldId id="940" r:id="rId49"/>
    <p:sldId id="939" r:id="rId50"/>
    <p:sldId id="941" r:id="rId51"/>
    <p:sldId id="943" r:id="rId52"/>
    <p:sldId id="942" r:id="rId53"/>
    <p:sldId id="788" r:id="rId54"/>
    <p:sldId id="794" r:id="rId55"/>
    <p:sldId id="789" r:id="rId56"/>
    <p:sldId id="790" r:id="rId57"/>
    <p:sldId id="791" r:id="rId58"/>
    <p:sldId id="945" r:id="rId59"/>
    <p:sldId id="906" r:id="rId60"/>
    <p:sldId id="944" r:id="rId61"/>
    <p:sldId id="914" r:id="rId62"/>
    <p:sldId id="915" r:id="rId63"/>
    <p:sldId id="795" r:id="rId64"/>
    <p:sldId id="796" r:id="rId65"/>
    <p:sldId id="907" r:id="rId66"/>
    <p:sldId id="797" r:id="rId67"/>
    <p:sldId id="798" r:id="rId68"/>
    <p:sldId id="799" r:id="rId69"/>
    <p:sldId id="800" r:id="rId70"/>
    <p:sldId id="916" r:id="rId71"/>
    <p:sldId id="802" r:id="rId72"/>
    <p:sldId id="810" r:id="rId73"/>
    <p:sldId id="917" r:id="rId74"/>
    <p:sldId id="811" r:id="rId75"/>
    <p:sldId id="818" r:id="rId76"/>
    <p:sldId id="921" r:id="rId77"/>
    <p:sldId id="819" r:id="rId78"/>
    <p:sldId id="823" r:id="rId79"/>
    <p:sldId id="923" r:id="rId80"/>
    <p:sldId id="922" r:id="rId81"/>
    <p:sldId id="924" r:id="rId82"/>
    <p:sldId id="843" r:id="rId83"/>
    <p:sldId id="954" r:id="rId84"/>
    <p:sldId id="918" r:id="rId85"/>
    <p:sldId id="768" r:id="rId86"/>
    <p:sldId id="840" r:id="rId87"/>
    <p:sldId id="931" r:id="rId88"/>
    <p:sldId id="932" r:id="rId8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C00"/>
    <a:srgbClr val="5CDA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64" autoAdjust="0"/>
    <p:restoredTop sz="97756" autoAdjust="0"/>
  </p:normalViewPr>
  <p:slideViewPr>
    <p:cSldViewPr snapToGrid="0" snapToObjects="1">
      <p:cViewPr>
        <p:scale>
          <a:sx n="100" d="100"/>
          <a:sy n="100" d="100"/>
        </p:scale>
        <p:origin x="1168" y="4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08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notesMaster" Target="notesMasters/notesMaster1.xml"/><Relationship Id="rId91" Type="http://schemas.openxmlformats.org/officeDocument/2006/relationships/presProps" Target="presProps.xml"/><Relationship Id="rId92" Type="http://schemas.openxmlformats.org/officeDocument/2006/relationships/viewProps" Target="viewProps.xml"/><Relationship Id="rId93" Type="http://schemas.openxmlformats.org/officeDocument/2006/relationships/theme" Target="theme/theme1.xml"/><Relationship Id="rId94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191C0-378F-014B-9472-E16B1FAAF22A}" type="datetimeFigureOut">
              <a:rPr lang="en-US" smtClean="0"/>
              <a:t>3/27/17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7A3E2C-CDA8-4748-9D60-853D33246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168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1E20-8897-B145-A037-A4E734E016EC}" type="datetimeFigureOut">
              <a:rPr lang="en-US" smtClean="0"/>
              <a:t>3/27/17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8F58-2142-6A45-A019-35A676E37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94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1E20-8897-B145-A037-A4E734E016EC}" type="datetimeFigureOut">
              <a:rPr lang="en-US" smtClean="0"/>
              <a:t>3/27/17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8F58-2142-6A45-A019-35A676E37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52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1E20-8897-B145-A037-A4E734E016EC}" type="datetimeFigureOut">
              <a:rPr lang="en-US" smtClean="0"/>
              <a:t>3/27/17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8F58-2142-6A45-A019-35A676E37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69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1E20-8897-B145-A037-A4E734E016EC}" type="datetimeFigureOut">
              <a:rPr lang="en-US" smtClean="0"/>
              <a:t>3/27/17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8F58-2142-6A45-A019-35A676E37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450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1E20-8897-B145-A037-A4E734E016EC}" type="datetimeFigureOut">
              <a:rPr lang="en-US" smtClean="0"/>
              <a:t>3/27/17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8F58-2142-6A45-A019-35A676E37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299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1E20-8897-B145-A037-A4E734E016EC}" type="datetimeFigureOut">
              <a:rPr lang="en-US" smtClean="0"/>
              <a:t>3/27/17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8F58-2142-6A45-A019-35A676E37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690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1E20-8897-B145-A037-A4E734E016EC}" type="datetimeFigureOut">
              <a:rPr lang="en-US" smtClean="0"/>
              <a:t>3/27/17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8F58-2142-6A45-A019-35A676E37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222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1E20-8897-B145-A037-A4E734E016EC}" type="datetimeFigureOut">
              <a:rPr lang="en-US" smtClean="0"/>
              <a:t>3/27/17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8F58-2142-6A45-A019-35A676E37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82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1E20-8897-B145-A037-A4E734E016EC}" type="datetimeFigureOut">
              <a:rPr lang="en-US" smtClean="0"/>
              <a:t>3/27/17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8F58-2142-6A45-A019-35A676E37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6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1E20-8897-B145-A037-A4E734E016EC}" type="datetimeFigureOut">
              <a:rPr lang="en-US" smtClean="0"/>
              <a:t>3/27/17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8F58-2142-6A45-A019-35A676E37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1E20-8897-B145-A037-A4E734E016EC}" type="datetimeFigureOut">
              <a:rPr lang="en-US" smtClean="0"/>
              <a:t>3/27/17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8F58-2142-6A45-A019-35A676E37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98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E1E20-8897-B145-A037-A4E734E016EC}" type="datetimeFigureOut">
              <a:rPr lang="en-US" smtClean="0"/>
              <a:t>3/27/17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98F58-2142-6A45-A019-35A676E37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3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1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7.png"/><Relationship Id="rId5" Type="http://schemas.openxmlformats.org/officeDocument/2006/relationships/image" Target="../media/image21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17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4.png"/><Relationship Id="rId5" Type="http://schemas.openxmlformats.org/officeDocument/2006/relationships/image" Target="../media/image11.tiff"/><Relationship Id="rId6" Type="http://schemas.openxmlformats.org/officeDocument/2006/relationships/image" Target="../media/image12.tiff"/><Relationship Id="rId7" Type="http://schemas.openxmlformats.org/officeDocument/2006/relationships/image" Target="../media/image13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1.tiff"/><Relationship Id="rId5" Type="http://schemas.openxmlformats.org/officeDocument/2006/relationships/image" Target="../media/image12.tiff"/><Relationship Id="rId6" Type="http://schemas.openxmlformats.org/officeDocument/2006/relationships/image" Target="../media/image13.tiff"/><Relationship Id="rId7" Type="http://schemas.openxmlformats.org/officeDocument/2006/relationships/image" Target="../media/image28.png"/><Relationship Id="rId8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7.png"/><Relationship Id="rId6" Type="http://schemas.openxmlformats.org/officeDocument/2006/relationships/image" Target="../media/image27.png"/><Relationship Id="rId7" Type="http://schemas.openxmlformats.org/officeDocument/2006/relationships/image" Target="../media/image4.png"/><Relationship Id="rId8" Type="http://schemas.openxmlformats.org/officeDocument/2006/relationships/image" Target="../media/image11.tiff"/><Relationship Id="rId9" Type="http://schemas.openxmlformats.org/officeDocument/2006/relationships/image" Target="../media/image12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7.png"/><Relationship Id="rId5" Type="http://schemas.openxmlformats.org/officeDocument/2006/relationships/image" Target="../media/image27.png"/><Relationship Id="rId6" Type="http://schemas.openxmlformats.org/officeDocument/2006/relationships/image" Target="../media/image4.png"/><Relationship Id="rId7" Type="http://schemas.openxmlformats.org/officeDocument/2006/relationships/image" Target="../media/image13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7.png"/><Relationship Id="rId5" Type="http://schemas.openxmlformats.org/officeDocument/2006/relationships/image" Target="../media/image27.png"/><Relationship Id="rId6" Type="http://schemas.openxmlformats.org/officeDocument/2006/relationships/image" Target="../media/image4.png"/><Relationship Id="rId7" Type="http://schemas.openxmlformats.org/officeDocument/2006/relationships/image" Target="../media/image13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tiff"/><Relationship Id="rId12" Type="http://schemas.openxmlformats.org/officeDocument/2006/relationships/image" Target="../media/image41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tiff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34.tiff"/><Relationship Id="rId6" Type="http://schemas.openxmlformats.org/officeDocument/2006/relationships/image" Target="../media/image35.tiff"/><Relationship Id="rId7" Type="http://schemas.openxmlformats.org/officeDocument/2006/relationships/image" Target="../media/image36.tiff"/><Relationship Id="rId8" Type="http://schemas.openxmlformats.org/officeDocument/2006/relationships/image" Target="../media/image37.tiff"/><Relationship Id="rId9" Type="http://schemas.openxmlformats.org/officeDocument/2006/relationships/image" Target="../media/image38.tiff"/><Relationship Id="rId10" Type="http://schemas.openxmlformats.org/officeDocument/2006/relationships/image" Target="../media/image39.tiff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tiff"/><Relationship Id="rId12" Type="http://schemas.openxmlformats.org/officeDocument/2006/relationships/image" Target="../media/image41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tiff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34.tiff"/><Relationship Id="rId6" Type="http://schemas.openxmlformats.org/officeDocument/2006/relationships/image" Target="../media/image35.tiff"/><Relationship Id="rId7" Type="http://schemas.openxmlformats.org/officeDocument/2006/relationships/image" Target="../media/image36.tiff"/><Relationship Id="rId8" Type="http://schemas.openxmlformats.org/officeDocument/2006/relationships/image" Target="../media/image37.tiff"/><Relationship Id="rId9" Type="http://schemas.openxmlformats.org/officeDocument/2006/relationships/image" Target="../media/image38.tiff"/><Relationship Id="rId10" Type="http://schemas.openxmlformats.org/officeDocument/2006/relationships/image" Target="../media/image39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4.tiff"/><Relationship Id="rId5" Type="http://schemas.openxmlformats.org/officeDocument/2006/relationships/image" Target="../media/image36.tiff"/><Relationship Id="rId6" Type="http://schemas.openxmlformats.org/officeDocument/2006/relationships/image" Target="../media/image37.tiff"/><Relationship Id="rId7" Type="http://schemas.openxmlformats.org/officeDocument/2006/relationships/image" Target="../media/image41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4.tiff"/><Relationship Id="rId5" Type="http://schemas.openxmlformats.org/officeDocument/2006/relationships/image" Target="../media/image36.tiff"/><Relationship Id="rId6" Type="http://schemas.openxmlformats.org/officeDocument/2006/relationships/image" Target="../media/image37.tiff"/><Relationship Id="rId7" Type="http://schemas.openxmlformats.org/officeDocument/2006/relationships/image" Target="../media/image41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4.tiff"/><Relationship Id="rId5" Type="http://schemas.openxmlformats.org/officeDocument/2006/relationships/image" Target="../media/image36.tiff"/><Relationship Id="rId6" Type="http://schemas.openxmlformats.org/officeDocument/2006/relationships/image" Target="../media/image37.tiff"/><Relationship Id="rId7" Type="http://schemas.openxmlformats.org/officeDocument/2006/relationships/image" Target="../media/image41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4.tiff"/><Relationship Id="rId5" Type="http://schemas.openxmlformats.org/officeDocument/2006/relationships/image" Target="../media/image36.tiff"/><Relationship Id="rId6" Type="http://schemas.openxmlformats.org/officeDocument/2006/relationships/image" Target="../media/image37.tiff"/><Relationship Id="rId7" Type="http://schemas.openxmlformats.org/officeDocument/2006/relationships/image" Target="../media/image41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4.tiff"/><Relationship Id="rId5" Type="http://schemas.openxmlformats.org/officeDocument/2006/relationships/image" Target="../media/image36.tiff"/><Relationship Id="rId6" Type="http://schemas.openxmlformats.org/officeDocument/2006/relationships/image" Target="../media/image37.tiff"/><Relationship Id="rId7" Type="http://schemas.openxmlformats.org/officeDocument/2006/relationships/image" Target="../media/image41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4.tiff"/><Relationship Id="rId5" Type="http://schemas.openxmlformats.org/officeDocument/2006/relationships/image" Target="../media/image36.tiff"/><Relationship Id="rId6" Type="http://schemas.openxmlformats.org/officeDocument/2006/relationships/image" Target="../media/image37.tiff"/><Relationship Id="rId7" Type="http://schemas.openxmlformats.org/officeDocument/2006/relationships/image" Target="../media/image41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4.tiff"/><Relationship Id="rId5" Type="http://schemas.openxmlformats.org/officeDocument/2006/relationships/image" Target="../media/image36.tiff"/><Relationship Id="rId6" Type="http://schemas.openxmlformats.org/officeDocument/2006/relationships/image" Target="../media/image37.tiff"/><Relationship Id="rId7" Type="http://schemas.openxmlformats.org/officeDocument/2006/relationships/image" Target="../media/image41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4.tiff"/><Relationship Id="rId5" Type="http://schemas.openxmlformats.org/officeDocument/2006/relationships/image" Target="../media/image36.tiff"/><Relationship Id="rId6" Type="http://schemas.openxmlformats.org/officeDocument/2006/relationships/image" Target="../media/image37.tiff"/><Relationship Id="rId7" Type="http://schemas.openxmlformats.org/officeDocument/2006/relationships/image" Target="../media/image41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4.tiff"/><Relationship Id="rId5" Type="http://schemas.openxmlformats.org/officeDocument/2006/relationships/image" Target="../media/image36.tiff"/><Relationship Id="rId6" Type="http://schemas.openxmlformats.org/officeDocument/2006/relationships/image" Target="../media/image37.tiff"/><Relationship Id="rId7" Type="http://schemas.openxmlformats.org/officeDocument/2006/relationships/image" Target="../media/image41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4.tiff"/><Relationship Id="rId5" Type="http://schemas.openxmlformats.org/officeDocument/2006/relationships/image" Target="../media/image36.tiff"/><Relationship Id="rId6" Type="http://schemas.openxmlformats.org/officeDocument/2006/relationships/image" Target="../media/image37.tiff"/><Relationship Id="rId7" Type="http://schemas.openxmlformats.org/officeDocument/2006/relationships/image" Target="../media/image41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4.tiff"/><Relationship Id="rId5" Type="http://schemas.openxmlformats.org/officeDocument/2006/relationships/image" Target="../media/image36.tiff"/><Relationship Id="rId6" Type="http://schemas.openxmlformats.org/officeDocument/2006/relationships/image" Target="../media/image37.tiff"/><Relationship Id="rId7" Type="http://schemas.openxmlformats.org/officeDocument/2006/relationships/image" Target="../media/image41.tiff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4.tiff"/><Relationship Id="rId5" Type="http://schemas.openxmlformats.org/officeDocument/2006/relationships/image" Target="../media/image36.tiff"/><Relationship Id="rId6" Type="http://schemas.openxmlformats.org/officeDocument/2006/relationships/image" Target="../media/image37.tiff"/><Relationship Id="rId7" Type="http://schemas.openxmlformats.org/officeDocument/2006/relationships/image" Target="../media/image41.tiff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4.tiff"/><Relationship Id="rId5" Type="http://schemas.openxmlformats.org/officeDocument/2006/relationships/image" Target="../media/image36.tiff"/><Relationship Id="rId6" Type="http://schemas.openxmlformats.org/officeDocument/2006/relationships/image" Target="../media/image37.tiff"/><Relationship Id="rId7" Type="http://schemas.openxmlformats.org/officeDocument/2006/relationships/image" Target="../media/image41.tiff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34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34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5.png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7" Type="http://schemas.openxmlformats.org/officeDocument/2006/relationships/image" Target="../media/image1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jpeg"/><Relationship Id="rId12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1.tiff"/><Relationship Id="rId7" Type="http://schemas.openxmlformats.org/officeDocument/2006/relationships/image" Target="../media/image12.tiff"/><Relationship Id="rId8" Type="http://schemas.openxmlformats.org/officeDocument/2006/relationships/image" Target="../media/image13.tiff"/><Relationship Id="rId9" Type="http://schemas.openxmlformats.org/officeDocument/2006/relationships/image" Target="../media/image14.emf"/><Relationship Id="rId10" Type="http://schemas.openxmlformats.org/officeDocument/2006/relationships/image" Target="../media/image15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48.emf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48.emf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53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6" Type="http://schemas.openxmlformats.org/officeDocument/2006/relationships/image" Target="../media/image56.jpe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emf"/><Relationship Id="rId1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tiff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1.tiff"/><Relationship Id="rId8" Type="http://schemas.openxmlformats.org/officeDocument/2006/relationships/image" Target="../media/image12.tiff"/><Relationship Id="rId9" Type="http://schemas.openxmlformats.org/officeDocument/2006/relationships/image" Target="../media/image13.tiff"/><Relationship Id="rId10" Type="http://schemas.openxmlformats.org/officeDocument/2006/relationships/image" Target="../media/image14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67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69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tif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tif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tif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5.png"/><Relationship Id="rId8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5" Type="http://schemas.openxmlformats.org/officeDocument/2006/relationships/image" Target="../media/image4.png"/><Relationship Id="rId6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5" Type="http://schemas.openxmlformats.org/officeDocument/2006/relationships/image" Target="../media/image77.jpeg"/><Relationship Id="rId6" Type="http://schemas.openxmlformats.org/officeDocument/2006/relationships/image" Target="../media/image78.tif"/><Relationship Id="rId7" Type="http://schemas.openxmlformats.org/officeDocument/2006/relationships/image" Target="../media/image79.jpeg"/><Relationship Id="rId8" Type="http://schemas.openxmlformats.org/officeDocument/2006/relationships/image" Target="../media/image80.jpeg"/><Relationship Id="rId9" Type="http://schemas.openxmlformats.org/officeDocument/2006/relationships/image" Target="../media/image81.t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566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16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16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16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16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16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32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3200" dirty="0" smtClean="0">
                <a:latin typeface="Avenir Book" charset="0"/>
                <a:ea typeface="Avenir Book" charset="0"/>
                <a:cs typeface="Avenir Book" charset="0"/>
              </a:rPr>
              <a:t>Neutron </a:t>
            </a:r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Detection in a </a:t>
            </a:r>
            <a:r>
              <a:rPr lang="en-US" sz="3200" dirty="0" smtClean="0">
                <a:latin typeface="Avenir Book" charset="0"/>
                <a:ea typeface="Avenir Book" charset="0"/>
                <a:cs typeface="Avenir Book" charset="0"/>
              </a:rPr>
              <a:t>High Rate </a:t>
            </a:r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E</a:t>
            </a:r>
            <a:r>
              <a:rPr lang="en-US" sz="3200" dirty="0" smtClean="0">
                <a:latin typeface="Avenir Book" charset="0"/>
                <a:ea typeface="Avenir Book" charset="0"/>
                <a:cs typeface="Avenir Book" charset="0"/>
              </a:rPr>
              <a:t>nvironment</a:t>
            </a:r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, with </a:t>
            </a:r>
            <a:r>
              <a:rPr lang="en-US" sz="3200" dirty="0" smtClean="0">
                <a:latin typeface="Avenir Book" charset="0"/>
                <a:ea typeface="Avenir Book" charset="0"/>
                <a:cs typeface="Avenir Book" charset="0"/>
              </a:rPr>
              <a:t>Reflectometry </a:t>
            </a:r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at ESS as an </a:t>
            </a:r>
            <a:r>
              <a:rPr lang="en-US" sz="3200" dirty="0" smtClean="0">
                <a:latin typeface="Avenir Book" charset="0"/>
                <a:ea typeface="Avenir Book" charset="0"/>
                <a:cs typeface="Avenir Book" charset="0"/>
              </a:rPr>
              <a:t>example</a:t>
            </a:r>
            <a:endParaRPr lang="en-US" sz="1600" dirty="0" smtClean="0">
              <a:solidFill>
                <a:srgbClr val="000000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endParaRPr lang="en-US" sz="1600" dirty="0">
              <a:solidFill>
                <a:srgbClr val="000000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r>
              <a:rPr lang="en-US" dirty="0" smtClean="0">
                <a:latin typeface="Avenir Book"/>
                <a:cs typeface="Avenir Book"/>
              </a:rPr>
              <a:t>Francesco Piscitelli </a:t>
            </a:r>
            <a:endParaRPr lang="en-US" dirty="0">
              <a:latin typeface="Avenir Book"/>
              <a:cs typeface="Avenir Book"/>
            </a:endParaRPr>
          </a:p>
          <a:p>
            <a:pPr algn="ctr"/>
            <a:r>
              <a:rPr lang="fr-FR" dirty="0">
                <a:latin typeface="Avenir Book"/>
                <a:cs typeface="Avenir Book"/>
              </a:rPr>
              <a:t>on </a:t>
            </a:r>
            <a:r>
              <a:rPr lang="fr-FR" dirty="0" err="1">
                <a:latin typeface="Avenir Book"/>
                <a:cs typeface="Avenir Book"/>
              </a:rPr>
              <a:t>behalf</a:t>
            </a:r>
            <a:r>
              <a:rPr lang="fr-FR" dirty="0">
                <a:latin typeface="Avenir Book"/>
                <a:cs typeface="Avenir Book"/>
              </a:rPr>
              <a:t> of </a:t>
            </a:r>
            <a:endParaRPr lang="fr-FR" dirty="0" smtClean="0">
              <a:latin typeface="Avenir Book"/>
              <a:cs typeface="Avenir Book"/>
            </a:endParaRPr>
          </a:p>
          <a:p>
            <a:pPr algn="ctr"/>
            <a:r>
              <a:rPr lang="fr-FR" dirty="0" smtClean="0">
                <a:latin typeface="Avenir Book"/>
                <a:cs typeface="Avenir Book"/>
              </a:rPr>
              <a:t>the ESS / Wigner </a:t>
            </a:r>
            <a:r>
              <a:rPr lang="fr-FR" dirty="0">
                <a:latin typeface="Avenir Book"/>
                <a:cs typeface="Avenir Book"/>
              </a:rPr>
              <a:t>/ </a:t>
            </a:r>
            <a:r>
              <a:rPr lang="fr-FR" dirty="0" smtClean="0">
                <a:latin typeface="Avenir Book"/>
                <a:cs typeface="Avenir Book"/>
              </a:rPr>
              <a:t>Lund </a:t>
            </a:r>
            <a:r>
              <a:rPr lang="fr-FR" dirty="0" err="1" smtClean="0">
                <a:latin typeface="Avenir Book"/>
                <a:cs typeface="Avenir Book"/>
              </a:rPr>
              <a:t>University</a:t>
            </a:r>
            <a:r>
              <a:rPr lang="fr-FR" dirty="0" smtClean="0">
                <a:latin typeface="Avenir Book"/>
                <a:cs typeface="Avenir Book"/>
              </a:rPr>
              <a:t> / Linköping </a:t>
            </a:r>
            <a:r>
              <a:rPr lang="fr-FR" dirty="0" err="1" smtClean="0">
                <a:latin typeface="Avenir Book"/>
                <a:cs typeface="Avenir Book"/>
              </a:rPr>
              <a:t>University</a:t>
            </a:r>
            <a:r>
              <a:rPr lang="fr-FR" dirty="0" smtClean="0">
                <a:latin typeface="Avenir Book"/>
                <a:cs typeface="Avenir Book"/>
              </a:rPr>
              <a:t> </a:t>
            </a:r>
            <a:r>
              <a:rPr lang="fr-FR" dirty="0">
                <a:latin typeface="Avenir Book"/>
                <a:cs typeface="Avenir Book"/>
              </a:rPr>
              <a:t>collaboration</a:t>
            </a:r>
          </a:p>
          <a:p>
            <a:pPr algn="ctr"/>
            <a:endParaRPr lang="en-US" sz="14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14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14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ICANS XXII</a:t>
            </a:r>
          </a:p>
          <a:p>
            <a:pPr algn="ctr"/>
            <a:endParaRPr lang="en-US" sz="14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2017/03/27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419" y="114251"/>
            <a:ext cx="1854200" cy="9977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1" y="369541"/>
            <a:ext cx="1210394" cy="447846"/>
          </a:xfrm>
          <a:prstGeom prst="rect">
            <a:avLst/>
          </a:prstGeom>
        </p:spPr>
      </p:pic>
      <p:pic>
        <p:nvPicPr>
          <p:cNvPr id="10" name="Picture 9" descr="Screen Shot 2015-09-16 at 14.46.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982" y="360349"/>
            <a:ext cx="2264433" cy="552450"/>
          </a:xfrm>
          <a:prstGeom prst="rect">
            <a:avLst/>
          </a:prstGeom>
        </p:spPr>
      </p:pic>
      <p:pic>
        <p:nvPicPr>
          <p:cNvPr id="18" name="Picture 17" descr="brightnessGreenXLar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519" y="5825892"/>
            <a:ext cx="1892904" cy="41643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64065" y="804193"/>
            <a:ext cx="22365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Wigner Research Institute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2700" y="1312333"/>
            <a:ext cx="9131300" cy="8467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0" y="6243397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Avenir Book"/>
                <a:cs typeface="Avenir Book"/>
              </a:rPr>
              <a:t>Building research infrastructure and synergies for highest scientific impact on ESS</a:t>
            </a:r>
          </a:p>
          <a:p>
            <a:pPr algn="ctr"/>
            <a:r>
              <a:rPr lang="en-US" sz="1400" dirty="0" smtClean="0">
                <a:latin typeface="Avenir Book"/>
                <a:cs typeface="Avenir Book"/>
              </a:rPr>
              <a:t>Horizon 2020 grant agreement 676548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0" y="5774266"/>
            <a:ext cx="9131300" cy="8467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inkopings_universitet_logo_detail_blu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2336" y="205135"/>
            <a:ext cx="599058" cy="59905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271425" y="804193"/>
            <a:ext cx="18004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Linköping University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946" y="6123753"/>
            <a:ext cx="583327" cy="39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3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grpSp>
          <p:nvGrpSpPr>
            <p:cNvPr id="8" name="Group 7"/>
            <p:cNvGrpSpPr/>
            <p:nvPr/>
          </p:nvGrpSpPr>
          <p:grpSpPr>
            <a:xfrm>
              <a:off x="12700" y="6362700"/>
              <a:ext cx="9131300" cy="501650"/>
              <a:chOff x="12700" y="6362700"/>
              <a:chExt cx="9131300" cy="50165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700" y="6362700"/>
                <a:ext cx="9131300" cy="5016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 descr="Screen Shot 2014-10-14 at 09.12.54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99" y="6373981"/>
                <a:ext cx="4546601" cy="480726"/>
              </a:xfrm>
              <a:prstGeom prst="rect">
                <a:avLst/>
              </a:prstGeom>
            </p:spPr>
          </p:pic>
        </p:grpSp>
        <p:pic>
          <p:nvPicPr>
            <p:cNvPr id="9" name="Picture 8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811" y="6410269"/>
              <a:ext cx="1892904" cy="416439"/>
            </a:xfrm>
            <a:prstGeom prst="rect">
              <a:avLst/>
            </a:prstGeom>
          </p:spPr>
        </p:pic>
      </p:grp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0" y="0"/>
            <a:ext cx="77639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000000"/>
                </a:solidFill>
                <a:latin typeface="Avenir Book"/>
                <a:cs typeface="Avenir Book"/>
              </a:rPr>
              <a:t>Counting rate definitions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</a:p>
          <a:p>
            <a:pPr marL="285750" indent="-285750" algn="ctr"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11513" y="354670"/>
          <a:ext cx="8913540" cy="541113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46770"/>
                <a:gridCol w="4021873"/>
                <a:gridCol w="4244897"/>
              </a:tblGrid>
              <a:tr h="544827"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Global</a:t>
                      </a:r>
                    </a:p>
                    <a:p>
                      <a:pPr algn="ctr"/>
                      <a:r>
                        <a:rPr lang="en-US" sz="1400" b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over whole detector area</a:t>
                      </a:r>
                      <a:endParaRPr lang="en-US" sz="1400" b="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Local</a:t>
                      </a:r>
                    </a:p>
                    <a:p>
                      <a:pPr algn="ctr"/>
                      <a:r>
                        <a:rPr lang="en-US" sz="1400" b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per cm</a:t>
                      </a:r>
                      <a:r>
                        <a:rPr lang="en-US" sz="1400" b="0" baseline="300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2</a:t>
                      </a:r>
                      <a:r>
                        <a:rPr lang="en-US" sz="1400" b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, mm</a:t>
                      </a:r>
                      <a:r>
                        <a:rPr lang="en-US" sz="1400" b="0" baseline="300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2</a:t>
                      </a:r>
                      <a:r>
                        <a:rPr lang="en-US" sz="1400" b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or</a:t>
                      </a:r>
                      <a:r>
                        <a:rPr lang="en-US" sz="1400" b="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pixel</a:t>
                      </a:r>
                      <a:endParaRPr lang="en-US" sz="1400" b="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2309790">
                <a:tc>
                  <a:txBody>
                    <a:bodyPr/>
                    <a:lstStyle/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pPr algn="ctr"/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2552700">
                <a:tc>
                  <a:txBody>
                    <a:bodyPr/>
                    <a:lstStyle/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2" name="Straight Arrow Connector 11"/>
          <p:cNvCxnSpPr/>
          <p:nvPr/>
        </p:nvCxnSpPr>
        <p:spPr>
          <a:xfrm>
            <a:off x="985170" y="2219066"/>
            <a:ext cx="1755076" cy="17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094480" y="1292612"/>
            <a:ext cx="10019" cy="10280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1139059" y="1637449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094480" y="2052608"/>
            <a:ext cx="1514258" cy="35885"/>
          </a:xfrm>
          <a:prstGeom prst="straightConnector1">
            <a:avLst/>
          </a:prstGeom>
          <a:ln w="31750">
            <a:solidFill>
              <a:srgbClr val="00AC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Box 7"/>
          <p:cNvSpPr txBox="1">
            <a:spLocks noChangeArrowheads="1"/>
          </p:cNvSpPr>
          <p:nvPr/>
        </p:nvSpPr>
        <p:spPr bwMode="auto">
          <a:xfrm rot="16200000">
            <a:off x="517502" y="1497677"/>
            <a:ext cx="935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 rot="16200000">
            <a:off x="-495093" y="1703961"/>
            <a:ext cx="17927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venir Book"/>
                <a:cs typeface="Avenir Book"/>
              </a:rPr>
              <a:t>Time-averaged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Avenir Book"/>
                <a:cs typeface="Avenir Book"/>
              </a:rPr>
              <a:t>per  s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 rot="16200000">
            <a:off x="-484243" y="4104482"/>
            <a:ext cx="17927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venir Book" charset="0"/>
                <a:ea typeface="Avenir Book" charset="0"/>
                <a:cs typeface="Avenir Book" charset="0"/>
              </a:rPr>
              <a:t>Instantaneous</a:t>
            </a:r>
          </a:p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per s</a:t>
            </a:r>
          </a:p>
        </p:txBody>
      </p:sp>
      <p:sp>
        <p:nvSpPr>
          <p:cNvPr id="23" name="Freeform 22"/>
          <p:cNvSpPr/>
          <p:nvPr/>
        </p:nvSpPr>
        <p:spPr>
          <a:xfrm>
            <a:off x="2113577" y="1646122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2207619" y="2168154"/>
            <a:ext cx="567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time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5112559" y="2226444"/>
            <a:ext cx="1755076" cy="17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221869" y="1299990"/>
            <a:ext cx="10019" cy="10280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Freeform 37"/>
          <p:cNvSpPr/>
          <p:nvPr/>
        </p:nvSpPr>
        <p:spPr>
          <a:xfrm>
            <a:off x="5266448" y="1644827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5221869" y="2059986"/>
            <a:ext cx="1514258" cy="35885"/>
          </a:xfrm>
          <a:prstGeom prst="straightConnector1">
            <a:avLst/>
          </a:prstGeom>
          <a:ln w="31750">
            <a:solidFill>
              <a:srgbClr val="00AC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 Box 7"/>
          <p:cNvSpPr txBox="1">
            <a:spLocks noChangeArrowheads="1"/>
          </p:cNvSpPr>
          <p:nvPr/>
        </p:nvSpPr>
        <p:spPr bwMode="auto">
          <a:xfrm rot="16200000">
            <a:off x="4644891" y="1505055"/>
            <a:ext cx="935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42" name="Freeform 41"/>
          <p:cNvSpPr/>
          <p:nvPr/>
        </p:nvSpPr>
        <p:spPr>
          <a:xfrm>
            <a:off x="6240966" y="1653500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Box 7"/>
          <p:cNvSpPr txBox="1">
            <a:spLocks noChangeArrowheads="1"/>
          </p:cNvSpPr>
          <p:nvPr/>
        </p:nvSpPr>
        <p:spPr bwMode="auto">
          <a:xfrm>
            <a:off x="6335008" y="2175532"/>
            <a:ext cx="567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time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1017077" y="4567863"/>
            <a:ext cx="1755076" cy="17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1126387" y="3641409"/>
            <a:ext cx="10019" cy="10280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Freeform 46"/>
          <p:cNvSpPr/>
          <p:nvPr/>
        </p:nvSpPr>
        <p:spPr>
          <a:xfrm>
            <a:off x="1170966" y="3986246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 Box 7"/>
          <p:cNvSpPr txBox="1">
            <a:spLocks noChangeArrowheads="1"/>
          </p:cNvSpPr>
          <p:nvPr/>
        </p:nvSpPr>
        <p:spPr bwMode="auto">
          <a:xfrm rot="16200000">
            <a:off x="549409" y="3846474"/>
            <a:ext cx="935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50" name="Oval 49"/>
          <p:cNvSpPr/>
          <p:nvPr/>
        </p:nvSpPr>
        <p:spPr>
          <a:xfrm>
            <a:off x="1203647" y="3932246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2145484" y="3994919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 Box 7"/>
          <p:cNvSpPr txBox="1">
            <a:spLocks noChangeArrowheads="1"/>
          </p:cNvSpPr>
          <p:nvPr/>
        </p:nvSpPr>
        <p:spPr bwMode="auto">
          <a:xfrm>
            <a:off x="2239526" y="4516951"/>
            <a:ext cx="567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time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5135938" y="4609553"/>
            <a:ext cx="1755076" cy="17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5245248" y="3683099"/>
            <a:ext cx="10019" cy="10280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Freeform 54"/>
          <p:cNvSpPr/>
          <p:nvPr/>
        </p:nvSpPr>
        <p:spPr>
          <a:xfrm>
            <a:off x="5289827" y="4027936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 Box 7"/>
          <p:cNvSpPr txBox="1">
            <a:spLocks noChangeArrowheads="1"/>
          </p:cNvSpPr>
          <p:nvPr/>
        </p:nvSpPr>
        <p:spPr bwMode="auto">
          <a:xfrm rot="16200000">
            <a:off x="4668270" y="3888164"/>
            <a:ext cx="935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58" name="Oval 57"/>
          <p:cNvSpPr/>
          <p:nvPr/>
        </p:nvSpPr>
        <p:spPr>
          <a:xfrm>
            <a:off x="5322508" y="3973936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6264345" y="4036609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 Box 7"/>
          <p:cNvSpPr txBox="1">
            <a:spLocks noChangeArrowheads="1"/>
          </p:cNvSpPr>
          <p:nvPr/>
        </p:nvSpPr>
        <p:spPr bwMode="auto">
          <a:xfrm>
            <a:off x="6358387" y="4558641"/>
            <a:ext cx="567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time</a:t>
            </a:r>
          </a:p>
        </p:txBody>
      </p:sp>
      <p:sp>
        <p:nvSpPr>
          <p:cNvPr id="2" name="Rectangle 1"/>
          <p:cNvSpPr/>
          <p:nvPr/>
        </p:nvSpPr>
        <p:spPr>
          <a:xfrm>
            <a:off x="25398" y="6055910"/>
            <a:ext cx="9118601" cy="276999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Avenir Book" charset="0"/>
                <a:ea typeface="Avenir Book" charset="0"/>
                <a:cs typeface="Avenir Book" charset="0"/>
              </a:rPr>
              <a:t> </a:t>
            </a: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*I</a:t>
            </a:r>
            <a:r>
              <a:rPr lang="en-US" sz="1200" dirty="0">
                <a:latin typeface="Avenir Book" charset="0"/>
                <a:ea typeface="Avenir Book" charset="0"/>
                <a:cs typeface="Avenir Book" charset="0"/>
              </a:rPr>
              <a:t>. </a:t>
            </a:r>
            <a:r>
              <a:rPr lang="en-US" sz="1200" dirty="0" err="1">
                <a:latin typeface="Avenir Book" charset="0"/>
                <a:ea typeface="Avenir Book" charset="0"/>
                <a:cs typeface="Avenir Book" charset="0"/>
              </a:rPr>
              <a:t>Stefanescu</a:t>
            </a:r>
            <a:r>
              <a:rPr lang="en-US" sz="1200" dirty="0">
                <a:latin typeface="Avenir Book" charset="0"/>
                <a:ea typeface="Avenir Book" charset="0"/>
                <a:cs typeface="Avenir Book" charset="0"/>
              </a:rPr>
              <a:t> et al. ,“Neutron detectors for the ESS diffractometers,” Journal </a:t>
            </a: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of Instrumentation </a:t>
            </a:r>
            <a:r>
              <a:rPr lang="en-US" sz="1200" dirty="0">
                <a:latin typeface="Avenir Book" charset="0"/>
                <a:ea typeface="Avenir Book" charset="0"/>
                <a:cs typeface="Avenir Book" charset="0"/>
              </a:rPr>
              <a:t>, vol. 12, no. 01, p. P01019, 2017.</a:t>
            </a:r>
            <a:endParaRPr lang="en-US" sz="1200" dirty="0">
              <a:effectLst/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91" name="Straight Arrow Connector 90"/>
          <p:cNvCxnSpPr/>
          <p:nvPr/>
        </p:nvCxnSpPr>
        <p:spPr>
          <a:xfrm flipH="1">
            <a:off x="1318747" y="3615235"/>
            <a:ext cx="354464" cy="3085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 Box 7"/>
          <p:cNvSpPr txBox="1">
            <a:spLocks noChangeArrowheads="1"/>
          </p:cNvSpPr>
          <p:nvPr/>
        </p:nvSpPr>
        <p:spPr bwMode="auto">
          <a:xfrm>
            <a:off x="1623293" y="3354611"/>
            <a:ext cx="13918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At peak is the worst condition, i.e. highest</a:t>
            </a:r>
          </a:p>
        </p:txBody>
      </p:sp>
      <p:sp>
        <p:nvSpPr>
          <p:cNvPr id="92" name="Oval 91"/>
          <p:cNvSpPr/>
          <p:nvPr/>
        </p:nvSpPr>
        <p:spPr>
          <a:xfrm>
            <a:off x="1298848" y="4143125"/>
            <a:ext cx="108000" cy="108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1387979" y="4373647"/>
            <a:ext cx="108000" cy="108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5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grpSp>
          <p:nvGrpSpPr>
            <p:cNvPr id="8" name="Group 7"/>
            <p:cNvGrpSpPr/>
            <p:nvPr/>
          </p:nvGrpSpPr>
          <p:grpSpPr>
            <a:xfrm>
              <a:off x="12700" y="6362700"/>
              <a:ext cx="9131300" cy="501650"/>
              <a:chOff x="12700" y="6362700"/>
              <a:chExt cx="9131300" cy="50165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700" y="6362700"/>
                <a:ext cx="9131300" cy="5016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 descr="Screen Shot 2014-10-14 at 09.12.54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99" y="6373981"/>
                <a:ext cx="4546601" cy="480726"/>
              </a:xfrm>
              <a:prstGeom prst="rect">
                <a:avLst/>
              </a:prstGeom>
            </p:spPr>
          </p:pic>
        </p:grpSp>
        <p:pic>
          <p:nvPicPr>
            <p:cNvPr id="9" name="Picture 8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811" y="6410269"/>
              <a:ext cx="1892904" cy="416439"/>
            </a:xfrm>
            <a:prstGeom prst="rect">
              <a:avLst/>
            </a:prstGeom>
          </p:spPr>
        </p:pic>
      </p:grp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0" y="0"/>
            <a:ext cx="77639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000000"/>
                </a:solidFill>
                <a:latin typeface="Avenir Book"/>
                <a:cs typeface="Avenir Book"/>
              </a:rPr>
              <a:t>Counting rate definitions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</a:p>
          <a:p>
            <a:pPr marL="285750" indent="-285750" algn="ctr"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11513" y="354670"/>
          <a:ext cx="8913540" cy="541113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46770"/>
                <a:gridCol w="4021873"/>
                <a:gridCol w="4244897"/>
              </a:tblGrid>
              <a:tr h="544827"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Global</a:t>
                      </a:r>
                    </a:p>
                    <a:p>
                      <a:pPr algn="ctr"/>
                      <a:r>
                        <a:rPr lang="en-US" sz="1400" b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over whole detector area</a:t>
                      </a:r>
                      <a:endParaRPr lang="en-US" sz="1400" b="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Local</a:t>
                      </a:r>
                    </a:p>
                    <a:p>
                      <a:pPr algn="ctr"/>
                      <a:r>
                        <a:rPr lang="en-US" sz="1400" b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per cm</a:t>
                      </a:r>
                      <a:r>
                        <a:rPr lang="en-US" sz="1400" b="0" baseline="300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2</a:t>
                      </a:r>
                      <a:r>
                        <a:rPr lang="en-US" sz="1400" b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, mm</a:t>
                      </a:r>
                      <a:r>
                        <a:rPr lang="en-US" sz="1400" b="0" baseline="300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2</a:t>
                      </a:r>
                      <a:r>
                        <a:rPr lang="en-US" sz="1400" b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or</a:t>
                      </a:r>
                      <a:r>
                        <a:rPr lang="en-US" sz="1400" b="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pixel</a:t>
                      </a:r>
                      <a:endParaRPr lang="en-US" sz="1400" b="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2309790">
                <a:tc>
                  <a:txBody>
                    <a:bodyPr/>
                    <a:lstStyle/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pPr algn="ctr"/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2552700">
                <a:tc>
                  <a:txBody>
                    <a:bodyPr/>
                    <a:lstStyle/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2" name="Straight Arrow Connector 11"/>
          <p:cNvCxnSpPr/>
          <p:nvPr/>
        </p:nvCxnSpPr>
        <p:spPr>
          <a:xfrm>
            <a:off x="985170" y="2219066"/>
            <a:ext cx="1755076" cy="17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094480" y="1292612"/>
            <a:ext cx="10019" cy="10280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1139059" y="1637449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094480" y="2052608"/>
            <a:ext cx="1514258" cy="35885"/>
          </a:xfrm>
          <a:prstGeom prst="straightConnector1">
            <a:avLst/>
          </a:prstGeom>
          <a:ln w="31750">
            <a:solidFill>
              <a:srgbClr val="00AC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Box 7"/>
          <p:cNvSpPr txBox="1">
            <a:spLocks noChangeArrowheads="1"/>
          </p:cNvSpPr>
          <p:nvPr/>
        </p:nvSpPr>
        <p:spPr bwMode="auto">
          <a:xfrm rot="16200000">
            <a:off x="517502" y="1497677"/>
            <a:ext cx="935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 rot="16200000">
            <a:off x="-495093" y="1703961"/>
            <a:ext cx="17927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venir Book"/>
                <a:cs typeface="Avenir Book"/>
              </a:rPr>
              <a:t>Time-averaged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Avenir Book"/>
                <a:cs typeface="Avenir Book"/>
              </a:rPr>
              <a:t>per  s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 rot="16200000">
            <a:off x="-484243" y="4104482"/>
            <a:ext cx="17927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venir Book" charset="0"/>
                <a:ea typeface="Avenir Book" charset="0"/>
                <a:cs typeface="Avenir Book" charset="0"/>
              </a:rPr>
              <a:t>Instantaneous</a:t>
            </a:r>
          </a:p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per s</a:t>
            </a:r>
          </a:p>
        </p:txBody>
      </p:sp>
      <p:sp>
        <p:nvSpPr>
          <p:cNvPr id="23" name="Freeform 22"/>
          <p:cNvSpPr/>
          <p:nvPr/>
        </p:nvSpPr>
        <p:spPr>
          <a:xfrm>
            <a:off x="2113577" y="1646122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2207619" y="2168154"/>
            <a:ext cx="567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time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496723" y="1209589"/>
            <a:ext cx="1061877" cy="12768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794484" y="1289152"/>
            <a:ext cx="293183" cy="221423"/>
          </a:xfrm>
          <a:prstGeom prst="ellipse">
            <a:avLst/>
          </a:prstGeom>
          <a:solidFill>
            <a:srgbClr val="00A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059052" y="2139496"/>
            <a:ext cx="399446" cy="231951"/>
          </a:xfrm>
          <a:prstGeom prst="rect">
            <a:avLst/>
          </a:prstGeom>
          <a:solidFill>
            <a:srgbClr val="00A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634485" y="2023926"/>
            <a:ext cx="293183" cy="221423"/>
          </a:xfrm>
          <a:prstGeom prst="ellipse">
            <a:avLst/>
          </a:prstGeom>
          <a:solidFill>
            <a:srgbClr val="00A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165315" y="1598421"/>
            <a:ext cx="293183" cy="221423"/>
          </a:xfrm>
          <a:prstGeom prst="ellipse">
            <a:avLst/>
          </a:prstGeom>
          <a:solidFill>
            <a:srgbClr val="00A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5112559" y="2226444"/>
            <a:ext cx="1755076" cy="17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221869" y="1299990"/>
            <a:ext cx="10019" cy="10280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Freeform 37"/>
          <p:cNvSpPr/>
          <p:nvPr/>
        </p:nvSpPr>
        <p:spPr>
          <a:xfrm>
            <a:off x="5266448" y="1644827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5221869" y="2059986"/>
            <a:ext cx="1514258" cy="35885"/>
          </a:xfrm>
          <a:prstGeom prst="straightConnector1">
            <a:avLst/>
          </a:prstGeom>
          <a:ln w="31750">
            <a:solidFill>
              <a:srgbClr val="00AC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 Box 7"/>
          <p:cNvSpPr txBox="1">
            <a:spLocks noChangeArrowheads="1"/>
          </p:cNvSpPr>
          <p:nvPr/>
        </p:nvSpPr>
        <p:spPr bwMode="auto">
          <a:xfrm rot="16200000">
            <a:off x="4644891" y="1505055"/>
            <a:ext cx="935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42" name="Freeform 41"/>
          <p:cNvSpPr/>
          <p:nvPr/>
        </p:nvSpPr>
        <p:spPr>
          <a:xfrm>
            <a:off x="6240966" y="1653500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Box 7"/>
          <p:cNvSpPr txBox="1">
            <a:spLocks noChangeArrowheads="1"/>
          </p:cNvSpPr>
          <p:nvPr/>
        </p:nvSpPr>
        <p:spPr bwMode="auto">
          <a:xfrm>
            <a:off x="6335008" y="2175532"/>
            <a:ext cx="567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time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615269" y="1684626"/>
            <a:ext cx="399446" cy="231951"/>
          </a:xfrm>
          <a:prstGeom prst="rect">
            <a:avLst/>
          </a:prstGeom>
          <a:solidFill>
            <a:srgbClr val="00A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1017077" y="4567863"/>
            <a:ext cx="1755076" cy="17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1126387" y="3641409"/>
            <a:ext cx="10019" cy="10280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Freeform 46"/>
          <p:cNvSpPr/>
          <p:nvPr/>
        </p:nvSpPr>
        <p:spPr>
          <a:xfrm>
            <a:off x="1170966" y="3986246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 Box 7"/>
          <p:cNvSpPr txBox="1">
            <a:spLocks noChangeArrowheads="1"/>
          </p:cNvSpPr>
          <p:nvPr/>
        </p:nvSpPr>
        <p:spPr bwMode="auto">
          <a:xfrm rot="16200000">
            <a:off x="549409" y="3846474"/>
            <a:ext cx="935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50" name="Oval 49"/>
          <p:cNvSpPr/>
          <p:nvPr/>
        </p:nvSpPr>
        <p:spPr>
          <a:xfrm>
            <a:off x="1203647" y="3932246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2145484" y="3994919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 Box 7"/>
          <p:cNvSpPr txBox="1">
            <a:spLocks noChangeArrowheads="1"/>
          </p:cNvSpPr>
          <p:nvPr/>
        </p:nvSpPr>
        <p:spPr bwMode="auto">
          <a:xfrm>
            <a:off x="2239526" y="4516951"/>
            <a:ext cx="567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time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5135938" y="4609553"/>
            <a:ext cx="1755076" cy="17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5245248" y="3683099"/>
            <a:ext cx="10019" cy="10280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Freeform 54"/>
          <p:cNvSpPr/>
          <p:nvPr/>
        </p:nvSpPr>
        <p:spPr>
          <a:xfrm>
            <a:off x="5289827" y="4027936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 Box 7"/>
          <p:cNvSpPr txBox="1">
            <a:spLocks noChangeArrowheads="1"/>
          </p:cNvSpPr>
          <p:nvPr/>
        </p:nvSpPr>
        <p:spPr bwMode="auto">
          <a:xfrm rot="16200000">
            <a:off x="4668270" y="3888164"/>
            <a:ext cx="935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58" name="Oval 57"/>
          <p:cNvSpPr/>
          <p:nvPr/>
        </p:nvSpPr>
        <p:spPr>
          <a:xfrm>
            <a:off x="5322508" y="3973936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6264345" y="4036609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 Box 7"/>
          <p:cNvSpPr txBox="1">
            <a:spLocks noChangeArrowheads="1"/>
          </p:cNvSpPr>
          <p:nvPr/>
        </p:nvSpPr>
        <p:spPr bwMode="auto">
          <a:xfrm>
            <a:off x="6358387" y="4558641"/>
            <a:ext cx="567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time</a:t>
            </a:r>
          </a:p>
        </p:txBody>
      </p:sp>
      <p:sp>
        <p:nvSpPr>
          <p:cNvPr id="70" name="Text Box 7"/>
          <p:cNvSpPr txBox="1">
            <a:spLocks noChangeArrowheads="1"/>
          </p:cNvSpPr>
          <p:nvPr/>
        </p:nvSpPr>
        <p:spPr bwMode="auto">
          <a:xfrm>
            <a:off x="3469383" y="984508"/>
            <a:ext cx="13918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detector area</a:t>
            </a:r>
          </a:p>
        </p:txBody>
      </p:sp>
      <p:sp>
        <p:nvSpPr>
          <p:cNvPr id="2" name="Rectangle 1"/>
          <p:cNvSpPr/>
          <p:nvPr/>
        </p:nvSpPr>
        <p:spPr>
          <a:xfrm>
            <a:off x="25398" y="6055910"/>
            <a:ext cx="9118601" cy="276999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Avenir Book" charset="0"/>
                <a:ea typeface="Avenir Book" charset="0"/>
                <a:cs typeface="Avenir Book" charset="0"/>
              </a:rPr>
              <a:t> </a:t>
            </a: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*I</a:t>
            </a:r>
            <a:r>
              <a:rPr lang="en-US" sz="1200" dirty="0">
                <a:latin typeface="Avenir Book" charset="0"/>
                <a:ea typeface="Avenir Book" charset="0"/>
                <a:cs typeface="Avenir Book" charset="0"/>
              </a:rPr>
              <a:t>. </a:t>
            </a:r>
            <a:r>
              <a:rPr lang="en-US" sz="1200" dirty="0" err="1">
                <a:latin typeface="Avenir Book" charset="0"/>
                <a:ea typeface="Avenir Book" charset="0"/>
                <a:cs typeface="Avenir Book" charset="0"/>
              </a:rPr>
              <a:t>Stefanescu</a:t>
            </a:r>
            <a:r>
              <a:rPr lang="en-US" sz="1200" dirty="0">
                <a:latin typeface="Avenir Book" charset="0"/>
                <a:ea typeface="Avenir Book" charset="0"/>
                <a:cs typeface="Avenir Book" charset="0"/>
              </a:rPr>
              <a:t> et al. ,“Neutron detectors for the ESS diffractometers,” Journal </a:t>
            </a: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of Instrumentation </a:t>
            </a:r>
            <a:r>
              <a:rPr lang="en-US" sz="1200" dirty="0">
                <a:latin typeface="Avenir Book" charset="0"/>
                <a:ea typeface="Avenir Book" charset="0"/>
                <a:cs typeface="Avenir Book" charset="0"/>
              </a:rPr>
              <a:t>, vol. 12, no. 01, p. P01019, 2017.</a:t>
            </a:r>
            <a:endParaRPr lang="en-US" sz="1200" dirty="0">
              <a:effectLst/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6" name="Text Box 7"/>
          <p:cNvSpPr txBox="1">
            <a:spLocks noChangeArrowheads="1"/>
          </p:cNvSpPr>
          <p:nvPr/>
        </p:nvSpPr>
        <p:spPr bwMode="auto">
          <a:xfrm>
            <a:off x="2973917" y="2602720"/>
            <a:ext cx="1816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Total number of neutrons per second on whole detector area </a:t>
            </a:r>
          </a:p>
        </p:txBody>
      </p:sp>
      <p:sp>
        <p:nvSpPr>
          <p:cNvPr id="87" name="Down Arrow 86"/>
          <p:cNvSpPr/>
          <p:nvPr/>
        </p:nvSpPr>
        <p:spPr>
          <a:xfrm>
            <a:off x="3826697" y="2513431"/>
            <a:ext cx="401928" cy="119399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 Box 7"/>
          <p:cNvSpPr txBox="1">
            <a:spLocks noChangeArrowheads="1"/>
          </p:cNvSpPr>
          <p:nvPr/>
        </p:nvSpPr>
        <p:spPr bwMode="auto">
          <a:xfrm>
            <a:off x="729401" y="2745403"/>
            <a:ext cx="18668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venir Book"/>
                <a:cs typeface="Avenir Book"/>
              </a:rPr>
              <a:t>Relevant for bandwidth in DAQ and storage</a:t>
            </a:r>
          </a:p>
        </p:txBody>
      </p:sp>
      <p:cxnSp>
        <p:nvCxnSpPr>
          <p:cNvPr id="91" name="Straight Arrow Connector 90"/>
          <p:cNvCxnSpPr/>
          <p:nvPr/>
        </p:nvCxnSpPr>
        <p:spPr>
          <a:xfrm flipH="1">
            <a:off x="1318747" y="3615235"/>
            <a:ext cx="354464" cy="3085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 Box 7"/>
          <p:cNvSpPr txBox="1">
            <a:spLocks noChangeArrowheads="1"/>
          </p:cNvSpPr>
          <p:nvPr/>
        </p:nvSpPr>
        <p:spPr bwMode="auto">
          <a:xfrm>
            <a:off x="1623293" y="3354611"/>
            <a:ext cx="13918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At peak is the worst condition, i.e. highest</a:t>
            </a:r>
          </a:p>
        </p:txBody>
      </p:sp>
    </p:spTree>
    <p:extLst>
      <p:ext uri="{BB962C8B-B14F-4D97-AF65-F5344CB8AC3E}">
        <p14:creationId xmlns:p14="http://schemas.microsoft.com/office/powerpoint/2010/main" val="154018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grpSp>
          <p:nvGrpSpPr>
            <p:cNvPr id="8" name="Group 7"/>
            <p:cNvGrpSpPr/>
            <p:nvPr/>
          </p:nvGrpSpPr>
          <p:grpSpPr>
            <a:xfrm>
              <a:off x="12700" y="6362700"/>
              <a:ext cx="9131300" cy="501650"/>
              <a:chOff x="12700" y="6362700"/>
              <a:chExt cx="9131300" cy="50165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700" y="6362700"/>
                <a:ext cx="9131300" cy="5016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 descr="Screen Shot 2014-10-14 at 09.12.54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99" y="6373981"/>
                <a:ext cx="4546601" cy="480726"/>
              </a:xfrm>
              <a:prstGeom prst="rect">
                <a:avLst/>
              </a:prstGeom>
            </p:spPr>
          </p:pic>
        </p:grpSp>
        <p:pic>
          <p:nvPicPr>
            <p:cNvPr id="9" name="Picture 8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811" y="6410269"/>
              <a:ext cx="1892904" cy="416439"/>
            </a:xfrm>
            <a:prstGeom prst="rect">
              <a:avLst/>
            </a:prstGeom>
          </p:spPr>
        </p:pic>
      </p:grp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0" y="0"/>
            <a:ext cx="77639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000000"/>
                </a:solidFill>
                <a:latin typeface="Avenir Book"/>
                <a:cs typeface="Avenir Book"/>
              </a:rPr>
              <a:t>Counting rate definitions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</a:p>
          <a:p>
            <a:pPr marL="285750" indent="-285750" algn="ctr"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11513" y="354670"/>
          <a:ext cx="8913540" cy="541113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46770"/>
                <a:gridCol w="4021873"/>
                <a:gridCol w="4244897"/>
              </a:tblGrid>
              <a:tr h="544827"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Global</a:t>
                      </a:r>
                    </a:p>
                    <a:p>
                      <a:pPr algn="ctr"/>
                      <a:r>
                        <a:rPr lang="en-US" sz="1400" b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over whole detector area</a:t>
                      </a:r>
                      <a:endParaRPr lang="en-US" sz="1400" b="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Local</a:t>
                      </a:r>
                    </a:p>
                    <a:p>
                      <a:pPr algn="ctr"/>
                      <a:r>
                        <a:rPr lang="en-US" sz="1400" b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per cm</a:t>
                      </a:r>
                      <a:r>
                        <a:rPr lang="en-US" sz="1400" b="0" baseline="300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2</a:t>
                      </a:r>
                      <a:r>
                        <a:rPr lang="en-US" sz="1400" b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, mm</a:t>
                      </a:r>
                      <a:r>
                        <a:rPr lang="en-US" sz="1400" b="0" baseline="300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2</a:t>
                      </a:r>
                      <a:r>
                        <a:rPr lang="en-US" sz="1400" b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or</a:t>
                      </a:r>
                      <a:r>
                        <a:rPr lang="en-US" sz="1400" b="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pixel</a:t>
                      </a:r>
                      <a:endParaRPr lang="en-US" sz="1400" b="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2309790">
                <a:tc>
                  <a:txBody>
                    <a:bodyPr/>
                    <a:lstStyle/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pPr algn="ctr"/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2552700">
                <a:tc>
                  <a:txBody>
                    <a:bodyPr/>
                    <a:lstStyle/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2" name="Straight Arrow Connector 11"/>
          <p:cNvCxnSpPr/>
          <p:nvPr/>
        </p:nvCxnSpPr>
        <p:spPr>
          <a:xfrm>
            <a:off x="985170" y="2219066"/>
            <a:ext cx="1755076" cy="17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094480" y="1292612"/>
            <a:ext cx="10019" cy="10280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1139059" y="1637449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094480" y="2052608"/>
            <a:ext cx="1514258" cy="35885"/>
          </a:xfrm>
          <a:prstGeom prst="straightConnector1">
            <a:avLst/>
          </a:prstGeom>
          <a:ln w="31750">
            <a:solidFill>
              <a:srgbClr val="00AC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Box 7"/>
          <p:cNvSpPr txBox="1">
            <a:spLocks noChangeArrowheads="1"/>
          </p:cNvSpPr>
          <p:nvPr/>
        </p:nvSpPr>
        <p:spPr bwMode="auto">
          <a:xfrm rot="16200000">
            <a:off x="517502" y="1497677"/>
            <a:ext cx="935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 rot="16200000">
            <a:off x="-495093" y="1703961"/>
            <a:ext cx="17927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venir Book"/>
                <a:cs typeface="Avenir Book"/>
              </a:rPr>
              <a:t>Time-averaged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Avenir Book"/>
                <a:cs typeface="Avenir Book"/>
              </a:rPr>
              <a:t>per  s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 rot="16200000">
            <a:off x="-484243" y="4104482"/>
            <a:ext cx="17927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venir Book" charset="0"/>
                <a:ea typeface="Avenir Book" charset="0"/>
                <a:cs typeface="Avenir Book" charset="0"/>
              </a:rPr>
              <a:t>Instantaneous</a:t>
            </a:r>
          </a:p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per s</a:t>
            </a:r>
          </a:p>
        </p:txBody>
      </p:sp>
      <p:sp>
        <p:nvSpPr>
          <p:cNvPr id="23" name="Freeform 22"/>
          <p:cNvSpPr/>
          <p:nvPr/>
        </p:nvSpPr>
        <p:spPr>
          <a:xfrm>
            <a:off x="2113577" y="1646122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2207619" y="2168154"/>
            <a:ext cx="567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time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496723" y="1209589"/>
            <a:ext cx="1061877" cy="12768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794484" y="1289152"/>
            <a:ext cx="293183" cy="221423"/>
          </a:xfrm>
          <a:prstGeom prst="ellipse">
            <a:avLst/>
          </a:prstGeom>
          <a:solidFill>
            <a:srgbClr val="00A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059052" y="2139496"/>
            <a:ext cx="399446" cy="231951"/>
          </a:xfrm>
          <a:prstGeom prst="rect">
            <a:avLst/>
          </a:prstGeom>
          <a:solidFill>
            <a:srgbClr val="00A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634485" y="2023926"/>
            <a:ext cx="293183" cy="221423"/>
          </a:xfrm>
          <a:prstGeom prst="ellipse">
            <a:avLst/>
          </a:prstGeom>
          <a:solidFill>
            <a:srgbClr val="00A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165315" y="1598421"/>
            <a:ext cx="293183" cy="221423"/>
          </a:xfrm>
          <a:prstGeom prst="ellipse">
            <a:avLst/>
          </a:prstGeom>
          <a:solidFill>
            <a:srgbClr val="00A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758834" y="1201021"/>
            <a:ext cx="1061877" cy="12768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5112559" y="2226444"/>
            <a:ext cx="1755076" cy="17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221869" y="1299990"/>
            <a:ext cx="10019" cy="10280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Freeform 37"/>
          <p:cNvSpPr/>
          <p:nvPr/>
        </p:nvSpPr>
        <p:spPr>
          <a:xfrm>
            <a:off x="5266448" y="1644827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5221869" y="2059986"/>
            <a:ext cx="1514258" cy="35885"/>
          </a:xfrm>
          <a:prstGeom prst="straightConnector1">
            <a:avLst/>
          </a:prstGeom>
          <a:ln w="31750">
            <a:solidFill>
              <a:srgbClr val="00AC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 Box 7"/>
          <p:cNvSpPr txBox="1">
            <a:spLocks noChangeArrowheads="1"/>
          </p:cNvSpPr>
          <p:nvPr/>
        </p:nvSpPr>
        <p:spPr bwMode="auto">
          <a:xfrm rot="16200000">
            <a:off x="4644891" y="1505055"/>
            <a:ext cx="935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42" name="Freeform 41"/>
          <p:cNvSpPr/>
          <p:nvPr/>
        </p:nvSpPr>
        <p:spPr>
          <a:xfrm>
            <a:off x="6240966" y="1653500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Box 7"/>
          <p:cNvSpPr txBox="1">
            <a:spLocks noChangeArrowheads="1"/>
          </p:cNvSpPr>
          <p:nvPr/>
        </p:nvSpPr>
        <p:spPr bwMode="auto">
          <a:xfrm>
            <a:off x="6335008" y="2175532"/>
            <a:ext cx="567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time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615269" y="1684626"/>
            <a:ext cx="399446" cy="231951"/>
          </a:xfrm>
          <a:prstGeom prst="rect">
            <a:avLst/>
          </a:prstGeom>
          <a:solidFill>
            <a:srgbClr val="00A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1017077" y="4567863"/>
            <a:ext cx="1755076" cy="17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1126387" y="3641409"/>
            <a:ext cx="10019" cy="10280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Freeform 46"/>
          <p:cNvSpPr/>
          <p:nvPr/>
        </p:nvSpPr>
        <p:spPr>
          <a:xfrm>
            <a:off x="1170966" y="3986246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 Box 7"/>
          <p:cNvSpPr txBox="1">
            <a:spLocks noChangeArrowheads="1"/>
          </p:cNvSpPr>
          <p:nvPr/>
        </p:nvSpPr>
        <p:spPr bwMode="auto">
          <a:xfrm rot="16200000">
            <a:off x="549409" y="3846474"/>
            <a:ext cx="935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50" name="Oval 49"/>
          <p:cNvSpPr/>
          <p:nvPr/>
        </p:nvSpPr>
        <p:spPr>
          <a:xfrm>
            <a:off x="1203647" y="3932246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2145484" y="3994919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 Box 7"/>
          <p:cNvSpPr txBox="1">
            <a:spLocks noChangeArrowheads="1"/>
          </p:cNvSpPr>
          <p:nvPr/>
        </p:nvSpPr>
        <p:spPr bwMode="auto">
          <a:xfrm>
            <a:off x="2239526" y="4516951"/>
            <a:ext cx="567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time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5135938" y="4609553"/>
            <a:ext cx="1755076" cy="17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5245248" y="3683099"/>
            <a:ext cx="10019" cy="10280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Freeform 54"/>
          <p:cNvSpPr/>
          <p:nvPr/>
        </p:nvSpPr>
        <p:spPr>
          <a:xfrm>
            <a:off x="5289827" y="4027936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 Box 7"/>
          <p:cNvSpPr txBox="1">
            <a:spLocks noChangeArrowheads="1"/>
          </p:cNvSpPr>
          <p:nvPr/>
        </p:nvSpPr>
        <p:spPr bwMode="auto">
          <a:xfrm rot="16200000">
            <a:off x="4668270" y="3888164"/>
            <a:ext cx="935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58" name="Oval 57"/>
          <p:cNvSpPr/>
          <p:nvPr/>
        </p:nvSpPr>
        <p:spPr>
          <a:xfrm>
            <a:off x="5322508" y="3973936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6264345" y="4036609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 Box 7"/>
          <p:cNvSpPr txBox="1">
            <a:spLocks noChangeArrowheads="1"/>
          </p:cNvSpPr>
          <p:nvPr/>
        </p:nvSpPr>
        <p:spPr bwMode="auto">
          <a:xfrm>
            <a:off x="6358387" y="4558641"/>
            <a:ext cx="567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time</a:t>
            </a:r>
          </a:p>
        </p:txBody>
      </p:sp>
      <p:sp>
        <p:nvSpPr>
          <p:cNvPr id="70" name="Text Box 7"/>
          <p:cNvSpPr txBox="1">
            <a:spLocks noChangeArrowheads="1"/>
          </p:cNvSpPr>
          <p:nvPr/>
        </p:nvSpPr>
        <p:spPr bwMode="auto">
          <a:xfrm>
            <a:off x="3469383" y="984508"/>
            <a:ext cx="13918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detector area</a:t>
            </a:r>
          </a:p>
        </p:txBody>
      </p:sp>
      <p:sp>
        <p:nvSpPr>
          <p:cNvPr id="71" name="Text Box 7"/>
          <p:cNvSpPr txBox="1">
            <a:spLocks noChangeArrowheads="1"/>
          </p:cNvSpPr>
          <p:nvPr/>
        </p:nvSpPr>
        <p:spPr bwMode="auto">
          <a:xfrm>
            <a:off x="7725081" y="956421"/>
            <a:ext cx="13918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detector area</a:t>
            </a:r>
          </a:p>
        </p:txBody>
      </p:sp>
      <p:sp>
        <p:nvSpPr>
          <p:cNvPr id="2" name="Rectangle 1"/>
          <p:cNvSpPr/>
          <p:nvPr/>
        </p:nvSpPr>
        <p:spPr>
          <a:xfrm>
            <a:off x="25398" y="6055910"/>
            <a:ext cx="9118601" cy="276999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Avenir Book" charset="0"/>
                <a:ea typeface="Avenir Book" charset="0"/>
                <a:cs typeface="Avenir Book" charset="0"/>
              </a:rPr>
              <a:t> </a:t>
            </a: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*I</a:t>
            </a:r>
            <a:r>
              <a:rPr lang="en-US" sz="1200" dirty="0">
                <a:latin typeface="Avenir Book" charset="0"/>
                <a:ea typeface="Avenir Book" charset="0"/>
                <a:cs typeface="Avenir Book" charset="0"/>
              </a:rPr>
              <a:t>. </a:t>
            </a:r>
            <a:r>
              <a:rPr lang="en-US" sz="1200" dirty="0" err="1">
                <a:latin typeface="Avenir Book" charset="0"/>
                <a:ea typeface="Avenir Book" charset="0"/>
                <a:cs typeface="Avenir Book" charset="0"/>
              </a:rPr>
              <a:t>Stefanescu</a:t>
            </a:r>
            <a:r>
              <a:rPr lang="en-US" sz="1200" dirty="0">
                <a:latin typeface="Avenir Book" charset="0"/>
                <a:ea typeface="Avenir Book" charset="0"/>
                <a:cs typeface="Avenir Book" charset="0"/>
              </a:rPr>
              <a:t> et al. ,“Neutron detectors for the ESS diffractometers,” Journal </a:t>
            </a: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of Instrumentation </a:t>
            </a:r>
            <a:r>
              <a:rPr lang="en-US" sz="1200" dirty="0">
                <a:latin typeface="Avenir Book" charset="0"/>
                <a:ea typeface="Avenir Book" charset="0"/>
                <a:cs typeface="Avenir Book" charset="0"/>
              </a:rPr>
              <a:t>, vol. 12, no. 01, p. P01019, 2017.</a:t>
            </a:r>
            <a:endParaRPr lang="en-US" sz="1200" dirty="0">
              <a:effectLst/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8017129" y="1265985"/>
            <a:ext cx="293183" cy="22142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8281697" y="2116329"/>
            <a:ext cx="399446" cy="2319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7857130" y="2000759"/>
            <a:ext cx="293183" cy="22142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8421013" y="1572554"/>
            <a:ext cx="293183" cy="22142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7837914" y="1661459"/>
            <a:ext cx="399446" cy="2319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938777" y="1731765"/>
            <a:ext cx="107834" cy="97796"/>
          </a:xfrm>
          <a:prstGeom prst="ellipse">
            <a:avLst/>
          </a:prstGeom>
          <a:solidFill>
            <a:srgbClr val="00A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Straight Arrow Connector 84"/>
          <p:cNvCxnSpPr>
            <a:endCxn id="34" idx="1"/>
          </p:cNvCxnSpPr>
          <p:nvPr/>
        </p:nvCxnSpPr>
        <p:spPr>
          <a:xfrm>
            <a:off x="7130833" y="828372"/>
            <a:ext cx="823736" cy="9177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 Box 7"/>
          <p:cNvSpPr txBox="1">
            <a:spLocks noChangeArrowheads="1"/>
          </p:cNvSpPr>
          <p:nvPr/>
        </p:nvSpPr>
        <p:spPr bwMode="auto">
          <a:xfrm>
            <a:off x="2973917" y="2602720"/>
            <a:ext cx="1816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Total number of neutrons per second on whole detector area </a:t>
            </a:r>
          </a:p>
        </p:txBody>
      </p:sp>
      <p:sp>
        <p:nvSpPr>
          <p:cNvPr id="87" name="Down Arrow 86"/>
          <p:cNvSpPr/>
          <p:nvPr/>
        </p:nvSpPr>
        <p:spPr>
          <a:xfrm>
            <a:off x="3826697" y="2513431"/>
            <a:ext cx="401928" cy="119399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 Box 7"/>
          <p:cNvSpPr txBox="1">
            <a:spLocks noChangeArrowheads="1"/>
          </p:cNvSpPr>
          <p:nvPr/>
        </p:nvSpPr>
        <p:spPr bwMode="auto">
          <a:xfrm>
            <a:off x="729401" y="2745403"/>
            <a:ext cx="18668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venir Book"/>
                <a:cs typeface="Avenir Book"/>
              </a:rPr>
              <a:t>Relevant for bandwidth in DAQ and storage</a:t>
            </a:r>
          </a:p>
        </p:txBody>
      </p:sp>
      <p:sp>
        <p:nvSpPr>
          <p:cNvPr id="89" name="Text Box 7"/>
          <p:cNvSpPr txBox="1">
            <a:spLocks noChangeArrowheads="1"/>
          </p:cNvSpPr>
          <p:nvPr/>
        </p:nvSpPr>
        <p:spPr bwMode="auto">
          <a:xfrm>
            <a:off x="7250763" y="2617907"/>
            <a:ext cx="1816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Total number of neutrons per second on a pixel or unit area </a:t>
            </a:r>
          </a:p>
        </p:txBody>
      </p:sp>
      <p:sp>
        <p:nvSpPr>
          <p:cNvPr id="90" name="Down Arrow 89"/>
          <p:cNvSpPr/>
          <p:nvPr/>
        </p:nvSpPr>
        <p:spPr>
          <a:xfrm>
            <a:off x="8150313" y="2506808"/>
            <a:ext cx="401928" cy="119399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" name="Straight Arrow Connector 90"/>
          <p:cNvCxnSpPr/>
          <p:nvPr/>
        </p:nvCxnSpPr>
        <p:spPr>
          <a:xfrm flipH="1">
            <a:off x="1318747" y="3615235"/>
            <a:ext cx="354464" cy="3085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 Box 7"/>
          <p:cNvSpPr txBox="1">
            <a:spLocks noChangeArrowheads="1"/>
          </p:cNvSpPr>
          <p:nvPr/>
        </p:nvSpPr>
        <p:spPr bwMode="auto">
          <a:xfrm>
            <a:off x="1623293" y="3354611"/>
            <a:ext cx="13918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At peak is the worst condition, i.e. highest</a:t>
            </a:r>
          </a:p>
        </p:txBody>
      </p:sp>
    </p:spTree>
    <p:extLst>
      <p:ext uri="{BB962C8B-B14F-4D97-AF65-F5344CB8AC3E}">
        <p14:creationId xmlns:p14="http://schemas.microsoft.com/office/powerpoint/2010/main" val="165270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grpSp>
          <p:nvGrpSpPr>
            <p:cNvPr id="8" name="Group 7"/>
            <p:cNvGrpSpPr/>
            <p:nvPr/>
          </p:nvGrpSpPr>
          <p:grpSpPr>
            <a:xfrm>
              <a:off x="12700" y="6362700"/>
              <a:ext cx="9131300" cy="501650"/>
              <a:chOff x="12700" y="6362700"/>
              <a:chExt cx="9131300" cy="50165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700" y="6362700"/>
                <a:ext cx="9131300" cy="5016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 descr="Screen Shot 2014-10-14 at 09.12.54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99" y="6373981"/>
                <a:ext cx="4546601" cy="480726"/>
              </a:xfrm>
              <a:prstGeom prst="rect">
                <a:avLst/>
              </a:prstGeom>
            </p:spPr>
          </p:pic>
        </p:grpSp>
        <p:pic>
          <p:nvPicPr>
            <p:cNvPr id="9" name="Picture 8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811" y="6410269"/>
              <a:ext cx="1892904" cy="416439"/>
            </a:xfrm>
            <a:prstGeom prst="rect">
              <a:avLst/>
            </a:prstGeom>
          </p:spPr>
        </p:pic>
      </p:grp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0" y="0"/>
            <a:ext cx="77639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000000"/>
                </a:solidFill>
                <a:latin typeface="Avenir Book"/>
                <a:cs typeface="Avenir Book"/>
              </a:rPr>
              <a:t>Counting rate definitions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</a:p>
          <a:p>
            <a:pPr marL="285750" indent="-285750" algn="ctr"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11513" y="354670"/>
          <a:ext cx="8913540" cy="541113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46770"/>
                <a:gridCol w="4021873"/>
                <a:gridCol w="4244897"/>
              </a:tblGrid>
              <a:tr h="544827"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Global</a:t>
                      </a:r>
                    </a:p>
                    <a:p>
                      <a:pPr algn="ctr"/>
                      <a:r>
                        <a:rPr lang="en-US" sz="1400" b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over whole detector area</a:t>
                      </a:r>
                      <a:endParaRPr lang="en-US" sz="1400" b="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Local</a:t>
                      </a:r>
                    </a:p>
                    <a:p>
                      <a:pPr algn="ctr"/>
                      <a:r>
                        <a:rPr lang="en-US" sz="1400" b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per cm</a:t>
                      </a:r>
                      <a:r>
                        <a:rPr lang="en-US" sz="1400" b="0" baseline="300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2</a:t>
                      </a:r>
                      <a:r>
                        <a:rPr lang="en-US" sz="1400" b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, mm</a:t>
                      </a:r>
                      <a:r>
                        <a:rPr lang="en-US" sz="1400" b="0" baseline="300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2</a:t>
                      </a:r>
                      <a:r>
                        <a:rPr lang="en-US" sz="1400" b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or</a:t>
                      </a:r>
                      <a:r>
                        <a:rPr lang="en-US" sz="1400" b="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pixel</a:t>
                      </a:r>
                      <a:endParaRPr lang="en-US" sz="1400" b="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2309790">
                <a:tc>
                  <a:txBody>
                    <a:bodyPr/>
                    <a:lstStyle/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pPr algn="ctr"/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2552700">
                <a:tc>
                  <a:txBody>
                    <a:bodyPr/>
                    <a:lstStyle/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2" name="Straight Arrow Connector 11"/>
          <p:cNvCxnSpPr/>
          <p:nvPr/>
        </p:nvCxnSpPr>
        <p:spPr>
          <a:xfrm>
            <a:off x="985170" y="2219066"/>
            <a:ext cx="1755076" cy="17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094480" y="1292612"/>
            <a:ext cx="10019" cy="10280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1139059" y="1637449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094480" y="2052608"/>
            <a:ext cx="1514258" cy="35885"/>
          </a:xfrm>
          <a:prstGeom prst="straightConnector1">
            <a:avLst/>
          </a:prstGeom>
          <a:ln w="31750">
            <a:solidFill>
              <a:srgbClr val="00AC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Box 7"/>
          <p:cNvSpPr txBox="1">
            <a:spLocks noChangeArrowheads="1"/>
          </p:cNvSpPr>
          <p:nvPr/>
        </p:nvSpPr>
        <p:spPr bwMode="auto">
          <a:xfrm rot="16200000">
            <a:off x="517502" y="1497677"/>
            <a:ext cx="935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 rot="16200000">
            <a:off x="-495093" y="1703961"/>
            <a:ext cx="17927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venir Book"/>
                <a:cs typeface="Avenir Book"/>
              </a:rPr>
              <a:t>Time-averaged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Avenir Book"/>
                <a:cs typeface="Avenir Book"/>
              </a:rPr>
              <a:t>per  s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 rot="16200000">
            <a:off x="-484243" y="4104482"/>
            <a:ext cx="17927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venir Book" charset="0"/>
                <a:ea typeface="Avenir Book" charset="0"/>
                <a:cs typeface="Avenir Book" charset="0"/>
              </a:rPr>
              <a:t>Instantaneous</a:t>
            </a:r>
          </a:p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per s</a:t>
            </a:r>
          </a:p>
        </p:txBody>
      </p:sp>
      <p:sp>
        <p:nvSpPr>
          <p:cNvPr id="23" name="Freeform 22"/>
          <p:cNvSpPr/>
          <p:nvPr/>
        </p:nvSpPr>
        <p:spPr>
          <a:xfrm>
            <a:off x="2113577" y="1646122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2207619" y="2168154"/>
            <a:ext cx="567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time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496723" y="1209589"/>
            <a:ext cx="1061877" cy="12768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794484" y="1289152"/>
            <a:ext cx="293183" cy="221423"/>
          </a:xfrm>
          <a:prstGeom prst="ellipse">
            <a:avLst/>
          </a:prstGeom>
          <a:solidFill>
            <a:srgbClr val="00A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059052" y="2139496"/>
            <a:ext cx="399446" cy="231951"/>
          </a:xfrm>
          <a:prstGeom prst="rect">
            <a:avLst/>
          </a:prstGeom>
          <a:solidFill>
            <a:srgbClr val="00A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634485" y="2023926"/>
            <a:ext cx="293183" cy="221423"/>
          </a:xfrm>
          <a:prstGeom prst="ellipse">
            <a:avLst/>
          </a:prstGeom>
          <a:solidFill>
            <a:srgbClr val="00A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165315" y="1598421"/>
            <a:ext cx="293183" cy="221423"/>
          </a:xfrm>
          <a:prstGeom prst="ellipse">
            <a:avLst/>
          </a:prstGeom>
          <a:solidFill>
            <a:srgbClr val="00A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758834" y="1201021"/>
            <a:ext cx="1061877" cy="12768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5112559" y="2226444"/>
            <a:ext cx="1755076" cy="17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221869" y="1299990"/>
            <a:ext cx="10019" cy="10280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Freeform 37"/>
          <p:cNvSpPr/>
          <p:nvPr/>
        </p:nvSpPr>
        <p:spPr>
          <a:xfrm>
            <a:off x="5266448" y="1644827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5221869" y="2059986"/>
            <a:ext cx="1514258" cy="35885"/>
          </a:xfrm>
          <a:prstGeom prst="straightConnector1">
            <a:avLst/>
          </a:prstGeom>
          <a:ln w="31750">
            <a:solidFill>
              <a:srgbClr val="00AC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 Box 7"/>
          <p:cNvSpPr txBox="1">
            <a:spLocks noChangeArrowheads="1"/>
          </p:cNvSpPr>
          <p:nvPr/>
        </p:nvSpPr>
        <p:spPr bwMode="auto">
          <a:xfrm rot="16200000">
            <a:off x="4644891" y="1505055"/>
            <a:ext cx="935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42" name="Freeform 41"/>
          <p:cNvSpPr/>
          <p:nvPr/>
        </p:nvSpPr>
        <p:spPr>
          <a:xfrm>
            <a:off x="6240966" y="1653500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Box 7"/>
          <p:cNvSpPr txBox="1">
            <a:spLocks noChangeArrowheads="1"/>
          </p:cNvSpPr>
          <p:nvPr/>
        </p:nvSpPr>
        <p:spPr bwMode="auto">
          <a:xfrm>
            <a:off x="6335008" y="2175532"/>
            <a:ext cx="567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time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615269" y="1684626"/>
            <a:ext cx="399446" cy="231951"/>
          </a:xfrm>
          <a:prstGeom prst="rect">
            <a:avLst/>
          </a:prstGeom>
          <a:solidFill>
            <a:srgbClr val="00A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1017077" y="4567863"/>
            <a:ext cx="1755076" cy="17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1126387" y="3641409"/>
            <a:ext cx="10019" cy="10280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Freeform 46"/>
          <p:cNvSpPr/>
          <p:nvPr/>
        </p:nvSpPr>
        <p:spPr>
          <a:xfrm>
            <a:off x="1170966" y="3986246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 Box 7"/>
          <p:cNvSpPr txBox="1">
            <a:spLocks noChangeArrowheads="1"/>
          </p:cNvSpPr>
          <p:nvPr/>
        </p:nvSpPr>
        <p:spPr bwMode="auto">
          <a:xfrm rot="16200000">
            <a:off x="549409" y="3846474"/>
            <a:ext cx="935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50" name="Oval 49"/>
          <p:cNvSpPr/>
          <p:nvPr/>
        </p:nvSpPr>
        <p:spPr>
          <a:xfrm>
            <a:off x="1203647" y="3932246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2145484" y="3994919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 Box 7"/>
          <p:cNvSpPr txBox="1">
            <a:spLocks noChangeArrowheads="1"/>
          </p:cNvSpPr>
          <p:nvPr/>
        </p:nvSpPr>
        <p:spPr bwMode="auto">
          <a:xfrm>
            <a:off x="2239526" y="4516951"/>
            <a:ext cx="567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time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5135938" y="4609553"/>
            <a:ext cx="1755076" cy="17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5245248" y="3683099"/>
            <a:ext cx="10019" cy="10280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Freeform 54"/>
          <p:cNvSpPr/>
          <p:nvPr/>
        </p:nvSpPr>
        <p:spPr>
          <a:xfrm>
            <a:off x="5289827" y="4027936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 Box 7"/>
          <p:cNvSpPr txBox="1">
            <a:spLocks noChangeArrowheads="1"/>
          </p:cNvSpPr>
          <p:nvPr/>
        </p:nvSpPr>
        <p:spPr bwMode="auto">
          <a:xfrm rot="16200000">
            <a:off x="4668270" y="3888164"/>
            <a:ext cx="935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58" name="Oval 57"/>
          <p:cNvSpPr/>
          <p:nvPr/>
        </p:nvSpPr>
        <p:spPr>
          <a:xfrm>
            <a:off x="5322508" y="3973936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6264345" y="4036609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 Box 7"/>
          <p:cNvSpPr txBox="1">
            <a:spLocks noChangeArrowheads="1"/>
          </p:cNvSpPr>
          <p:nvPr/>
        </p:nvSpPr>
        <p:spPr bwMode="auto">
          <a:xfrm>
            <a:off x="6358387" y="4558641"/>
            <a:ext cx="567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time</a:t>
            </a:r>
          </a:p>
        </p:txBody>
      </p:sp>
      <p:sp>
        <p:nvSpPr>
          <p:cNvPr id="61" name="Rectangle 60"/>
          <p:cNvSpPr/>
          <p:nvPr/>
        </p:nvSpPr>
        <p:spPr>
          <a:xfrm>
            <a:off x="7804333" y="3572937"/>
            <a:ext cx="1061877" cy="12768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3528630" y="3532693"/>
            <a:ext cx="1061877" cy="12768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267463" y="3920327"/>
            <a:ext cx="107834" cy="97796"/>
          </a:xfrm>
          <a:prstGeom prst="ellipse">
            <a:avLst/>
          </a:prstGeom>
          <a:solidFill>
            <a:srgbClr val="00A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3812173" y="3612145"/>
            <a:ext cx="293183" cy="22142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4076741" y="4449789"/>
            <a:ext cx="399446" cy="231951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3652174" y="4334219"/>
            <a:ext cx="293183" cy="22142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4183004" y="3908714"/>
            <a:ext cx="293183" cy="22142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3632958" y="3994919"/>
            <a:ext cx="399446" cy="231951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 Box 7"/>
          <p:cNvSpPr txBox="1">
            <a:spLocks noChangeArrowheads="1"/>
          </p:cNvSpPr>
          <p:nvPr/>
        </p:nvSpPr>
        <p:spPr bwMode="auto">
          <a:xfrm>
            <a:off x="3469383" y="984508"/>
            <a:ext cx="13918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detector area</a:t>
            </a:r>
          </a:p>
        </p:txBody>
      </p:sp>
      <p:sp>
        <p:nvSpPr>
          <p:cNvPr id="71" name="Text Box 7"/>
          <p:cNvSpPr txBox="1">
            <a:spLocks noChangeArrowheads="1"/>
          </p:cNvSpPr>
          <p:nvPr/>
        </p:nvSpPr>
        <p:spPr bwMode="auto">
          <a:xfrm>
            <a:off x="7725081" y="956421"/>
            <a:ext cx="13918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detector area</a:t>
            </a:r>
          </a:p>
        </p:txBody>
      </p:sp>
      <p:sp>
        <p:nvSpPr>
          <p:cNvPr id="72" name="Text Box 7"/>
          <p:cNvSpPr txBox="1">
            <a:spLocks noChangeArrowheads="1"/>
          </p:cNvSpPr>
          <p:nvPr/>
        </p:nvSpPr>
        <p:spPr bwMode="auto">
          <a:xfrm>
            <a:off x="3487072" y="3271310"/>
            <a:ext cx="13918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detector area</a:t>
            </a:r>
          </a:p>
        </p:txBody>
      </p:sp>
      <p:sp>
        <p:nvSpPr>
          <p:cNvPr id="73" name="Text Box 7"/>
          <p:cNvSpPr txBox="1">
            <a:spLocks noChangeArrowheads="1"/>
          </p:cNvSpPr>
          <p:nvPr/>
        </p:nvSpPr>
        <p:spPr bwMode="auto">
          <a:xfrm>
            <a:off x="7799621" y="3344025"/>
            <a:ext cx="13918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detector area</a:t>
            </a:r>
          </a:p>
        </p:txBody>
      </p:sp>
      <p:sp>
        <p:nvSpPr>
          <p:cNvPr id="2" name="Rectangle 1"/>
          <p:cNvSpPr/>
          <p:nvPr/>
        </p:nvSpPr>
        <p:spPr>
          <a:xfrm>
            <a:off x="25398" y="6055910"/>
            <a:ext cx="9118601" cy="276999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Avenir Book" charset="0"/>
                <a:ea typeface="Avenir Book" charset="0"/>
                <a:cs typeface="Avenir Book" charset="0"/>
              </a:rPr>
              <a:t> </a:t>
            </a: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*I</a:t>
            </a:r>
            <a:r>
              <a:rPr lang="en-US" sz="1200" dirty="0">
                <a:latin typeface="Avenir Book" charset="0"/>
                <a:ea typeface="Avenir Book" charset="0"/>
                <a:cs typeface="Avenir Book" charset="0"/>
              </a:rPr>
              <a:t>. </a:t>
            </a:r>
            <a:r>
              <a:rPr lang="en-US" sz="1200" dirty="0" err="1">
                <a:latin typeface="Avenir Book" charset="0"/>
                <a:ea typeface="Avenir Book" charset="0"/>
                <a:cs typeface="Avenir Book" charset="0"/>
              </a:rPr>
              <a:t>Stefanescu</a:t>
            </a:r>
            <a:r>
              <a:rPr lang="en-US" sz="1200" dirty="0">
                <a:latin typeface="Avenir Book" charset="0"/>
                <a:ea typeface="Avenir Book" charset="0"/>
                <a:cs typeface="Avenir Book" charset="0"/>
              </a:rPr>
              <a:t> et al. ,“Neutron detectors for the ESS diffractometers,” Journal </a:t>
            </a: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of Instrumentation </a:t>
            </a:r>
            <a:r>
              <a:rPr lang="en-US" sz="1200" dirty="0">
                <a:latin typeface="Avenir Book" charset="0"/>
                <a:ea typeface="Avenir Book" charset="0"/>
                <a:cs typeface="Avenir Book" charset="0"/>
              </a:rPr>
              <a:t>, vol. 12, no. 01, p. P01019, 2017.</a:t>
            </a:r>
            <a:endParaRPr lang="en-US" sz="1200" dirty="0">
              <a:effectLst/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8017129" y="1265985"/>
            <a:ext cx="293183" cy="22142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8281697" y="2116329"/>
            <a:ext cx="399446" cy="2319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7857130" y="2000759"/>
            <a:ext cx="293183" cy="22142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8421013" y="1572554"/>
            <a:ext cx="293183" cy="22142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7837914" y="1661459"/>
            <a:ext cx="399446" cy="2319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938777" y="1731765"/>
            <a:ext cx="107834" cy="97796"/>
          </a:xfrm>
          <a:prstGeom prst="ellipse">
            <a:avLst/>
          </a:prstGeom>
          <a:solidFill>
            <a:srgbClr val="00A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Straight Arrow Connector 84"/>
          <p:cNvCxnSpPr>
            <a:endCxn id="34" idx="1"/>
          </p:cNvCxnSpPr>
          <p:nvPr/>
        </p:nvCxnSpPr>
        <p:spPr>
          <a:xfrm>
            <a:off x="7130833" y="828372"/>
            <a:ext cx="823736" cy="9177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 Box 7"/>
          <p:cNvSpPr txBox="1">
            <a:spLocks noChangeArrowheads="1"/>
          </p:cNvSpPr>
          <p:nvPr/>
        </p:nvSpPr>
        <p:spPr bwMode="auto">
          <a:xfrm>
            <a:off x="2973917" y="2602720"/>
            <a:ext cx="1816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Total number of neutrons per second on whole detector area </a:t>
            </a:r>
          </a:p>
        </p:txBody>
      </p:sp>
      <p:sp>
        <p:nvSpPr>
          <p:cNvPr id="87" name="Down Arrow 86"/>
          <p:cNvSpPr/>
          <p:nvPr/>
        </p:nvSpPr>
        <p:spPr>
          <a:xfrm>
            <a:off x="3826697" y="2513431"/>
            <a:ext cx="401928" cy="119399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 Box 7"/>
          <p:cNvSpPr txBox="1">
            <a:spLocks noChangeArrowheads="1"/>
          </p:cNvSpPr>
          <p:nvPr/>
        </p:nvSpPr>
        <p:spPr bwMode="auto">
          <a:xfrm>
            <a:off x="729401" y="2745403"/>
            <a:ext cx="18668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venir Book"/>
                <a:cs typeface="Avenir Book"/>
              </a:rPr>
              <a:t>Relevant for bandwidth in DAQ and storage</a:t>
            </a:r>
          </a:p>
        </p:txBody>
      </p:sp>
      <p:sp>
        <p:nvSpPr>
          <p:cNvPr id="89" name="Text Box 7"/>
          <p:cNvSpPr txBox="1">
            <a:spLocks noChangeArrowheads="1"/>
          </p:cNvSpPr>
          <p:nvPr/>
        </p:nvSpPr>
        <p:spPr bwMode="auto">
          <a:xfrm>
            <a:off x="7250763" y="2617907"/>
            <a:ext cx="1816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Total number of neutrons per second on a pixel or unit area </a:t>
            </a:r>
          </a:p>
        </p:txBody>
      </p:sp>
      <p:sp>
        <p:nvSpPr>
          <p:cNvPr id="90" name="Down Arrow 89"/>
          <p:cNvSpPr/>
          <p:nvPr/>
        </p:nvSpPr>
        <p:spPr>
          <a:xfrm>
            <a:off x="8150313" y="2506808"/>
            <a:ext cx="401928" cy="119399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" name="Straight Arrow Connector 90"/>
          <p:cNvCxnSpPr/>
          <p:nvPr/>
        </p:nvCxnSpPr>
        <p:spPr>
          <a:xfrm flipH="1">
            <a:off x="1318747" y="3615235"/>
            <a:ext cx="354464" cy="3085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 Box 7"/>
          <p:cNvSpPr txBox="1">
            <a:spLocks noChangeArrowheads="1"/>
          </p:cNvSpPr>
          <p:nvPr/>
        </p:nvSpPr>
        <p:spPr bwMode="auto">
          <a:xfrm>
            <a:off x="1623293" y="3354611"/>
            <a:ext cx="13918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At peak is the worst condition, i.e. highest</a:t>
            </a:r>
          </a:p>
        </p:txBody>
      </p:sp>
      <p:sp>
        <p:nvSpPr>
          <p:cNvPr id="94" name="Text Box 7"/>
          <p:cNvSpPr txBox="1">
            <a:spLocks noChangeArrowheads="1"/>
          </p:cNvSpPr>
          <p:nvPr/>
        </p:nvSpPr>
        <p:spPr bwMode="auto">
          <a:xfrm>
            <a:off x="2973917" y="4964594"/>
            <a:ext cx="1816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Highest instantaneous </a:t>
            </a:r>
            <a:r>
              <a:rPr lang="en-US" sz="1200" smtClean="0">
                <a:solidFill>
                  <a:srgbClr val="000000"/>
                </a:solidFill>
                <a:latin typeface="Avenir Book"/>
                <a:cs typeface="Avenir Book"/>
              </a:rPr>
              <a:t>number of neutrons per </a:t>
            </a:r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second on whole detector area </a:t>
            </a:r>
          </a:p>
        </p:txBody>
      </p:sp>
      <p:sp>
        <p:nvSpPr>
          <p:cNvPr id="95" name="Down Arrow 94"/>
          <p:cNvSpPr/>
          <p:nvPr/>
        </p:nvSpPr>
        <p:spPr>
          <a:xfrm>
            <a:off x="3868917" y="4842413"/>
            <a:ext cx="401928" cy="119399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 Box 7"/>
          <p:cNvSpPr txBox="1">
            <a:spLocks noChangeArrowheads="1"/>
          </p:cNvSpPr>
          <p:nvPr/>
        </p:nvSpPr>
        <p:spPr bwMode="auto">
          <a:xfrm>
            <a:off x="7237297" y="4973249"/>
            <a:ext cx="1816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Highest instantaneous number of neutrons per second in the brightest pixel or unit area</a:t>
            </a:r>
          </a:p>
        </p:txBody>
      </p:sp>
      <p:sp>
        <p:nvSpPr>
          <p:cNvPr id="97" name="Down Arrow 96"/>
          <p:cNvSpPr/>
          <p:nvPr/>
        </p:nvSpPr>
        <p:spPr>
          <a:xfrm>
            <a:off x="8134307" y="4894407"/>
            <a:ext cx="401928" cy="119399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8104080" y="3662981"/>
            <a:ext cx="293183" cy="22142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8368648" y="4500625"/>
            <a:ext cx="399446" cy="23195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7944081" y="4385055"/>
            <a:ext cx="293183" cy="22142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8474911" y="3959550"/>
            <a:ext cx="293183" cy="22142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7924865" y="4045755"/>
            <a:ext cx="399446" cy="231951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8104080" y="4108202"/>
            <a:ext cx="107834" cy="97796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" name="Straight Arrow Connector 102"/>
          <p:cNvCxnSpPr/>
          <p:nvPr/>
        </p:nvCxnSpPr>
        <p:spPr>
          <a:xfrm>
            <a:off x="7528380" y="4155435"/>
            <a:ext cx="550675" cy="26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Text Box 7"/>
          <p:cNvSpPr txBox="1">
            <a:spLocks noChangeArrowheads="1"/>
          </p:cNvSpPr>
          <p:nvPr/>
        </p:nvSpPr>
        <p:spPr bwMode="auto">
          <a:xfrm>
            <a:off x="723417" y="5290298"/>
            <a:ext cx="16840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Relevant for detector technology choice </a:t>
            </a:r>
          </a:p>
        </p:txBody>
      </p:sp>
    </p:spTree>
    <p:extLst>
      <p:ext uri="{BB962C8B-B14F-4D97-AF65-F5344CB8AC3E}">
        <p14:creationId xmlns:p14="http://schemas.microsoft.com/office/powerpoint/2010/main" val="162235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grpSp>
          <p:nvGrpSpPr>
            <p:cNvPr id="8" name="Group 7"/>
            <p:cNvGrpSpPr/>
            <p:nvPr/>
          </p:nvGrpSpPr>
          <p:grpSpPr>
            <a:xfrm>
              <a:off x="12700" y="6362700"/>
              <a:ext cx="9131300" cy="501650"/>
              <a:chOff x="12700" y="6362700"/>
              <a:chExt cx="9131300" cy="50165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700" y="6362700"/>
                <a:ext cx="9131300" cy="5016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 descr="Screen Shot 2014-10-14 at 09.12.54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99" y="6373981"/>
                <a:ext cx="4546601" cy="480726"/>
              </a:xfrm>
              <a:prstGeom prst="rect">
                <a:avLst/>
              </a:prstGeom>
            </p:spPr>
          </p:pic>
        </p:grpSp>
        <p:pic>
          <p:nvPicPr>
            <p:cNvPr id="9" name="Picture 8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811" y="6410269"/>
              <a:ext cx="1892904" cy="416439"/>
            </a:xfrm>
            <a:prstGeom prst="rect">
              <a:avLst/>
            </a:prstGeom>
          </p:spPr>
        </p:pic>
      </p:grp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0" y="0"/>
            <a:ext cx="77639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000000"/>
                </a:solidFill>
                <a:latin typeface="Avenir Book"/>
                <a:cs typeface="Avenir Book"/>
              </a:rPr>
              <a:t>Counting rate definitions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</a:p>
          <a:p>
            <a:pPr marL="285750" indent="-285750" algn="ctr"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11513" y="354670"/>
          <a:ext cx="8913540" cy="541113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46770"/>
                <a:gridCol w="4021873"/>
                <a:gridCol w="4244897"/>
              </a:tblGrid>
              <a:tr h="544827"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Global</a:t>
                      </a:r>
                    </a:p>
                    <a:p>
                      <a:pPr algn="ctr"/>
                      <a:r>
                        <a:rPr lang="en-US" sz="1400" b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over whole detector area</a:t>
                      </a:r>
                      <a:endParaRPr lang="en-US" sz="1400" b="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Local</a:t>
                      </a:r>
                    </a:p>
                    <a:p>
                      <a:pPr algn="ctr"/>
                      <a:r>
                        <a:rPr lang="en-US" sz="1400" b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per cm</a:t>
                      </a:r>
                      <a:r>
                        <a:rPr lang="en-US" sz="1400" b="0" baseline="300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2</a:t>
                      </a:r>
                      <a:r>
                        <a:rPr lang="en-US" sz="1400" b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, mm</a:t>
                      </a:r>
                      <a:r>
                        <a:rPr lang="en-US" sz="1400" b="0" baseline="300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2</a:t>
                      </a:r>
                      <a:r>
                        <a:rPr lang="en-US" sz="1400" b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or</a:t>
                      </a:r>
                      <a:r>
                        <a:rPr lang="en-US" sz="1400" b="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pixel</a:t>
                      </a:r>
                      <a:endParaRPr lang="en-US" sz="1400" b="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2309790">
                <a:tc>
                  <a:txBody>
                    <a:bodyPr/>
                    <a:lstStyle/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pPr algn="ctr"/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2552700">
                <a:tc>
                  <a:txBody>
                    <a:bodyPr/>
                    <a:lstStyle/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2" name="Straight Arrow Connector 11"/>
          <p:cNvCxnSpPr/>
          <p:nvPr/>
        </p:nvCxnSpPr>
        <p:spPr>
          <a:xfrm>
            <a:off x="985170" y="2219066"/>
            <a:ext cx="1755076" cy="17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094480" y="1292612"/>
            <a:ext cx="10019" cy="10280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1139059" y="1637449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094480" y="2052608"/>
            <a:ext cx="1514258" cy="35885"/>
          </a:xfrm>
          <a:prstGeom prst="straightConnector1">
            <a:avLst/>
          </a:prstGeom>
          <a:ln w="31750">
            <a:solidFill>
              <a:srgbClr val="00AC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Box 7"/>
          <p:cNvSpPr txBox="1">
            <a:spLocks noChangeArrowheads="1"/>
          </p:cNvSpPr>
          <p:nvPr/>
        </p:nvSpPr>
        <p:spPr bwMode="auto">
          <a:xfrm rot="16200000">
            <a:off x="517502" y="1497677"/>
            <a:ext cx="935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 rot="16200000">
            <a:off x="-495093" y="1703961"/>
            <a:ext cx="17927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venir Book"/>
                <a:cs typeface="Avenir Book"/>
              </a:rPr>
              <a:t>Time-averaged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Avenir Book"/>
                <a:cs typeface="Avenir Book"/>
              </a:rPr>
              <a:t>per  s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 rot="16200000">
            <a:off x="-484243" y="4104482"/>
            <a:ext cx="17927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venir Book" charset="0"/>
                <a:ea typeface="Avenir Book" charset="0"/>
                <a:cs typeface="Avenir Book" charset="0"/>
              </a:rPr>
              <a:t>Instantaneous</a:t>
            </a:r>
          </a:p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per s</a:t>
            </a:r>
          </a:p>
        </p:txBody>
      </p:sp>
      <p:sp>
        <p:nvSpPr>
          <p:cNvPr id="23" name="Freeform 22"/>
          <p:cNvSpPr/>
          <p:nvPr/>
        </p:nvSpPr>
        <p:spPr>
          <a:xfrm>
            <a:off x="2113577" y="1646122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2207619" y="2168154"/>
            <a:ext cx="567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time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496723" y="1209589"/>
            <a:ext cx="1061877" cy="12768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794484" y="1289152"/>
            <a:ext cx="293183" cy="221423"/>
          </a:xfrm>
          <a:prstGeom prst="ellipse">
            <a:avLst/>
          </a:prstGeom>
          <a:solidFill>
            <a:srgbClr val="00A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059052" y="2139496"/>
            <a:ext cx="399446" cy="231951"/>
          </a:xfrm>
          <a:prstGeom prst="rect">
            <a:avLst/>
          </a:prstGeom>
          <a:solidFill>
            <a:srgbClr val="00A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634485" y="2023926"/>
            <a:ext cx="293183" cy="221423"/>
          </a:xfrm>
          <a:prstGeom prst="ellipse">
            <a:avLst/>
          </a:prstGeom>
          <a:solidFill>
            <a:srgbClr val="00A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165315" y="1598421"/>
            <a:ext cx="293183" cy="221423"/>
          </a:xfrm>
          <a:prstGeom prst="ellipse">
            <a:avLst/>
          </a:prstGeom>
          <a:solidFill>
            <a:srgbClr val="00A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758834" y="1201021"/>
            <a:ext cx="1061877" cy="12768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5112559" y="2226444"/>
            <a:ext cx="1755076" cy="17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221869" y="1299990"/>
            <a:ext cx="10019" cy="10280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Freeform 37"/>
          <p:cNvSpPr/>
          <p:nvPr/>
        </p:nvSpPr>
        <p:spPr>
          <a:xfrm>
            <a:off x="5266448" y="1644827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5221869" y="2059986"/>
            <a:ext cx="1514258" cy="35885"/>
          </a:xfrm>
          <a:prstGeom prst="straightConnector1">
            <a:avLst/>
          </a:prstGeom>
          <a:ln w="31750">
            <a:solidFill>
              <a:srgbClr val="00AC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 Box 7"/>
          <p:cNvSpPr txBox="1">
            <a:spLocks noChangeArrowheads="1"/>
          </p:cNvSpPr>
          <p:nvPr/>
        </p:nvSpPr>
        <p:spPr bwMode="auto">
          <a:xfrm rot="16200000">
            <a:off x="4644891" y="1505055"/>
            <a:ext cx="935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42" name="Freeform 41"/>
          <p:cNvSpPr/>
          <p:nvPr/>
        </p:nvSpPr>
        <p:spPr>
          <a:xfrm>
            <a:off x="6240966" y="1653500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Box 7"/>
          <p:cNvSpPr txBox="1">
            <a:spLocks noChangeArrowheads="1"/>
          </p:cNvSpPr>
          <p:nvPr/>
        </p:nvSpPr>
        <p:spPr bwMode="auto">
          <a:xfrm>
            <a:off x="6335008" y="2175532"/>
            <a:ext cx="567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time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615269" y="1684626"/>
            <a:ext cx="399446" cy="231951"/>
          </a:xfrm>
          <a:prstGeom prst="rect">
            <a:avLst/>
          </a:prstGeom>
          <a:solidFill>
            <a:srgbClr val="00A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1017077" y="4567863"/>
            <a:ext cx="1755076" cy="17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1126387" y="3641409"/>
            <a:ext cx="10019" cy="10280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Freeform 46"/>
          <p:cNvSpPr/>
          <p:nvPr/>
        </p:nvSpPr>
        <p:spPr>
          <a:xfrm>
            <a:off x="1170966" y="3986246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 Box 7"/>
          <p:cNvSpPr txBox="1">
            <a:spLocks noChangeArrowheads="1"/>
          </p:cNvSpPr>
          <p:nvPr/>
        </p:nvSpPr>
        <p:spPr bwMode="auto">
          <a:xfrm rot="16200000">
            <a:off x="549409" y="3846474"/>
            <a:ext cx="935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50" name="Oval 49"/>
          <p:cNvSpPr/>
          <p:nvPr/>
        </p:nvSpPr>
        <p:spPr>
          <a:xfrm>
            <a:off x="1203647" y="3932246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2145484" y="3994919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 Box 7"/>
          <p:cNvSpPr txBox="1">
            <a:spLocks noChangeArrowheads="1"/>
          </p:cNvSpPr>
          <p:nvPr/>
        </p:nvSpPr>
        <p:spPr bwMode="auto">
          <a:xfrm>
            <a:off x="2239526" y="4516951"/>
            <a:ext cx="567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time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5135938" y="4609553"/>
            <a:ext cx="1755076" cy="17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5245248" y="3683099"/>
            <a:ext cx="10019" cy="10280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Freeform 54"/>
          <p:cNvSpPr/>
          <p:nvPr/>
        </p:nvSpPr>
        <p:spPr>
          <a:xfrm>
            <a:off x="5289827" y="4027936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 Box 7"/>
          <p:cNvSpPr txBox="1">
            <a:spLocks noChangeArrowheads="1"/>
          </p:cNvSpPr>
          <p:nvPr/>
        </p:nvSpPr>
        <p:spPr bwMode="auto">
          <a:xfrm rot="16200000">
            <a:off x="4668270" y="3888164"/>
            <a:ext cx="935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58" name="Oval 57"/>
          <p:cNvSpPr/>
          <p:nvPr/>
        </p:nvSpPr>
        <p:spPr>
          <a:xfrm>
            <a:off x="5322508" y="3973936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6264345" y="4036609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 Box 7"/>
          <p:cNvSpPr txBox="1">
            <a:spLocks noChangeArrowheads="1"/>
          </p:cNvSpPr>
          <p:nvPr/>
        </p:nvSpPr>
        <p:spPr bwMode="auto">
          <a:xfrm>
            <a:off x="6358387" y="4558641"/>
            <a:ext cx="567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time</a:t>
            </a:r>
          </a:p>
        </p:txBody>
      </p:sp>
      <p:sp>
        <p:nvSpPr>
          <p:cNvPr id="61" name="Rectangle 60"/>
          <p:cNvSpPr/>
          <p:nvPr/>
        </p:nvSpPr>
        <p:spPr>
          <a:xfrm>
            <a:off x="7804333" y="3572937"/>
            <a:ext cx="1061877" cy="12768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3528630" y="3532693"/>
            <a:ext cx="1061877" cy="12768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267463" y="3920327"/>
            <a:ext cx="107834" cy="97796"/>
          </a:xfrm>
          <a:prstGeom prst="ellipse">
            <a:avLst/>
          </a:prstGeom>
          <a:solidFill>
            <a:srgbClr val="00A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3812173" y="3612145"/>
            <a:ext cx="293183" cy="22142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4076741" y="4449789"/>
            <a:ext cx="399446" cy="231951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3652174" y="4334219"/>
            <a:ext cx="293183" cy="22142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4183004" y="3908714"/>
            <a:ext cx="293183" cy="22142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3632958" y="3994919"/>
            <a:ext cx="399446" cy="231951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 Box 7"/>
          <p:cNvSpPr txBox="1">
            <a:spLocks noChangeArrowheads="1"/>
          </p:cNvSpPr>
          <p:nvPr/>
        </p:nvSpPr>
        <p:spPr bwMode="auto">
          <a:xfrm>
            <a:off x="3469383" y="984508"/>
            <a:ext cx="13918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detector area</a:t>
            </a:r>
          </a:p>
        </p:txBody>
      </p:sp>
      <p:sp>
        <p:nvSpPr>
          <p:cNvPr id="71" name="Text Box 7"/>
          <p:cNvSpPr txBox="1">
            <a:spLocks noChangeArrowheads="1"/>
          </p:cNvSpPr>
          <p:nvPr/>
        </p:nvSpPr>
        <p:spPr bwMode="auto">
          <a:xfrm>
            <a:off x="7725081" y="956421"/>
            <a:ext cx="13918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detector area</a:t>
            </a:r>
          </a:p>
        </p:txBody>
      </p:sp>
      <p:sp>
        <p:nvSpPr>
          <p:cNvPr id="72" name="Text Box 7"/>
          <p:cNvSpPr txBox="1">
            <a:spLocks noChangeArrowheads="1"/>
          </p:cNvSpPr>
          <p:nvPr/>
        </p:nvSpPr>
        <p:spPr bwMode="auto">
          <a:xfrm>
            <a:off x="3487072" y="3271310"/>
            <a:ext cx="13918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detector area</a:t>
            </a:r>
          </a:p>
        </p:txBody>
      </p:sp>
      <p:sp>
        <p:nvSpPr>
          <p:cNvPr id="73" name="Text Box 7"/>
          <p:cNvSpPr txBox="1">
            <a:spLocks noChangeArrowheads="1"/>
          </p:cNvSpPr>
          <p:nvPr/>
        </p:nvSpPr>
        <p:spPr bwMode="auto">
          <a:xfrm>
            <a:off x="7799621" y="3344025"/>
            <a:ext cx="13918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detector area</a:t>
            </a:r>
          </a:p>
        </p:txBody>
      </p:sp>
      <p:sp>
        <p:nvSpPr>
          <p:cNvPr id="2" name="Rectangle 1"/>
          <p:cNvSpPr/>
          <p:nvPr/>
        </p:nvSpPr>
        <p:spPr>
          <a:xfrm>
            <a:off x="25398" y="6055910"/>
            <a:ext cx="9118601" cy="276999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Avenir Book" charset="0"/>
                <a:ea typeface="Avenir Book" charset="0"/>
                <a:cs typeface="Avenir Book" charset="0"/>
              </a:rPr>
              <a:t> </a:t>
            </a: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*I</a:t>
            </a:r>
            <a:r>
              <a:rPr lang="en-US" sz="1200" dirty="0">
                <a:latin typeface="Avenir Book" charset="0"/>
                <a:ea typeface="Avenir Book" charset="0"/>
                <a:cs typeface="Avenir Book" charset="0"/>
              </a:rPr>
              <a:t>. </a:t>
            </a:r>
            <a:r>
              <a:rPr lang="en-US" sz="1200" dirty="0" err="1">
                <a:latin typeface="Avenir Book" charset="0"/>
                <a:ea typeface="Avenir Book" charset="0"/>
                <a:cs typeface="Avenir Book" charset="0"/>
              </a:rPr>
              <a:t>Stefanescu</a:t>
            </a:r>
            <a:r>
              <a:rPr lang="en-US" sz="1200" dirty="0">
                <a:latin typeface="Avenir Book" charset="0"/>
                <a:ea typeface="Avenir Book" charset="0"/>
                <a:cs typeface="Avenir Book" charset="0"/>
              </a:rPr>
              <a:t> et al. ,“Neutron detectors for the ESS diffractometers,” Journal </a:t>
            </a: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of Instrumentation </a:t>
            </a:r>
            <a:r>
              <a:rPr lang="en-US" sz="1200" dirty="0">
                <a:latin typeface="Avenir Book" charset="0"/>
                <a:ea typeface="Avenir Book" charset="0"/>
                <a:cs typeface="Avenir Book" charset="0"/>
              </a:rPr>
              <a:t>, vol. 12, no. 01, p. P01019, 2017.</a:t>
            </a:r>
            <a:endParaRPr lang="en-US" sz="1200" dirty="0">
              <a:effectLst/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8017129" y="1265985"/>
            <a:ext cx="293183" cy="22142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8281697" y="2116329"/>
            <a:ext cx="399446" cy="2319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7857130" y="2000759"/>
            <a:ext cx="293183" cy="22142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8421013" y="1572554"/>
            <a:ext cx="293183" cy="22142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7837914" y="1661459"/>
            <a:ext cx="399446" cy="2319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938777" y="1731765"/>
            <a:ext cx="107834" cy="97796"/>
          </a:xfrm>
          <a:prstGeom prst="ellipse">
            <a:avLst/>
          </a:prstGeom>
          <a:solidFill>
            <a:srgbClr val="00A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Straight Arrow Connector 84"/>
          <p:cNvCxnSpPr>
            <a:endCxn id="34" idx="1"/>
          </p:cNvCxnSpPr>
          <p:nvPr/>
        </p:nvCxnSpPr>
        <p:spPr>
          <a:xfrm>
            <a:off x="7130833" y="828372"/>
            <a:ext cx="823736" cy="9177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 Box 7"/>
          <p:cNvSpPr txBox="1">
            <a:spLocks noChangeArrowheads="1"/>
          </p:cNvSpPr>
          <p:nvPr/>
        </p:nvSpPr>
        <p:spPr bwMode="auto">
          <a:xfrm>
            <a:off x="2973917" y="2602720"/>
            <a:ext cx="1816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Total number of neutrons per second on whole detector area </a:t>
            </a:r>
          </a:p>
        </p:txBody>
      </p:sp>
      <p:sp>
        <p:nvSpPr>
          <p:cNvPr id="87" name="Down Arrow 86"/>
          <p:cNvSpPr/>
          <p:nvPr/>
        </p:nvSpPr>
        <p:spPr>
          <a:xfrm>
            <a:off x="3826697" y="2513431"/>
            <a:ext cx="401928" cy="119399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 Box 7"/>
          <p:cNvSpPr txBox="1">
            <a:spLocks noChangeArrowheads="1"/>
          </p:cNvSpPr>
          <p:nvPr/>
        </p:nvSpPr>
        <p:spPr bwMode="auto">
          <a:xfrm>
            <a:off x="729401" y="2745403"/>
            <a:ext cx="18668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venir Book"/>
                <a:cs typeface="Avenir Book"/>
              </a:rPr>
              <a:t>Relevant for bandwidth in DAQ and storage</a:t>
            </a:r>
          </a:p>
        </p:txBody>
      </p:sp>
      <p:sp>
        <p:nvSpPr>
          <p:cNvPr id="89" name="Text Box 7"/>
          <p:cNvSpPr txBox="1">
            <a:spLocks noChangeArrowheads="1"/>
          </p:cNvSpPr>
          <p:nvPr/>
        </p:nvSpPr>
        <p:spPr bwMode="auto">
          <a:xfrm>
            <a:off x="7250763" y="2617907"/>
            <a:ext cx="1816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Total number of neutrons per second on a pixel or unit area </a:t>
            </a:r>
          </a:p>
        </p:txBody>
      </p:sp>
      <p:sp>
        <p:nvSpPr>
          <p:cNvPr id="90" name="Down Arrow 89"/>
          <p:cNvSpPr/>
          <p:nvPr/>
        </p:nvSpPr>
        <p:spPr>
          <a:xfrm>
            <a:off x="8150313" y="2506808"/>
            <a:ext cx="401928" cy="119399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" name="Straight Arrow Connector 90"/>
          <p:cNvCxnSpPr/>
          <p:nvPr/>
        </p:nvCxnSpPr>
        <p:spPr>
          <a:xfrm flipH="1">
            <a:off x="1318747" y="3615235"/>
            <a:ext cx="354464" cy="3085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 Box 7"/>
          <p:cNvSpPr txBox="1">
            <a:spLocks noChangeArrowheads="1"/>
          </p:cNvSpPr>
          <p:nvPr/>
        </p:nvSpPr>
        <p:spPr bwMode="auto">
          <a:xfrm>
            <a:off x="1623293" y="3354611"/>
            <a:ext cx="13918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At peak is the worst condition, i.e. highest</a:t>
            </a:r>
          </a:p>
        </p:txBody>
      </p:sp>
      <p:sp>
        <p:nvSpPr>
          <p:cNvPr id="94" name="Text Box 7"/>
          <p:cNvSpPr txBox="1">
            <a:spLocks noChangeArrowheads="1"/>
          </p:cNvSpPr>
          <p:nvPr/>
        </p:nvSpPr>
        <p:spPr bwMode="auto">
          <a:xfrm>
            <a:off x="2973917" y="4964594"/>
            <a:ext cx="1816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Highest instantaneous </a:t>
            </a:r>
            <a:r>
              <a:rPr lang="en-US" sz="1200" smtClean="0">
                <a:solidFill>
                  <a:srgbClr val="000000"/>
                </a:solidFill>
                <a:latin typeface="Avenir Book"/>
                <a:cs typeface="Avenir Book"/>
              </a:rPr>
              <a:t>number of neutrons per </a:t>
            </a:r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second on whole detector area </a:t>
            </a:r>
          </a:p>
        </p:txBody>
      </p:sp>
      <p:sp>
        <p:nvSpPr>
          <p:cNvPr id="95" name="Down Arrow 94"/>
          <p:cNvSpPr/>
          <p:nvPr/>
        </p:nvSpPr>
        <p:spPr>
          <a:xfrm>
            <a:off x="3868917" y="4842413"/>
            <a:ext cx="401928" cy="119399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 Box 7"/>
          <p:cNvSpPr txBox="1">
            <a:spLocks noChangeArrowheads="1"/>
          </p:cNvSpPr>
          <p:nvPr/>
        </p:nvSpPr>
        <p:spPr bwMode="auto">
          <a:xfrm>
            <a:off x="7237297" y="4973249"/>
            <a:ext cx="1816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Highest instantaneous number of neutrons per second in the brightest pixel or unit area</a:t>
            </a:r>
          </a:p>
        </p:txBody>
      </p:sp>
      <p:sp>
        <p:nvSpPr>
          <p:cNvPr id="97" name="Down Arrow 96"/>
          <p:cNvSpPr/>
          <p:nvPr/>
        </p:nvSpPr>
        <p:spPr>
          <a:xfrm>
            <a:off x="8134307" y="4894407"/>
            <a:ext cx="401928" cy="119399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8104080" y="3662981"/>
            <a:ext cx="293183" cy="22142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8368648" y="4500625"/>
            <a:ext cx="399446" cy="23195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7944081" y="4385055"/>
            <a:ext cx="293183" cy="22142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8474911" y="3959550"/>
            <a:ext cx="293183" cy="22142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7924865" y="4045755"/>
            <a:ext cx="399446" cy="231951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8104080" y="4108202"/>
            <a:ext cx="107834" cy="97796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" name="Straight Arrow Connector 102"/>
          <p:cNvCxnSpPr/>
          <p:nvPr/>
        </p:nvCxnSpPr>
        <p:spPr>
          <a:xfrm>
            <a:off x="7528380" y="4155435"/>
            <a:ext cx="550675" cy="26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Text Box 7"/>
          <p:cNvSpPr txBox="1">
            <a:spLocks noChangeArrowheads="1"/>
          </p:cNvSpPr>
          <p:nvPr/>
        </p:nvSpPr>
        <p:spPr bwMode="auto">
          <a:xfrm>
            <a:off x="723417" y="5290298"/>
            <a:ext cx="16840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Relevant for detector technology choice </a:t>
            </a:r>
          </a:p>
        </p:txBody>
      </p:sp>
      <p:sp>
        <p:nvSpPr>
          <p:cNvPr id="92" name="Text Box 7"/>
          <p:cNvSpPr txBox="1">
            <a:spLocks noChangeArrowheads="1"/>
          </p:cNvSpPr>
          <p:nvPr/>
        </p:nvSpPr>
        <p:spPr bwMode="auto">
          <a:xfrm>
            <a:off x="5112559" y="4871639"/>
            <a:ext cx="18395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Reflectometry</a:t>
            </a:r>
          </a:p>
        </p:txBody>
      </p:sp>
      <p:sp>
        <p:nvSpPr>
          <p:cNvPr id="104" name="Text Box 7"/>
          <p:cNvSpPr txBox="1">
            <a:spLocks noChangeArrowheads="1"/>
          </p:cNvSpPr>
          <p:nvPr/>
        </p:nvSpPr>
        <p:spPr bwMode="auto">
          <a:xfrm>
            <a:off x="1502560" y="4866886"/>
            <a:ext cx="18395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SANS</a:t>
            </a:r>
          </a:p>
        </p:txBody>
      </p:sp>
      <p:sp>
        <p:nvSpPr>
          <p:cNvPr id="105" name="Text Box 7"/>
          <p:cNvSpPr txBox="1">
            <a:spLocks noChangeArrowheads="1"/>
          </p:cNvSpPr>
          <p:nvPr/>
        </p:nvSpPr>
        <p:spPr bwMode="auto">
          <a:xfrm>
            <a:off x="719723" y="2374664"/>
            <a:ext cx="18395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Data storage </a:t>
            </a:r>
          </a:p>
        </p:txBody>
      </p:sp>
    </p:spTree>
    <p:extLst>
      <p:ext uri="{BB962C8B-B14F-4D97-AF65-F5344CB8AC3E}">
        <p14:creationId xmlns:p14="http://schemas.microsoft.com/office/powerpoint/2010/main" val="189646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grpSp>
          <p:nvGrpSpPr>
            <p:cNvPr id="8" name="Group 7"/>
            <p:cNvGrpSpPr/>
            <p:nvPr/>
          </p:nvGrpSpPr>
          <p:grpSpPr>
            <a:xfrm>
              <a:off x="12700" y="6362700"/>
              <a:ext cx="9131300" cy="501650"/>
              <a:chOff x="12700" y="6362700"/>
              <a:chExt cx="9131300" cy="50165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700" y="6362700"/>
                <a:ext cx="9131300" cy="5016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 descr="Screen Shot 2014-10-14 at 09.12.54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99" y="6373981"/>
                <a:ext cx="4546601" cy="480726"/>
              </a:xfrm>
              <a:prstGeom prst="rect">
                <a:avLst/>
              </a:prstGeom>
            </p:spPr>
          </p:pic>
        </p:grpSp>
        <p:pic>
          <p:nvPicPr>
            <p:cNvPr id="9" name="Picture 8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811" y="6410269"/>
              <a:ext cx="1892904" cy="416439"/>
            </a:xfrm>
            <a:prstGeom prst="rect">
              <a:avLst/>
            </a:prstGeom>
          </p:spPr>
        </p:pic>
      </p:grp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-6209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000000"/>
                </a:solidFill>
                <a:latin typeface="Avenir Book"/>
                <a:cs typeface="Avenir Book"/>
              </a:rPr>
              <a:t>Detector requirements in terms of instantaneous counting rate capability</a:t>
            </a:r>
          </a:p>
        </p:txBody>
      </p:sp>
      <p:pic>
        <p:nvPicPr>
          <p:cNvPr id="17" name="Picture 16" descr="Screen Shot 2016-09-20 at 09.31.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353" y="3613558"/>
            <a:ext cx="3383344" cy="21247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025" y="3422952"/>
            <a:ext cx="607888" cy="327783"/>
          </a:xfrm>
          <a:prstGeom prst="rect">
            <a:avLst/>
          </a:prstGeom>
        </p:spPr>
      </p:pic>
      <p:cxnSp>
        <p:nvCxnSpPr>
          <p:cNvPr id="61" name="Straight Arrow Connector 60"/>
          <p:cNvCxnSpPr/>
          <p:nvPr/>
        </p:nvCxnSpPr>
        <p:spPr>
          <a:xfrm>
            <a:off x="5135938" y="4609553"/>
            <a:ext cx="1755076" cy="17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5245248" y="3683099"/>
            <a:ext cx="10019" cy="10280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Freeform 62"/>
          <p:cNvSpPr/>
          <p:nvPr/>
        </p:nvSpPr>
        <p:spPr>
          <a:xfrm>
            <a:off x="5289827" y="4027936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 Box 7"/>
          <p:cNvSpPr txBox="1">
            <a:spLocks noChangeArrowheads="1"/>
          </p:cNvSpPr>
          <p:nvPr/>
        </p:nvSpPr>
        <p:spPr bwMode="auto">
          <a:xfrm rot="16200000">
            <a:off x="4668270" y="3888164"/>
            <a:ext cx="935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65" name="Oval 64"/>
          <p:cNvSpPr/>
          <p:nvPr/>
        </p:nvSpPr>
        <p:spPr>
          <a:xfrm>
            <a:off x="5322508" y="3973936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6264345" y="4036609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 Box 7"/>
          <p:cNvSpPr txBox="1">
            <a:spLocks noChangeArrowheads="1"/>
          </p:cNvSpPr>
          <p:nvPr/>
        </p:nvSpPr>
        <p:spPr bwMode="auto">
          <a:xfrm>
            <a:off x="6358387" y="4558641"/>
            <a:ext cx="567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time</a:t>
            </a:r>
          </a:p>
        </p:txBody>
      </p:sp>
      <p:sp>
        <p:nvSpPr>
          <p:cNvPr id="68" name="Rectangle 67"/>
          <p:cNvSpPr/>
          <p:nvPr/>
        </p:nvSpPr>
        <p:spPr>
          <a:xfrm>
            <a:off x="7804333" y="3572937"/>
            <a:ext cx="1061877" cy="12768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 Box 7"/>
          <p:cNvSpPr txBox="1">
            <a:spLocks noChangeArrowheads="1"/>
          </p:cNvSpPr>
          <p:nvPr/>
        </p:nvSpPr>
        <p:spPr bwMode="auto">
          <a:xfrm>
            <a:off x="7799621" y="3344025"/>
            <a:ext cx="13918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detector area</a:t>
            </a:r>
          </a:p>
        </p:txBody>
      </p:sp>
      <p:sp>
        <p:nvSpPr>
          <p:cNvPr id="70" name="Text Box 7"/>
          <p:cNvSpPr txBox="1">
            <a:spLocks noChangeArrowheads="1"/>
          </p:cNvSpPr>
          <p:nvPr/>
        </p:nvSpPr>
        <p:spPr bwMode="auto">
          <a:xfrm>
            <a:off x="7237297" y="4973249"/>
            <a:ext cx="1816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Highest instantaneous number of neutrons per second in the brightest pixel or unit area</a:t>
            </a:r>
          </a:p>
        </p:txBody>
      </p:sp>
      <p:sp>
        <p:nvSpPr>
          <p:cNvPr id="71" name="Down Arrow 70"/>
          <p:cNvSpPr/>
          <p:nvPr/>
        </p:nvSpPr>
        <p:spPr>
          <a:xfrm>
            <a:off x="8134307" y="4894407"/>
            <a:ext cx="401928" cy="119399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8104080" y="3662981"/>
            <a:ext cx="293183" cy="22142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8368648" y="4500625"/>
            <a:ext cx="399446" cy="23195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7944081" y="4385055"/>
            <a:ext cx="293183" cy="22142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8474911" y="3959550"/>
            <a:ext cx="293183" cy="22142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7924865" y="4045755"/>
            <a:ext cx="399446" cy="231951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8104080" y="4108202"/>
            <a:ext cx="107834" cy="97796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Arrow Connector 77"/>
          <p:cNvCxnSpPr/>
          <p:nvPr/>
        </p:nvCxnSpPr>
        <p:spPr>
          <a:xfrm>
            <a:off x="7528380" y="4155435"/>
            <a:ext cx="550675" cy="26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5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grpSp>
          <p:nvGrpSpPr>
            <p:cNvPr id="8" name="Group 7"/>
            <p:cNvGrpSpPr/>
            <p:nvPr/>
          </p:nvGrpSpPr>
          <p:grpSpPr>
            <a:xfrm>
              <a:off x="12700" y="6362700"/>
              <a:ext cx="9131300" cy="501650"/>
              <a:chOff x="12700" y="6362700"/>
              <a:chExt cx="9131300" cy="50165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700" y="6362700"/>
                <a:ext cx="9131300" cy="5016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 descr="Screen Shot 2014-10-14 at 09.12.54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99" y="6373981"/>
                <a:ext cx="4546601" cy="480726"/>
              </a:xfrm>
              <a:prstGeom prst="rect">
                <a:avLst/>
              </a:prstGeom>
            </p:spPr>
          </p:pic>
        </p:grpSp>
        <p:pic>
          <p:nvPicPr>
            <p:cNvPr id="9" name="Picture 8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811" y="6410269"/>
              <a:ext cx="1892904" cy="416439"/>
            </a:xfrm>
            <a:prstGeom prst="rect">
              <a:avLst/>
            </a:prstGeom>
          </p:spPr>
        </p:pic>
      </p:grp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-6209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000000"/>
                </a:solidFill>
                <a:latin typeface="Avenir Book"/>
                <a:cs typeface="Avenir Book"/>
              </a:rPr>
              <a:t>Detector requirements in terms of instantaneous counting rate capability</a:t>
            </a:r>
          </a:p>
        </p:txBody>
      </p:sp>
      <p:pic>
        <p:nvPicPr>
          <p:cNvPr id="17" name="Picture 16" descr="Screen Shot 2016-09-20 at 09.31.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353" y="3613558"/>
            <a:ext cx="3383344" cy="21247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025" y="3422952"/>
            <a:ext cx="607888" cy="327783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1206166" y="2446641"/>
            <a:ext cx="5058832" cy="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341632" y="1157562"/>
            <a:ext cx="1731434" cy="245533"/>
          </a:xfrm>
          <a:prstGeom prst="rect">
            <a:avLst/>
          </a:prstGeom>
          <a:solidFill>
            <a:srgbClr val="FFE524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Avenir Book"/>
                <a:cs typeface="Avenir Book"/>
              </a:rPr>
              <a:t>Direct Spectroscopy</a:t>
            </a:r>
            <a:endParaRPr lang="en-US" sz="1200" b="1" dirty="0">
              <a:solidFill>
                <a:schemeClr val="tx1"/>
              </a:solidFill>
              <a:latin typeface="Avenir Book"/>
              <a:cs typeface="Avenir Book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41631" y="1496228"/>
            <a:ext cx="1934634" cy="245533"/>
          </a:xfrm>
          <a:prstGeom prst="rect">
            <a:avLst/>
          </a:prstGeom>
          <a:solidFill>
            <a:srgbClr val="A752C7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Avenir Book"/>
                <a:cs typeface="Avenir Book"/>
              </a:rPr>
              <a:t>Indirect Spectroscopy</a:t>
            </a:r>
            <a:endParaRPr lang="en-US" sz="1200" b="1" dirty="0">
              <a:solidFill>
                <a:schemeClr val="tx1"/>
              </a:solidFill>
              <a:latin typeface="Avenir Book"/>
              <a:cs typeface="Avenir Book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41632" y="1817962"/>
            <a:ext cx="1426633" cy="245533"/>
          </a:xfrm>
          <a:prstGeom prst="rect">
            <a:avLst/>
          </a:prstGeom>
          <a:solidFill>
            <a:srgbClr val="43AC3C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Avenir Book"/>
                <a:cs typeface="Avenir Book"/>
              </a:rPr>
              <a:t>Diffraction</a:t>
            </a:r>
            <a:endParaRPr lang="en-US" sz="1200" b="1" dirty="0">
              <a:solidFill>
                <a:schemeClr val="tx1"/>
              </a:solidFill>
              <a:latin typeface="Avenir Book"/>
              <a:cs typeface="Avenir Book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341632" y="2131227"/>
            <a:ext cx="800100" cy="24553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Avenir Book"/>
                <a:cs typeface="Avenir Book"/>
              </a:rPr>
              <a:t>Imaging</a:t>
            </a:r>
            <a:endParaRPr lang="en-US" sz="1200" b="1" dirty="0">
              <a:solidFill>
                <a:schemeClr val="tx1"/>
              </a:solidFill>
              <a:latin typeface="Avenir Book"/>
              <a:cs typeface="Avenir Book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57733" y="1817962"/>
            <a:ext cx="1007532" cy="245533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Avenir Book"/>
                <a:cs typeface="Avenir Book"/>
              </a:rPr>
              <a:t>SANS</a:t>
            </a:r>
            <a:endParaRPr lang="en-US" sz="1200" b="1" dirty="0">
              <a:solidFill>
                <a:schemeClr val="tx1"/>
              </a:solidFill>
              <a:latin typeface="Avenir Book"/>
              <a:cs typeface="Avenir Book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157733" y="2124623"/>
            <a:ext cx="1824317" cy="245533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chemeClr val="tx1"/>
                </a:solidFill>
                <a:latin typeface="Avenir Book"/>
                <a:cs typeface="Avenir Book"/>
              </a:rPr>
              <a:t>Reflectometry</a:t>
            </a:r>
            <a:endParaRPr lang="en-US" sz="1200" b="1" dirty="0">
              <a:solidFill>
                <a:schemeClr val="tx1"/>
              </a:solidFill>
              <a:latin typeface="Avenir Book"/>
              <a:cs typeface="Avenir Book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1206166" y="2429707"/>
            <a:ext cx="579543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1			10			100			1000</a:t>
            </a:r>
          </a:p>
          <a:p>
            <a:endParaRPr lang="en-US" sz="1600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06159" y="2653361"/>
            <a:ext cx="19200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1 = state-of-the-art</a:t>
            </a:r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958703" y="2251910"/>
            <a:ext cx="203498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Instantaneous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Rate Capability (log) </a:t>
            </a:r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188520" y="781997"/>
            <a:ext cx="289053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factor by which requirements 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exceed state-of-the-art</a:t>
            </a:r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06159" y="784106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Avenir Book"/>
                <a:cs typeface="Avenir Book"/>
              </a:rPr>
              <a:t>Rate requirements</a:t>
            </a:r>
            <a:endParaRPr lang="en-US" sz="1600" b="1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5135938" y="4609553"/>
            <a:ext cx="1755076" cy="17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5245248" y="3683099"/>
            <a:ext cx="10019" cy="10280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Freeform 62"/>
          <p:cNvSpPr/>
          <p:nvPr/>
        </p:nvSpPr>
        <p:spPr>
          <a:xfrm>
            <a:off x="5289827" y="4027936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 Box 7"/>
          <p:cNvSpPr txBox="1">
            <a:spLocks noChangeArrowheads="1"/>
          </p:cNvSpPr>
          <p:nvPr/>
        </p:nvSpPr>
        <p:spPr bwMode="auto">
          <a:xfrm rot="16200000">
            <a:off x="4668270" y="3888164"/>
            <a:ext cx="935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65" name="Oval 64"/>
          <p:cNvSpPr/>
          <p:nvPr/>
        </p:nvSpPr>
        <p:spPr>
          <a:xfrm>
            <a:off x="5322508" y="3973936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6264345" y="4036609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 Box 7"/>
          <p:cNvSpPr txBox="1">
            <a:spLocks noChangeArrowheads="1"/>
          </p:cNvSpPr>
          <p:nvPr/>
        </p:nvSpPr>
        <p:spPr bwMode="auto">
          <a:xfrm>
            <a:off x="6358387" y="4558641"/>
            <a:ext cx="567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time</a:t>
            </a:r>
          </a:p>
        </p:txBody>
      </p:sp>
      <p:sp>
        <p:nvSpPr>
          <p:cNvPr id="68" name="Rectangle 67"/>
          <p:cNvSpPr/>
          <p:nvPr/>
        </p:nvSpPr>
        <p:spPr>
          <a:xfrm>
            <a:off x="7804333" y="3572937"/>
            <a:ext cx="1061877" cy="12768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 Box 7"/>
          <p:cNvSpPr txBox="1">
            <a:spLocks noChangeArrowheads="1"/>
          </p:cNvSpPr>
          <p:nvPr/>
        </p:nvSpPr>
        <p:spPr bwMode="auto">
          <a:xfrm>
            <a:off x="7799621" y="3344025"/>
            <a:ext cx="13918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detector area</a:t>
            </a:r>
          </a:p>
        </p:txBody>
      </p:sp>
      <p:sp>
        <p:nvSpPr>
          <p:cNvPr id="70" name="Text Box 7"/>
          <p:cNvSpPr txBox="1">
            <a:spLocks noChangeArrowheads="1"/>
          </p:cNvSpPr>
          <p:nvPr/>
        </p:nvSpPr>
        <p:spPr bwMode="auto">
          <a:xfrm>
            <a:off x="7237297" y="4973249"/>
            <a:ext cx="1816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Highest instantaneous number of neutrons per second in the brightest pixel or unit area</a:t>
            </a:r>
          </a:p>
        </p:txBody>
      </p:sp>
      <p:sp>
        <p:nvSpPr>
          <p:cNvPr id="71" name="Down Arrow 70"/>
          <p:cNvSpPr/>
          <p:nvPr/>
        </p:nvSpPr>
        <p:spPr>
          <a:xfrm>
            <a:off x="8134307" y="4894407"/>
            <a:ext cx="401928" cy="119399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8104080" y="3662981"/>
            <a:ext cx="293183" cy="22142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8368648" y="4500625"/>
            <a:ext cx="399446" cy="23195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7944081" y="4385055"/>
            <a:ext cx="293183" cy="22142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8474911" y="3959550"/>
            <a:ext cx="293183" cy="22142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7924865" y="4045755"/>
            <a:ext cx="399446" cy="231951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8104080" y="4108202"/>
            <a:ext cx="107834" cy="97796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Arrow Connector 77"/>
          <p:cNvCxnSpPr/>
          <p:nvPr/>
        </p:nvCxnSpPr>
        <p:spPr>
          <a:xfrm>
            <a:off x="7528380" y="4155435"/>
            <a:ext cx="550675" cy="26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56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" name="Rectangle 2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8" name="Picture 7" descr="Screen Shot 2015-04-28 at 14.29.5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0825" y="574650"/>
            <a:ext cx="2324547" cy="2422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Screen Shot 2015-04-28 at 14.28.5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5913" y="591583"/>
            <a:ext cx="3603319" cy="24975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542464" y="5799566"/>
            <a:ext cx="1939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smtClean="0">
                <a:latin typeface="Avenir Book"/>
                <a:cs typeface="Avenir Book"/>
              </a:rPr>
              <a:t>Vertical Reflectometer</a:t>
            </a:r>
            <a:endParaRPr lang="en-US" sz="1400" u="sng" dirty="0" smtClean="0">
              <a:latin typeface="Avenir Book"/>
              <a:cs typeface="Avenir Book"/>
            </a:endParaRPr>
          </a:p>
        </p:txBody>
      </p:sp>
      <p:pic>
        <p:nvPicPr>
          <p:cNvPr id="11" name="Picture 10" descr="Vertreflect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5913" y="3803527"/>
            <a:ext cx="3352800" cy="1846602"/>
          </a:xfrm>
          <a:prstGeom prst="rect">
            <a:avLst/>
          </a:prstGeom>
        </p:spPr>
      </p:pic>
      <p:pic>
        <p:nvPicPr>
          <p:cNvPr id="12" name="Picture 11" descr="Reflectomete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425" y="3617260"/>
            <a:ext cx="3493657" cy="223472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40780" y="5796925"/>
            <a:ext cx="2172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>
                <a:latin typeface="Avenir Book"/>
                <a:cs typeface="Avenir Book"/>
              </a:rPr>
              <a:t>Horizontal Reflectometer</a:t>
            </a:r>
          </a:p>
          <a:p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-48317" y="2457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err="1" smtClean="0">
                <a:solidFill>
                  <a:srgbClr val="000000"/>
                </a:solidFill>
                <a:latin typeface="Avenir Book"/>
                <a:cs typeface="Avenir Book"/>
              </a:rPr>
              <a:t>Reflectometry</a:t>
            </a:r>
            <a:r>
              <a:rPr lang="en-US" u="sng" dirty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lang="en-US" u="sng" dirty="0" smtClean="0">
                <a:solidFill>
                  <a:srgbClr val="000000"/>
                </a:solidFill>
                <a:latin typeface="Avenir Book"/>
                <a:cs typeface="Avenir Book"/>
              </a:rPr>
              <a:t>at ESS: FREIA and ESTIA</a:t>
            </a:r>
          </a:p>
        </p:txBody>
      </p:sp>
      <p:pic>
        <p:nvPicPr>
          <p:cNvPr id="15" name="Picture 14" descr="brightnessGreenXLar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2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Reflectome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2400"/>
            <a:ext cx="4600821" cy="294292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21" name="Rectangle 20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 descr="Screen Shot 2014-10-14 at 09.12.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4968943" y="757734"/>
            <a:ext cx="358303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Reflectometry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 is a technique to study 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SURFACES AND INTERFACES</a:t>
            </a:r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-48317" y="2457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  <a:latin typeface="Avenir Book"/>
                <a:cs typeface="Avenir Book"/>
              </a:rPr>
              <a:t>Reflectometry</a:t>
            </a:r>
          </a:p>
        </p:txBody>
      </p:sp>
      <p:pic>
        <p:nvPicPr>
          <p:cNvPr id="9" name="Picture 8" descr="brightnessGreenX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4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Reflectome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2400"/>
            <a:ext cx="4600821" cy="294292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21" name="Rectangle 20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 descr="Screen Shot 2014-10-14 at 09.12.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1293421" y="5867400"/>
            <a:ext cx="1828800" cy="15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750621" y="5943600"/>
            <a:ext cx="92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sample</a:t>
            </a:r>
            <a:endParaRPr lang="en-US" dirty="0">
              <a:latin typeface="Avenir Book"/>
              <a:cs typeface="Avenir Book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302821" y="4800600"/>
            <a:ext cx="1905000" cy="762000"/>
          </a:xfrm>
          <a:prstGeom prst="straightConnector1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207821" y="4800600"/>
            <a:ext cx="1828800" cy="762000"/>
          </a:xfrm>
          <a:prstGeom prst="straightConnector1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88621" y="5181600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ymbol" charset="2"/>
                <a:cs typeface="Symbol" charset="2"/>
              </a:rPr>
              <a:t>q</a:t>
            </a:r>
            <a:endParaRPr lang="en-US" sz="2400" dirty="0">
              <a:latin typeface="Symbol" charset="2"/>
              <a:cs typeface="Symbol" charset="2"/>
            </a:endParaRPr>
          </a:p>
        </p:txBody>
      </p:sp>
      <p:sp>
        <p:nvSpPr>
          <p:cNvPr id="35" name="Arc 34"/>
          <p:cNvSpPr/>
          <p:nvPr/>
        </p:nvSpPr>
        <p:spPr>
          <a:xfrm>
            <a:off x="1369621" y="5181600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c 35"/>
          <p:cNvSpPr/>
          <p:nvPr/>
        </p:nvSpPr>
        <p:spPr>
          <a:xfrm>
            <a:off x="2588821" y="525780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122221" y="5181600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ymbol" charset="2"/>
                <a:cs typeface="Symbol" charset="2"/>
              </a:rPr>
              <a:t>q</a:t>
            </a:r>
            <a:endParaRPr lang="en-US" sz="2400" dirty="0">
              <a:latin typeface="Symbol" charset="2"/>
              <a:cs typeface="Symbol" charset="2"/>
            </a:endParaRPr>
          </a:p>
        </p:txBody>
      </p:sp>
      <p:sp>
        <p:nvSpPr>
          <p:cNvPr id="38" name="Rectangle 37"/>
          <p:cNvSpPr/>
          <p:nvPr/>
        </p:nvSpPr>
        <p:spPr>
          <a:xfrm rot="5400000">
            <a:off x="3274621" y="4648200"/>
            <a:ext cx="1828800" cy="152400"/>
          </a:xfrm>
          <a:prstGeom prst="rect">
            <a:avLst/>
          </a:prstGeom>
          <a:solidFill>
            <a:srgbClr val="00CC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3655621" y="5715000"/>
            <a:ext cx="1060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26621" y="4343400"/>
            <a:ext cx="2250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I</a:t>
            </a:r>
            <a:r>
              <a:rPr lang="en-US" baseline="-25000" dirty="0">
                <a:latin typeface="Avenir Book"/>
                <a:cs typeface="Avenir Book"/>
              </a:rPr>
              <a:t>0</a:t>
            </a:r>
            <a:r>
              <a:rPr lang="en-US" baseline="-25000" dirty="0" smtClean="0">
                <a:latin typeface="Avenir Book"/>
                <a:cs typeface="Avenir Book"/>
              </a:rPr>
              <a:t> </a:t>
            </a:r>
            <a:r>
              <a:rPr lang="en-US" dirty="0" smtClean="0">
                <a:latin typeface="Avenir Book"/>
                <a:cs typeface="Avenir Book"/>
              </a:rPr>
              <a:t>incoming intensity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42" name="Picture 41" descr="857136.lipids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0621" y="5638801"/>
            <a:ext cx="890210" cy="228600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219200" y="3581400"/>
            <a:ext cx="209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Specular reflection 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43" name="TextBox 42"/>
          <p:cNvSpPr txBox="1"/>
          <p:nvPr/>
        </p:nvSpPr>
        <p:spPr>
          <a:xfrm rot="20233093">
            <a:off x="2077168" y="4754204"/>
            <a:ext cx="191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I</a:t>
            </a:r>
            <a:r>
              <a:rPr lang="en-US" baseline="-25000" dirty="0" smtClean="0">
                <a:latin typeface="Avenir Book"/>
                <a:cs typeface="Avenir Book"/>
              </a:rPr>
              <a:t>R </a:t>
            </a:r>
            <a:r>
              <a:rPr lang="en-US" dirty="0" smtClean="0">
                <a:latin typeface="Avenir Book"/>
                <a:cs typeface="Avenir Book"/>
              </a:rPr>
              <a:t>s. refl. intensity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968943" y="757734"/>
            <a:ext cx="358303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Reflectometry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 is a technique to study 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SURFACES AND INTERFACES</a:t>
            </a:r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-48317" y="2457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  <a:latin typeface="Avenir Book"/>
                <a:cs typeface="Avenir Book"/>
              </a:rPr>
              <a:t>Reflectometry</a:t>
            </a:r>
          </a:p>
        </p:txBody>
      </p:sp>
      <p:pic>
        <p:nvPicPr>
          <p:cNvPr id="27" name="Picture 26" descr="brightnessGreenXLar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8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grpSp>
          <p:nvGrpSpPr>
            <p:cNvPr id="8" name="Group 7"/>
            <p:cNvGrpSpPr/>
            <p:nvPr/>
          </p:nvGrpSpPr>
          <p:grpSpPr>
            <a:xfrm>
              <a:off x="12700" y="6362700"/>
              <a:ext cx="9131300" cy="501650"/>
              <a:chOff x="12700" y="6362700"/>
              <a:chExt cx="9131300" cy="50165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700" y="6362700"/>
                <a:ext cx="9131300" cy="5016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 descr="Screen Shot 2014-10-14 at 09.12.54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99" y="6373981"/>
                <a:ext cx="4546601" cy="480726"/>
              </a:xfrm>
              <a:prstGeom prst="rect">
                <a:avLst/>
              </a:prstGeom>
            </p:spPr>
          </p:pic>
        </p:grpSp>
        <p:pic>
          <p:nvPicPr>
            <p:cNvPr id="9" name="Picture 8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811" y="6410269"/>
              <a:ext cx="1892904" cy="416439"/>
            </a:xfrm>
            <a:prstGeom prst="rect">
              <a:avLst/>
            </a:prstGeom>
          </p:spPr>
        </p:pic>
      </p:grp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0" y="0"/>
            <a:ext cx="77639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000000"/>
                </a:solidFill>
                <a:latin typeface="Avenir Book"/>
                <a:cs typeface="Avenir Book"/>
              </a:rPr>
              <a:t>Counting rate definitions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515892" y="-383882"/>
            <a:ext cx="631152" cy="37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/>
          <a:p>
            <a:pPr eaLnBrk="1" hangingPunct="1"/>
            <a:r>
              <a:rPr lang="en-US" sz="2000" dirty="0">
                <a:solidFill>
                  <a:schemeClr val="bg1"/>
                </a:solidFill>
              </a:rPr>
              <a:t>4 cm</a:t>
            </a:r>
          </a:p>
        </p:txBody>
      </p:sp>
    </p:spTree>
    <p:extLst>
      <p:ext uri="{BB962C8B-B14F-4D97-AF65-F5344CB8AC3E}">
        <p14:creationId xmlns:p14="http://schemas.microsoft.com/office/powerpoint/2010/main" val="127006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7021" y="1964580"/>
            <a:ext cx="3730482" cy="2814081"/>
          </a:xfrm>
          <a:prstGeom prst="rect">
            <a:avLst/>
          </a:prstGeom>
        </p:spPr>
      </p:pic>
      <p:pic>
        <p:nvPicPr>
          <p:cNvPr id="25" name="Picture 24" descr="Reflectome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2400"/>
            <a:ext cx="4600821" cy="294292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21" name="Rectangle 20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27" name="Rectangle 26"/>
          <p:cNvSpPr/>
          <p:nvPr/>
        </p:nvSpPr>
        <p:spPr>
          <a:xfrm>
            <a:off x="4874821" y="4542840"/>
            <a:ext cx="3736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2800" dirty="0">
                <a:solidFill>
                  <a:srgbClr val="FF0000"/>
                </a:solidFill>
                <a:latin typeface="Avenir Book"/>
                <a:cs typeface="Avenir Book"/>
              </a:rPr>
              <a:t>q </a:t>
            </a:r>
            <a:r>
              <a:rPr lang="en-US" sz="2800" dirty="0" smtClean="0">
                <a:solidFill>
                  <a:srgbClr val="FF0000"/>
                </a:solidFill>
                <a:latin typeface="Avenir Book"/>
                <a:cs typeface="Avenir Book"/>
              </a:rPr>
              <a:t>=(4</a:t>
            </a:r>
            <a:r>
              <a:rPr lang="en-US" sz="2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dirty="0" smtClean="0">
                <a:solidFill>
                  <a:srgbClr val="FF0000"/>
                </a:solidFill>
                <a:latin typeface="Avenir Book"/>
                <a:cs typeface="Avenir Book"/>
              </a:rPr>
              <a:t>/</a:t>
            </a:r>
            <a:r>
              <a:rPr lang="en-US" sz="2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l) </a:t>
            </a:r>
            <a:r>
              <a:rPr lang="en-US" sz="2800" dirty="0" smtClean="0">
                <a:solidFill>
                  <a:srgbClr val="FF0000"/>
                </a:solidFill>
                <a:latin typeface="Avenir Book"/>
                <a:cs typeface="Avenir Book"/>
              </a:rPr>
              <a:t>sin</a:t>
            </a:r>
            <a:r>
              <a:rPr lang="en-US" sz="2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(q)</a:t>
            </a:r>
            <a:r>
              <a:rPr lang="en-US" sz="2800" dirty="0" smtClean="0">
                <a:solidFill>
                  <a:srgbClr val="FF0000"/>
                </a:solidFill>
                <a:latin typeface="Avenir Book"/>
                <a:cs typeface="Avenir Book"/>
              </a:rPr>
              <a:t> </a:t>
            </a:r>
            <a:endParaRPr lang="en-US" sz="28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74821" y="5339834"/>
            <a:ext cx="2283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Neutron wavelength </a:t>
            </a:r>
            <a:endParaRPr lang="en-US" dirty="0">
              <a:latin typeface="Avenir Book"/>
              <a:cs typeface="Avenir Book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6800742" y="4989151"/>
            <a:ext cx="0" cy="3848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172200" y="5339834"/>
            <a:ext cx="1815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Incidence angle</a:t>
            </a:r>
            <a:endParaRPr lang="en-US" dirty="0">
              <a:latin typeface="Avenir Book"/>
              <a:cs typeface="Avenir Book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H="1" flipV="1">
            <a:off x="7768022" y="4996094"/>
            <a:ext cx="3306" cy="35644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810732" y="1467991"/>
            <a:ext cx="3698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venir Book"/>
                <a:cs typeface="Avenir Book"/>
              </a:rPr>
              <a:t>To measure the reflected neutrons </a:t>
            </a:r>
          </a:p>
          <a:p>
            <a:pPr algn="ctr"/>
            <a:r>
              <a:rPr lang="en-US" dirty="0" smtClean="0">
                <a:latin typeface="Avenir Book"/>
                <a:cs typeface="Avenir Book"/>
              </a:rPr>
              <a:t>as a function of q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293421" y="5867400"/>
            <a:ext cx="1828800" cy="15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1750621" y="5943600"/>
            <a:ext cx="92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sample</a:t>
            </a:r>
            <a:endParaRPr lang="en-US" dirty="0">
              <a:latin typeface="Avenir Book"/>
              <a:cs typeface="Avenir Book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302821" y="4800600"/>
            <a:ext cx="1905000" cy="762000"/>
          </a:xfrm>
          <a:prstGeom prst="straightConnector1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2207821" y="4800600"/>
            <a:ext cx="1828800" cy="762000"/>
          </a:xfrm>
          <a:prstGeom prst="straightConnector1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988621" y="5181600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ymbol" charset="2"/>
                <a:cs typeface="Symbol" charset="2"/>
              </a:rPr>
              <a:t>q</a:t>
            </a:r>
            <a:endParaRPr lang="en-US" sz="2400" dirty="0">
              <a:latin typeface="Symbol" charset="2"/>
              <a:cs typeface="Symbol" charset="2"/>
            </a:endParaRPr>
          </a:p>
        </p:txBody>
      </p:sp>
      <p:sp>
        <p:nvSpPr>
          <p:cNvPr id="49" name="Arc 48"/>
          <p:cNvSpPr/>
          <p:nvPr/>
        </p:nvSpPr>
        <p:spPr>
          <a:xfrm>
            <a:off x="1369621" y="5181600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c 49"/>
          <p:cNvSpPr/>
          <p:nvPr/>
        </p:nvSpPr>
        <p:spPr>
          <a:xfrm>
            <a:off x="2588821" y="525780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3122221" y="5181600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ymbol" charset="2"/>
                <a:cs typeface="Symbol" charset="2"/>
              </a:rPr>
              <a:t>q</a:t>
            </a:r>
            <a:endParaRPr lang="en-US" sz="2400" dirty="0">
              <a:latin typeface="Symbol" charset="2"/>
              <a:cs typeface="Symbol" charset="2"/>
            </a:endParaRPr>
          </a:p>
        </p:txBody>
      </p:sp>
      <p:sp>
        <p:nvSpPr>
          <p:cNvPr id="52" name="Rectangle 51"/>
          <p:cNvSpPr/>
          <p:nvPr/>
        </p:nvSpPr>
        <p:spPr>
          <a:xfrm rot="5400000">
            <a:off x="3274621" y="4648200"/>
            <a:ext cx="1828800" cy="152400"/>
          </a:xfrm>
          <a:prstGeom prst="rect">
            <a:avLst/>
          </a:prstGeom>
          <a:solidFill>
            <a:srgbClr val="00CC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3655621" y="5715000"/>
            <a:ext cx="1060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26621" y="4343400"/>
            <a:ext cx="2250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I</a:t>
            </a:r>
            <a:r>
              <a:rPr lang="en-US" baseline="-25000" dirty="0">
                <a:latin typeface="Avenir Book"/>
                <a:cs typeface="Avenir Book"/>
              </a:rPr>
              <a:t>0</a:t>
            </a:r>
            <a:r>
              <a:rPr lang="en-US" baseline="-25000" dirty="0" smtClean="0">
                <a:latin typeface="Avenir Book"/>
                <a:cs typeface="Avenir Book"/>
              </a:rPr>
              <a:t> </a:t>
            </a:r>
            <a:r>
              <a:rPr lang="en-US" dirty="0" smtClean="0">
                <a:latin typeface="Avenir Book"/>
                <a:cs typeface="Avenir Book"/>
              </a:rPr>
              <a:t>incoming intensity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55" name="Picture 54" descr="857136.lipids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0621" y="5638801"/>
            <a:ext cx="890210" cy="22860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219200" y="3581400"/>
            <a:ext cx="209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Specular reflection 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57" name="TextBox 56"/>
          <p:cNvSpPr txBox="1"/>
          <p:nvPr/>
        </p:nvSpPr>
        <p:spPr>
          <a:xfrm rot="20233093">
            <a:off x="2077168" y="4754204"/>
            <a:ext cx="191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I</a:t>
            </a:r>
            <a:r>
              <a:rPr lang="en-US" baseline="-25000" dirty="0" smtClean="0">
                <a:latin typeface="Avenir Book"/>
                <a:cs typeface="Avenir Book"/>
              </a:rPr>
              <a:t>R </a:t>
            </a:r>
            <a:r>
              <a:rPr lang="en-US" dirty="0" smtClean="0">
                <a:latin typeface="Avenir Book"/>
                <a:cs typeface="Avenir Book"/>
              </a:rPr>
              <a:t>s. refl. intensity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968943" y="757734"/>
            <a:ext cx="358303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Reflectometry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 is a technique to study 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SURFACES AND INTERFACES</a:t>
            </a:r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23648" y="4236982"/>
            <a:ext cx="2367727" cy="3486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991376" y="4130910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venir Book"/>
                <a:cs typeface="Avenir Book"/>
              </a:rPr>
              <a:t>q</a:t>
            </a:r>
            <a:endParaRPr lang="en-US"/>
          </a:p>
        </p:txBody>
      </p:sp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-48317" y="2457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  <a:latin typeface="Avenir Book"/>
                <a:cs typeface="Avenir Book"/>
              </a:rPr>
              <a:t>Reflectometry</a:t>
            </a:r>
          </a:p>
        </p:txBody>
      </p:sp>
      <p:pic>
        <p:nvPicPr>
          <p:cNvPr id="42" name="Picture 41" descr="brightnessGreenXLar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2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86400" y="3798332"/>
            <a:ext cx="1447800" cy="1992868"/>
          </a:xfrm>
          <a:prstGeom prst="rect">
            <a:avLst/>
          </a:prstGeom>
          <a:solidFill>
            <a:srgbClr val="5CDA38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Reflectome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2400"/>
            <a:ext cx="4600821" cy="2942927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V="1">
            <a:off x="5410200" y="3581400"/>
            <a:ext cx="0" cy="243840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029200" y="3429000"/>
            <a:ext cx="28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257800" y="5943600"/>
            <a:ext cx="190500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934200" y="5943600"/>
            <a:ext cx="28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5562600" y="4876800"/>
            <a:ext cx="1295400" cy="1524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7010399" y="4373940"/>
            <a:ext cx="17796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localized </a:t>
            </a:r>
          </a:p>
          <a:p>
            <a:r>
              <a:rPr lang="en-US" dirty="0" smtClean="0">
                <a:latin typeface="Avenir Book"/>
                <a:cs typeface="Avenir Book"/>
              </a:rPr>
              <a:t>specular</a:t>
            </a:r>
          </a:p>
          <a:p>
            <a:r>
              <a:rPr lang="en-US" dirty="0">
                <a:latin typeface="Avenir Book"/>
                <a:cs typeface="Avenir Book"/>
              </a:rPr>
              <a:t>r</a:t>
            </a:r>
            <a:r>
              <a:rPr lang="en-US" dirty="0" smtClean="0">
                <a:latin typeface="Avenir Book"/>
                <a:cs typeface="Avenir Book"/>
              </a:rPr>
              <a:t>eflected </a:t>
            </a:r>
          </a:p>
          <a:p>
            <a:r>
              <a:rPr lang="en-US" dirty="0">
                <a:latin typeface="Avenir Book"/>
                <a:cs typeface="Avenir Book"/>
              </a:rPr>
              <a:t>i</a:t>
            </a:r>
            <a:r>
              <a:rPr lang="en-US" dirty="0" smtClean="0">
                <a:latin typeface="Avenir Book"/>
                <a:cs typeface="Avenir Book"/>
              </a:rPr>
              <a:t>ntensity</a:t>
            </a:r>
          </a:p>
          <a:p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(2mm x 40mm)</a:t>
            </a:r>
            <a:endParaRPr lang="en-US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293421" y="5867400"/>
            <a:ext cx="1828800" cy="15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1750621" y="5943600"/>
            <a:ext cx="92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sample</a:t>
            </a:r>
            <a:endParaRPr lang="en-US" dirty="0">
              <a:latin typeface="Avenir Book"/>
              <a:cs typeface="Avenir Book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302821" y="4800600"/>
            <a:ext cx="1905000" cy="762000"/>
          </a:xfrm>
          <a:prstGeom prst="straightConnector1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2207821" y="4800600"/>
            <a:ext cx="1828800" cy="762000"/>
          </a:xfrm>
          <a:prstGeom prst="straightConnector1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988621" y="5181600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ymbol" charset="2"/>
                <a:cs typeface="Symbol" charset="2"/>
              </a:rPr>
              <a:t>q</a:t>
            </a:r>
            <a:endParaRPr lang="en-US" sz="2400" dirty="0">
              <a:latin typeface="Symbol" charset="2"/>
              <a:cs typeface="Symbol" charset="2"/>
            </a:endParaRPr>
          </a:p>
        </p:txBody>
      </p:sp>
      <p:sp>
        <p:nvSpPr>
          <p:cNvPr id="49" name="Arc 48"/>
          <p:cNvSpPr/>
          <p:nvPr/>
        </p:nvSpPr>
        <p:spPr>
          <a:xfrm>
            <a:off x="1369621" y="5181600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c 49"/>
          <p:cNvSpPr/>
          <p:nvPr/>
        </p:nvSpPr>
        <p:spPr>
          <a:xfrm>
            <a:off x="2588821" y="525780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3122221" y="5181600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ymbol" charset="2"/>
                <a:cs typeface="Symbol" charset="2"/>
              </a:rPr>
              <a:t>q</a:t>
            </a:r>
            <a:endParaRPr lang="en-US" sz="2400" dirty="0">
              <a:latin typeface="Symbol" charset="2"/>
              <a:cs typeface="Symbol" charset="2"/>
            </a:endParaRPr>
          </a:p>
        </p:txBody>
      </p:sp>
      <p:sp>
        <p:nvSpPr>
          <p:cNvPr id="52" name="Rectangle 51"/>
          <p:cNvSpPr/>
          <p:nvPr/>
        </p:nvSpPr>
        <p:spPr>
          <a:xfrm rot="5400000">
            <a:off x="3274621" y="4648200"/>
            <a:ext cx="1828800" cy="152400"/>
          </a:xfrm>
          <a:prstGeom prst="rect">
            <a:avLst/>
          </a:prstGeom>
          <a:solidFill>
            <a:srgbClr val="00CC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3655621" y="5715000"/>
            <a:ext cx="1060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26621" y="4343400"/>
            <a:ext cx="2250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I</a:t>
            </a:r>
            <a:r>
              <a:rPr lang="en-US" baseline="-25000" dirty="0">
                <a:latin typeface="Avenir Book"/>
                <a:cs typeface="Avenir Book"/>
              </a:rPr>
              <a:t>0</a:t>
            </a:r>
            <a:r>
              <a:rPr lang="en-US" baseline="-25000" dirty="0" smtClean="0">
                <a:latin typeface="Avenir Book"/>
                <a:cs typeface="Avenir Book"/>
              </a:rPr>
              <a:t> </a:t>
            </a:r>
            <a:r>
              <a:rPr lang="en-US" dirty="0" smtClean="0">
                <a:latin typeface="Avenir Book"/>
                <a:cs typeface="Avenir Book"/>
              </a:rPr>
              <a:t>incoming intensity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55" name="Picture 54" descr="857136.lipid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0621" y="5638801"/>
            <a:ext cx="890210" cy="22860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219200" y="3581400"/>
            <a:ext cx="209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Specular reflection 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57" name="TextBox 56"/>
          <p:cNvSpPr txBox="1"/>
          <p:nvPr/>
        </p:nvSpPr>
        <p:spPr>
          <a:xfrm rot="20233093">
            <a:off x="2077168" y="4754204"/>
            <a:ext cx="191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I</a:t>
            </a:r>
            <a:r>
              <a:rPr lang="en-US" baseline="-25000" dirty="0" smtClean="0">
                <a:latin typeface="Avenir Book"/>
                <a:cs typeface="Avenir Book"/>
              </a:rPr>
              <a:t>R </a:t>
            </a:r>
            <a:r>
              <a:rPr lang="en-US" dirty="0" smtClean="0">
                <a:latin typeface="Avenir Book"/>
                <a:cs typeface="Avenir Book"/>
              </a:rPr>
              <a:t>s. refl. intensity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685443" y="5943600"/>
            <a:ext cx="1060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-48317" y="2457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  <a:latin typeface="Avenir Book"/>
                <a:cs typeface="Avenir Book"/>
              </a:rPr>
              <a:t>Reflectometry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2" name="Rectangle 31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4" name="Picture 33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35" name="Picture 34" descr="brightnessGreenXLar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86400" y="3798332"/>
            <a:ext cx="1447800" cy="1992868"/>
          </a:xfrm>
          <a:prstGeom prst="rect">
            <a:avLst/>
          </a:prstGeom>
          <a:solidFill>
            <a:srgbClr val="5CDA38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Reflectome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2400"/>
            <a:ext cx="4600821" cy="2942927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V="1">
            <a:off x="5410200" y="3581400"/>
            <a:ext cx="0" cy="243840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029200" y="3429000"/>
            <a:ext cx="28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257800" y="5943600"/>
            <a:ext cx="190500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934200" y="5943600"/>
            <a:ext cx="28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5562600" y="4876800"/>
            <a:ext cx="1295400" cy="1524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293421" y="5867400"/>
            <a:ext cx="1828800" cy="15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1750621" y="5943600"/>
            <a:ext cx="92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sample</a:t>
            </a:r>
            <a:endParaRPr lang="en-US" dirty="0">
              <a:latin typeface="Avenir Book"/>
              <a:cs typeface="Avenir Book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302821" y="4800600"/>
            <a:ext cx="1905000" cy="762000"/>
          </a:xfrm>
          <a:prstGeom prst="straightConnector1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2207821" y="4800600"/>
            <a:ext cx="1828800" cy="762000"/>
          </a:xfrm>
          <a:prstGeom prst="straightConnector1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988621" y="5181600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ymbol" charset="2"/>
                <a:cs typeface="Symbol" charset="2"/>
              </a:rPr>
              <a:t>q</a:t>
            </a:r>
            <a:endParaRPr lang="en-US" sz="2400" dirty="0">
              <a:latin typeface="Symbol" charset="2"/>
              <a:cs typeface="Symbol" charset="2"/>
            </a:endParaRPr>
          </a:p>
        </p:txBody>
      </p:sp>
      <p:sp>
        <p:nvSpPr>
          <p:cNvPr id="49" name="Arc 48"/>
          <p:cNvSpPr/>
          <p:nvPr/>
        </p:nvSpPr>
        <p:spPr>
          <a:xfrm>
            <a:off x="1369621" y="5181600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c 49"/>
          <p:cNvSpPr/>
          <p:nvPr/>
        </p:nvSpPr>
        <p:spPr>
          <a:xfrm>
            <a:off x="2588821" y="525780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3122221" y="5181600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ymbol" charset="2"/>
                <a:cs typeface="Symbol" charset="2"/>
              </a:rPr>
              <a:t>q</a:t>
            </a:r>
            <a:endParaRPr lang="en-US" sz="2400" dirty="0">
              <a:latin typeface="Symbol" charset="2"/>
              <a:cs typeface="Symbol" charset="2"/>
            </a:endParaRPr>
          </a:p>
        </p:txBody>
      </p:sp>
      <p:sp>
        <p:nvSpPr>
          <p:cNvPr id="52" name="Rectangle 51"/>
          <p:cNvSpPr/>
          <p:nvPr/>
        </p:nvSpPr>
        <p:spPr>
          <a:xfrm rot="5400000">
            <a:off x="3274621" y="4648200"/>
            <a:ext cx="1828800" cy="152400"/>
          </a:xfrm>
          <a:prstGeom prst="rect">
            <a:avLst/>
          </a:prstGeom>
          <a:solidFill>
            <a:srgbClr val="00CC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3655621" y="5715000"/>
            <a:ext cx="1060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26621" y="4343400"/>
            <a:ext cx="2250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I</a:t>
            </a:r>
            <a:r>
              <a:rPr lang="en-US" baseline="-25000" dirty="0">
                <a:latin typeface="Avenir Book"/>
                <a:cs typeface="Avenir Book"/>
              </a:rPr>
              <a:t>0</a:t>
            </a:r>
            <a:r>
              <a:rPr lang="en-US" baseline="-25000" dirty="0" smtClean="0">
                <a:latin typeface="Avenir Book"/>
                <a:cs typeface="Avenir Book"/>
              </a:rPr>
              <a:t> </a:t>
            </a:r>
            <a:r>
              <a:rPr lang="en-US" dirty="0" smtClean="0">
                <a:latin typeface="Avenir Book"/>
                <a:cs typeface="Avenir Book"/>
              </a:rPr>
              <a:t>incoming intensity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55" name="Picture 54" descr="857136.lipid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0621" y="5638801"/>
            <a:ext cx="890210" cy="22860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219200" y="3581400"/>
            <a:ext cx="209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Specular reflection 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57" name="TextBox 56"/>
          <p:cNvSpPr txBox="1"/>
          <p:nvPr/>
        </p:nvSpPr>
        <p:spPr>
          <a:xfrm rot="20233093">
            <a:off x="2077168" y="4754204"/>
            <a:ext cx="191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I</a:t>
            </a:r>
            <a:r>
              <a:rPr lang="en-US" baseline="-25000" dirty="0" smtClean="0">
                <a:latin typeface="Avenir Book"/>
                <a:cs typeface="Avenir Book"/>
              </a:rPr>
              <a:t>R </a:t>
            </a:r>
            <a:r>
              <a:rPr lang="en-US" dirty="0" smtClean="0">
                <a:latin typeface="Avenir Book"/>
                <a:cs typeface="Avenir Book"/>
              </a:rPr>
              <a:t>s. refl. intensity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685443" y="5943600"/>
            <a:ext cx="1060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-48317" y="2457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  <a:latin typeface="Avenir Book"/>
                <a:cs typeface="Avenir Book"/>
              </a:rPr>
              <a:t>Reflectometry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2" name="Rectangle 31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4" name="Picture 33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35" name="Picture 34" descr="brightnessGreenXLar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4649138" y="1466988"/>
            <a:ext cx="55776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>
                <a:latin typeface="Avenir Book"/>
                <a:cs typeface="Avenir Book"/>
              </a:rPr>
              <a:t>ESTIA can work in 3 different modes:</a:t>
            </a:r>
          </a:p>
          <a:p>
            <a:pPr algn="just"/>
            <a:endParaRPr lang="en-US" sz="1400" dirty="0">
              <a:latin typeface="Avenir Book"/>
              <a:cs typeface="Avenir Book"/>
            </a:endParaRPr>
          </a:p>
        </p:txBody>
      </p:sp>
      <p:pic>
        <p:nvPicPr>
          <p:cNvPr id="36" name="Picture 35" descr="Screen Shot 2015-10-28 at 11.08.57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048" y="1718048"/>
            <a:ext cx="4231102" cy="1836507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4649138" y="159065"/>
            <a:ext cx="55776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smtClean="0">
                <a:latin typeface="Avenir Book"/>
                <a:cs typeface="Avenir Book"/>
              </a:rPr>
              <a:t>FREIA measures </a:t>
            </a:r>
            <a:r>
              <a:rPr lang="en-US" sz="1400" dirty="0" smtClean="0">
                <a:latin typeface="Avenir Book"/>
                <a:cs typeface="Avenir Book"/>
              </a:rPr>
              <a:t>3 angles at once:</a:t>
            </a:r>
          </a:p>
          <a:p>
            <a:pPr algn="just"/>
            <a:endParaRPr lang="en-US" sz="1400" dirty="0">
              <a:latin typeface="Avenir Book"/>
              <a:cs typeface="Avenir Book"/>
            </a:endParaRPr>
          </a:p>
        </p:txBody>
      </p:sp>
      <p:pic>
        <p:nvPicPr>
          <p:cNvPr id="41" name="Picture 40" descr="Screen Shot 2015-05-12 at 09.09.1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8780" y="447989"/>
            <a:ext cx="1502839" cy="885731"/>
          </a:xfrm>
          <a:prstGeom prst="rect">
            <a:avLst/>
          </a:prstGeom>
        </p:spPr>
      </p:pic>
      <p:cxnSp>
        <p:nvCxnSpPr>
          <p:cNvPr id="42" name="Straight Connector 41"/>
          <p:cNvCxnSpPr/>
          <p:nvPr/>
        </p:nvCxnSpPr>
        <p:spPr>
          <a:xfrm flipH="1" flipV="1">
            <a:off x="4591524" y="2458"/>
            <a:ext cx="38276" cy="3426542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4695952" y="3529155"/>
            <a:ext cx="4251198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615829" y="1170288"/>
            <a:ext cx="678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venir Book"/>
                <a:cs typeface="Avenir Book"/>
              </a:rPr>
              <a:t>sample</a:t>
            </a:r>
            <a:endParaRPr lang="en-US" sz="1200" dirty="0">
              <a:latin typeface="Avenir Book"/>
              <a:cs typeface="Avenir Book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7973" y="505057"/>
            <a:ext cx="1536760" cy="907535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7010399" y="4373940"/>
            <a:ext cx="171553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localized </a:t>
            </a:r>
          </a:p>
          <a:p>
            <a:r>
              <a:rPr lang="en-US" dirty="0" smtClean="0">
                <a:latin typeface="Avenir Book"/>
                <a:cs typeface="Avenir Book"/>
              </a:rPr>
              <a:t>specular</a:t>
            </a:r>
          </a:p>
          <a:p>
            <a:r>
              <a:rPr lang="en-US" dirty="0">
                <a:latin typeface="Avenir Book"/>
                <a:cs typeface="Avenir Book"/>
              </a:rPr>
              <a:t>r</a:t>
            </a:r>
            <a:r>
              <a:rPr lang="en-US" dirty="0" smtClean="0">
                <a:latin typeface="Avenir Book"/>
                <a:cs typeface="Avenir Book"/>
              </a:rPr>
              <a:t>eflected </a:t>
            </a:r>
          </a:p>
          <a:p>
            <a:r>
              <a:rPr lang="en-US" dirty="0">
                <a:latin typeface="Avenir Book"/>
                <a:cs typeface="Avenir Book"/>
              </a:rPr>
              <a:t>i</a:t>
            </a:r>
            <a:r>
              <a:rPr lang="en-US" dirty="0" smtClean="0">
                <a:latin typeface="Avenir Book"/>
                <a:cs typeface="Avenir Book"/>
              </a:rPr>
              <a:t>ntensity</a:t>
            </a:r>
          </a:p>
          <a:p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(2mm x 40mm)</a:t>
            </a:r>
            <a:endParaRPr lang="en-US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7961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" name="Rectangle 2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6" name="Picture 5" descr="Screen Shot 2015-04-28 at 14.47.5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5250" y="1899121"/>
            <a:ext cx="2738801" cy="2209534"/>
          </a:xfrm>
          <a:prstGeom prst="rect">
            <a:avLst/>
          </a:prstGeom>
        </p:spPr>
      </p:pic>
      <p:pic>
        <p:nvPicPr>
          <p:cNvPr id="8" name="Picture 7" descr="Screen Shot 2015-04-28 at 14.29.59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358" y="1031850"/>
            <a:ext cx="3670792" cy="38255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brightnessGreenXLar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-48317" y="2457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  <a:latin typeface="Avenir Book"/>
                <a:cs typeface="Avenir Book"/>
              </a:rPr>
              <a:t>Reflectometry</a:t>
            </a:r>
            <a:r>
              <a:rPr lang="en-US" u="sng" dirty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lang="en-US" u="sng" dirty="0" smtClean="0">
                <a:solidFill>
                  <a:srgbClr val="000000"/>
                </a:solidFill>
                <a:latin typeface="Avenir Book"/>
                <a:cs typeface="Avenir Book"/>
              </a:rPr>
              <a:t>at ESS: FREIA</a:t>
            </a:r>
          </a:p>
        </p:txBody>
      </p:sp>
    </p:spTree>
    <p:extLst>
      <p:ext uri="{BB962C8B-B14F-4D97-AF65-F5344CB8AC3E}">
        <p14:creationId xmlns:p14="http://schemas.microsoft.com/office/powerpoint/2010/main" val="5199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21" name="Rectangle 20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6" name="Picture 5" descr="Screen Shot 2015-04-28 at 14.31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152400"/>
            <a:ext cx="1295400" cy="590550"/>
          </a:xfrm>
          <a:prstGeom prst="rect">
            <a:avLst/>
          </a:prstGeom>
        </p:spPr>
      </p:pic>
      <p:pic>
        <p:nvPicPr>
          <p:cNvPr id="58" name="Picture 57" descr="brightnessGreenX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sp>
        <p:nvSpPr>
          <p:cNvPr id="59" name="Text Box 7"/>
          <p:cNvSpPr txBox="1">
            <a:spLocks noChangeArrowheads="1"/>
          </p:cNvSpPr>
          <p:nvPr/>
        </p:nvSpPr>
        <p:spPr bwMode="auto">
          <a:xfrm>
            <a:off x="-48317" y="2457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  <a:latin typeface="Avenir Book"/>
                <a:cs typeface="Avenir Book"/>
              </a:rPr>
              <a:t>Reflectometry</a:t>
            </a:r>
            <a:r>
              <a:rPr lang="en-US" u="sng" dirty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lang="en-US" u="sng" dirty="0" smtClean="0">
                <a:solidFill>
                  <a:srgbClr val="000000"/>
                </a:solidFill>
                <a:latin typeface="Avenir Book"/>
                <a:cs typeface="Avenir Book"/>
              </a:rPr>
              <a:t>at ESS: FREIA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599456" y="5242731"/>
            <a:ext cx="1755076" cy="17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708766" y="4316277"/>
            <a:ext cx="10019" cy="10280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Freeform 61"/>
          <p:cNvSpPr/>
          <p:nvPr/>
        </p:nvSpPr>
        <p:spPr>
          <a:xfrm>
            <a:off x="753345" y="4661114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 Box 7"/>
          <p:cNvSpPr txBox="1">
            <a:spLocks noChangeArrowheads="1"/>
          </p:cNvSpPr>
          <p:nvPr/>
        </p:nvSpPr>
        <p:spPr bwMode="auto">
          <a:xfrm rot="16200000">
            <a:off x="131788" y="4521342"/>
            <a:ext cx="935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64" name="Oval 63"/>
          <p:cNvSpPr/>
          <p:nvPr/>
        </p:nvSpPr>
        <p:spPr>
          <a:xfrm>
            <a:off x="786026" y="4607114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1727863" y="4669787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 Box 7"/>
          <p:cNvSpPr txBox="1">
            <a:spLocks noChangeArrowheads="1"/>
          </p:cNvSpPr>
          <p:nvPr/>
        </p:nvSpPr>
        <p:spPr bwMode="auto">
          <a:xfrm>
            <a:off x="1821905" y="5191819"/>
            <a:ext cx="567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time</a:t>
            </a:r>
          </a:p>
        </p:txBody>
      </p:sp>
      <p:sp>
        <p:nvSpPr>
          <p:cNvPr id="67" name="Rectangle 66"/>
          <p:cNvSpPr/>
          <p:nvPr/>
        </p:nvSpPr>
        <p:spPr>
          <a:xfrm>
            <a:off x="7489068" y="4036792"/>
            <a:ext cx="1061877" cy="12768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 Box 7"/>
          <p:cNvSpPr txBox="1">
            <a:spLocks noChangeArrowheads="1"/>
          </p:cNvSpPr>
          <p:nvPr/>
        </p:nvSpPr>
        <p:spPr bwMode="auto">
          <a:xfrm>
            <a:off x="7423072" y="3727966"/>
            <a:ext cx="13918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detector area</a:t>
            </a:r>
          </a:p>
        </p:txBody>
      </p:sp>
      <p:sp>
        <p:nvSpPr>
          <p:cNvPr id="69" name="Oval 68"/>
          <p:cNvSpPr/>
          <p:nvPr/>
        </p:nvSpPr>
        <p:spPr>
          <a:xfrm>
            <a:off x="7788815" y="4126836"/>
            <a:ext cx="293183" cy="22142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8053383" y="4964480"/>
            <a:ext cx="399446" cy="23195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7628816" y="4848910"/>
            <a:ext cx="293183" cy="22142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8159646" y="4423405"/>
            <a:ext cx="293183" cy="22142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7609600" y="4509610"/>
            <a:ext cx="399446" cy="231951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5674" y="4186334"/>
            <a:ext cx="845285" cy="11285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2555" y="4182289"/>
            <a:ext cx="1774877" cy="1181100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2074" y="4234889"/>
            <a:ext cx="1119914" cy="1075900"/>
          </a:xfrm>
          <a:prstGeom prst="rect">
            <a:avLst/>
          </a:prstGeom>
        </p:spPr>
      </p:pic>
      <p:cxnSp>
        <p:nvCxnSpPr>
          <p:cNvPr id="77" name="Connecteur droit avec flèche 69"/>
          <p:cNvCxnSpPr/>
          <p:nvPr/>
        </p:nvCxnSpPr>
        <p:spPr>
          <a:xfrm flipV="1">
            <a:off x="2068782" y="4664403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avec flèche 69"/>
          <p:cNvCxnSpPr/>
          <p:nvPr/>
        </p:nvCxnSpPr>
        <p:spPr>
          <a:xfrm>
            <a:off x="5400412" y="4715113"/>
            <a:ext cx="285750" cy="288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avec flèche 69"/>
          <p:cNvCxnSpPr/>
          <p:nvPr/>
        </p:nvCxnSpPr>
        <p:spPr>
          <a:xfrm flipV="1">
            <a:off x="6798776" y="4637555"/>
            <a:ext cx="472117" cy="7273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69"/>
          <p:cNvCxnSpPr/>
          <p:nvPr/>
        </p:nvCxnSpPr>
        <p:spPr>
          <a:xfrm flipV="1">
            <a:off x="6691988" y="4237548"/>
            <a:ext cx="646480" cy="304526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avec flèche 69"/>
          <p:cNvCxnSpPr/>
          <p:nvPr/>
        </p:nvCxnSpPr>
        <p:spPr>
          <a:xfrm>
            <a:off x="6755087" y="4907591"/>
            <a:ext cx="583381" cy="27458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69"/>
          <p:cNvCxnSpPr/>
          <p:nvPr/>
        </p:nvCxnSpPr>
        <p:spPr>
          <a:xfrm>
            <a:off x="6755087" y="4790936"/>
            <a:ext cx="627193" cy="97669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 Box 7"/>
          <p:cNvSpPr txBox="1">
            <a:spLocks noChangeArrowheads="1"/>
          </p:cNvSpPr>
          <p:nvPr/>
        </p:nvSpPr>
        <p:spPr bwMode="auto">
          <a:xfrm>
            <a:off x="3094103" y="3867058"/>
            <a:ext cx="232731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smtClean="0">
                <a:solidFill>
                  <a:srgbClr val="000000"/>
                </a:solidFill>
                <a:latin typeface="Avenir Book"/>
                <a:cs typeface="Avenir Book"/>
              </a:rPr>
              <a:t>neutron delivery system</a:t>
            </a:r>
            <a:endParaRPr lang="en-US" sz="1200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84" name="Text Box 7"/>
          <p:cNvSpPr txBox="1">
            <a:spLocks noChangeArrowheads="1"/>
          </p:cNvSpPr>
          <p:nvPr/>
        </p:nvSpPr>
        <p:spPr bwMode="auto">
          <a:xfrm>
            <a:off x="5831063" y="4103128"/>
            <a:ext cx="13918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smtClean="0">
                <a:solidFill>
                  <a:srgbClr val="000000"/>
                </a:solidFill>
                <a:latin typeface="Avenir Book"/>
                <a:cs typeface="Avenir Book"/>
              </a:rPr>
              <a:t>sample</a:t>
            </a:r>
            <a:endParaRPr lang="en-US" sz="1200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85" name="Text Box 7"/>
          <p:cNvSpPr txBox="1">
            <a:spLocks noChangeArrowheads="1"/>
          </p:cNvSpPr>
          <p:nvPr/>
        </p:nvSpPr>
        <p:spPr bwMode="auto">
          <a:xfrm>
            <a:off x="5453964" y="5644452"/>
            <a:ext cx="13918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Flux at sample</a:t>
            </a:r>
          </a:p>
        </p:txBody>
      </p:sp>
      <p:sp>
        <p:nvSpPr>
          <p:cNvPr id="86" name="Text Box 7"/>
          <p:cNvSpPr txBox="1">
            <a:spLocks noChangeArrowheads="1"/>
          </p:cNvSpPr>
          <p:nvPr/>
        </p:nvSpPr>
        <p:spPr bwMode="auto">
          <a:xfrm>
            <a:off x="7338468" y="5644452"/>
            <a:ext cx="13918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Flux at detector</a:t>
            </a:r>
          </a:p>
        </p:txBody>
      </p:sp>
      <p:sp>
        <p:nvSpPr>
          <p:cNvPr id="87" name="Text Box 7"/>
          <p:cNvSpPr txBox="1">
            <a:spLocks noChangeArrowheads="1"/>
          </p:cNvSpPr>
          <p:nvPr/>
        </p:nvSpPr>
        <p:spPr bwMode="auto">
          <a:xfrm>
            <a:off x="3169511" y="5647318"/>
            <a:ext cx="16013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Beam transportation</a:t>
            </a:r>
          </a:p>
        </p:txBody>
      </p:sp>
      <p:sp>
        <p:nvSpPr>
          <p:cNvPr id="88" name="Text Box 7"/>
          <p:cNvSpPr txBox="1">
            <a:spLocks noChangeArrowheads="1"/>
          </p:cNvSpPr>
          <p:nvPr/>
        </p:nvSpPr>
        <p:spPr bwMode="auto">
          <a:xfrm>
            <a:off x="706065" y="5647317"/>
            <a:ext cx="16013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smtClean="0">
                <a:solidFill>
                  <a:srgbClr val="000000"/>
                </a:solidFill>
                <a:latin typeface="Avenir Book"/>
                <a:cs typeface="Avenir Book"/>
              </a:rPr>
              <a:t>Source</a:t>
            </a:r>
            <a:endParaRPr lang="en-US" sz="1200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26262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21" name="Rectangle 20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58" name="Picture 57" descr="brightnessGreenX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sp>
        <p:nvSpPr>
          <p:cNvPr id="59" name="Text Box 7"/>
          <p:cNvSpPr txBox="1">
            <a:spLocks noChangeArrowheads="1"/>
          </p:cNvSpPr>
          <p:nvPr/>
        </p:nvSpPr>
        <p:spPr bwMode="auto">
          <a:xfrm>
            <a:off x="-48317" y="2457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  <a:latin typeface="Avenir Book"/>
                <a:cs typeface="Avenir Book"/>
              </a:rPr>
              <a:t>Reflectometry</a:t>
            </a:r>
            <a:r>
              <a:rPr lang="en-US" u="sng" dirty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lang="en-US" u="sng" dirty="0" smtClean="0">
                <a:solidFill>
                  <a:srgbClr val="000000"/>
                </a:solidFill>
                <a:latin typeface="Avenir Book"/>
                <a:cs typeface="Avenir Book"/>
              </a:rPr>
              <a:t>at ESS: FREIA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599456" y="5242731"/>
            <a:ext cx="1755076" cy="17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708766" y="4316277"/>
            <a:ext cx="10019" cy="10280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Freeform 61"/>
          <p:cNvSpPr/>
          <p:nvPr/>
        </p:nvSpPr>
        <p:spPr>
          <a:xfrm>
            <a:off x="753345" y="4661114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 Box 7"/>
          <p:cNvSpPr txBox="1">
            <a:spLocks noChangeArrowheads="1"/>
          </p:cNvSpPr>
          <p:nvPr/>
        </p:nvSpPr>
        <p:spPr bwMode="auto">
          <a:xfrm rot="16200000">
            <a:off x="131788" y="4521342"/>
            <a:ext cx="935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64" name="Oval 63"/>
          <p:cNvSpPr/>
          <p:nvPr/>
        </p:nvSpPr>
        <p:spPr>
          <a:xfrm>
            <a:off x="786026" y="4607114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1727863" y="4669787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 Box 7"/>
          <p:cNvSpPr txBox="1">
            <a:spLocks noChangeArrowheads="1"/>
          </p:cNvSpPr>
          <p:nvPr/>
        </p:nvSpPr>
        <p:spPr bwMode="auto">
          <a:xfrm>
            <a:off x="1821905" y="5191819"/>
            <a:ext cx="567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time</a:t>
            </a:r>
          </a:p>
        </p:txBody>
      </p:sp>
      <p:sp>
        <p:nvSpPr>
          <p:cNvPr id="67" name="Rectangle 66"/>
          <p:cNvSpPr/>
          <p:nvPr/>
        </p:nvSpPr>
        <p:spPr>
          <a:xfrm>
            <a:off x="7489068" y="4036792"/>
            <a:ext cx="1061877" cy="12768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 Box 7"/>
          <p:cNvSpPr txBox="1">
            <a:spLocks noChangeArrowheads="1"/>
          </p:cNvSpPr>
          <p:nvPr/>
        </p:nvSpPr>
        <p:spPr bwMode="auto">
          <a:xfrm>
            <a:off x="7423072" y="3727966"/>
            <a:ext cx="13918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detector area</a:t>
            </a:r>
          </a:p>
        </p:txBody>
      </p:sp>
      <p:sp>
        <p:nvSpPr>
          <p:cNvPr id="69" name="Oval 68"/>
          <p:cNvSpPr/>
          <p:nvPr/>
        </p:nvSpPr>
        <p:spPr>
          <a:xfrm>
            <a:off x="7788815" y="4126836"/>
            <a:ext cx="293183" cy="22142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8053383" y="4964480"/>
            <a:ext cx="399446" cy="23195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7628816" y="4848910"/>
            <a:ext cx="293183" cy="22142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8159646" y="4423405"/>
            <a:ext cx="293183" cy="22142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7609600" y="4509610"/>
            <a:ext cx="399446" cy="231951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674" y="4186334"/>
            <a:ext cx="845285" cy="11285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2555" y="4182289"/>
            <a:ext cx="1774877" cy="1181100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2074" y="4234889"/>
            <a:ext cx="1119914" cy="1075900"/>
          </a:xfrm>
          <a:prstGeom prst="rect">
            <a:avLst/>
          </a:prstGeom>
        </p:spPr>
      </p:pic>
      <p:cxnSp>
        <p:nvCxnSpPr>
          <p:cNvPr id="77" name="Connecteur droit avec flèche 69"/>
          <p:cNvCxnSpPr/>
          <p:nvPr/>
        </p:nvCxnSpPr>
        <p:spPr>
          <a:xfrm flipV="1">
            <a:off x="2068782" y="4664403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avec flèche 69"/>
          <p:cNvCxnSpPr/>
          <p:nvPr/>
        </p:nvCxnSpPr>
        <p:spPr>
          <a:xfrm>
            <a:off x="5400412" y="4715113"/>
            <a:ext cx="285750" cy="288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avec flèche 69"/>
          <p:cNvCxnSpPr/>
          <p:nvPr/>
        </p:nvCxnSpPr>
        <p:spPr>
          <a:xfrm flipV="1">
            <a:off x="6798776" y="4637555"/>
            <a:ext cx="472117" cy="7273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69"/>
          <p:cNvCxnSpPr/>
          <p:nvPr/>
        </p:nvCxnSpPr>
        <p:spPr>
          <a:xfrm flipV="1">
            <a:off x="6691988" y="4237548"/>
            <a:ext cx="646480" cy="304526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avec flèche 69"/>
          <p:cNvCxnSpPr/>
          <p:nvPr/>
        </p:nvCxnSpPr>
        <p:spPr>
          <a:xfrm>
            <a:off x="6755087" y="4907591"/>
            <a:ext cx="583381" cy="27458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69"/>
          <p:cNvCxnSpPr/>
          <p:nvPr/>
        </p:nvCxnSpPr>
        <p:spPr>
          <a:xfrm>
            <a:off x="6755087" y="4790936"/>
            <a:ext cx="627193" cy="97669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 Box 7"/>
          <p:cNvSpPr txBox="1">
            <a:spLocks noChangeArrowheads="1"/>
          </p:cNvSpPr>
          <p:nvPr/>
        </p:nvSpPr>
        <p:spPr bwMode="auto">
          <a:xfrm>
            <a:off x="3094103" y="3867058"/>
            <a:ext cx="232731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smtClean="0">
                <a:solidFill>
                  <a:srgbClr val="000000"/>
                </a:solidFill>
                <a:latin typeface="Avenir Book"/>
                <a:cs typeface="Avenir Book"/>
              </a:rPr>
              <a:t>neutron delivery system</a:t>
            </a:r>
            <a:endParaRPr lang="en-US" sz="1200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84" name="Text Box 7"/>
          <p:cNvSpPr txBox="1">
            <a:spLocks noChangeArrowheads="1"/>
          </p:cNvSpPr>
          <p:nvPr/>
        </p:nvSpPr>
        <p:spPr bwMode="auto">
          <a:xfrm>
            <a:off x="5831063" y="4103128"/>
            <a:ext cx="13918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smtClean="0">
                <a:solidFill>
                  <a:srgbClr val="000000"/>
                </a:solidFill>
                <a:latin typeface="Avenir Book"/>
                <a:cs typeface="Avenir Book"/>
              </a:rPr>
              <a:t>sample</a:t>
            </a:r>
            <a:endParaRPr lang="en-US" sz="1200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85" name="Text Box 7"/>
          <p:cNvSpPr txBox="1">
            <a:spLocks noChangeArrowheads="1"/>
          </p:cNvSpPr>
          <p:nvPr/>
        </p:nvSpPr>
        <p:spPr bwMode="auto">
          <a:xfrm>
            <a:off x="5453964" y="5644452"/>
            <a:ext cx="13918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Flux at sample</a:t>
            </a:r>
          </a:p>
        </p:txBody>
      </p:sp>
      <p:sp>
        <p:nvSpPr>
          <p:cNvPr id="86" name="Text Box 7"/>
          <p:cNvSpPr txBox="1">
            <a:spLocks noChangeArrowheads="1"/>
          </p:cNvSpPr>
          <p:nvPr/>
        </p:nvSpPr>
        <p:spPr bwMode="auto">
          <a:xfrm>
            <a:off x="7338468" y="5644452"/>
            <a:ext cx="13918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Flux at detector</a:t>
            </a:r>
          </a:p>
        </p:txBody>
      </p:sp>
      <p:sp>
        <p:nvSpPr>
          <p:cNvPr id="87" name="Text Box 7"/>
          <p:cNvSpPr txBox="1">
            <a:spLocks noChangeArrowheads="1"/>
          </p:cNvSpPr>
          <p:nvPr/>
        </p:nvSpPr>
        <p:spPr bwMode="auto">
          <a:xfrm>
            <a:off x="3169511" y="5647318"/>
            <a:ext cx="16013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Beam transportation</a:t>
            </a:r>
          </a:p>
        </p:txBody>
      </p:sp>
      <p:sp>
        <p:nvSpPr>
          <p:cNvPr id="88" name="Text Box 7"/>
          <p:cNvSpPr txBox="1">
            <a:spLocks noChangeArrowheads="1"/>
          </p:cNvSpPr>
          <p:nvPr/>
        </p:nvSpPr>
        <p:spPr bwMode="auto">
          <a:xfrm>
            <a:off x="706065" y="5647317"/>
            <a:ext cx="16013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smtClean="0">
                <a:solidFill>
                  <a:srgbClr val="000000"/>
                </a:solidFill>
                <a:latin typeface="Avenir Book"/>
                <a:cs typeface="Avenir Book"/>
              </a:rPr>
              <a:t>Source</a:t>
            </a:r>
            <a:endParaRPr lang="en-US" sz="1200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pic>
        <p:nvPicPr>
          <p:cNvPr id="37" name="Picture 36" descr="Screen Shot 2015-04-28 at 14.34.00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1" y="533400"/>
            <a:ext cx="5381362" cy="312420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5715000" y="152400"/>
            <a:ext cx="3736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2800" dirty="0" smtClean="0">
                <a:latin typeface="Avenir Book"/>
                <a:cs typeface="Avenir Book"/>
              </a:rPr>
              <a:t>q =(4</a:t>
            </a:r>
            <a:r>
              <a:rPr lang="en-US" sz="2800" dirty="0" smtClean="0">
                <a:latin typeface="Symbol" charset="2"/>
                <a:cs typeface="Symbol" charset="2"/>
              </a:rPr>
              <a:t>p</a:t>
            </a:r>
            <a:r>
              <a:rPr lang="en-US" sz="2800" dirty="0" smtClean="0">
                <a:latin typeface="Avenir Book"/>
                <a:cs typeface="Avenir Book"/>
              </a:rPr>
              <a:t>/</a:t>
            </a:r>
            <a:r>
              <a:rPr lang="en-US" sz="2800" dirty="0" smtClean="0">
                <a:latin typeface="Symbol" charset="2"/>
                <a:cs typeface="Symbol" charset="2"/>
              </a:rPr>
              <a:t>l) </a:t>
            </a:r>
            <a:r>
              <a:rPr lang="en-US" sz="2800" dirty="0" smtClean="0">
                <a:latin typeface="Avenir Book"/>
                <a:cs typeface="Avenir Book"/>
              </a:rPr>
              <a:t>sin</a:t>
            </a:r>
            <a:r>
              <a:rPr lang="en-US" sz="2800" dirty="0" smtClean="0">
                <a:latin typeface="Symbol" charset="2"/>
                <a:cs typeface="Symbol" charset="2"/>
              </a:rPr>
              <a:t>(q)</a:t>
            </a:r>
            <a:r>
              <a:rPr lang="en-US" sz="2800" dirty="0" smtClean="0">
                <a:latin typeface="Avenir Book"/>
                <a:cs typeface="Avenir Book"/>
              </a:rPr>
              <a:t> </a:t>
            </a:r>
            <a:endParaRPr lang="en-US" sz="2800" dirty="0">
              <a:latin typeface="Avenir Book"/>
              <a:cs typeface="Avenir Book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819400" y="3235680"/>
            <a:ext cx="92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sample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-29816" y="675620"/>
            <a:ext cx="5618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3 ranges in q measured at once without moving the sample</a:t>
            </a:r>
            <a:endParaRPr lang="en-US" sz="16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409222" y="2867378"/>
            <a:ext cx="1164167" cy="134056"/>
          </a:xfrm>
          <a:prstGeom prst="line">
            <a:avLst/>
          </a:prstGeom>
          <a:ln>
            <a:solidFill>
              <a:srgbClr val="0E3B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648178" y="2988732"/>
            <a:ext cx="1611489" cy="186268"/>
          </a:xfrm>
          <a:prstGeom prst="line">
            <a:avLst/>
          </a:prstGeom>
          <a:ln>
            <a:solidFill>
              <a:srgbClr val="0E3BCC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3254023" y="2921000"/>
            <a:ext cx="2143477" cy="248354"/>
          </a:xfrm>
          <a:prstGeom prst="line">
            <a:avLst/>
          </a:prstGeom>
          <a:ln>
            <a:solidFill>
              <a:srgbClr val="0E3BCC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839611" y="1171222"/>
            <a:ext cx="2391833" cy="198261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3231444" y="1361722"/>
            <a:ext cx="2215446" cy="1827389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99344" y="1820334"/>
            <a:ext cx="1138767" cy="560211"/>
          </a:xfrm>
          <a:prstGeom prst="line">
            <a:avLst/>
          </a:prstGeom>
          <a:ln>
            <a:solidFill>
              <a:srgbClr val="00C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1629833" y="2405944"/>
            <a:ext cx="1545167" cy="733778"/>
          </a:xfrm>
          <a:prstGeom prst="line">
            <a:avLst/>
          </a:prstGeom>
          <a:ln>
            <a:solidFill>
              <a:srgbClr val="00CC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3352800" y="2133600"/>
            <a:ext cx="2057400" cy="990600"/>
          </a:xfrm>
          <a:prstGeom prst="line">
            <a:avLst/>
          </a:prstGeom>
          <a:ln>
            <a:solidFill>
              <a:srgbClr val="00CC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creen Shot 2015-04-28 at 14.31.2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152400"/>
            <a:ext cx="1295400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2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908" y="1710441"/>
            <a:ext cx="1119914" cy="1075900"/>
          </a:xfrm>
          <a:prstGeom prst="rect">
            <a:avLst/>
          </a:prstGeom>
        </p:spPr>
      </p:pic>
      <p:pic>
        <p:nvPicPr>
          <p:cNvPr id="32" name="Picture 31" descr="Screen Shot 2015-04-28 at 14.36.2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1066800"/>
            <a:ext cx="2895600" cy="2755900"/>
          </a:xfrm>
          <a:prstGeom prst="rect">
            <a:avLst/>
          </a:prstGeom>
        </p:spPr>
      </p:pic>
      <p:pic>
        <p:nvPicPr>
          <p:cNvPr id="17" name="Picture 16" descr="Screen Shot 2015-04-28 at 14.34.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3278" y="533400"/>
            <a:ext cx="3125917" cy="31242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21" name="Rectangle 20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 descr="Screen Shot 2014-10-14 at 09.12.5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6" name="Picture 5" descr="Screen Shot 2015-04-28 at 14.31.2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152400"/>
            <a:ext cx="1295400" cy="59055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715000" y="152400"/>
            <a:ext cx="3736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2800" dirty="0" smtClean="0">
                <a:latin typeface="Avenir Book"/>
                <a:cs typeface="Avenir Book"/>
              </a:rPr>
              <a:t>q =(4</a:t>
            </a:r>
            <a:r>
              <a:rPr lang="en-US" sz="2800" dirty="0" smtClean="0">
                <a:latin typeface="Symbol" charset="2"/>
                <a:cs typeface="Symbol" charset="2"/>
              </a:rPr>
              <a:t>p</a:t>
            </a:r>
            <a:r>
              <a:rPr lang="en-US" sz="2800" dirty="0" smtClean="0">
                <a:latin typeface="Avenir Book"/>
                <a:cs typeface="Avenir Book"/>
              </a:rPr>
              <a:t>/</a:t>
            </a:r>
            <a:r>
              <a:rPr lang="en-US" sz="2800" dirty="0" smtClean="0">
                <a:latin typeface="Symbol" charset="2"/>
                <a:cs typeface="Symbol" charset="2"/>
              </a:rPr>
              <a:t>l) </a:t>
            </a:r>
            <a:r>
              <a:rPr lang="en-US" sz="2800" dirty="0" smtClean="0">
                <a:latin typeface="Avenir Book"/>
                <a:cs typeface="Avenir Book"/>
              </a:rPr>
              <a:t>sin</a:t>
            </a:r>
            <a:r>
              <a:rPr lang="en-US" sz="2800" dirty="0" smtClean="0">
                <a:latin typeface="Symbol" charset="2"/>
                <a:cs typeface="Symbol" charset="2"/>
              </a:rPr>
              <a:t>(q)</a:t>
            </a:r>
            <a:r>
              <a:rPr lang="en-US" sz="2800" dirty="0" smtClean="0">
                <a:latin typeface="Avenir Book"/>
                <a:cs typeface="Avenir Book"/>
              </a:rPr>
              <a:t> </a:t>
            </a:r>
            <a:endParaRPr lang="en-US" sz="2800" dirty="0">
              <a:latin typeface="Avenir Book"/>
              <a:cs typeface="Avenir Book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13914" y="653534"/>
            <a:ext cx="2696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Incoming Flux at sample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58" name="Picture 57" descr="brightnessGreenXLar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sp>
        <p:nvSpPr>
          <p:cNvPr id="59" name="Text Box 7"/>
          <p:cNvSpPr txBox="1">
            <a:spLocks noChangeArrowheads="1"/>
          </p:cNvSpPr>
          <p:nvPr/>
        </p:nvSpPr>
        <p:spPr bwMode="auto">
          <a:xfrm>
            <a:off x="-48317" y="2457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  <a:latin typeface="Avenir Book"/>
                <a:cs typeface="Avenir Book"/>
              </a:rPr>
              <a:t>Reflectometry</a:t>
            </a:r>
            <a:r>
              <a:rPr lang="en-US" u="sng" dirty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lang="en-US" u="sng" dirty="0" smtClean="0">
                <a:solidFill>
                  <a:srgbClr val="000000"/>
                </a:solidFill>
                <a:latin typeface="Avenir Book"/>
                <a:cs typeface="Avenir Book"/>
              </a:rPr>
              <a:t>at ESS: FREIA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599456" y="5242731"/>
            <a:ext cx="1755076" cy="17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708766" y="4316277"/>
            <a:ext cx="10019" cy="10280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Freeform 61"/>
          <p:cNvSpPr/>
          <p:nvPr/>
        </p:nvSpPr>
        <p:spPr>
          <a:xfrm>
            <a:off x="753345" y="4661114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 Box 7"/>
          <p:cNvSpPr txBox="1">
            <a:spLocks noChangeArrowheads="1"/>
          </p:cNvSpPr>
          <p:nvPr/>
        </p:nvSpPr>
        <p:spPr bwMode="auto">
          <a:xfrm rot="16200000">
            <a:off x="131788" y="4521342"/>
            <a:ext cx="935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64" name="Oval 63"/>
          <p:cNvSpPr/>
          <p:nvPr/>
        </p:nvSpPr>
        <p:spPr>
          <a:xfrm>
            <a:off x="786026" y="4607114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1727863" y="4669787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 Box 7"/>
          <p:cNvSpPr txBox="1">
            <a:spLocks noChangeArrowheads="1"/>
          </p:cNvSpPr>
          <p:nvPr/>
        </p:nvSpPr>
        <p:spPr bwMode="auto">
          <a:xfrm>
            <a:off x="1821905" y="5191819"/>
            <a:ext cx="567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time</a:t>
            </a:r>
          </a:p>
        </p:txBody>
      </p:sp>
      <p:sp>
        <p:nvSpPr>
          <p:cNvPr id="67" name="Rectangle 66"/>
          <p:cNvSpPr/>
          <p:nvPr/>
        </p:nvSpPr>
        <p:spPr>
          <a:xfrm>
            <a:off x="7489068" y="4036792"/>
            <a:ext cx="1061877" cy="12768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 Box 7"/>
          <p:cNvSpPr txBox="1">
            <a:spLocks noChangeArrowheads="1"/>
          </p:cNvSpPr>
          <p:nvPr/>
        </p:nvSpPr>
        <p:spPr bwMode="auto">
          <a:xfrm>
            <a:off x="7423072" y="3727966"/>
            <a:ext cx="13918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detector area</a:t>
            </a:r>
          </a:p>
        </p:txBody>
      </p:sp>
      <p:sp>
        <p:nvSpPr>
          <p:cNvPr id="69" name="Oval 68"/>
          <p:cNvSpPr/>
          <p:nvPr/>
        </p:nvSpPr>
        <p:spPr>
          <a:xfrm>
            <a:off x="7788815" y="4126836"/>
            <a:ext cx="293183" cy="22142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8053383" y="4964480"/>
            <a:ext cx="399446" cy="23195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7628816" y="4848910"/>
            <a:ext cx="293183" cy="22142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8159646" y="4423405"/>
            <a:ext cx="293183" cy="22142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7609600" y="4509610"/>
            <a:ext cx="399446" cy="231951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5674" y="4186334"/>
            <a:ext cx="845285" cy="11285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2555" y="4182289"/>
            <a:ext cx="1774877" cy="1181100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074" y="4234889"/>
            <a:ext cx="1119914" cy="1075900"/>
          </a:xfrm>
          <a:prstGeom prst="rect">
            <a:avLst/>
          </a:prstGeom>
        </p:spPr>
      </p:pic>
      <p:cxnSp>
        <p:nvCxnSpPr>
          <p:cNvPr id="77" name="Connecteur droit avec flèche 69"/>
          <p:cNvCxnSpPr/>
          <p:nvPr/>
        </p:nvCxnSpPr>
        <p:spPr>
          <a:xfrm flipV="1">
            <a:off x="2068782" y="4664403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avec flèche 69"/>
          <p:cNvCxnSpPr/>
          <p:nvPr/>
        </p:nvCxnSpPr>
        <p:spPr>
          <a:xfrm>
            <a:off x="5400412" y="4715113"/>
            <a:ext cx="285750" cy="288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avec flèche 69"/>
          <p:cNvCxnSpPr/>
          <p:nvPr/>
        </p:nvCxnSpPr>
        <p:spPr>
          <a:xfrm flipV="1">
            <a:off x="6798776" y="4637555"/>
            <a:ext cx="472117" cy="7273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69"/>
          <p:cNvCxnSpPr/>
          <p:nvPr/>
        </p:nvCxnSpPr>
        <p:spPr>
          <a:xfrm flipV="1">
            <a:off x="6691988" y="4237548"/>
            <a:ext cx="646480" cy="304526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avec flèche 69"/>
          <p:cNvCxnSpPr/>
          <p:nvPr/>
        </p:nvCxnSpPr>
        <p:spPr>
          <a:xfrm>
            <a:off x="6755087" y="4907591"/>
            <a:ext cx="583381" cy="27458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69"/>
          <p:cNvCxnSpPr/>
          <p:nvPr/>
        </p:nvCxnSpPr>
        <p:spPr>
          <a:xfrm>
            <a:off x="6755087" y="4790936"/>
            <a:ext cx="627193" cy="97669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 Box 7"/>
          <p:cNvSpPr txBox="1">
            <a:spLocks noChangeArrowheads="1"/>
          </p:cNvSpPr>
          <p:nvPr/>
        </p:nvSpPr>
        <p:spPr bwMode="auto">
          <a:xfrm>
            <a:off x="3094103" y="3867058"/>
            <a:ext cx="232731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smtClean="0">
                <a:solidFill>
                  <a:srgbClr val="000000"/>
                </a:solidFill>
                <a:latin typeface="Avenir Book"/>
                <a:cs typeface="Avenir Book"/>
              </a:rPr>
              <a:t>neutron delivery system</a:t>
            </a:r>
            <a:endParaRPr lang="en-US" sz="1200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84" name="Text Box 7"/>
          <p:cNvSpPr txBox="1">
            <a:spLocks noChangeArrowheads="1"/>
          </p:cNvSpPr>
          <p:nvPr/>
        </p:nvSpPr>
        <p:spPr bwMode="auto">
          <a:xfrm>
            <a:off x="5831063" y="4103128"/>
            <a:ext cx="13918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smtClean="0">
                <a:solidFill>
                  <a:srgbClr val="000000"/>
                </a:solidFill>
                <a:latin typeface="Avenir Book"/>
                <a:cs typeface="Avenir Book"/>
              </a:rPr>
              <a:t>sample</a:t>
            </a:r>
            <a:endParaRPr lang="en-US" sz="1200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85" name="Text Box 7"/>
          <p:cNvSpPr txBox="1">
            <a:spLocks noChangeArrowheads="1"/>
          </p:cNvSpPr>
          <p:nvPr/>
        </p:nvSpPr>
        <p:spPr bwMode="auto">
          <a:xfrm>
            <a:off x="5453964" y="5644452"/>
            <a:ext cx="13918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Flux at sample</a:t>
            </a:r>
          </a:p>
        </p:txBody>
      </p:sp>
      <p:sp>
        <p:nvSpPr>
          <p:cNvPr id="86" name="Text Box 7"/>
          <p:cNvSpPr txBox="1">
            <a:spLocks noChangeArrowheads="1"/>
          </p:cNvSpPr>
          <p:nvPr/>
        </p:nvSpPr>
        <p:spPr bwMode="auto">
          <a:xfrm>
            <a:off x="7338468" y="5644452"/>
            <a:ext cx="13918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Flux at detector</a:t>
            </a:r>
          </a:p>
        </p:txBody>
      </p:sp>
      <p:sp>
        <p:nvSpPr>
          <p:cNvPr id="87" name="Text Box 7"/>
          <p:cNvSpPr txBox="1">
            <a:spLocks noChangeArrowheads="1"/>
          </p:cNvSpPr>
          <p:nvPr/>
        </p:nvSpPr>
        <p:spPr bwMode="auto">
          <a:xfrm>
            <a:off x="3169511" y="5647318"/>
            <a:ext cx="16013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Beam transportation</a:t>
            </a:r>
          </a:p>
        </p:txBody>
      </p:sp>
      <p:sp>
        <p:nvSpPr>
          <p:cNvPr id="88" name="Text Box 7"/>
          <p:cNvSpPr txBox="1">
            <a:spLocks noChangeArrowheads="1"/>
          </p:cNvSpPr>
          <p:nvPr/>
        </p:nvSpPr>
        <p:spPr bwMode="auto">
          <a:xfrm>
            <a:off x="706065" y="5647317"/>
            <a:ext cx="16013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smtClean="0">
                <a:solidFill>
                  <a:srgbClr val="000000"/>
                </a:solidFill>
                <a:latin typeface="Avenir Book"/>
                <a:cs typeface="Avenir Book"/>
              </a:rPr>
              <a:t>Source</a:t>
            </a:r>
            <a:endParaRPr lang="en-US" sz="1200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cxnSp>
        <p:nvCxnSpPr>
          <p:cNvPr id="90" name="Connecteur droit avec flèche 69"/>
          <p:cNvCxnSpPr/>
          <p:nvPr/>
        </p:nvCxnSpPr>
        <p:spPr>
          <a:xfrm flipV="1">
            <a:off x="3421799" y="2301712"/>
            <a:ext cx="577373" cy="9853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 Box 7"/>
          <p:cNvSpPr txBox="1">
            <a:spLocks noChangeArrowheads="1"/>
          </p:cNvSpPr>
          <p:nvPr/>
        </p:nvSpPr>
        <p:spPr bwMode="auto">
          <a:xfrm>
            <a:off x="4210897" y="1578680"/>
            <a:ext cx="13918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smtClean="0">
                <a:solidFill>
                  <a:srgbClr val="000000"/>
                </a:solidFill>
                <a:latin typeface="Avenir Book"/>
                <a:cs typeface="Avenir Book"/>
              </a:rPr>
              <a:t>sample</a:t>
            </a:r>
            <a:endParaRPr lang="en-US" sz="1200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cxnSp>
        <p:nvCxnSpPr>
          <p:cNvPr id="94" name="Connecteur droit avec flèche 69"/>
          <p:cNvCxnSpPr/>
          <p:nvPr/>
        </p:nvCxnSpPr>
        <p:spPr>
          <a:xfrm flipV="1">
            <a:off x="5040072" y="2240886"/>
            <a:ext cx="577373" cy="9853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7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Screen Shot 2015-04-28 at 14.36.2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1066800"/>
            <a:ext cx="2895600" cy="2755900"/>
          </a:xfrm>
          <a:prstGeom prst="rect">
            <a:avLst/>
          </a:prstGeom>
        </p:spPr>
      </p:pic>
      <p:pic>
        <p:nvPicPr>
          <p:cNvPr id="17" name="Picture 16" descr="Screen Shot 2015-04-28 at 14.34.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3278" y="533400"/>
            <a:ext cx="3125917" cy="31242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21" name="Rectangle 20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6" name="Picture 5" descr="Screen Shot 2015-04-28 at 14.31.2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152400"/>
            <a:ext cx="1295400" cy="59055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715000" y="152400"/>
            <a:ext cx="3736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2800" dirty="0" smtClean="0">
                <a:latin typeface="Avenir Book"/>
                <a:cs typeface="Avenir Book"/>
              </a:rPr>
              <a:t>q =(4</a:t>
            </a:r>
            <a:r>
              <a:rPr lang="en-US" sz="2800" dirty="0" smtClean="0">
                <a:latin typeface="Symbol" charset="2"/>
                <a:cs typeface="Symbol" charset="2"/>
              </a:rPr>
              <a:t>p</a:t>
            </a:r>
            <a:r>
              <a:rPr lang="en-US" sz="2800" dirty="0" smtClean="0">
                <a:latin typeface="Avenir Book"/>
                <a:cs typeface="Avenir Book"/>
              </a:rPr>
              <a:t>/</a:t>
            </a:r>
            <a:r>
              <a:rPr lang="en-US" sz="2800" dirty="0" smtClean="0">
                <a:latin typeface="Symbol" charset="2"/>
                <a:cs typeface="Symbol" charset="2"/>
              </a:rPr>
              <a:t>l) </a:t>
            </a:r>
            <a:r>
              <a:rPr lang="en-US" sz="2800" dirty="0" smtClean="0">
                <a:latin typeface="Avenir Book"/>
                <a:cs typeface="Avenir Book"/>
              </a:rPr>
              <a:t>sin</a:t>
            </a:r>
            <a:r>
              <a:rPr lang="en-US" sz="2800" dirty="0" smtClean="0">
                <a:latin typeface="Symbol" charset="2"/>
                <a:cs typeface="Symbol" charset="2"/>
              </a:rPr>
              <a:t>(q)</a:t>
            </a:r>
            <a:r>
              <a:rPr lang="en-US" sz="2800" dirty="0" smtClean="0">
                <a:latin typeface="Avenir Book"/>
                <a:cs typeface="Avenir Book"/>
              </a:rPr>
              <a:t> </a:t>
            </a:r>
            <a:endParaRPr lang="en-US" sz="2800" dirty="0">
              <a:latin typeface="Avenir Book"/>
              <a:cs typeface="Avenir Book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13914" y="653534"/>
            <a:ext cx="2696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Incoming Flux at sample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34" name="Left Brace 33"/>
          <p:cNvSpPr/>
          <p:nvPr/>
        </p:nvSpPr>
        <p:spPr>
          <a:xfrm rot="16200000">
            <a:off x="2019300" y="3695700"/>
            <a:ext cx="228600" cy="457200"/>
          </a:xfrm>
          <a:prstGeom prst="leftBrace">
            <a:avLst/>
          </a:prstGeom>
          <a:ln w="38100">
            <a:solidFill>
              <a:srgbClr val="0E3B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 Brace 34"/>
          <p:cNvSpPr/>
          <p:nvPr/>
        </p:nvSpPr>
        <p:spPr>
          <a:xfrm rot="16200000">
            <a:off x="2895600" y="4038600"/>
            <a:ext cx="228600" cy="685800"/>
          </a:xfrm>
          <a:prstGeom prst="leftBrac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Left Brace 36"/>
          <p:cNvSpPr/>
          <p:nvPr/>
        </p:nvSpPr>
        <p:spPr>
          <a:xfrm rot="16200000">
            <a:off x="2438400" y="3886200"/>
            <a:ext cx="228600" cy="533400"/>
          </a:xfrm>
          <a:prstGeom prst="leftBrace">
            <a:avLst/>
          </a:prstGeom>
          <a:ln w="38100">
            <a:solidFill>
              <a:srgbClr val="00C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685221" y="3880315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E3BCC"/>
                </a:solidFill>
              </a:rPr>
              <a:t>10</a:t>
            </a:r>
            <a:r>
              <a:rPr lang="en-US" baseline="30000" dirty="0" smtClean="0">
                <a:solidFill>
                  <a:srgbClr val="0E3BCC"/>
                </a:solidFill>
              </a:rPr>
              <a:t>6</a:t>
            </a:r>
            <a:endParaRPr lang="en-US" baseline="30000" dirty="0">
              <a:solidFill>
                <a:srgbClr val="0E3BCC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13875" y="4117353"/>
            <a:ext cx="496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CC00"/>
                </a:solidFill>
              </a:rPr>
              <a:t>10</a:t>
            </a:r>
            <a:r>
              <a:rPr lang="en-US" baseline="30000" dirty="0" smtClean="0">
                <a:solidFill>
                  <a:srgbClr val="00CC00"/>
                </a:solidFill>
              </a:rPr>
              <a:t>7</a:t>
            </a:r>
            <a:endParaRPr lang="en-US" baseline="30000" dirty="0">
              <a:solidFill>
                <a:srgbClr val="00CC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581703" y="4446368"/>
            <a:ext cx="1311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10</a:t>
            </a:r>
            <a:r>
              <a:rPr lang="en-US" baseline="30000" dirty="0" smtClean="0">
                <a:solidFill>
                  <a:srgbClr val="FF0000"/>
                </a:solidFill>
              </a:rPr>
              <a:t>8 </a:t>
            </a:r>
            <a:r>
              <a:rPr lang="en-US" dirty="0" smtClean="0">
                <a:solidFill>
                  <a:srgbClr val="FF0000"/>
                </a:solidFill>
              </a:rPr>
              <a:t>n/s/cm</a:t>
            </a:r>
            <a:r>
              <a:rPr lang="en-US" baseline="30000" dirty="0" smtClean="0">
                <a:solidFill>
                  <a:srgbClr val="FF0000"/>
                </a:solidFill>
              </a:rPr>
              <a:t>2 </a:t>
            </a:r>
          </a:p>
          <a:p>
            <a:r>
              <a:rPr lang="en-US" dirty="0" smtClean="0"/>
              <a:t>(at peak)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038612" y="6035826"/>
            <a:ext cx="905933" cy="26586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>
            <a:stCxn id="49" idx="3"/>
            <a:endCxn id="19" idx="0"/>
          </p:cNvCxnSpPr>
          <p:nvPr/>
        </p:nvCxnSpPr>
        <p:spPr>
          <a:xfrm>
            <a:off x="1683795" y="5177074"/>
            <a:ext cx="2807784" cy="791308"/>
          </a:xfrm>
          <a:prstGeom prst="line">
            <a:avLst/>
          </a:prstGeom>
          <a:ln w="152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48" idx="3"/>
          </p:cNvCxnSpPr>
          <p:nvPr/>
        </p:nvCxnSpPr>
        <p:spPr>
          <a:xfrm>
            <a:off x="1668811" y="5542790"/>
            <a:ext cx="2923297" cy="468382"/>
          </a:xfrm>
          <a:prstGeom prst="line">
            <a:avLst/>
          </a:prstGeom>
          <a:ln w="101600">
            <a:solidFill>
              <a:srgbClr val="00C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4558240" y="5836472"/>
            <a:ext cx="2820871" cy="188675"/>
          </a:xfrm>
          <a:prstGeom prst="line">
            <a:avLst/>
          </a:prstGeom>
          <a:ln w="50800">
            <a:solidFill>
              <a:srgbClr val="0E3B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51" idx="1"/>
          </p:cNvCxnSpPr>
          <p:nvPr/>
        </p:nvCxnSpPr>
        <p:spPr>
          <a:xfrm flipV="1">
            <a:off x="4598648" y="5503166"/>
            <a:ext cx="2787003" cy="468832"/>
          </a:xfrm>
          <a:prstGeom prst="line">
            <a:avLst/>
          </a:prstGeom>
          <a:ln w="25400">
            <a:solidFill>
              <a:srgbClr val="00C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53" idx="1"/>
          </p:cNvCxnSpPr>
          <p:nvPr/>
        </p:nvCxnSpPr>
        <p:spPr>
          <a:xfrm flipV="1">
            <a:off x="4561348" y="5205230"/>
            <a:ext cx="2830843" cy="766769"/>
          </a:xfrm>
          <a:prstGeom prst="line">
            <a:avLst/>
          </a:prstGeom>
          <a:ln w="63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029457" y="5968382"/>
            <a:ext cx="92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sample</a:t>
            </a:r>
            <a:endParaRPr lang="en-US" dirty="0">
              <a:latin typeface="Avenir Book"/>
              <a:cs typeface="Avenir Book"/>
            </a:endParaRPr>
          </a:p>
        </p:txBody>
      </p:sp>
      <p:cxnSp>
        <p:nvCxnSpPr>
          <p:cNvPr id="46" name="Straight Connector 45"/>
          <p:cNvCxnSpPr>
            <a:stCxn id="47" idx="3"/>
          </p:cNvCxnSpPr>
          <p:nvPr/>
        </p:nvCxnSpPr>
        <p:spPr>
          <a:xfrm>
            <a:off x="1735880" y="5862220"/>
            <a:ext cx="2842470" cy="160963"/>
          </a:xfrm>
          <a:prstGeom prst="line">
            <a:avLst/>
          </a:prstGeom>
          <a:ln w="50800">
            <a:solidFill>
              <a:srgbClr val="0E3B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160149" y="5677554"/>
            <a:ext cx="575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E3BCC"/>
                </a:solidFill>
              </a:rPr>
              <a:t>10</a:t>
            </a:r>
            <a:r>
              <a:rPr lang="en-US" baseline="30000" dirty="0" smtClean="0">
                <a:solidFill>
                  <a:srgbClr val="0E3BCC"/>
                </a:solidFill>
              </a:rPr>
              <a:t>6</a:t>
            </a:r>
            <a:endParaRPr lang="en-US" baseline="30000" dirty="0">
              <a:solidFill>
                <a:srgbClr val="0E3BCC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172161" y="5358124"/>
            <a:ext cx="496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CC00"/>
                </a:solidFill>
              </a:rPr>
              <a:t>10</a:t>
            </a:r>
            <a:r>
              <a:rPr lang="en-US" baseline="30000" dirty="0" smtClean="0">
                <a:solidFill>
                  <a:srgbClr val="00CC00"/>
                </a:solidFill>
              </a:rPr>
              <a:t>7</a:t>
            </a:r>
            <a:endParaRPr lang="en-US" baseline="30000" dirty="0">
              <a:solidFill>
                <a:srgbClr val="00CC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186543" y="4992408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10</a:t>
            </a:r>
            <a:r>
              <a:rPr lang="en-US" baseline="30000" smtClean="0">
                <a:solidFill>
                  <a:srgbClr val="FF0000"/>
                </a:solidFill>
              </a:rPr>
              <a:t>8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7385651" y="5627652"/>
            <a:ext cx="575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E3BCC"/>
                </a:solidFill>
              </a:rPr>
              <a:t>10</a:t>
            </a:r>
            <a:r>
              <a:rPr lang="en-US" baseline="30000" dirty="0" smtClean="0">
                <a:solidFill>
                  <a:srgbClr val="0E3BCC"/>
                </a:solidFill>
              </a:rPr>
              <a:t>6</a:t>
            </a:r>
            <a:endParaRPr lang="en-US" baseline="30000" dirty="0">
              <a:solidFill>
                <a:srgbClr val="0E3BCC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385651" y="5318500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CC00"/>
                </a:solidFill>
              </a:rPr>
              <a:t>10</a:t>
            </a:r>
            <a:r>
              <a:rPr lang="en-US" baseline="30000" dirty="0">
                <a:solidFill>
                  <a:srgbClr val="00CC00"/>
                </a:solidFill>
              </a:rPr>
              <a:t>5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392191" y="5020564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10</a:t>
            </a:r>
            <a:r>
              <a:rPr lang="en-US" baseline="30000" dirty="0">
                <a:solidFill>
                  <a:srgbClr val="FF0000"/>
                </a:solidFill>
              </a:rPr>
              <a:t>4</a:t>
            </a:r>
            <a:endParaRPr lang="en-US" dirty="0"/>
          </a:p>
        </p:txBody>
      </p:sp>
      <p:sp>
        <p:nvSpPr>
          <p:cNvPr id="41" name="Left Brace 40"/>
          <p:cNvSpPr/>
          <p:nvPr/>
        </p:nvSpPr>
        <p:spPr>
          <a:xfrm rot="16200000">
            <a:off x="7581900" y="3314700"/>
            <a:ext cx="228600" cy="1371600"/>
          </a:xfrm>
          <a:prstGeom prst="leftBrac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Left Brace 51"/>
          <p:cNvSpPr/>
          <p:nvPr/>
        </p:nvSpPr>
        <p:spPr>
          <a:xfrm rot="16200000">
            <a:off x="6362700" y="3314700"/>
            <a:ext cx="228600" cy="457200"/>
          </a:xfrm>
          <a:prstGeom prst="leftBrace">
            <a:avLst/>
          </a:prstGeom>
          <a:ln w="38100">
            <a:solidFill>
              <a:srgbClr val="0E3B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Left Brace 53"/>
          <p:cNvSpPr/>
          <p:nvPr/>
        </p:nvSpPr>
        <p:spPr>
          <a:xfrm rot="16200000">
            <a:off x="6781800" y="3429000"/>
            <a:ext cx="228600" cy="685800"/>
          </a:xfrm>
          <a:prstGeom prst="leftBrace">
            <a:avLst/>
          </a:prstGeom>
          <a:ln w="38100">
            <a:solidFill>
              <a:srgbClr val="00C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5867400" y="3810000"/>
            <a:ext cx="7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E3BCC"/>
                </a:solidFill>
              </a:rPr>
              <a:t>R=10</a:t>
            </a:r>
            <a:r>
              <a:rPr lang="en-US" baseline="30000" dirty="0" smtClean="0">
                <a:solidFill>
                  <a:srgbClr val="0E3BCC"/>
                </a:solidFill>
              </a:rPr>
              <a:t>0</a:t>
            </a:r>
            <a:endParaRPr lang="en-US" baseline="30000" dirty="0">
              <a:solidFill>
                <a:srgbClr val="0E3BCC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477000" y="40386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CC00"/>
                </a:solidFill>
              </a:rPr>
              <a:t>R&lt;10</a:t>
            </a:r>
            <a:r>
              <a:rPr lang="en-US" baseline="30000" dirty="0" smtClean="0">
                <a:solidFill>
                  <a:srgbClr val="00CC00"/>
                </a:solidFill>
              </a:rPr>
              <a:t>-1</a:t>
            </a:r>
            <a:endParaRPr lang="en-US" baseline="30000" dirty="0">
              <a:solidFill>
                <a:srgbClr val="00CC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239000" y="42672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R&lt;10</a:t>
            </a:r>
            <a:r>
              <a:rPr lang="en-US" baseline="30000" dirty="0" smtClean="0">
                <a:solidFill>
                  <a:srgbClr val="FF0000"/>
                </a:solidFill>
              </a:rPr>
              <a:t>-4</a:t>
            </a:r>
          </a:p>
        </p:txBody>
      </p:sp>
      <p:pic>
        <p:nvPicPr>
          <p:cNvPr id="58" name="Picture 57" descr="brightnessGreenXLar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sp>
        <p:nvSpPr>
          <p:cNvPr id="59" name="Text Box 7"/>
          <p:cNvSpPr txBox="1">
            <a:spLocks noChangeArrowheads="1"/>
          </p:cNvSpPr>
          <p:nvPr/>
        </p:nvSpPr>
        <p:spPr bwMode="auto">
          <a:xfrm>
            <a:off x="-48317" y="2457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  <a:latin typeface="Avenir Book"/>
                <a:cs typeface="Avenir Book"/>
              </a:rPr>
              <a:t>Reflectometry</a:t>
            </a:r>
            <a:r>
              <a:rPr lang="en-US" u="sng" dirty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lang="en-US" u="sng" dirty="0" smtClean="0">
                <a:solidFill>
                  <a:srgbClr val="000000"/>
                </a:solidFill>
                <a:latin typeface="Avenir Book"/>
                <a:cs typeface="Avenir Book"/>
              </a:rPr>
              <a:t>at ESS: FREIA</a:t>
            </a:r>
          </a:p>
        </p:txBody>
      </p:sp>
      <p:sp>
        <p:nvSpPr>
          <p:cNvPr id="60" name="TextBox 59"/>
          <p:cNvSpPr txBox="1"/>
          <p:nvPr/>
        </p:nvSpPr>
        <p:spPr>
          <a:xfrm rot="5400000">
            <a:off x="7837295" y="5336138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venir Book"/>
                <a:cs typeface="Avenir Book"/>
              </a:rPr>
              <a:t>detector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62" name="Rectangle 61"/>
          <p:cNvSpPr/>
          <p:nvPr/>
        </p:nvSpPr>
        <p:spPr>
          <a:xfrm rot="5400000">
            <a:off x="7284454" y="5403732"/>
            <a:ext cx="1496405" cy="29950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1908" y="1710441"/>
            <a:ext cx="1119914" cy="1075900"/>
          </a:xfrm>
          <a:prstGeom prst="rect">
            <a:avLst/>
          </a:prstGeom>
        </p:spPr>
      </p:pic>
      <p:cxnSp>
        <p:nvCxnSpPr>
          <p:cNvPr id="43" name="Connecteur droit avec flèche 69"/>
          <p:cNvCxnSpPr/>
          <p:nvPr/>
        </p:nvCxnSpPr>
        <p:spPr>
          <a:xfrm flipV="1">
            <a:off x="3421799" y="2301712"/>
            <a:ext cx="577373" cy="9853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Box 7"/>
          <p:cNvSpPr txBox="1">
            <a:spLocks noChangeArrowheads="1"/>
          </p:cNvSpPr>
          <p:nvPr/>
        </p:nvSpPr>
        <p:spPr bwMode="auto">
          <a:xfrm>
            <a:off x="4210897" y="1578680"/>
            <a:ext cx="13918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smtClean="0">
                <a:solidFill>
                  <a:srgbClr val="000000"/>
                </a:solidFill>
                <a:latin typeface="Avenir Book"/>
                <a:cs typeface="Avenir Book"/>
              </a:rPr>
              <a:t>sample</a:t>
            </a:r>
            <a:endParaRPr lang="en-US" sz="1200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cxnSp>
        <p:nvCxnSpPr>
          <p:cNvPr id="45" name="Connecteur droit avec flèche 69"/>
          <p:cNvCxnSpPr/>
          <p:nvPr/>
        </p:nvCxnSpPr>
        <p:spPr>
          <a:xfrm flipV="1">
            <a:off x="5040072" y="2240886"/>
            <a:ext cx="577373" cy="9853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10682" y="5336138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venir Book"/>
                <a:cs typeface="Avenir Book"/>
              </a:rPr>
              <a:t>3 angles</a:t>
            </a:r>
            <a:endParaRPr lang="en-U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88582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Screen Shot 2015-04-28 at 14.36.2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1066800"/>
            <a:ext cx="2895600" cy="2755900"/>
          </a:xfrm>
          <a:prstGeom prst="rect">
            <a:avLst/>
          </a:prstGeom>
        </p:spPr>
      </p:pic>
      <p:pic>
        <p:nvPicPr>
          <p:cNvPr id="17" name="Picture 16" descr="Screen Shot 2015-04-28 at 14.34.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3278" y="533400"/>
            <a:ext cx="3125917" cy="31242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21" name="Rectangle 20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6" name="Picture 5" descr="Screen Shot 2015-04-28 at 14.31.2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152400"/>
            <a:ext cx="1295400" cy="59055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715000" y="152400"/>
            <a:ext cx="3736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2800" dirty="0" smtClean="0">
                <a:latin typeface="Avenir Book"/>
                <a:cs typeface="Avenir Book"/>
              </a:rPr>
              <a:t>q =(4</a:t>
            </a:r>
            <a:r>
              <a:rPr lang="en-US" sz="2800" dirty="0" smtClean="0">
                <a:latin typeface="Symbol" charset="2"/>
                <a:cs typeface="Symbol" charset="2"/>
              </a:rPr>
              <a:t>p</a:t>
            </a:r>
            <a:r>
              <a:rPr lang="en-US" sz="2800" dirty="0" smtClean="0">
                <a:latin typeface="Avenir Book"/>
                <a:cs typeface="Avenir Book"/>
              </a:rPr>
              <a:t>/</a:t>
            </a:r>
            <a:r>
              <a:rPr lang="en-US" sz="2800" dirty="0" smtClean="0">
                <a:latin typeface="Symbol" charset="2"/>
                <a:cs typeface="Symbol" charset="2"/>
              </a:rPr>
              <a:t>l) </a:t>
            </a:r>
            <a:r>
              <a:rPr lang="en-US" sz="2800" dirty="0" smtClean="0">
                <a:latin typeface="Avenir Book"/>
                <a:cs typeface="Avenir Book"/>
              </a:rPr>
              <a:t>sin</a:t>
            </a:r>
            <a:r>
              <a:rPr lang="en-US" sz="2800" dirty="0" smtClean="0">
                <a:latin typeface="Symbol" charset="2"/>
                <a:cs typeface="Symbol" charset="2"/>
              </a:rPr>
              <a:t>(q)</a:t>
            </a:r>
            <a:r>
              <a:rPr lang="en-US" sz="2800" dirty="0" smtClean="0">
                <a:latin typeface="Avenir Book"/>
                <a:cs typeface="Avenir Book"/>
              </a:rPr>
              <a:t> </a:t>
            </a:r>
            <a:endParaRPr lang="en-US" sz="2800" dirty="0">
              <a:latin typeface="Avenir Book"/>
              <a:cs typeface="Avenir Book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13914" y="653534"/>
            <a:ext cx="2696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Incoming Flux at sample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34" name="Left Brace 33"/>
          <p:cNvSpPr/>
          <p:nvPr/>
        </p:nvSpPr>
        <p:spPr>
          <a:xfrm rot="16200000">
            <a:off x="2019300" y="3695700"/>
            <a:ext cx="228600" cy="457200"/>
          </a:xfrm>
          <a:prstGeom prst="leftBrace">
            <a:avLst/>
          </a:prstGeom>
          <a:ln w="38100">
            <a:solidFill>
              <a:srgbClr val="0E3B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 Brace 34"/>
          <p:cNvSpPr/>
          <p:nvPr/>
        </p:nvSpPr>
        <p:spPr>
          <a:xfrm rot="16200000">
            <a:off x="2895600" y="4038600"/>
            <a:ext cx="228600" cy="685800"/>
          </a:xfrm>
          <a:prstGeom prst="leftBrac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Left Brace 36"/>
          <p:cNvSpPr/>
          <p:nvPr/>
        </p:nvSpPr>
        <p:spPr>
          <a:xfrm rot="16200000">
            <a:off x="2438400" y="3886200"/>
            <a:ext cx="228600" cy="533400"/>
          </a:xfrm>
          <a:prstGeom prst="leftBrace">
            <a:avLst/>
          </a:prstGeom>
          <a:ln w="38100">
            <a:solidFill>
              <a:srgbClr val="00C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685221" y="3880315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E3BCC"/>
                </a:solidFill>
              </a:rPr>
              <a:t>10</a:t>
            </a:r>
            <a:r>
              <a:rPr lang="en-US" baseline="30000" dirty="0" smtClean="0">
                <a:solidFill>
                  <a:srgbClr val="0E3BCC"/>
                </a:solidFill>
              </a:rPr>
              <a:t>6</a:t>
            </a:r>
            <a:endParaRPr lang="en-US" baseline="30000" dirty="0">
              <a:solidFill>
                <a:srgbClr val="0E3BCC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13875" y="4117353"/>
            <a:ext cx="496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CC00"/>
                </a:solidFill>
              </a:rPr>
              <a:t>10</a:t>
            </a:r>
            <a:r>
              <a:rPr lang="en-US" baseline="30000" dirty="0" smtClean="0">
                <a:solidFill>
                  <a:srgbClr val="00CC00"/>
                </a:solidFill>
              </a:rPr>
              <a:t>7</a:t>
            </a:r>
            <a:endParaRPr lang="en-US" baseline="30000" dirty="0">
              <a:solidFill>
                <a:srgbClr val="00CC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581703" y="4446368"/>
            <a:ext cx="1311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10</a:t>
            </a:r>
            <a:r>
              <a:rPr lang="en-US" baseline="30000" dirty="0" smtClean="0">
                <a:solidFill>
                  <a:srgbClr val="FF0000"/>
                </a:solidFill>
              </a:rPr>
              <a:t>8 </a:t>
            </a:r>
            <a:r>
              <a:rPr lang="en-US" dirty="0" smtClean="0">
                <a:solidFill>
                  <a:srgbClr val="FF0000"/>
                </a:solidFill>
              </a:rPr>
              <a:t>n/s/cm</a:t>
            </a:r>
            <a:r>
              <a:rPr lang="en-US" baseline="30000" dirty="0" smtClean="0">
                <a:solidFill>
                  <a:srgbClr val="FF0000"/>
                </a:solidFill>
              </a:rPr>
              <a:t>2 </a:t>
            </a:r>
          </a:p>
          <a:p>
            <a:r>
              <a:rPr lang="en-US" dirty="0" smtClean="0"/>
              <a:t>(at peak)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038612" y="6035826"/>
            <a:ext cx="905933" cy="26586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>
            <a:stCxn id="49" idx="3"/>
            <a:endCxn id="19" idx="0"/>
          </p:cNvCxnSpPr>
          <p:nvPr/>
        </p:nvCxnSpPr>
        <p:spPr>
          <a:xfrm>
            <a:off x="1683795" y="5177074"/>
            <a:ext cx="2807784" cy="791308"/>
          </a:xfrm>
          <a:prstGeom prst="line">
            <a:avLst/>
          </a:prstGeom>
          <a:ln w="152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48" idx="3"/>
          </p:cNvCxnSpPr>
          <p:nvPr/>
        </p:nvCxnSpPr>
        <p:spPr>
          <a:xfrm>
            <a:off x="1668811" y="5542790"/>
            <a:ext cx="2923297" cy="468382"/>
          </a:xfrm>
          <a:prstGeom prst="line">
            <a:avLst/>
          </a:prstGeom>
          <a:ln w="101600">
            <a:solidFill>
              <a:srgbClr val="00C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4558240" y="5836472"/>
            <a:ext cx="2820871" cy="188675"/>
          </a:xfrm>
          <a:prstGeom prst="line">
            <a:avLst/>
          </a:prstGeom>
          <a:ln w="50800">
            <a:solidFill>
              <a:srgbClr val="0E3B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51" idx="1"/>
          </p:cNvCxnSpPr>
          <p:nvPr/>
        </p:nvCxnSpPr>
        <p:spPr>
          <a:xfrm flipV="1">
            <a:off x="4598648" y="5503166"/>
            <a:ext cx="2787003" cy="468832"/>
          </a:xfrm>
          <a:prstGeom prst="line">
            <a:avLst/>
          </a:prstGeom>
          <a:ln w="25400">
            <a:solidFill>
              <a:srgbClr val="00C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53" idx="1"/>
          </p:cNvCxnSpPr>
          <p:nvPr/>
        </p:nvCxnSpPr>
        <p:spPr>
          <a:xfrm flipV="1">
            <a:off x="4561348" y="5205230"/>
            <a:ext cx="2830843" cy="766769"/>
          </a:xfrm>
          <a:prstGeom prst="line">
            <a:avLst/>
          </a:prstGeom>
          <a:ln w="63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029457" y="5968382"/>
            <a:ext cx="92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sample</a:t>
            </a:r>
            <a:endParaRPr lang="en-US" dirty="0">
              <a:latin typeface="Avenir Book"/>
              <a:cs typeface="Avenir Book"/>
            </a:endParaRPr>
          </a:p>
        </p:txBody>
      </p:sp>
      <p:cxnSp>
        <p:nvCxnSpPr>
          <p:cNvPr id="46" name="Straight Connector 45"/>
          <p:cNvCxnSpPr>
            <a:stCxn id="47" idx="3"/>
          </p:cNvCxnSpPr>
          <p:nvPr/>
        </p:nvCxnSpPr>
        <p:spPr>
          <a:xfrm>
            <a:off x="1735880" y="5862220"/>
            <a:ext cx="2842470" cy="160963"/>
          </a:xfrm>
          <a:prstGeom prst="line">
            <a:avLst/>
          </a:prstGeom>
          <a:ln w="50800">
            <a:solidFill>
              <a:srgbClr val="0E3B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160149" y="5677554"/>
            <a:ext cx="575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E3BCC"/>
                </a:solidFill>
              </a:rPr>
              <a:t>10</a:t>
            </a:r>
            <a:r>
              <a:rPr lang="en-US" baseline="30000" dirty="0" smtClean="0">
                <a:solidFill>
                  <a:srgbClr val="0E3BCC"/>
                </a:solidFill>
              </a:rPr>
              <a:t>6</a:t>
            </a:r>
            <a:endParaRPr lang="en-US" baseline="30000" dirty="0">
              <a:solidFill>
                <a:srgbClr val="0E3BCC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172161" y="5358124"/>
            <a:ext cx="496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CC00"/>
                </a:solidFill>
              </a:rPr>
              <a:t>10</a:t>
            </a:r>
            <a:r>
              <a:rPr lang="en-US" baseline="30000" dirty="0" smtClean="0">
                <a:solidFill>
                  <a:srgbClr val="00CC00"/>
                </a:solidFill>
              </a:rPr>
              <a:t>7</a:t>
            </a:r>
            <a:endParaRPr lang="en-US" baseline="30000" dirty="0">
              <a:solidFill>
                <a:srgbClr val="00CC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186543" y="4992408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10</a:t>
            </a:r>
            <a:r>
              <a:rPr lang="en-US" baseline="30000" smtClean="0">
                <a:solidFill>
                  <a:srgbClr val="FF0000"/>
                </a:solidFill>
              </a:rPr>
              <a:t>8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7385651" y="5627652"/>
            <a:ext cx="575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E3BCC"/>
                </a:solidFill>
              </a:rPr>
              <a:t>10</a:t>
            </a:r>
            <a:r>
              <a:rPr lang="en-US" baseline="30000" dirty="0" smtClean="0">
                <a:solidFill>
                  <a:srgbClr val="0E3BCC"/>
                </a:solidFill>
              </a:rPr>
              <a:t>6</a:t>
            </a:r>
            <a:endParaRPr lang="en-US" baseline="30000" dirty="0">
              <a:solidFill>
                <a:srgbClr val="0E3BCC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385651" y="5318500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CC00"/>
                </a:solidFill>
              </a:rPr>
              <a:t>10</a:t>
            </a:r>
            <a:r>
              <a:rPr lang="en-US" baseline="30000" dirty="0">
                <a:solidFill>
                  <a:srgbClr val="00CC00"/>
                </a:solidFill>
              </a:rPr>
              <a:t>5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392191" y="5020564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10</a:t>
            </a:r>
            <a:r>
              <a:rPr lang="en-US" baseline="30000" dirty="0">
                <a:solidFill>
                  <a:srgbClr val="FF0000"/>
                </a:solidFill>
              </a:rPr>
              <a:t>4</a:t>
            </a:r>
            <a:endParaRPr lang="en-US" dirty="0"/>
          </a:p>
        </p:txBody>
      </p:sp>
      <p:sp>
        <p:nvSpPr>
          <p:cNvPr id="41" name="Left Brace 40"/>
          <p:cNvSpPr/>
          <p:nvPr/>
        </p:nvSpPr>
        <p:spPr>
          <a:xfrm rot="16200000">
            <a:off x="7581900" y="3314700"/>
            <a:ext cx="228600" cy="1371600"/>
          </a:xfrm>
          <a:prstGeom prst="leftBrac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Left Brace 51"/>
          <p:cNvSpPr/>
          <p:nvPr/>
        </p:nvSpPr>
        <p:spPr>
          <a:xfrm rot="16200000">
            <a:off x="6362700" y="3314700"/>
            <a:ext cx="228600" cy="457200"/>
          </a:xfrm>
          <a:prstGeom prst="leftBrace">
            <a:avLst/>
          </a:prstGeom>
          <a:ln w="38100">
            <a:solidFill>
              <a:srgbClr val="0E3B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Left Brace 53"/>
          <p:cNvSpPr/>
          <p:nvPr/>
        </p:nvSpPr>
        <p:spPr>
          <a:xfrm rot="16200000">
            <a:off x="6781800" y="3429000"/>
            <a:ext cx="228600" cy="685800"/>
          </a:xfrm>
          <a:prstGeom prst="leftBrace">
            <a:avLst/>
          </a:prstGeom>
          <a:ln w="38100">
            <a:solidFill>
              <a:srgbClr val="00C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5867400" y="3810000"/>
            <a:ext cx="7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E3BCC"/>
                </a:solidFill>
              </a:rPr>
              <a:t>R=10</a:t>
            </a:r>
            <a:r>
              <a:rPr lang="en-US" baseline="30000" dirty="0" smtClean="0">
                <a:solidFill>
                  <a:srgbClr val="0E3BCC"/>
                </a:solidFill>
              </a:rPr>
              <a:t>0</a:t>
            </a:r>
            <a:endParaRPr lang="en-US" baseline="30000" dirty="0">
              <a:solidFill>
                <a:srgbClr val="0E3BCC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477000" y="40386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CC00"/>
                </a:solidFill>
              </a:rPr>
              <a:t>R&lt;10</a:t>
            </a:r>
            <a:r>
              <a:rPr lang="en-US" baseline="30000" dirty="0" smtClean="0">
                <a:solidFill>
                  <a:srgbClr val="00CC00"/>
                </a:solidFill>
              </a:rPr>
              <a:t>-1</a:t>
            </a:r>
            <a:endParaRPr lang="en-US" baseline="30000" dirty="0">
              <a:solidFill>
                <a:srgbClr val="00CC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239000" y="42672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R&lt;10</a:t>
            </a:r>
            <a:r>
              <a:rPr lang="en-US" baseline="30000" dirty="0" smtClean="0">
                <a:solidFill>
                  <a:srgbClr val="FF0000"/>
                </a:solidFill>
              </a:rPr>
              <a:t>-4</a:t>
            </a:r>
          </a:p>
        </p:txBody>
      </p:sp>
      <p:pic>
        <p:nvPicPr>
          <p:cNvPr id="58" name="Picture 57" descr="brightnessGreenXLar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sp>
        <p:nvSpPr>
          <p:cNvPr id="59" name="Text Box 7"/>
          <p:cNvSpPr txBox="1">
            <a:spLocks noChangeArrowheads="1"/>
          </p:cNvSpPr>
          <p:nvPr/>
        </p:nvSpPr>
        <p:spPr bwMode="auto">
          <a:xfrm>
            <a:off x="-48317" y="2457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  <a:latin typeface="Avenir Book"/>
                <a:cs typeface="Avenir Book"/>
              </a:rPr>
              <a:t>Reflectometry</a:t>
            </a:r>
            <a:r>
              <a:rPr lang="en-US" u="sng" dirty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lang="en-US" u="sng" dirty="0" smtClean="0">
                <a:solidFill>
                  <a:srgbClr val="000000"/>
                </a:solidFill>
                <a:latin typeface="Avenir Book"/>
                <a:cs typeface="Avenir Book"/>
              </a:rPr>
              <a:t>at ESS: FREIA</a:t>
            </a:r>
          </a:p>
        </p:txBody>
      </p:sp>
      <p:sp>
        <p:nvSpPr>
          <p:cNvPr id="60" name="TextBox 59"/>
          <p:cNvSpPr txBox="1"/>
          <p:nvPr/>
        </p:nvSpPr>
        <p:spPr>
          <a:xfrm rot="5400000">
            <a:off x="7837295" y="5336138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venir Book"/>
                <a:cs typeface="Avenir Book"/>
              </a:rPr>
              <a:t>detector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62" name="Rectangle 61"/>
          <p:cNvSpPr/>
          <p:nvPr/>
        </p:nvSpPr>
        <p:spPr>
          <a:xfrm rot="5400000">
            <a:off x="7284454" y="5403732"/>
            <a:ext cx="1496405" cy="29950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4210897" y="4568619"/>
            <a:ext cx="26228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+ divergence </a:t>
            </a:r>
          </a:p>
          <a:p>
            <a:r>
              <a:rPr lang="en-US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+ footprint on detector</a:t>
            </a:r>
          </a:p>
          <a:p>
            <a:r>
              <a:rPr lang="en-US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t</a:t>
            </a:r>
            <a:r>
              <a:rPr lang="en-US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o get the rate per mm</a:t>
            </a:r>
            <a:r>
              <a:rPr lang="en-US" baseline="300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2</a:t>
            </a:r>
            <a:endParaRPr lang="en-US" baseline="300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1908" y="1710441"/>
            <a:ext cx="1119914" cy="1075900"/>
          </a:xfrm>
          <a:prstGeom prst="rect">
            <a:avLst/>
          </a:prstGeom>
        </p:spPr>
      </p:pic>
      <p:cxnSp>
        <p:nvCxnSpPr>
          <p:cNvPr id="44" name="Connecteur droit avec flèche 69"/>
          <p:cNvCxnSpPr/>
          <p:nvPr/>
        </p:nvCxnSpPr>
        <p:spPr>
          <a:xfrm flipV="1">
            <a:off x="3421799" y="2301712"/>
            <a:ext cx="577373" cy="9853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4210897" y="1578680"/>
            <a:ext cx="13918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smtClean="0">
                <a:solidFill>
                  <a:srgbClr val="000000"/>
                </a:solidFill>
                <a:latin typeface="Avenir Book"/>
                <a:cs typeface="Avenir Book"/>
              </a:rPr>
              <a:t>sample</a:t>
            </a:r>
            <a:endParaRPr lang="en-US" sz="1200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cxnSp>
        <p:nvCxnSpPr>
          <p:cNvPr id="61" name="Connecteur droit avec flèche 69"/>
          <p:cNvCxnSpPr/>
          <p:nvPr/>
        </p:nvCxnSpPr>
        <p:spPr>
          <a:xfrm flipV="1">
            <a:off x="5040072" y="2240886"/>
            <a:ext cx="577373" cy="9853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10682" y="5336138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venir Book"/>
                <a:cs typeface="Avenir Book"/>
              </a:rPr>
              <a:t>3 angles</a:t>
            </a:r>
            <a:endParaRPr lang="en-U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0080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" name="Rectangle 2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10" name="Picture 9" descr="brightnessGreenX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914" y="884465"/>
            <a:ext cx="6205138" cy="4384235"/>
          </a:xfrm>
          <a:prstGeom prst="rect">
            <a:avLst/>
          </a:prstGeom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-48317" y="2457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  <a:latin typeface="Avenir Book"/>
                <a:cs typeface="Avenir Book"/>
              </a:rPr>
              <a:t>Detector requirements for Reflectometry at ESS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39325" y="970543"/>
            <a:ext cx="662215" cy="2588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487125" y="970544"/>
            <a:ext cx="662215" cy="2588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6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grpSp>
          <p:nvGrpSpPr>
            <p:cNvPr id="8" name="Group 7"/>
            <p:cNvGrpSpPr/>
            <p:nvPr/>
          </p:nvGrpSpPr>
          <p:grpSpPr>
            <a:xfrm>
              <a:off x="12700" y="6362700"/>
              <a:ext cx="9131300" cy="501650"/>
              <a:chOff x="12700" y="6362700"/>
              <a:chExt cx="9131300" cy="50165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700" y="6362700"/>
                <a:ext cx="9131300" cy="5016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 descr="Screen Shot 2014-10-14 at 09.12.54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99" y="6373981"/>
                <a:ext cx="4546601" cy="480726"/>
              </a:xfrm>
              <a:prstGeom prst="rect">
                <a:avLst/>
              </a:prstGeom>
            </p:spPr>
          </p:pic>
        </p:grpSp>
        <p:pic>
          <p:nvPicPr>
            <p:cNvPr id="9" name="Picture 8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811" y="6410269"/>
              <a:ext cx="1892904" cy="416439"/>
            </a:xfrm>
            <a:prstGeom prst="rect">
              <a:avLst/>
            </a:prstGeom>
          </p:spPr>
        </p:pic>
      </p:grpSp>
      <p:pic>
        <p:nvPicPr>
          <p:cNvPr id="17" name="Picture 16" descr="Screen Shot 2016-09-20 at 09.31.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932" y="2170726"/>
            <a:ext cx="3586857" cy="22525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886" y="1831662"/>
            <a:ext cx="607888" cy="327783"/>
          </a:xfrm>
          <a:prstGeom prst="rect">
            <a:avLst/>
          </a:prstGeom>
        </p:spPr>
      </p:pic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0" y="0"/>
            <a:ext cx="77639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000000"/>
                </a:solidFill>
                <a:latin typeface="Avenir Book"/>
                <a:cs typeface="Avenir Book"/>
              </a:rPr>
              <a:t>Counting rate definitions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515892" y="-383882"/>
            <a:ext cx="631152" cy="37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/>
          <a:p>
            <a:pPr eaLnBrk="1" hangingPunct="1"/>
            <a:r>
              <a:rPr lang="en-US" sz="2000" dirty="0">
                <a:solidFill>
                  <a:schemeClr val="bg1"/>
                </a:solidFill>
              </a:rPr>
              <a:t>4 cm</a:t>
            </a:r>
          </a:p>
        </p:txBody>
      </p:sp>
    </p:spTree>
    <p:extLst>
      <p:ext uri="{BB962C8B-B14F-4D97-AF65-F5344CB8AC3E}">
        <p14:creationId xmlns:p14="http://schemas.microsoft.com/office/powerpoint/2010/main" val="35119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" name="Rectangle 2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10" name="Picture 9" descr="brightnessGreenX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914" y="884465"/>
            <a:ext cx="6205138" cy="4384235"/>
          </a:xfrm>
          <a:prstGeom prst="rect">
            <a:avLst/>
          </a:prstGeom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-48317" y="2457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  <a:latin typeface="Avenir Book"/>
                <a:cs typeface="Avenir Book"/>
              </a:rPr>
              <a:t>Detector requirements for Reflectometry at ESS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1950" y="3540132"/>
            <a:ext cx="5867400" cy="638168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61950" y="2232032"/>
            <a:ext cx="5867400" cy="657218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322514" y="3540132"/>
            <a:ext cx="25202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3 times 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state-of-the-art detectors </a:t>
            </a:r>
            <a:endParaRPr lang="en-US" sz="16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22514" y="2232032"/>
            <a:ext cx="25202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10-100 times 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state-of-the-art detectors </a:t>
            </a:r>
            <a:endParaRPr lang="en-US" sz="16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39325" y="983527"/>
            <a:ext cx="662215" cy="2588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487125" y="970544"/>
            <a:ext cx="662215" cy="2588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82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grpSp>
          <p:nvGrpSpPr>
            <p:cNvPr id="8" name="Group 7"/>
            <p:cNvGrpSpPr/>
            <p:nvPr/>
          </p:nvGrpSpPr>
          <p:grpSpPr>
            <a:xfrm>
              <a:off x="12700" y="6362700"/>
              <a:ext cx="9131300" cy="501650"/>
              <a:chOff x="12700" y="6362700"/>
              <a:chExt cx="9131300" cy="50165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700" y="6362700"/>
                <a:ext cx="9131300" cy="5016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 descr="Screen Shot 2014-10-14 at 09.12.54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99" y="6373981"/>
                <a:ext cx="4546601" cy="480726"/>
              </a:xfrm>
              <a:prstGeom prst="rect">
                <a:avLst/>
              </a:prstGeom>
            </p:spPr>
          </p:pic>
        </p:grpSp>
        <p:pic>
          <p:nvPicPr>
            <p:cNvPr id="9" name="Picture 8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811" y="6410269"/>
              <a:ext cx="1892904" cy="416439"/>
            </a:xfrm>
            <a:prstGeom prst="rect">
              <a:avLst/>
            </a:prstGeom>
          </p:spPr>
        </p:pic>
      </p:grp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515892" y="-383882"/>
            <a:ext cx="631152" cy="37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/>
          <a:p>
            <a:pPr eaLnBrk="1" hangingPunct="1"/>
            <a:r>
              <a:rPr lang="en-US" sz="2000" dirty="0">
                <a:solidFill>
                  <a:schemeClr val="bg1"/>
                </a:solidFill>
              </a:rPr>
              <a:t>4 cm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-6209"/>
            <a:ext cx="91440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is-IS" sz="1600" u="sng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is-IS" sz="1600" u="sng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is-IS" sz="1600" u="sng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is-IS" sz="1600" u="sng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is-IS" sz="1600" u="sng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is-IS" sz="1600" u="sng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is-IS" sz="1600" u="sng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is-IS" sz="1600" u="sng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is-IS" sz="1600" u="sng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is-IS" sz="1600" u="sng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is-IS" sz="1600" u="sng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r>
              <a:rPr lang="is-IS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What can we do to meet the requirments? </a:t>
            </a:r>
            <a:endParaRPr lang="en-US" sz="2000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76141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grpSp>
          <p:nvGrpSpPr>
            <p:cNvPr id="8" name="Group 7"/>
            <p:cNvGrpSpPr/>
            <p:nvPr/>
          </p:nvGrpSpPr>
          <p:grpSpPr>
            <a:xfrm>
              <a:off x="12700" y="6362700"/>
              <a:ext cx="9131300" cy="501650"/>
              <a:chOff x="12700" y="6362700"/>
              <a:chExt cx="9131300" cy="50165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700" y="6362700"/>
                <a:ext cx="9131300" cy="5016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 descr="Screen Shot 2014-10-14 at 09.12.54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99" y="6373981"/>
                <a:ext cx="4546601" cy="480726"/>
              </a:xfrm>
              <a:prstGeom prst="rect">
                <a:avLst/>
              </a:prstGeom>
            </p:spPr>
          </p:pic>
        </p:grpSp>
        <p:pic>
          <p:nvPicPr>
            <p:cNvPr id="9" name="Picture 8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811" y="6410269"/>
              <a:ext cx="1892904" cy="416439"/>
            </a:xfrm>
            <a:prstGeom prst="rect">
              <a:avLst/>
            </a:prstGeom>
          </p:spPr>
        </p:pic>
      </p:grp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-25078" y="538676"/>
            <a:ext cx="1089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neutron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5" name="Connecteur droit avec flèche 69"/>
          <p:cNvCxnSpPr/>
          <p:nvPr/>
        </p:nvCxnSpPr>
        <p:spPr>
          <a:xfrm flipV="1">
            <a:off x="969642" y="774700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586537" y="438150"/>
            <a:ext cx="946150" cy="685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1514629" y="209388"/>
            <a:ext cx="108997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converter</a:t>
            </a:r>
          </a:p>
          <a:p>
            <a:pPr algn="ctr"/>
            <a:r>
              <a:rPr lang="en-US" sz="1200" baseline="30000" dirty="0" smtClean="0">
                <a:latin typeface="Avenir Book" charset="0"/>
                <a:ea typeface="Avenir Book" charset="0"/>
                <a:cs typeface="Avenir Book" charset="0"/>
              </a:rPr>
              <a:t>10</a:t>
            </a: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B, </a:t>
            </a:r>
            <a:r>
              <a:rPr lang="en-US" sz="1200" baseline="30000" dirty="0" smtClean="0">
                <a:latin typeface="Avenir Book" charset="0"/>
                <a:ea typeface="Avenir Book" charset="0"/>
                <a:cs typeface="Avenir Book" charset="0"/>
              </a:rPr>
              <a:t>3</a:t>
            </a: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He, </a:t>
            </a:r>
            <a:r>
              <a:rPr lang="en-US" sz="1200" baseline="30000" dirty="0" smtClean="0">
                <a:latin typeface="Avenir Book" charset="0"/>
                <a:ea typeface="Avenir Book" charset="0"/>
                <a:cs typeface="Avenir Book" charset="0"/>
              </a:rPr>
              <a:t>6</a:t>
            </a: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Li, </a:t>
            </a:r>
            <a:r>
              <a:rPr lang="is-IS" sz="1200" dirty="0" smtClean="0">
                <a:latin typeface="Avenir Book" charset="0"/>
                <a:ea typeface="Avenir Book" charset="0"/>
                <a:cs typeface="Avenir Book" charset="0"/>
              </a:rPr>
              <a:t>…</a:t>
            </a:r>
            <a:endParaRPr lang="en-US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3032826" y="473273"/>
            <a:ext cx="108997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charged particles 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8" name="Connecteur droit avec flèche 69"/>
          <p:cNvCxnSpPr/>
          <p:nvPr/>
        </p:nvCxnSpPr>
        <p:spPr>
          <a:xfrm flipV="1">
            <a:off x="2594676" y="723342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69"/>
          <p:cNvCxnSpPr/>
          <p:nvPr/>
        </p:nvCxnSpPr>
        <p:spPr>
          <a:xfrm flipV="1">
            <a:off x="4089648" y="716992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4560946" y="517165"/>
            <a:ext cx="11673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3872F2"/>
                </a:solidFill>
              </a:rPr>
              <a:t> </a:t>
            </a:r>
            <a:r>
              <a:rPr lang="en-US" sz="1600" smtClean="0">
                <a:latin typeface="Avenir Book" charset="0"/>
                <a:ea typeface="Avenir Book" charset="0"/>
                <a:cs typeface="Avenir Book" charset="0"/>
              </a:rPr>
              <a:t>detection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06543" y="438150"/>
            <a:ext cx="946150" cy="685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Connecteur droit avec flèche 69"/>
          <p:cNvCxnSpPr/>
          <p:nvPr/>
        </p:nvCxnSpPr>
        <p:spPr>
          <a:xfrm flipV="1">
            <a:off x="5728305" y="723342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6124841" y="409215"/>
            <a:ext cx="108997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3872F2"/>
                </a:solidFill>
              </a:rPr>
              <a:t> </a:t>
            </a:r>
            <a:r>
              <a:rPr lang="en-US" sz="1600" smtClean="0">
                <a:latin typeface="Avenir Book" charset="0"/>
                <a:ea typeface="Avenir Book" charset="0"/>
                <a:cs typeface="Avenir Book" charset="0"/>
              </a:rPr>
              <a:t>electric signals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24" name="Connecteur droit avec flèche 69"/>
          <p:cNvCxnSpPr/>
          <p:nvPr/>
        </p:nvCxnSpPr>
        <p:spPr>
          <a:xfrm flipV="1">
            <a:off x="7082293" y="723342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7574976" y="359729"/>
            <a:ext cx="123433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electronics and </a:t>
            </a: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DAQ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689463" y="280714"/>
            <a:ext cx="1025241" cy="94078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0" y="0"/>
            <a:ext cx="77639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000000"/>
                </a:solidFill>
                <a:latin typeface="Avenir Book"/>
                <a:cs typeface="Avenir Book"/>
              </a:rPr>
              <a:t>Neutron detector schematic</a:t>
            </a:r>
          </a:p>
        </p:txBody>
      </p:sp>
    </p:spTree>
    <p:extLst>
      <p:ext uri="{BB962C8B-B14F-4D97-AF65-F5344CB8AC3E}">
        <p14:creationId xmlns:p14="http://schemas.microsoft.com/office/powerpoint/2010/main" val="110491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grpSp>
          <p:nvGrpSpPr>
            <p:cNvPr id="8" name="Group 7"/>
            <p:cNvGrpSpPr/>
            <p:nvPr/>
          </p:nvGrpSpPr>
          <p:grpSpPr>
            <a:xfrm>
              <a:off x="12700" y="6362700"/>
              <a:ext cx="9131300" cy="501650"/>
              <a:chOff x="12700" y="6362700"/>
              <a:chExt cx="9131300" cy="50165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700" y="6362700"/>
                <a:ext cx="9131300" cy="5016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 descr="Screen Shot 2014-10-14 at 09.12.54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99" y="6373981"/>
                <a:ext cx="4546601" cy="480726"/>
              </a:xfrm>
              <a:prstGeom prst="rect">
                <a:avLst/>
              </a:prstGeom>
            </p:spPr>
          </p:pic>
        </p:grpSp>
        <p:pic>
          <p:nvPicPr>
            <p:cNvPr id="9" name="Picture 8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811" y="6410269"/>
              <a:ext cx="1892904" cy="416439"/>
            </a:xfrm>
            <a:prstGeom prst="rect">
              <a:avLst/>
            </a:prstGeom>
          </p:spPr>
        </p:pic>
      </p:grp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-25078" y="538676"/>
            <a:ext cx="1089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neutron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5" name="Connecteur droit avec flèche 69"/>
          <p:cNvCxnSpPr/>
          <p:nvPr/>
        </p:nvCxnSpPr>
        <p:spPr>
          <a:xfrm flipV="1">
            <a:off x="969642" y="774700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586537" y="438150"/>
            <a:ext cx="946150" cy="685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1514629" y="209388"/>
            <a:ext cx="108997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converter</a:t>
            </a:r>
          </a:p>
          <a:p>
            <a:pPr algn="ctr"/>
            <a:r>
              <a:rPr lang="en-US" sz="1200" baseline="30000" dirty="0" smtClean="0">
                <a:latin typeface="Avenir Book" charset="0"/>
                <a:ea typeface="Avenir Book" charset="0"/>
                <a:cs typeface="Avenir Book" charset="0"/>
              </a:rPr>
              <a:t>10</a:t>
            </a: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B, </a:t>
            </a:r>
            <a:r>
              <a:rPr lang="en-US" sz="1200" baseline="30000" dirty="0" smtClean="0">
                <a:latin typeface="Avenir Book" charset="0"/>
                <a:ea typeface="Avenir Book" charset="0"/>
                <a:cs typeface="Avenir Book" charset="0"/>
              </a:rPr>
              <a:t>3</a:t>
            </a: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He, </a:t>
            </a:r>
            <a:r>
              <a:rPr lang="en-US" sz="1200" baseline="30000" dirty="0" smtClean="0">
                <a:latin typeface="Avenir Book" charset="0"/>
                <a:ea typeface="Avenir Book" charset="0"/>
                <a:cs typeface="Avenir Book" charset="0"/>
              </a:rPr>
              <a:t>6</a:t>
            </a: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Li, </a:t>
            </a:r>
            <a:r>
              <a:rPr lang="is-IS" sz="1200" dirty="0" smtClean="0">
                <a:latin typeface="Avenir Book" charset="0"/>
                <a:ea typeface="Avenir Book" charset="0"/>
                <a:cs typeface="Avenir Book" charset="0"/>
              </a:rPr>
              <a:t>…</a:t>
            </a:r>
            <a:endParaRPr lang="en-US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3032826" y="473273"/>
            <a:ext cx="108997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charged particles 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8" name="Connecteur droit avec flèche 69"/>
          <p:cNvCxnSpPr/>
          <p:nvPr/>
        </p:nvCxnSpPr>
        <p:spPr>
          <a:xfrm flipV="1">
            <a:off x="2594676" y="723342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69"/>
          <p:cNvCxnSpPr/>
          <p:nvPr/>
        </p:nvCxnSpPr>
        <p:spPr>
          <a:xfrm flipV="1">
            <a:off x="4089648" y="716992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4560946" y="517165"/>
            <a:ext cx="11673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3872F2"/>
                </a:solidFill>
              </a:rPr>
              <a:t> </a:t>
            </a:r>
            <a:r>
              <a:rPr lang="en-US" sz="1600" smtClean="0">
                <a:latin typeface="Avenir Book" charset="0"/>
                <a:ea typeface="Avenir Book" charset="0"/>
                <a:cs typeface="Avenir Book" charset="0"/>
              </a:rPr>
              <a:t>detection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06543" y="438150"/>
            <a:ext cx="946150" cy="685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Connecteur droit avec flèche 69"/>
          <p:cNvCxnSpPr/>
          <p:nvPr/>
        </p:nvCxnSpPr>
        <p:spPr>
          <a:xfrm flipV="1">
            <a:off x="5728305" y="723342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6124841" y="409215"/>
            <a:ext cx="108997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3872F2"/>
                </a:solidFill>
              </a:rPr>
              <a:t> </a:t>
            </a:r>
            <a:r>
              <a:rPr lang="en-US" sz="1600" smtClean="0">
                <a:latin typeface="Avenir Book" charset="0"/>
                <a:ea typeface="Avenir Book" charset="0"/>
                <a:cs typeface="Avenir Book" charset="0"/>
              </a:rPr>
              <a:t>electric signals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24" name="Connecteur droit avec flèche 69"/>
          <p:cNvCxnSpPr/>
          <p:nvPr/>
        </p:nvCxnSpPr>
        <p:spPr>
          <a:xfrm flipV="1">
            <a:off x="7082293" y="723342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7574976" y="359729"/>
            <a:ext cx="123433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electronics and </a:t>
            </a: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DAQ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689463" y="280714"/>
            <a:ext cx="1025241" cy="94078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0" y="0"/>
            <a:ext cx="77639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000000"/>
                </a:solidFill>
                <a:latin typeface="Avenir Book"/>
                <a:cs typeface="Avenir Book"/>
              </a:rPr>
              <a:t>Neutron detector schematic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H="1" flipV="1">
            <a:off x="2880425" y="1287031"/>
            <a:ext cx="1" cy="4633173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13"/>
          <p:cNvSpPr>
            <a:spLocks noChangeArrowheads="1"/>
          </p:cNvSpPr>
          <p:nvPr/>
        </p:nvSpPr>
        <p:spPr bwMode="auto">
          <a:xfrm>
            <a:off x="3541667" y="1231756"/>
            <a:ext cx="4570637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is-IS" dirty="0" smtClean="0"/>
              <a:t>…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rate limitation mainly comes from here!</a:t>
            </a:r>
          </a:p>
          <a:p>
            <a:pPr algn="ctr"/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16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Not really important which converter you use but how you optimize the detection process</a:t>
            </a:r>
          </a:p>
        </p:txBody>
      </p:sp>
    </p:spTree>
    <p:extLst>
      <p:ext uri="{BB962C8B-B14F-4D97-AF65-F5344CB8AC3E}">
        <p14:creationId xmlns:p14="http://schemas.microsoft.com/office/powerpoint/2010/main" val="211838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grpSp>
          <p:nvGrpSpPr>
            <p:cNvPr id="8" name="Group 7"/>
            <p:cNvGrpSpPr/>
            <p:nvPr/>
          </p:nvGrpSpPr>
          <p:grpSpPr>
            <a:xfrm>
              <a:off x="12700" y="6362700"/>
              <a:ext cx="9131300" cy="501650"/>
              <a:chOff x="12700" y="6362700"/>
              <a:chExt cx="9131300" cy="50165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700" y="6362700"/>
                <a:ext cx="9131300" cy="5016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 descr="Screen Shot 2014-10-14 at 09.12.54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99" y="6373981"/>
                <a:ext cx="4546601" cy="480726"/>
              </a:xfrm>
              <a:prstGeom prst="rect">
                <a:avLst/>
              </a:prstGeom>
            </p:spPr>
          </p:pic>
        </p:grpSp>
        <p:pic>
          <p:nvPicPr>
            <p:cNvPr id="9" name="Picture 8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811" y="6410269"/>
              <a:ext cx="1892904" cy="416439"/>
            </a:xfrm>
            <a:prstGeom prst="rect">
              <a:avLst/>
            </a:prstGeom>
          </p:spPr>
        </p:pic>
      </p:grp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-25078" y="538676"/>
            <a:ext cx="1089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neutron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5" name="Connecteur droit avec flèche 69"/>
          <p:cNvCxnSpPr/>
          <p:nvPr/>
        </p:nvCxnSpPr>
        <p:spPr>
          <a:xfrm flipV="1">
            <a:off x="969642" y="774700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586537" y="438150"/>
            <a:ext cx="946150" cy="685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1514629" y="209388"/>
            <a:ext cx="108997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converter</a:t>
            </a:r>
          </a:p>
          <a:p>
            <a:pPr algn="ctr"/>
            <a:r>
              <a:rPr lang="en-US" sz="1200" baseline="30000" dirty="0" smtClean="0">
                <a:latin typeface="Avenir Book" charset="0"/>
                <a:ea typeface="Avenir Book" charset="0"/>
                <a:cs typeface="Avenir Book" charset="0"/>
              </a:rPr>
              <a:t>10</a:t>
            </a: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B, </a:t>
            </a:r>
            <a:r>
              <a:rPr lang="en-US" sz="1200" baseline="30000" dirty="0" smtClean="0">
                <a:latin typeface="Avenir Book" charset="0"/>
                <a:ea typeface="Avenir Book" charset="0"/>
                <a:cs typeface="Avenir Book" charset="0"/>
              </a:rPr>
              <a:t>3</a:t>
            </a: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He, </a:t>
            </a:r>
            <a:r>
              <a:rPr lang="en-US" sz="1200" baseline="30000" dirty="0" smtClean="0">
                <a:latin typeface="Avenir Book" charset="0"/>
                <a:ea typeface="Avenir Book" charset="0"/>
                <a:cs typeface="Avenir Book" charset="0"/>
              </a:rPr>
              <a:t>6</a:t>
            </a: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Li, </a:t>
            </a:r>
            <a:r>
              <a:rPr lang="is-IS" sz="1200" dirty="0" smtClean="0">
                <a:latin typeface="Avenir Book" charset="0"/>
                <a:ea typeface="Avenir Book" charset="0"/>
                <a:cs typeface="Avenir Book" charset="0"/>
              </a:rPr>
              <a:t>…</a:t>
            </a:r>
            <a:endParaRPr lang="en-US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3032826" y="473273"/>
            <a:ext cx="108997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charged particles 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8" name="Connecteur droit avec flèche 69"/>
          <p:cNvCxnSpPr/>
          <p:nvPr/>
        </p:nvCxnSpPr>
        <p:spPr>
          <a:xfrm flipV="1">
            <a:off x="2594676" y="723342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69"/>
          <p:cNvCxnSpPr/>
          <p:nvPr/>
        </p:nvCxnSpPr>
        <p:spPr>
          <a:xfrm flipV="1">
            <a:off x="4089648" y="716992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4560946" y="517165"/>
            <a:ext cx="11673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3872F2"/>
                </a:solidFill>
              </a:rPr>
              <a:t> </a:t>
            </a:r>
            <a:r>
              <a:rPr lang="en-US" sz="1600" smtClean="0">
                <a:latin typeface="Avenir Book" charset="0"/>
                <a:ea typeface="Avenir Book" charset="0"/>
                <a:cs typeface="Avenir Book" charset="0"/>
              </a:rPr>
              <a:t>detection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06543" y="438150"/>
            <a:ext cx="946150" cy="685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Connecteur droit avec flèche 69"/>
          <p:cNvCxnSpPr/>
          <p:nvPr/>
        </p:nvCxnSpPr>
        <p:spPr>
          <a:xfrm flipV="1">
            <a:off x="5728305" y="723342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6124841" y="409215"/>
            <a:ext cx="108997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3872F2"/>
                </a:solidFill>
              </a:rPr>
              <a:t> </a:t>
            </a:r>
            <a:r>
              <a:rPr lang="en-US" sz="1600" smtClean="0">
                <a:latin typeface="Avenir Book" charset="0"/>
                <a:ea typeface="Avenir Book" charset="0"/>
                <a:cs typeface="Avenir Book" charset="0"/>
              </a:rPr>
              <a:t>electric signals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24" name="Connecteur droit avec flèche 69"/>
          <p:cNvCxnSpPr/>
          <p:nvPr/>
        </p:nvCxnSpPr>
        <p:spPr>
          <a:xfrm flipV="1">
            <a:off x="7082293" y="723342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7574976" y="359729"/>
            <a:ext cx="123433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electronics and </a:t>
            </a: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DAQ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689463" y="280714"/>
            <a:ext cx="1025241" cy="94078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0" y="0"/>
            <a:ext cx="77639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000000"/>
                </a:solidFill>
                <a:latin typeface="Avenir Book"/>
                <a:cs typeface="Avenir Book"/>
              </a:rPr>
              <a:t>Neutron detector schematic</a:t>
            </a:r>
          </a:p>
        </p:txBody>
      </p:sp>
      <p:sp>
        <p:nvSpPr>
          <p:cNvPr id="30" name="Rectangle 13"/>
          <p:cNvSpPr>
            <a:spLocks noChangeArrowheads="1"/>
          </p:cNvSpPr>
          <p:nvPr/>
        </p:nvSpPr>
        <p:spPr bwMode="auto">
          <a:xfrm>
            <a:off x="3541667" y="1231756"/>
            <a:ext cx="4570637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is-IS" dirty="0" smtClean="0"/>
              <a:t>…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rate limitation mainly comes from here!</a:t>
            </a:r>
          </a:p>
          <a:p>
            <a:pPr algn="ctr"/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16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Not really important which converter you use but how you optimize the detection process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6902" y="2349473"/>
            <a:ext cx="5267802" cy="3979045"/>
          </a:xfrm>
          <a:prstGeom prst="rect">
            <a:avLst/>
          </a:prstGeom>
        </p:spPr>
      </p:pic>
      <p:cxnSp>
        <p:nvCxnSpPr>
          <p:cNvPr id="33" name="Connecteur droit avec flèche 69"/>
          <p:cNvCxnSpPr/>
          <p:nvPr/>
        </p:nvCxnSpPr>
        <p:spPr>
          <a:xfrm flipV="1">
            <a:off x="3032826" y="2944963"/>
            <a:ext cx="9448" cy="3072794"/>
          </a:xfrm>
          <a:prstGeom prst="straightConnector1">
            <a:avLst/>
          </a:prstGeom>
          <a:ln w="1270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13"/>
          <p:cNvSpPr>
            <a:spLocks noChangeArrowheads="1"/>
          </p:cNvSpPr>
          <p:nvPr/>
        </p:nvSpPr>
        <p:spPr bwMode="auto">
          <a:xfrm>
            <a:off x="1783810" y="2418046"/>
            <a:ext cx="144807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gain ~ charge to evacuate 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35" name="Connecteur droit avec flèche 69"/>
          <p:cNvCxnSpPr/>
          <p:nvPr/>
        </p:nvCxnSpPr>
        <p:spPr>
          <a:xfrm flipH="1">
            <a:off x="1627530" y="3159520"/>
            <a:ext cx="1634" cy="2858237"/>
          </a:xfrm>
          <a:prstGeom prst="straightConnector1">
            <a:avLst/>
          </a:prstGeom>
          <a:ln w="1270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1273779" y="5714802"/>
            <a:ext cx="144807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rate capability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87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843" y="816186"/>
            <a:ext cx="3509318" cy="2246769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Publications about the Multi-Grid:</a:t>
            </a:r>
          </a:p>
          <a:p>
            <a:endParaRPr lang="en-US" sz="1000" dirty="0" smtClean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J. Birch et al., 10B4C Multi-Grid as an alternative to 3He for large area </a:t>
            </a:r>
            <a:r>
              <a:rPr lang="en-US" sz="1000" dirty="0" err="1" smtClean="0">
                <a:latin typeface="Avenir Book" charset="0"/>
                <a:ea typeface="Avenir Book" charset="0"/>
                <a:cs typeface="Avenir Book" charset="0"/>
              </a:rPr>
              <a:t>neutorn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 detectors, IEEE TNS,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vol.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60,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no.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2, 2013.</a:t>
            </a:r>
          </a:p>
          <a:p>
            <a:endParaRPr lang="en-US" sz="10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J. Birch et al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., In-beam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test of the Boron-10 Multi-Grid </a:t>
            </a:r>
            <a:endParaRPr lang="en-US" sz="1000" dirty="0" smtClean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neutron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detector at the IN6 time-of-flight spectrometer</a:t>
            </a:r>
          </a:p>
          <a:p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at the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ILL, </a:t>
            </a:r>
            <a:r>
              <a:rPr lang="en-US" sz="1000" dirty="0" err="1" smtClean="0">
                <a:latin typeface="Avenir Book" charset="0"/>
                <a:ea typeface="Avenir Book" charset="0"/>
                <a:cs typeface="Avenir Book" charset="0"/>
              </a:rPr>
              <a:t>JoP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, vol. 528, 012040, 2014.</a:t>
            </a:r>
          </a:p>
          <a:p>
            <a:pPr marL="228600" indent="-228600">
              <a:buAutoNum type="alphaUcPeriod"/>
            </a:pPr>
            <a:endParaRPr lang="en-US" sz="10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A. </a:t>
            </a:r>
            <a:r>
              <a:rPr lang="en-US" sz="1000" dirty="0" err="1" smtClean="0">
                <a:latin typeface="Avenir Book" charset="0"/>
                <a:ea typeface="Avenir Book" charset="0"/>
                <a:cs typeface="Avenir Book" charset="0"/>
              </a:rPr>
              <a:t>Khaplanov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et al., Multi-Grid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Detector for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Neutron Spectroscopy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: Results Obtained on Time-of-Flight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Spectrometer CNCS, </a:t>
            </a:r>
            <a:r>
              <a:rPr lang="en-US" sz="1000" dirty="0" err="1" smtClean="0">
                <a:latin typeface="Avenir Book" charset="0"/>
                <a:ea typeface="Avenir Book" charset="0"/>
                <a:cs typeface="Avenir Book" charset="0"/>
              </a:rPr>
              <a:t>arXiv</a:t>
            </a:r>
            <a:r>
              <a:rPr lang="nb-NO" sz="1000" dirty="0" smtClean="0">
                <a:latin typeface="Avenir Book" charset="0"/>
                <a:ea typeface="Avenir Book" charset="0"/>
                <a:cs typeface="Avenir Book" charset="0"/>
              </a:rPr>
              <a:t>: 1703.03626, 2017 </a:t>
            </a:r>
            <a:endParaRPr lang="nb-NO" sz="1000" dirty="0" smtClean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nb-NO" sz="1000" dirty="0" smtClean="0">
                <a:latin typeface="Avenir Book" charset="0"/>
                <a:ea typeface="Avenir Book" charset="0"/>
                <a:cs typeface="Avenir Book" charset="0"/>
              </a:rPr>
              <a:t>(</a:t>
            </a:r>
            <a:r>
              <a:rPr lang="nb-NO" sz="1000" dirty="0" err="1" smtClean="0">
                <a:latin typeface="Avenir Book" charset="0"/>
                <a:ea typeface="Avenir Book" charset="0"/>
                <a:cs typeface="Avenir Book" charset="0"/>
              </a:rPr>
              <a:t>submitted</a:t>
            </a:r>
            <a:r>
              <a:rPr lang="nb-NO" sz="1000" dirty="0" smtClean="0">
                <a:latin typeface="Avenir Book" charset="0"/>
                <a:ea typeface="Avenir Book" charset="0"/>
                <a:cs typeface="Avenir Book" charset="0"/>
              </a:rPr>
              <a:t> to JINST)</a:t>
            </a:r>
            <a:endParaRPr lang="en-US" sz="10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grpSp>
          <p:nvGrpSpPr>
            <p:cNvPr id="56" name="Group 55"/>
            <p:cNvGrpSpPr/>
            <p:nvPr/>
          </p:nvGrpSpPr>
          <p:grpSpPr>
            <a:xfrm>
              <a:off x="12700" y="6362700"/>
              <a:ext cx="9131300" cy="501650"/>
              <a:chOff x="12700" y="6362700"/>
              <a:chExt cx="9131300" cy="501650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12700" y="6362700"/>
                <a:ext cx="9131300" cy="5016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62" name="Picture 61" descr="Screen Shot 2014-10-14 at 09.12.54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99" y="6373981"/>
                <a:ext cx="4546601" cy="480726"/>
              </a:xfrm>
              <a:prstGeom prst="rect">
                <a:avLst/>
              </a:prstGeom>
            </p:spPr>
          </p:pic>
        </p:grpSp>
        <p:pic>
          <p:nvPicPr>
            <p:cNvPr id="60" name="Picture 59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811" y="6410269"/>
              <a:ext cx="1892904" cy="416439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 rot="5400000">
            <a:off x="5791200" y="-76200"/>
            <a:ext cx="2209800" cy="3886200"/>
          </a:xfrm>
          <a:prstGeom prst="rect">
            <a:avLst/>
          </a:prstGeom>
          <a:solidFill>
            <a:schemeClr val="tx2">
              <a:lumMod val="40000"/>
              <a:lumOff val="6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4054241">
            <a:off x="5865361" y="2649517"/>
            <a:ext cx="1119762" cy="3962378"/>
          </a:xfrm>
          <a:prstGeom prst="rect">
            <a:avLst/>
          </a:prstGeom>
          <a:solidFill>
            <a:schemeClr val="tx2">
              <a:lumMod val="40000"/>
              <a:lumOff val="6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334000" y="762000"/>
            <a:ext cx="152400" cy="220362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3515597" y="4915899"/>
            <a:ext cx="990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neutron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1" name="Rectangle 83"/>
          <p:cNvSpPr>
            <a:spLocks noChangeArrowheads="1"/>
          </p:cNvSpPr>
          <p:nvPr/>
        </p:nvSpPr>
        <p:spPr bwMode="auto">
          <a:xfrm>
            <a:off x="4495800" y="228600"/>
            <a:ext cx="441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en-US" baseline="30000" dirty="0" smtClean="0">
                <a:latin typeface="Avenir Book" charset="0"/>
                <a:ea typeface="Avenir Book" charset="0"/>
                <a:cs typeface="Avenir Book" charset="0"/>
              </a:rPr>
              <a:t>10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B</a:t>
            </a:r>
            <a:r>
              <a:rPr lang="en-US" baseline="-25000" dirty="0" smtClean="0">
                <a:latin typeface="Avenir Book" charset="0"/>
                <a:ea typeface="Avenir Book" charset="0"/>
                <a:cs typeface="Avenir Book" charset="0"/>
              </a:rPr>
              <a:t>4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C layer</a:t>
            </a:r>
          </a:p>
          <a:p>
            <a:pPr marL="342900" indent="-342900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486400" y="762000"/>
            <a:ext cx="148281" cy="220362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5410200" y="762000"/>
            <a:ext cx="144162" cy="22036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6096000" y="762000"/>
            <a:ext cx="152400" cy="220362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6248400" y="762000"/>
            <a:ext cx="148281" cy="220362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6172200" y="762000"/>
            <a:ext cx="144162" cy="22036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6858000" y="762000"/>
            <a:ext cx="152400" cy="220362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7010400" y="762000"/>
            <a:ext cx="148281" cy="220362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6934200" y="762000"/>
            <a:ext cx="144162" cy="22036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7620000" y="762000"/>
            <a:ext cx="152400" cy="220362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7772400" y="762000"/>
            <a:ext cx="148281" cy="220362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7696200" y="762000"/>
            <a:ext cx="144162" cy="22036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34" name="Connecteur droit avec flèche 69"/>
          <p:cNvCxnSpPr/>
          <p:nvPr/>
        </p:nvCxnSpPr>
        <p:spPr>
          <a:xfrm>
            <a:off x="5029200" y="533400"/>
            <a:ext cx="304800" cy="5334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83"/>
          <p:cNvSpPr>
            <a:spLocks noChangeArrowheads="1"/>
          </p:cNvSpPr>
          <p:nvPr/>
        </p:nvSpPr>
        <p:spPr bwMode="auto">
          <a:xfrm>
            <a:off x="6477000" y="228600"/>
            <a:ext cx="1371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substrate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7" name="Rectangle 36"/>
          <p:cNvSpPr/>
          <p:nvPr/>
        </p:nvSpPr>
        <p:spPr>
          <a:xfrm rot="4042079">
            <a:off x="6466775" y="3224706"/>
            <a:ext cx="381000" cy="396081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9" name="Rectangle 38"/>
          <p:cNvSpPr/>
          <p:nvPr/>
        </p:nvSpPr>
        <p:spPr>
          <a:xfrm rot="4043218">
            <a:off x="6563527" y="3486477"/>
            <a:ext cx="381000" cy="39608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40" name="Connecteur droit avec flèche 69"/>
          <p:cNvCxnSpPr/>
          <p:nvPr/>
        </p:nvCxnSpPr>
        <p:spPr>
          <a:xfrm>
            <a:off x="3687462" y="5236862"/>
            <a:ext cx="5257800" cy="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 rot="20235347">
            <a:off x="7309595" y="4404324"/>
            <a:ext cx="1303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 smtClean="0">
                <a:latin typeface="Avenir Book" charset="0"/>
                <a:ea typeface="Avenir Book" charset="0"/>
                <a:cs typeface="Avenir Book" charset="0"/>
              </a:rPr>
              <a:t>10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B</a:t>
            </a:r>
            <a:r>
              <a:rPr lang="en-US" baseline="-25000" dirty="0" smtClean="0">
                <a:latin typeface="Avenir Book" charset="0"/>
                <a:ea typeface="Avenir Book" charset="0"/>
                <a:cs typeface="Avenir Book" charset="0"/>
              </a:rPr>
              <a:t>4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C layer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3" name="Rectangle 83"/>
          <p:cNvSpPr>
            <a:spLocks noChangeArrowheads="1"/>
          </p:cNvSpPr>
          <p:nvPr/>
        </p:nvSpPr>
        <p:spPr bwMode="auto">
          <a:xfrm>
            <a:off x="5715000" y="4191000"/>
            <a:ext cx="1371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/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gas </a:t>
            </a:r>
          </a:p>
          <a:p>
            <a:pPr marL="342900" indent="-342900" algn="ctr"/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volume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4" name="Rectangle 83"/>
          <p:cNvSpPr>
            <a:spLocks noChangeArrowheads="1"/>
          </p:cNvSpPr>
          <p:nvPr/>
        </p:nvSpPr>
        <p:spPr bwMode="auto">
          <a:xfrm>
            <a:off x="7696200" y="1066800"/>
            <a:ext cx="1371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/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gas </a:t>
            </a:r>
          </a:p>
          <a:p>
            <a:pPr marL="342900" indent="-342900" algn="ctr"/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volume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6" name="Rectangle 83"/>
          <p:cNvSpPr>
            <a:spLocks noChangeArrowheads="1"/>
          </p:cNvSpPr>
          <p:nvPr/>
        </p:nvSpPr>
        <p:spPr bwMode="auto">
          <a:xfrm>
            <a:off x="378941" y="3424421"/>
            <a:ext cx="441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en-US" sz="2800" dirty="0" smtClean="0">
                <a:latin typeface="Avenir Book" charset="0"/>
                <a:ea typeface="Avenir Book" charset="0"/>
                <a:cs typeface="Avenir Book" charset="0"/>
              </a:rPr>
              <a:t>2. Grazing angle (&lt;</a:t>
            </a:r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10˚</a:t>
            </a:r>
            <a:r>
              <a:rPr lang="en-US" sz="2800" dirty="0" smtClean="0">
                <a:latin typeface="Avenir Book" charset="0"/>
                <a:ea typeface="Avenir Book" charset="0"/>
                <a:cs typeface="Avenir Book" charset="0"/>
              </a:rPr>
              <a:t>)</a:t>
            </a:r>
            <a:endParaRPr lang="en-US" sz="28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8" name="Rectangle 83"/>
          <p:cNvSpPr>
            <a:spLocks noChangeArrowheads="1"/>
          </p:cNvSpPr>
          <p:nvPr/>
        </p:nvSpPr>
        <p:spPr bwMode="auto">
          <a:xfrm rot="20199654">
            <a:off x="7516307" y="4676184"/>
            <a:ext cx="1371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en-US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substrate</a:t>
            </a:r>
            <a:endParaRPr lang="en-US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8" name="Rectangle 13"/>
          <p:cNvSpPr>
            <a:spLocks noChangeArrowheads="1"/>
          </p:cNvSpPr>
          <p:nvPr/>
        </p:nvSpPr>
        <p:spPr bwMode="auto">
          <a:xfrm>
            <a:off x="3577281" y="2202376"/>
            <a:ext cx="990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neutron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69" name="Connecteur droit avec flèche 69"/>
          <p:cNvCxnSpPr/>
          <p:nvPr/>
        </p:nvCxnSpPr>
        <p:spPr>
          <a:xfrm>
            <a:off x="3733800" y="2514600"/>
            <a:ext cx="5257800" cy="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69"/>
          <p:cNvCxnSpPr/>
          <p:nvPr/>
        </p:nvCxnSpPr>
        <p:spPr>
          <a:xfrm>
            <a:off x="7010400" y="533400"/>
            <a:ext cx="0" cy="3810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0" y="0"/>
            <a:ext cx="77639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baseline="30000" dirty="0" smtClean="0">
                <a:solidFill>
                  <a:srgbClr val="000000"/>
                </a:solidFill>
                <a:latin typeface="Avenir Book"/>
                <a:cs typeface="Avenir Book"/>
              </a:rPr>
              <a:t>10</a:t>
            </a:r>
            <a:r>
              <a:rPr lang="en-US" sz="1600" u="sng" dirty="0" smtClean="0">
                <a:solidFill>
                  <a:srgbClr val="000000"/>
                </a:solidFill>
                <a:latin typeface="Avenir Book"/>
                <a:cs typeface="Avenir Book"/>
              </a:rPr>
              <a:t>B-layer-based detectors</a:t>
            </a:r>
          </a:p>
        </p:txBody>
      </p:sp>
      <p:sp>
        <p:nvSpPr>
          <p:cNvPr id="3" name="Rectangle 2"/>
          <p:cNvSpPr/>
          <p:nvPr/>
        </p:nvSpPr>
        <p:spPr>
          <a:xfrm>
            <a:off x="39843" y="3893409"/>
            <a:ext cx="3522071" cy="163121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Publications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about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the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Multi-Blade:</a:t>
            </a:r>
            <a:endParaRPr lang="en-US" sz="1000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1000" b="1" dirty="0" smtClean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F. </a:t>
            </a:r>
            <a:r>
              <a:rPr lang="en-US" sz="1000" dirty="0" err="1" smtClean="0">
                <a:latin typeface="Avenir Book" charset="0"/>
                <a:ea typeface="Avenir Book" charset="0"/>
                <a:cs typeface="Avenir Book" charset="0"/>
              </a:rPr>
              <a:t>Piscitelli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 et al.,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Study of a high spatial resolution </a:t>
            </a:r>
            <a:endParaRPr lang="en-US" sz="1000" dirty="0" smtClean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10B-based thermal neutron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detector for application </a:t>
            </a:r>
            <a:endParaRPr lang="en-US" sz="1000" dirty="0" smtClean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in neutron reflectometry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: the Multi-Blade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prototype, </a:t>
            </a:r>
          </a:p>
          <a:p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JINST vol. 9, P03007, 2014</a:t>
            </a:r>
            <a:endParaRPr lang="en-US" sz="1000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1000" dirty="0" smtClean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F. </a:t>
            </a:r>
            <a:r>
              <a:rPr lang="en-US" sz="1000" dirty="0" err="1" smtClean="0">
                <a:latin typeface="Avenir Book" charset="0"/>
                <a:ea typeface="Avenir Book" charset="0"/>
                <a:cs typeface="Avenir Book" charset="0"/>
              </a:rPr>
              <a:t>Piscitelli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 et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al., The Multi-Blade Boron-10-based </a:t>
            </a:r>
            <a:endParaRPr lang="en-US" sz="1000" dirty="0" smtClean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Neutron Detector for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high intensity Neutron Reflectometry at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ESS,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 JINST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vol.12, P03013, 2017.</a:t>
            </a:r>
          </a:p>
        </p:txBody>
      </p:sp>
      <p:sp>
        <p:nvSpPr>
          <p:cNvPr id="63" name="Rectangle 83"/>
          <p:cNvSpPr>
            <a:spLocks noChangeArrowheads="1"/>
          </p:cNvSpPr>
          <p:nvPr/>
        </p:nvSpPr>
        <p:spPr bwMode="auto">
          <a:xfrm>
            <a:off x="378941" y="413643"/>
            <a:ext cx="441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en-US" sz="2800" dirty="0" smtClean="0">
                <a:latin typeface="Avenir Book" charset="0"/>
                <a:ea typeface="Avenir Book" charset="0"/>
                <a:cs typeface="Avenir Book" charset="0"/>
              </a:rPr>
              <a:t>1. Multi-layer </a:t>
            </a:r>
            <a:endParaRPr lang="en-US" sz="28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0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706" y="4992796"/>
            <a:ext cx="1666239" cy="125065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grpSp>
          <p:nvGrpSpPr>
            <p:cNvPr id="8" name="Group 7"/>
            <p:cNvGrpSpPr/>
            <p:nvPr/>
          </p:nvGrpSpPr>
          <p:grpSpPr>
            <a:xfrm>
              <a:off x="12700" y="6362700"/>
              <a:ext cx="9131300" cy="501650"/>
              <a:chOff x="12700" y="6362700"/>
              <a:chExt cx="9131300" cy="50165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700" y="6362700"/>
                <a:ext cx="9131300" cy="5016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 descr="Screen Shot 2014-10-14 at 09.12.54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99" y="6373981"/>
                <a:ext cx="4546601" cy="480726"/>
              </a:xfrm>
              <a:prstGeom prst="rect">
                <a:avLst/>
              </a:prstGeom>
            </p:spPr>
          </p:pic>
        </p:grpSp>
        <p:pic>
          <p:nvPicPr>
            <p:cNvPr id="9" name="Picture 8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811" y="6410269"/>
              <a:ext cx="1892904" cy="416439"/>
            </a:xfrm>
            <a:prstGeom prst="rect">
              <a:avLst/>
            </a:prstGeom>
          </p:spPr>
        </p:pic>
      </p:grp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0"/>
            <a:ext cx="77639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000000"/>
                </a:solidFill>
                <a:latin typeface="Avenir Book"/>
                <a:cs typeface="Avenir Book"/>
              </a:rPr>
              <a:t>Readout options for </a:t>
            </a:r>
            <a:r>
              <a:rPr lang="en-US" sz="1600" u="sng" smtClean="0">
                <a:solidFill>
                  <a:srgbClr val="000000"/>
                </a:solidFill>
                <a:latin typeface="Avenir Book"/>
                <a:cs typeface="Avenir Book"/>
              </a:rPr>
              <a:t>gaseous detectors </a:t>
            </a:r>
            <a:endParaRPr lang="en-US" sz="1600" u="sng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-25078" y="538676"/>
            <a:ext cx="1089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neutron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5" name="Connecteur droit avec flèche 69"/>
          <p:cNvCxnSpPr/>
          <p:nvPr/>
        </p:nvCxnSpPr>
        <p:spPr>
          <a:xfrm flipV="1">
            <a:off x="969642" y="774700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586537" y="438150"/>
            <a:ext cx="946150" cy="685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3032826" y="473273"/>
            <a:ext cx="108997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charged particles 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8" name="Connecteur droit avec flèche 69"/>
          <p:cNvCxnSpPr/>
          <p:nvPr/>
        </p:nvCxnSpPr>
        <p:spPr>
          <a:xfrm flipV="1">
            <a:off x="2594676" y="723342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69"/>
          <p:cNvCxnSpPr/>
          <p:nvPr/>
        </p:nvCxnSpPr>
        <p:spPr>
          <a:xfrm flipV="1">
            <a:off x="4089648" y="716992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4560946" y="517165"/>
            <a:ext cx="11673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3872F2"/>
                </a:solidFill>
              </a:rPr>
              <a:t> </a:t>
            </a:r>
            <a:r>
              <a:rPr lang="en-US" sz="1600" smtClean="0">
                <a:latin typeface="Avenir Book" charset="0"/>
                <a:ea typeface="Avenir Book" charset="0"/>
                <a:cs typeface="Avenir Book" charset="0"/>
              </a:rPr>
              <a:t>detection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06543" y="438150"/>
            <a:ext cx="946150" cy="685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Connecteur droit avec flèche 69"/>
          <p:cNvCxnSpPr/>
          <p:nvPr/>
        </p:nvCxnSpPr>
        <p:spPr>
          <a:xfrm flipV="1">
            <a:off x="5728305" y="723342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6124841" y="409215"/>
            <a:ext cx="108997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3872F2"/>
                </a:solidFill>
              </a:rPr>
              <a:t> </a:t>
            </a:r>
            <a:r>
              <a:rPr lang="en-US" sz="1600" smtClean="0">
                <a:latin typeface="Avenir Book" charset="0"/>
                <a:ea typeface="Avenir Book" charset="0"/>
                <a:cs typeface="Avenir Book" charset="0"/>
              </a:rPr>
              <a:t>electric signals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24" name="Connecteur droit avec flèche 69"/>
          <p:cNvCxnSpPr/>
          <p:nvPr/>
        </p:nvCxnSpPr>
        <p:spPr>
          <a:xfrm flipV="1">
            <a:off x="7082293" y="723342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7574976" y="359729"/>
            <a:ext cx="123433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electronics and </a:t>
            </a: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DAQ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689463" y="280714"/>
            <a:ext cx="1025241" cy="94078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032826" y="0"/>
            <a:ext cx="2879024" cy="153035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894" y="1929342"/>
            <a:ext cx="1828800" cy="1219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346" y="4995566"/>
            <a:ext cx="1663852" cy="1247889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101600" y="1255042"/>
            <a:ext cx="3287923" cy="747150"/>
          </a:xfrm>
          <a:prstGeom prst="line">
            <a:avLst/>
          </a:prstGeom>
          <a:ln w="190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5570016" y="1250110"/>
            <a:ext cx="3446984" cy="560954"/>
          </a:xfrm>
          <a:prstGeom prst="line">
            <a:avLst/>
          </a:prstGeom>
          <a:ln w="190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2452066" y="1597942"/>
            <a:ext cx="1" cy="4633173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6669825" y="1617356"/>
            <a:ext cx="1" cy="4633173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4560945" y="1617357"/>
            <a:ext cx="1" cy="4633173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7856" y="2036312"/>
            <a:ext cx="1699080" cy="13349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7798" y="2003410"/>
            <a:ext cx="1855174" cy="114513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4271" y="5247005"/>
            <a:ext cx="1326686" cy="99885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7403" y="5398217"/>
            <a:ext cx="927896" cy="69824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6367" y="5204922"/>
            <a:ext cx="1337663" cy="10560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5316" y="2081807"/>
            <a:ext cx="1976041" cy="914270"/>
          </a:xfrm>
          <a:prstGeom prst="rect">
            <a:avLst/>
          </a:prstGeom>
        </p:spPr>
      </p:pic>
      <p:sp>
        <p:nvSpPr>
          <p:cNvPr id="46" name="Rectangle 13"/>
          <p:cNvSpPr>
            <a:spLocks noChangeArrowheads="1"/>
          </p:cNvSpPr>
          <p:nvPr/>
        </p:nvSpPr>
        <p:spPr bwMode="auto">
          <a:xfrm>
            <a:off x="2907964" y="1616116"/>
            <a:ext cx="1089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3872F2"/>
                </a:solidFill>
              </a:rPr>
              <a:t> </a:t>
            </a:r>
            <a:r>
              <a:rPr lang="en-US" sz="1600" smtClean="0">
                <a:latin typeface="Avenir Book" charset="0"/>
                <a:ea typeface="Avenir Book" charset="0"/>
                <a:cs typeface="Avenir Book" charset="0"/>
              </a:rPr>
              <a:t>GEM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7" name="Rectangle 13"/>
          <p:cNvSpPr>
            <a:spLocks noChangeArrowheads="1"/>
          </p:cNvSpPr>
          <p:nvPr/>
        </p:nvSpPr>
        <p:spPr bwMode="auto">
          <a:xfrm>
            <a:off x="4887266" y="1616116"/>
            <a:ext cx="14480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3872F2"/>
                </a:solidFill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Micromegas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8" name="Rectangle 13"/>
          <p:cNvSpPr>
            <a:spLocks noChangeArrowheads="1"/>
          </p:cNvSpPr>
          <p:nvPr/>
        </p:nvSpPr>
        <p:spPr bwMode="auto">
          <a:xfrm>
            <a:off x="7188778" y="1613210"/>
            <a:ext cx="14480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Microstrips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9" name="Rectangle 13"/>
          <p:cNvSpPr>
            <a:spLocks noChangeArrowheads="1"/>
          </p:cNvSpPr>
          <p:nvPr/>
        </p:nvSpPr>
        <p:spPr bwMode="auto">
          <a:xfrm>
            <a:off x="779835" y="1692700"/>
            <a:ext cx="14480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3872F2"/>
                </a:solidFill>
              </a:rPr>
              <a:t> </a:t>
            </a:r>
            <a:r>
              <a:rPr lang="en-US" sz="1600" smtClean="0">
                <a:latin typeface="Avenir Book" charset="0"/>
                <a:ea typeface="Avenir Book" charset="0"/>
                <a:cs typeface="Avenir Book" charset="0"/>
              </a:rPr>
              <a:t>MWPC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1" name="Rectangle 13"/>
          <p:cNvSpPr>
            <a:spLocks noChangeArrowheads="1"/>
          </p:cNvSpPr>
          <p:nvPr/>
        </p:nvSpPr>
        <p:spPr bwMode="auto">
          <a:xfrm>
            <a:off x="1514629" y="209388"/>
            <a:ext cx="108997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converter</a:t>
            </a:r>
          </a:p>
          <a:p>
            <a:pPr algn="ctr"/>
            <a:r>
              <a:rPr lang="en-US" sz="1200" baseline="30000" dirty="0" smtClean="0">
                <a:latin typeface="Avenir Book" charset="0"/>
                <a:ea typeface="Avenir Book" charset="0"/>
                <a:cs typeface="Avenir Book" charset="0"/>
              </a:rPr>
              <a:t>10</a:t>
            </a: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B, </a:t>
            </a:r>
            <a:r>
              <a:rPr lang="en-US" sz="1200" baseline="30000" dirty="0" smtClean="0">
                <a:latin typeface="Avenir Book" charset="0"/>
                <a:ea typeface="Avenir Book" charset="0"/>
                <a:cs typeface="Avenir Book" charset="0"/>
              </a:rPr>
              <a:t>3</a:t>
            </a: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He, </a:t>
            </a:r>
            <a:r>
              <a:rPr lang="en-US" sz="1200" baseline="30000" dirty="0" smtClean="0">
                <a:latin typeface="Avenir Book" charset="0"/>
                <a:ea typeface="Avenir Book" charset="0"/>
                <a:cs typeface="Avenir Book" charset="0"/>
              </a:rPr>
              <a:t>6</a:t>
            </a: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Li, </a:t>
            </a:r>
            <a:r>
              <a:rPr lang="is-IS" sz="1200" dirty="0" smtClean="0">
                <a:latin typeface="Avenir Book" charset="0"/>
                <a:ea typeface="Avenir Book" charset="0"/>
                <a:cs typeface="Avenir Book" charset="0"/>
              </a:rPr>
              <a:t>…</a:t>
            </a:r>
            <a:endParaRPr lang="en-US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62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706" y="4992796"/>
            <a:ext cx="1666239" cy="125065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grpSp>
          <p:nvGrpSpPr>
            <p:cNvPr id="8" name="Group 7"/>
            <p:cNvGrpSpPr/>
            <p:nvPr/>
          </p:nvGrpSpPr>
          <p:grpSpPr>
            <a:xfrm>
              <a:off x="12700" y="6362700"/>
              <a:ext cx="9131300" cy="501650"/>
              <a:chOff x="12700" y="6362700"/>
              <a:chExt cx="9131300" cy="50165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700" y="6362700"/>
                <a:ext cx="9131300" cy="5016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 descr="Screen Shot 2014-10-14 at 09.12.54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99" y="6373981"/>
                <a:ext cx="4546601" cy="480726"/>
              </a:xfrm>
              <a:prstGeom prst="rect">
                <a:avLst/>
              </a:prstGeom>
            </p:spPr>
          </p:pic>
        </p:grpSp>
        <p:pic>
          <p:nvPicPr>
            <p:cNvPr id="9" name="Picture 8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811" y="6410269"/>
              <a:ext cx="1892904" cy="416439"/>
            </a:xfrm>
            <a:prstGeom prst="rect">
              <a:avLst/>
            </a:prstGeom>
          </p:spPr>
        </p:pic>
      </p:grp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0"/>
            <a:ext cx="77639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000000"/>
                </a:solidFill>
                <a:latin typeface="Avenir Book"/>
                <a:cs typeface="Avenir Book"/>
              </a:rPr>
              <a:t>Readout options for </a:t>
            </a:r>
            <a:r>
              <a:rPr lang="en-US" sz="1600" u="sng" smtClean="0">
                <a:solidFill>
                  <a:srgbClr val="000000"/>
                </a:solidFill>
                <a:latin typeface="Avenir Book"/>
                <a:cs typeface="Avenir Book"/>
              </a:rPr>
              <a:t>gaseous detectors </a:t>
            </a:r>
            <a:endParaRPr lang="en-US" sz="1600" u="sng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-25078" y="538676"/>
            <a:ext cx="1089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neutron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5" name="Connecteur droit avec flèche 69"/>
          <p:cNvCxnSpPr/>
          <p:nvPr/>
        </p:nvCxnSpPr>
        <p:spPr>
          <a:xfrm flipV="1">
            <a:off x="969642" y="774700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586537" y="438150"/>
            <a:ext cx="946150" cy="685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3032826" y="473273"/>
            <a:ext cx="108997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charged particles 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8" name="Connecteur droit avec flèche 69"/>
          <p:cNvCxnSpPr/>
          <p:nvPr/>
        </p:nvCxnSpPr>
        <p:spPr>
          <a:xfrm flipV="1">
            <a:off x="2594676" y="723342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69"/>
          <p:cNvCxnSpPr/>
          <p:nvPr/>
        </p:nvCxnSpPr>
        <p:spPr>
          <a:xfrm flipV="1">
            <a:off x="4089648" y="716992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4560946" y="517165"/>
            <a:ext cx="11673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3872F2"/>
                </a:solidFill>
              </a:rPr>
              <a:t> </a:t>
            </a:r>
            <a:r>
              <a:rPr lang="en-US" sz="1600" smtClean="0">
                <a:latin typeface="Avenir Book" charset="0"/>
                <a:ea typeface="Avenir Book" charset="0"/>
                <a:cs typeface="Avenir Book" charset="0"/>
              </a:rPr>
              <a:t>detection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06543" y="438150"/>
            <a:ext cx="946150" cy="685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Connecteur droit avec flèche 69"/>
          <p:cNvCxnSpPr/>
          <p:nvPr/>
        </p:nvCxnSpPr>
        <p:spPr>
          <a:xfrm flipV="1">
            <a:off x="5728305" y="723342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6124841" y="409215"/>
            <a:ext cx="108997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3872F2"/>
                </a:solidFill>
              </a:rPr>
              <a:t> </a:t>
            </a:r>
            <a:r>
              <a:rPr lang="en-US" sz="1600" smtClean="0">
                <a:latin typeface="Avenir Book" charset="0"/>
                <a:ea typeface="Avenir Book" charset="0"/>
                <a:cs typeface="Avenir Book" charset="0"/>
              </a:rPr>
              <a:t>electric signals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24" name="Connecteur droit avec flèche 69"/>
          <p:cNvCxnSpPr/>
          <p:nvPr/>
        </p:nvCxnSpPr>
        <p:spPr>
          <a:xfrm flipV="1">
            <a:off x="7082293" y="723342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7574976" y="359729"/>
            <a:ext cx="123433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electronics and </a:t>
            </a: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DAQ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689463" y="280714"/>
            <a:ext cx="1025241" cy="94078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032826" y="0"/>
            <a:ext cx="2879024" cy="153035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894" y="1929342"/>
            <a:ext cx="1828800" cy="1219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346" y="4995566"/>
            <a:ext cx="1663852" cy="1247889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101600" y="1255042"/>
            <a:ext cx="3287923" cy="747150"/>
          </a:xfrm>
          <a:prstGeom prst="line">
            <a:avLst/>
          </a:prstGeom>
          <a:ln w="190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5570016" y="1250110"/>
            <a:ext cx="3446984" cy="560954"/>
          </a:xfrm>
          <a:prstGeom prst="line">
            <a:avLst/>
          </a:prstGeom>
          <a:ln w="190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2452066" y="1597942"/>
            <a:ext cx="1" cy="4633173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6669825" y="1617356"/>
            <a:ext cx="1" cy="4633173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4560945" y="1617357"/>
            <a:ext cx="1" cy="4633173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7856" y="2036312"/>
            <a:ext cx="1699080" cy="13349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7798" y="2003410"/>
            <a:ext cx="1855174" cy="114513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4271" y="5247005"/>
            <a:ext cx="1326686" cy="99885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7403" y="5398217"/>
            <a:ext cx="927896" cy="69824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6367" y="5204922"/>
            <a:ext cx="1337663" cy="10560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5316" y="2081807"/>
            <a:ext cx="1976041" cy="914270"/>
          </a:xfrm>
          <a:prstGeom prst="rect">
            <a:avLst/>
          </a:prstGeom>
        </p:spPr>
      </p:pic>
      <p:sp>
        <p:nvSpPr>
          <p:cNvPr id="46" name="Rectangle 13"/>
          <p:cNvSpPr>
            <a:spLocks noChangeArrowheads="1"/>
          </p:cNvSpPr>
          <p:nvPr/>
        </p:nvSpPr>
        <p:spPr bwMode="auto">
          <a:xfrm>
            <a:off x="2907964" y="1616116"/>
            <a:ext cx="1089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3872F2"/>
                </a:solidFill>
              </a:rPr>
              <a:t> </a:t>
            </a:r>
            <a:r>
              <a:rPr lang="en-US" sz="1600" smtClean="0">
                <a:latin typeface="Avenir Book" charset="0"/>
                <a:ea typeface="Avenir Book" charset="0"/>
                <a:cs typeface="Avenir Book" charset="0"/>
              </a:rPr>
              <a:t>GEM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7" name="Rectangle 13"/>
          <p:cNvSpPr>
            <a:spLocks noChangeArrowheads="1"/>
          </p:cNvSpPr>
          <p:nvPr/>
        </p:nvSpPr>
        <p:spPr bwMode="auto">
          <a:xfrm>
            <a:off x="4887266" y="1616116"/>
            <a:ext cx="14480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3872F2"/>
                </a:solidFill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Micromegas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8" name="Rectangle 13"/>
          <p:cNvSpPr>
            <a:spLocks noChangeArrowheads="1"/>
          </p:cNvSpPr>
          <p:nvPr/>
        </p:nvSpPr>
        <p:spPr bwMode="auto">
          <a:xfrm>
            <a:off x="7188778" y="1613210"/>
            <a:ext cx="14480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Microstrips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9" name="Rectangle 13"/>
          <p:cNvSpPr>
            <a:spLocks noChangeArrowheads="1"/>
          </p:cNvSpPr>
          <p:nvPr/>
        </p:nvSpPr>
        <p:spPr bwMode="auto">
          <a:xfrm>
            <a:off x="779835" y="1692700"/>
            <a:ext cx="14480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3872F2"/>
                </a:solidFill>
              </a:rPr>
              <a:t> </a:t>
            </a:r>
            <a:r>
              <a:rPr lang="en-US" sz="1600" smtClean="0">
                <a:latin typeface="Avenir Book" charset="0"/>
                <a:ea typeface="Avenir Book" charset="0"/>
                <a:cs typeface="Avenir Book" charset="0"/>
              </a:rPr>
              <a:t>MWPC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1" name="Rectangle 13"/>
          <p:cNvSpPr>
            <a:spLocks noChangeArrowheads="1"/>
          </p:cNvSpPr>
          <p:nvPr/>
        </p:nvSpPr>
        <p:spPr bwMode="auto">
          <a:xfrm>
            <a:off x="1514629" y="209388"/>
            <a:ext cx="108997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converter</a:t>
            </a:r>
          </a:p>
          <a:p>
            <a:pPr algn="ctr"/>
            <a:r>
              <a:rPr lang="en-US" sz="1200" baseline="30000" dirty="0" smtClean="0">
                <a:latin typeface="Avenir Book" charset="0"/>
                <a:ea typeface="Avenir Book" charset="0"/>
                <a:cs typeface="Avenir Book" charset="0"/>
              </a:rPr>
              <a:t>10</a:t>
            </a: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B, </a:t>
            </a:r>
            <a:r>
              <a:rPr lang="en-US" sz="1200" baseline="30000" dirty="0" smtClean="0">
                <a:latin typeface="Avenir Book" charset="0"/>
                <a:ea typeface="Avenir Book" charset="0"/>
                <a:cs typeface="Avenir Book" charset="0"/>
              </a:rPr>
              <a:t>3</a:t>
            </a: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He, </a:t>
            </a:r>
            <a:r>
              <a:rPr lang="en-US" sz="1200" baseline="30000" dirty="0" smtClean="0">
                <a:latin typeface="Avenir Book" charset="0"/>
                <a:ea typeface="Avenir Book" charset="0"/>
                <a:cs typeface="Avenir Book" charset="0"/>
              </a:rPr>
              <a:t>6</a:t>
            </a: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Li, </a:t>
            </a:r>
            <a:r>
              <a:rPr lang="is-IS" sz="1200" dirty="0" smtClean="0">
                <a:latin typeface="Avenir Book" charset="0"/>
                <a:ea typeface="Avenir Book" charset="0"/>
                <a:cs typeface="Avenir Book" charset="0"/>
              </a:rPr>
              <a:t>…</a:t>
            </a:r>
            <a:endParaRPr lang="en-US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4" name="Rectangle 13"/>
          <p:cNvSpPr>
            <a:spLocks noChangeArrowheads="1"/>
          </p:cNvSpPr>
          <p:nvPr/>
        </p:nvSpPr>
        <p:spPr bwMode="auto">
          <a:xfrm>
            <a:off x="68777" y="3322276"/>
            <a:ext cx="235046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400" dirty="0" smtClean="0">
                <a:latin typeface="Avenir Book" charset="0"/>
                <a:ea typeface="Avenir Book" charset="0"/>
                <a:cs typeface="Avenir Book" charset="0"/>
              </a:rPr>
              <a:t>Counting rate capability limited mainly by </a:t>
            </a:r>
            <a:r>
              <a:rPr lang="en-US" sz="14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space charge</a:t>
            </a:r>
            <a:r>
              <a:rPr lang="en-US" sz="1400" dirty="0" smtClean="0">
                <a:latin typeface="Avenir Book" charset="0"/>
                <a:ea typeface="Avenir Book" charset="0"/>
                <a:cs typeface="Avenir Book" charset="0"/>
              </a:rPr>
              <a:t> effect and double hit time resolution </a:t>
            </a:r>
            <a:endParaRPr lang="en-US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67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grpSp>
          <p:nvGrpSpPr>
            <p:cNvPr id="8" name="Group 7"/>
            <p:cNvGrpSpPr/>
            <p:nvPr/>
          </p:nvGrpSpPr>
          <p:grpSpPr>
            <a:xfrm>
              <a:off x="12700" y="6362700"/>
              <a:ext cx="9131300" cy="501650"/>
              <a:chOff x="12700" y="6362700"/>
              <a:chExt cx="9131300" cy="50165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700" y="6362700"/>
                <a:ext cx="9131300" cy="5016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 descr="Screen Shot 2014-10-14 at 09.12.54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99" y="6373981"/>
                <a:ext cx="4546601" cy="480726"/>
              </a:xfrm>
              <a:prstGeom prst="rect">
                <a:avLst/>
              </a:prstGeom>
            </p:spPr>
          </p:pic>
        </p:grpSp>
        <p:pic>
          <p:nvPicPr>
            <p:cNvPr id="9" name="Picture 8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811" y="6410269"/>
              <a:ext cx="1892904" cy="416439"/>
            </a:xfrm>
            <a:prstGeom prst="rect">
              <a:avLst/>
            </a:prstGeom>
          </p:spPr>
        </p:pic>
      </p:grpSp>
      <p:sp>
        <p:nvSpPr>
          <p:cNvPr id="47" name="Rectangle 46"/>
          <p:cNvSpPr/>
          <p:nvPr/>
        </p:nvSpPr>
        <p:spPr>
          <a:xfrm>
            <a:off x="425450" y="2028582"/>
            <a:ext cx="8293100" cy="4247317"/>
          </a:xfrm>
          <a:prstGeom prst="rect">
            <a:avLst/>
          </a:prstGeom>
          <a:ln>
            <a:solidFill>
              <a:srgbClr val="00B050"/>
            </a:solidFill>
          </a:ln>
          <a:effectLst/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A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. </a:t>
            </a:r>
            <a:r>
              <a:rPr lang="en-US" sz="1000" dirty="0" err="1">
                <a:latin typeface="Avenir Book" charset="0"/>
                <a:ea typeface="Avenir Book" charset="0"/>
                <a:cs typeface="Avenir Book" charset="0"/>
              </a:rPr>
              <a:t>Ravazzani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 et al. , “</a:t>
            </a:r>
            <a:r>
              <a:rPr lang="en-US" sz="1000" dirty="0" err="1">
                <a:latin typeface="Avenir Book" charset="0"/>
                <a:ea typeface="Avenir Book" charset="0"/>
                <a:cs typeface="Avenir Book" charset="0"/>
              </a:rPr>
              <a:t>Characterisation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 of proportional counters,” Radiation Measurements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, vol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. 41, no. 5, pp. 582 – 593, 2006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.</a:t>
            </a:r>
          </a:p>
          <a:p>
            <a:endParaRPr lang="en-US" sz="10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A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. </a:t>
            </a:r>
            <a:r>
              <a:rPr lang="en-US" sz="1000" dirty="0" err="1">
                <a:latin typeface="Avenir Book" charset="0"/>
                <a:ea typeface="Avenir Book" charset="0"/>
                <a:cs typeface="Avenir Book" charset="0"/>
              </a:rPr>
              <a:t>Andronic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 et al. , “A comprehensive study of rate capability in multi-wire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proportional chambers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,” Journal of Instrumentation , vol. 4, no. 10, p. P10014, 2009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.</a:t>
            </a:r>
          </a:p>
          <a:p>
            <a:endParaRPr lang="en-US" sz="10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H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. </a:t>
            </a:r>
            <a:r>
              <a:rPr lang="en-US" sz="1000" dirty="0" err="1">
                <a:latin typeface="Avenir Book" charset="0"/>
                <a:ea typeface="Avenir Book" charset="0"/>
                <a:cs typeface="Avenir Book" charset="0"/>
              </a:rPr>
              <a:t>Sipilä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 and V. </a:t>
            </a:r>
            <a:r>
              <a:rPr lang="en-US" sz="1000" dirty="0" err="1">
                <a:latin typeface="Avenir Book" charset="0"/>
                <a:ea typeface="Avenir Book" charset="0"/>
                <a:cs typeface="Avenir Book" charset="0"/>
              </a:rPr>
              <a:t>Vanha-Honko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, “The counting rate dependent gain shift and the space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charge in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proportional counters,” Nuclear Instruments and Methods , vol. 153, no. 2, pp. 461 –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464, 1978.</a:t>
            </a:r>
          </a:p>
          <a:p>
            <a:endParaRPr lang="en-US" sz="10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 E. Mathieson, “Dependence of gain on count rate, due to space charge, in coaxial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and </a:t>
            </a:r>
            <a:r>
              <a:rPr lang="en-US" sz="1000" dirty="0" err="1" smtClean="0">
                <a:latin typeface="Avenir Book" charset="0"/>
                <a:ea typeface="Avenir Book" charset="0"/>
                <a:cs typeface="Avenir Book" charset="0"/>
              </a:rPr>
              <a:t>multiwire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proportional chambers,” Nuclear Instruments and Methods in Physics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Research Section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A: Accelerators, Spectrometers, Detectors and Associated Equipment , vol. 249, no. 2,</a:t>
            </a:r>
          </a:p>
          <a:p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pp. 413 – 420, 1986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.</a:t>
            </a:r>
          </a:p>
          <a:p>
            <a:endParaRPr lang="en-US" sz="10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E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. Mathieson and G. Smith, “Gain reduction due to space charge in a </a:t>
            </a:r>
            <a:r>
              <a:rPr lang="en-US" sz="1000" dirty="0" err="1">
                <a:latin typeface="Avenir Book" charset="0"/>
                <a:ea typeface="Avenir Book" charset="0"/>
                <a:cs typeface="Avenir Book" charset="0"/>
              </a:rPr>
              <a:t>multiwire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proportional chamber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irradiated by a uniform beam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of rectangular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section,” Nuclear Instruments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and Methods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in Physics Research Section A: Accelerators, Spectrometers, Detectors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and Associated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Equipment , vol. 316, no. 2, pp. 246 – 251, 1992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.</a:t>
            </a:r>
          </a:p>
          <a:p>
            <a:endParaRPr lang="en-US" sz="10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 Y. </a:t>
            </a:r>
            <a:r>
              <a:rPr lang="en-US" sz="1000" dirty="0" err="1">
                <a:latin typeface="Avenir Book" charset="0"/>
                <a:ea typeface="Avenir Book" charset="0"/>
                <a:cs typeface="Avenir Book" charset="0"/>
              </a:rPr>
              <a:t>Ivaniouchenkov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 et al. , “Breakdown limit studies in high-rate gaseous detectors,”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Nuclear Instruments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and Methods in Physics Research Section A: Accelerators,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Spectrometers, Detectors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and Associated Equipment , vol. 422, no. 1–3, pp. 300 – 304, 1999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.</a:t>
            </a:r>
          </a:p>
          <a:p>
            <a:endParaRPr lang="en-US" sz="10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S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. </a:t>
            </a:r>
            <a:r>
              <a:rPr lang="en-US" sz="1000" dirty="0" err="1">
                <a:latin typeface="Avenir Book" charset="0"/>
                <a:ea typeface="Avenir Book" charset="0"/>
                <a:cs typeface="Avenir Book" charset="0"/>
              </a:rPr>
              <a:t>Koperny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 and T. Z. Kowalski, “11th topical seminar on innovative particle and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radiation detectors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(IPRD08) performance of proportional counters under high count rate, high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gas gain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and at high working gas pressure,” Nuclear Physics B - Proceedings Supplements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, vol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. 197, no. 1, pp. 370 – 373, 2009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.</a:t>
            </a:r>
          </a:p>
          <a:p>
            <a:endParaRPr lang="en-US" sz="10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P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. Fonte, “Which gaseous detector is the best at high rates?,” SLAC-JOURNAL-ICFA-16-2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.</a:t>
            </a:r>
          </a:p>
          <a:p>
            <a:endParaRPr lang="en-US" sz="10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E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. P. </a:t>
            </a:r>
            <a:r>
              <a:rPr lang="en-US" sz="1000" dirty="0" err="1">
                <a:latin typeface="Avenir Book" charset="0"/>
                <a:ea typeface="Avenir Book" charset="0"/>
                <a:cs typeface="Avenir Book" charset="0"/>
              </a:rPr>
              <a:t>Cippo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 et al. , “A GEM-based thermal neutron detector for high counting rate</a:t>
            </a:r>
          </a:p>
          <a:p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applications,” Journal of Instrumentation , vol. 10, no. 10, p. P10003,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2015.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0" y="499307"/>
            <a:ext cx="1828800" cy="12192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4112" y="606277"/>
            <a:ext cx="1699080" cy="133499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4054" y="573375"/>
            <a:ext cx="1855174" cy="114513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1572" y="651772"/>
            <a:ext cx="1976041" cy="914270"/>
          </a:xfrm>
          <a:prstGeom prst="rect">
            <a:avLst/>
          </a:prstGeom>
        </p:spPr>
      </p:pic>
      <p:sp>
        <p:nvSpPr>
          <p:cNvPr id="48" name="Rectangle 13"/>
          <p:cNvSpPr>
            <a:spLocks noChangeArrowheads="1"/>
          </p:cNvSpPr>
          <p:nvPr/>
        </p:nvSpPr>
        <p:spPr bwMode="auto">
          <a:xfrm>
            <a:off x="2884220" y="186081"/>
            <a:ext cx="1089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3872F2"/>
                </a:solidFill>
              </a:rPr>
              <a:t> </a:t>
            </a:r>
            <a:r>
              <a:rPr lang="en-US" sz="1600" smtClean="0">
                <a:latin typeface="Avenir Book" charset="0"/>
                <a:ea typeface="Avenir Book" charset="0"/>
                <a:cs typeface="Avenir Book" charset="0"/>
              </a:rPr>
              <a:t>GEM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9" name="Rectangle 13"/>
          <p:cNvSpPr>
            <a:spLocks noChangeArrowheads="1"/>
          </p:cNvSpPr>
          <p:nvPr/>
        </p:nvSpPr>
        <p:spPr bwMode="auto">
          <a:xfrm>
            <a:off x="4863522" y="186081"/>
            <a:ext cx="14480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3872F2"/>
                </a:solidFill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Micromegas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0" name="Rectangle 13"/>
          <p:cNvSpPr>
            <a:spLocks noChangeArrowheads="1"/>
          </p:cNvSpPr>
          <p:nvPr/>
        </p:nvSpPr>
        <p:spPr bwMode="auto">
          <a:xfrm>
            <a:off x="7165034" y="183175"/>
            <a:ext cx="14480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Microstrips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1" name="Rectangle 13"/>
          <p:cNvSpPr>
            <a:spLocks noChangeArrowheads="1"/>
          </p:cNvSpPr>
          <p:nvPr/>
        </p:nvSpPr>
        <p:spPr bwMode="auto">
          <a:xfrm>
            <a:off x="756091" y="262665"/>
            <a:ext cx="14480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3872F2"/>
                </a:solidFill>
              </a:rPr>
              <a:t> </a:t>
            </a:r>
            <a:r>
              <a:rPr lang="en-US" sz="1600" smtClean="0">
                <a:latin typeface="Avenir Book" charset="0"/>
                <a:ea typeface="Avenir Book" charset="0"/>
                <a:cs typeface="Avenir Book" charset="0"/>
              </a:rPr>
              <a:t>MWPC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0" y="0"/>
            <a:ext cx="77639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000000"/>
                </a:solidFill>
                <a:latin typeface="Avenir Book"/>
                <a:cs typeface="Avenir Book"/>
              </a:rPr>
              <a:t>Readout options for </a:t>
            </a:r>
            <a:r>
              <a:rPr lang="en-US" sz="1600" u="sng" smtClean="0">
                <a:solidFill>
                  <a:srgbClr val="000000"/>
                </a:solidFill>
                <a:latin typeface="Avenir Book"/>
                <a:cs typeface="Avenir Book"/>
              </a:rPr>
              <a:t>gaseous detectors </a:t>
            </a:r>
            <a:endParaRPr lang="en-US" sz="1600" u="sng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8900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grpSp>
          <p:nvGrpSpPr>
            <p:cNvPr id="8" name="Group 7"/>
            <p:cNvGrpSpPr/>
            <p:nvPr/>
          </p:nvGrpSpPr>
          <p:grpSpPr>
            <a:xfrm>
              <a:off x="12700" y="6362700"/>
              <a:ext cx="9131300" cy="501650"/>
              <a:chOff x="12700" y="6362700"/>
              <a:chExt cx="9131300" cy="50165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700" y="6362700"/>
                <a:ext cx="9131300" cy="5016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 descr="Screen Shot 2014-10-14 at 09.12.54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99" y="6373981"/>
                <a:ext cx="4546601" cy="480726"/>
              </a:xfrm>
              <a:prstGeom prst="rect">
                <a:avLst/>
              </a:prstGeom>
            </p:spPr>
          </p:pic>
        </p:grpSp>
        <p:pic>
          <p:nvPicPr>
            <p:cNvPr id="9" name="Picture 8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811" y="6410269"/>
              <a:ext cx="1892904" cy="416439"/>
            </a:xfrm>
            <a:prstGeom prst="rect">
              <a:avLst/>
            </a:prstGeom>
          </p:spPr>
        </p:pic>
      </p:grpSp>
      <p:sp>
        <p:nvSpPr>
          <p:cNvPr id="47" name="Rectangle 46"/>
          <p:cNvSpPr/>
          <p:nvPr/>
        </p:nvSpPr>
        <p:spPr>
          <a:xfrm>
            <a:off x="425450" y="2028582"/>
            <a:ext cx="8293100" cy="4247317"/>
          </a:xfrm>
          <a:prstGeom prst="rect">
            <a:avLst/>
          </a:prstGeom>
          <a:ln>
            <a:solidFill>
              <a:srgbClr val="00B050"/>
            </a:solidFill>
          </a:ln>
          <a:effectLst/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A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. </a:t>
            </a:r>
            <a:r>
              <a:rPr lang="en-US" sz="1000" dirty="0" err="1">
                <a:latin typeface="Avenir Book" charset="0"/>
                <a:ea typeface="Avenir Book" charset="0"/>
                <a:cs typeface="Avenir Book" charset="0"/>
              </a:rPr>
              <a:t>Ravazzani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 et al. , “</a:t>
            </a:r>
            <a:r>
              <a:rPr lang="en-US" sz="1000" dirty="0" err="1">
                <a:latin typeface="Avenir Book" charset="0"/>
                <a:ea typeface="Avenir Book" charset="0"/>
                <a:cs typeface="Avenir Book" charset="0"/>
              </a:rPr>
              <a:t>Characterisation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 of proportional counters,” Radiation Measurements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, vol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. 41, no. 5, pp. 582 – 593, 2006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.</a:t>
            </a:r>
          </a:p>
          <a:p>
            <a:endParaRPr lang="en-US" sz="10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A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. </a:t>
            </a:r>
            <a:r>
              <a:rPr lang="en-US" sz="1000" dirty="0" err="1">
                <a:latin typeface="Avenir Book" charset="0"/>
                <a:ea typeface="Avenir Book" charset="0"/>
                <a:cs typeface="Avenir Book" charset="0"/>
              </a:rPr>
              <a:t>Andronic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 et al. , “A comprehensive study of rate capability in multi-wire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proportional chambers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,” Journal of Instrumentation , vol. 4, no. 10, p. P10014, 2009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.</a:t>
            </a:r>
          </a:p>
          <a:p>
            <a:endParaRPr lang="en-US" sz="10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H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. </a:t>
            </a:r>
            <a:r>
              <a:rPr lang="en-US" sz="1000" dirty="0" err="1">
                <a:latin typeface="Avenir Book" charset="0"/>
                <a:ea typeface="Avenir Book" charset="0"/>
                <a:cs typeface="Avenir Book" charset="0"/>
              </a:rPr>
              <a:t>Sipilä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 and V. </a:t>
            </a:r>
            <a:r>
              <a:rPr lang="en-US" sz="1000" dirty="0" err="1">
                <a:latin typeface="Avenir Book" charset="0"/>
                <a:ea typeface="Avenir Book" charset="0"/>
                <a:cs typeface="Avenir Book" charset="0"/>
              </a:rPr>
              <a:t>Vanha-Honko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, “The counting rate dependent gain shift and the space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charge in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proportional counters,” Nuclear Instruments and Methods , vol. 153, no. 2, pp. 461 –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464, 1978.</a:t>
            </a:r>
          </a:p>
          <a:p>
            <a:endParaRPr lang="en-US" sz="10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 E. Mathieson, “Dependence of gain on count rate, due to space charge, in coaxial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and </a:t>
            </a:r>
            <a:r>
              <a:rPr lang="en-US" sz="1000" dirty="0" err="1" smtClean="0">
                <a:latin typeface="Avenir Book" charset="0"/>
                <a:ea typeface="Avenir Book" charset="0"/>
                <a:cs typeface="Avenir Book" charset="0"/>
              </a:rPr>
              <a:t>multiwire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proportional chambers,” Nuclear Instruments and Methods in Physics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Research Section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A: Accelerators, Spectrometers, Detectors and Associated Equipment , vol. 249, no. 2,</a:t>
            </a:r>
          </a:p>
          <a:p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pp. 413 – 420, 1986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.</a:t>
            </a:r>
          </a:p>
          <a:p>
            <a:endParaRPr lang="en-US" sz="10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E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. Mathieson and G. Smith, “Gain reduction due to space charge in a </a:t>
            </a:r>
            <a:r>
              <a:rPr lang="en-US" sz="1000" dirty="0" err="1">
                <a:latin typeface="Avenir Book" charset="0"/>
                <a:ea typeface="Avenir Book" charset="0"/>
                <a:cs typeface="Avenir Book" charset="0"/>
              </a:rPr>
              <a:t>multiwire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proportional chamber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irradiated by a uniform beam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of rectangular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section,” Nuclear Instruments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and Methods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in Physics Research Section A: Accelerators, Spectrometers, Detectors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and Associated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Equipment , vol. 316, no. 2, pp. 246 – 251, 1992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.</a:t>
            </a:r>
          </a:p>
          <a:p>
            <a:endParaRPr lang="en-US" sz="10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 Y. </a:t>
            </a:r>
            <a:r>
              <a:rPr lang="en-US" sz="1000" dirty="0" err="1">
                <a:latin typeface="Avenir Book" charset="0"/>
                <a:ea typeface="Avenir Book" charset="0"/>
                <a:cs typeface="Avenir Book" charset="0"/>
              </a:rPr>
              <a:t>Ivaniouchenkov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 et al. , “Breakdown limit studies in high-rate gaseous detectors,”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Nuclear Instruments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and Methods in Physics Research Section A: Accelerators,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Spectrometers, Detectors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and Associated Equipment , vol. 422, no. 1–3, pp. 300 – 304, 1999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.</a:t>
            </a:r>
          </a:p>
          <a:p>
            <a:endParaRPr lang="en-US" sz="10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S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. </a:t>
            </a:r>
            <a:r>
              <a:rPr lang="en-US" sz="1000" dirty="0" err="1">
                <a:latin typeface="Avenir Book" charset="0"/>
                <a:ea typeface="Avenir Book" charset="0"/>
                <a:cs typeface="Avenir Book" charset="0"/>
              </a:rPr>
              <a:t>Koperny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 and T. Z. Kowalski, “11th topical seminar on innovative particle and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radiation detectors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(IPRD08) performance of proportional counters under high count rate, high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gas gain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and at high working gas pressure,” Nuclear Physics B - Proceedings Supplements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, vol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. 197, no. 1, pp. 370 – 373, 2009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.</a:t>
            </a:r>
          </a:p>
          <a:p>
            <a:endParaRPr lang="en-US" sz="10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P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. Fonte, “Which gaseous detector is the best at high rates?,” SLAC-JOURNAL-ICFA-16-2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.</a:t>
            </a:r>
          </a:p>
          <a:p>
            <a:endParaRPr lang="en-US" sz="10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E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. P. </a:t>
            </a:r>
            <a:r>
              <a:rPr lang="en-US" sz="1000" dirty="0" err="1">
                <a:latin typeface="Avenir Book" charset="0"/>
                <a:ea typeface="Avenir Book" charset="0"/>
                <a:cs typeface="Avenir Book" charset="0"/>
              </a:rPr>
              <a:t>Cippo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 et al. , “A GEM-based thermal neutron detector for high counting rate</a:t>
            </a:r>
          </a:p>
          <a:p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applications,” Journal of Instrumentation , vol. 10, no. 10, p. P10003,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2015.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0" y="499307"/>
            <a:ext cx="1828800" cy="12192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4112" y="606277"/>
            <a:ext cx="1699080" cy="133499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4054" y="573375"/>
            <a:ext cx="1855174" cy="114513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1572" y="651772"/>
            <a:ext cx="1976041" cy="914270"/>
          </a:xfrm>
          <a:prstGeom prst="rect">
            <a:avLst/>
          </a:prstGeom>
        </p:spPr>
      </p:pic>
      <p:sp>
        <p:nvSpPr>
          <p:cNvPr id="48" name="Rectangle 13"/>
          <p:cNvSpPr>
            <a:spLocks noChangeArrowheads="1"/>
          </p:cNvSpPr>
          <p:nvPr/>
        </p:nvSpPr>
        <p:spPr bwMode="auto">
          <a:xfrm>
            <a:off x="2884220" y="186081"/>
            <a:ext cx="1089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3872F2"/>
                </a:solidFill>
              </a:rPr>
              <a:t> </a:t>
            </a:r>
            <a:r>
              <a:rPr lang="en-US" sz="1600" smtClean="0">
                <a:latin typeface="Avenir Book" charset="0"/>
                <a:ea typeface="Avenir Book" charset="0"/>
                <a:cs typeface="Avenir Book" charset="0"/>
              </a:rPr>
              <a:t>GEM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9" name="Rectangle 13"/>
          <p:cNvSpPr>
            <a:spLocks noChangeArrowheads="1"/>
          </p:cNvSpPr>
          <p:nvPr/>
        </p:nvSpPr>
        <p:spPr bwMode="auto">
          <a:xfrm>
            <a:off x="4863522" y="186081"/>
            <a:ext cx="14480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3872F2"/>
                </a:solidFill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Micromegas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0" name="Rectangle 13"/>
          <p:cNvSpPr>
            <a:spLocks noChangeArrowheads="1"/>
          </p:cNvSpPr>
          <p:nvPr/>
        </p:nvSpPr>
        <p:spPr bwMode="auto">
          <a:xfrm>
            <a:off x="7165034" y="183175"/>
            <a:ext cx="14480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Microstrips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1" name="Rectangle 13"/>
          <p:cNvSpPr>
            <a:spLocks noChangeArrowheads="1"/>
          </p:cNvSpPr>
          <p:nvPr/>
        </p:nvSpPr>
        <p:spPr bwMode="auto">
          <a:xfrm>
            <a:off x="756091" y="262665"/>
            <a:ext cx="14480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3872F2"/>
                </a:solidFill>
              </a:rPr>
              <a:t> </a:t>
            </a:r>
            <a:r>
              <a:rPr lang="en-US" sz="1600" smtClean="0">
                <a:latin typeface="Avenir Book" charset="0"/>
                <a:ea typeface="Avenir Book" charset="0"/>
                <a:cs typeface="Avenir Book" charset="0"/>
              </a:rPr>
              <a:t>MWPC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0" y="0"/>
            <a:ext cx="77639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000000"/>
                </a:solidFill>
                <a:latin typeface="Avenir Book"/>
                <a:cs typeface="Avenir Book"/>
              </a:rPr>
              <a:t>Readout options for </a:t>
            </a:r>
            <a:r>
              <a:rPr lang="en-US" sz="1600" u="sng" smtClean="0">
                <a:solidFill>
                  <a:srgbClr val="000000"/>
                </a:solidFill>
                <a:latin typeface="Avenir Book"/>
                <a:cs typeface="Avenir Book"/>
              </a:rPr>
              <a:t>gaseous detectors </a:t>
            </a:r>
            <a:endParaRPr lang="en-US" sz="1600" u="sng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 rot="20635710">
            <a:off x="1359555" y="3364207"/>
            <a:ext cx="6608998" cy="1200329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3600" dirty="0" smtClean="0">
                <a:latin typeface="Avenir Book" charset="0"/>
                <a:ea typeface="Avenir Book" charset="0"/>
                <a:cs typeface="Avenir Book" charset="0"/>
              </a:rPr>
              <a:t>Most of them studied with </a:t>
            </a:r>
          </a:p>
          <a:p>
            <a:pPr algn="ctr"/>
            <a:r>
              <a:rPr lang="en-US" sz="36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X-rays</a:t>
            </a:r>
            <a:r>
              <a:rPr lang="en-US" sz="3600" dirty="0" smtClean="0">
                <a:latin typeface="Avenir Book" charset="0"/>
                <a:ea typeface="Avenir Book" charset="0"/>
                <a:cs typeface="Avenir Book" charset="0"/>
              </a:rPr>
              <a:t> but not with neutrons</a:t>
            </a:r>
            <a:endParaRPr lang="en-US" sz="36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6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grpSp>
          <p:nvGrpSpPr>
            <p:cNvPr id="8" name="Group 7"/>
            <p:cNvGrpSpPr/>
            <p:nvPr/>
          </p:nvGrpSpPr>
          <p:grpSpPr>
            <a:xfrm>
              <a:off x="12700" y="6362700"/>
              <a:ext cx="9131300" cy="501650"/>
              <a:chOff x="12700" y="6362700"/>
              <a:chExt cx="9131300" cy="50165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700" y="6362700"/>
                <a:ext cx="9131300" cy="5016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 descr="Screen Shot 2014-10-14 at 09.12.54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99" y="6373981"/>
                <a:ext cx="4546601" cy="480726"/>
              </a:xfrm>
              <a:prstGeom prst="rect">
                <a:avLst/>
              </a:prstGeom>
            </p:spPr>
          </p:pic>
        </p:grpSp>
        <p:pic>
          <p:nvPicPr>
            <p:cNvPr id="9" name="Picture 8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811" y="6410269"/>
              <a:ext cx="1892904" cy="416439"/>
            </a:xfrm>
            <a:prstGeom prst="rect">
              <a:avLst/>
            </a:prstGeom>
          </p:spPr>
        </p:pic>
      </p:grpSp>
      <p:pic>
        <p:nvPicPr>
          <p:cNvPr id="17" name="Picture 16" descr="Screen Shot 2016-09-20 at 09.31.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932" y="3293025"/>
            <a:ext cx="1799797" cy="11302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982" y="3043663"/>
            <a:ext cx="607888" cy="327783"/>
          </a:xfrm>
          <a:prstGeom prst="rect">
            <a:avLst/>
          </a:prstGeom>
        </p:spPr>
      </p:pic>
      <p:cxnSp>
        <p:nvCxnSpPr>
          <p:cNvPr id="61" name="Straight Arrow Connector 60"/>
          <p:cNvCxnSpPr/>
          <p:nvPr/>
        </p:nvCxnSpPr>
        <p:spPr>
          <a:xfrm>
            <a:off x="497856" y="1862847"/>
            <a:ext cx="1755076" cy="17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607166" y="936393"/>
            <a:ext cx="10019" cy="10280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Freeform 62"/>
          <p:cNvSpPr/>
          <p:nvPr/>
        </p:nvSpPr>
        <p:spPr>
          <a:xfrm>
            <a:off x="651745" y="1281230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 Box 7"/>
          <p:cNvSpPr txBox="1">
            <a:spLocks noChangeArrowheads="1"/>
          </p:cNvSpPr>
          <p:nvPr/>
        </p:nvSpPr>
        <p:spPr bwMode="auto">
          <a:xfrm rot="16200000">
            <a:off x="30188" y="1141458"/>
            <a:ext cx="935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65" name="Oval 64"/>
          <p:cNvSpPr/>
          <p:nvPr/>
        </p:nvSpPr>
        <p:spPr>
          <a:xfrm>
            <a:off x="684426" y="1227230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1626263" y="1289903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 Box 7"/>
          <p:cNvSpPr txBox="1">
            <a:spLocks noChangeArrowheads="1"/>
          </p:cNvSpPr>
          <p:nvPr/>
        </p:nvSpPr>
        <p:spPr bwMode="auto">
          <a:xfrm>
            <a:off x="1720305" y="1811935"/>
            <a:ext cx="567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time</a:t>
            </a:r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0" y="0"/>
            <a:ext cx="77639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000000"/>
                </a:solidFill>
                <a:latin typeface="Avenir Book"/>
                <a:cs typeface="Avenir Book"/>
              </a:rPr>
              <a:t>Counting rate definitions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515892" y="-383882"/>
            <a:ext cx="631152" cy="37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/>
          <a:p>
            <a:pPr eaLnBrk="1" hangingPunct="1"/>
            <a:r>
              <a:rPr lang="en-US" sz="2000" dirty="0">
                <a:solidFill>
                  <a:schemeClr val="bg1"/>
                </a:solidFill>
              </a:rPr>
              <a:t>4 cm</a:t>
            </a:r>
          </a:p>
        </p:txBody>
      </p:sp>
      <p:sp>
        <p:nvSpPr>
          <p:cNvPr id="252" name="Text Box 7"/>
          <p:cNvSpPr txBox="1">
            <a:spLocks noChangeArrowheads="1"/>
          </p:cNvSpPr>
          <p:nvPr/>
        </p:nvSpPr>
        <p:spPr bwMode="auto">
          <a:xfrm>
            <a:off x="604465" y="2267433"/>
            <a:ext cx="16013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smtClean="0">
                <a:solidFill>
                  <a:srgbClr val="000000"/>
                </a:solidFill>
                <a:latin typeface="Avenir Book"/>
                <a:cs typeface="Avenir Book"/>
              </a:rPr>
              <a:t>Source</a:t>
            </a:r>
            <a:endParaRPr lang="en-US" sz="1200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16434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grpSp>
          <p:nvGrpSpPr>
            <p:cNvPr id="8" name="Group 7"/>
            <p:cNvGrpSpPr/>
            <p:nvPr/>
          </p:nvGrpSpPr>
          <p:grpSpPr>
            <a:xfrm>
              <a:off x="12700" y="6362700"/>
              <a:ext cx="9131300" cy="501650"/>
              <a:chOff x="12700" y="6362700"/>
              <a:chExt cx="9131300" cy="50165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700" y="6362700"/>
                <a:ext cx="9131300" cy="5016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 descr="Screen Shot 2014-10-14 at 09.12.54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99" y="6373981"/>
                <a:ext cx="4546601" cy="480726"/>
              </a:xfrm>
              <a:prstGeom prst="rect">
                <a:avLst/>
              </a:prstGeom>
            </p:spPr>
          </p:pic>
        </p:grpSp>
        <p:pic>
          <p:nvPicPr>
            <p:cNvPr id="9" name="Picture 8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811" y="6410269"/>
              <a:ext cx="1892904" cy="416439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905" y="643278"/>
            <a:ext cx="806450" cy="53763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2262" y="584170"/>
            <a:ext cx="759488" cy="59674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5975" y="753129"/>
            <a:ext cx="984240" cy="60753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6998" y="762633"/>
            <a:ext cx="1113159" cy="515034"/>
          </a:xfrm>
          <a:prstGeom prst="rect">
            <a:avLst/>
          </a:prstGeom>
        </p:spPr>
      </p:pic>
      <p:sp>
        <p:nvSpPr>
          <p:cNvPr id="48" name="Rectangle 13"/>
          <p:cNvSpPr>
            <a:spLocks noChangeArrowheads="1"/>
          </p:cNvSpPr>
          <p:nvPr/>
        </p:nvSpPr>
        <p:spPr bwMode="auto">
          <a:xfrm>
            <a:off x="2884220" y="186081"/>
            <a:ext cx="1089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3872F2"/>
                </a:solidFill>
              </a:rPr>
              <a:t> </a:t>
            </a:r>
            <a:r>
              <a:rPr lang="en-US" sz="1600" smtClean="0">
                <a:latin typeface="Avenir Book" charset="0"/>
                <a:ea typeface="Avenir Book" charset="0"/>
                <a:cs typeface="Avenir Book" charset="0"/>
              </a:rPr>
              <a:t>GEM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9" name="Rectangle 13"/>
          <p:cNvSpPr>
            <a:spLocks noChangeArrowheads="1"/>
          </p:cNvSpPr>
          <p:nvPr/>
        </p:nvSpPr>
        <p:spPr bwMode="auto">
          <a:xfrm>
            <a:off x="4863522" y="186081"/>
            <a:ext cx="144807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Micromegas</a:t>
            </a:r>
            <a:endParaRPr lang="en-US" sz="1600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(MM)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0" name="Rectangle 13"/>
          <p:cNvSpPr>
            <a:spLocks noChangeArrowheads="1"/>
          </p:cNvSpPr>
          <p:nvPr/>
        </p:nvSpPr>
        <p:spPr bwMode="auto">
          <a:xfrm>
            <a:off x="7165034" y="183175"/>
            <a:ext cx="189110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Microstrips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(MSGC)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1" name="Rectangle 13"/>
          <p:cNvSpPr>
            <a:spLocks noChangeArrowheads="1"/>
          </p:cNvSpPr>
          <p:nvPr/>
        </p:nvSpPr>
        <p:spPr bwMode="auto">
          <a:xfrm>
            <a:off x="756091" y="262665"/>
            <a:ext cx="14480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MWPC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0" y="0"/>
            <a:ext cx="77639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000000"/>
                </a:solidFill>
                <a:latin typeface="Avenir Book"/>
                <a:cs typeface="Avenir Book"/>
              </a:rPr>
              <a:t>Readout options for </a:t>
            </a:r>
            <a:r>
              <a:rPr lang="en-US" sz="1600" u="sng" smtClean="0">
                <a:solidFill>
                  <a:srgbClr val="000000"/>
                </a:solidFill>
                <a:latin typeface="Avenir Book"/>
                <a:cs typeface="Avenir Book"/>
              </a:rPr>
              <a:t>gaseous detectors </a:t>
            </a:r>
            <a:endParaRPr lang="en-US" sz="1600" u="sng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323301" y="2356511"/>
            <a:ext cx="0" cy="24199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213308" y="4645924"/>
            <a:ext cx="4710078" cy="284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13"/>
          <p:cNvSpPr>
            <a:spLocks noChangeArrowheads="1"/>
          </p:cNvSpPr>
          <p:nvPr/>
        </p:nvSpPr>
        <p:spPr bwMode="auto">
          <a:xfrm>
            <a:off x="6080215" y="4643018"/>
            <a:ext cx="1089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Rate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5" name="Rectangle 13"/>
          <p:cNvSpPr>
            <a:spLocks noChangeArrowheads="1"/>
          </p:cNvSpPr>
          <p:nvPr/>
        </p:nvSpPr>
        <p:spPr bwMode="auto">
          <a:xfrm>
            <a:off x="238539" y="2251951"/>
            <a:ext cx="22613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Gain</a:t>
            </a:r>
          </a:p>
          <a:p>
            <a:pPr algn="ctr"/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(or total charge in the detector)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2433295" y="2936722"/>
            <a:ext cx="4341216" cy="8292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13"/>
          <p:cNvSpPr>
            <a:spLocks noChangeArrowheads="1"/>
          </p:cNvSpPr>
          <p:nvPr/>
        </p:nvSpPr>
        <p:spPr bwMode="auto">
          <a:xfrm>
            <a:off x="4953448" y="2566542"/>
            <a:ext cx="22613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  <a:latin typeface="Avenir Book" charset="0"/>
                <a:ea typeface="Avenir Book" charset="0"/>
                <a:cs typeface="Avenir Book" charset="0"/>
              </a:rPr>
              <a:t>Ideal case</a:t>
            </a:r>
            <a:endParaRPr lang="en-US" dirty="0">
              <a:solidFill>
                <a:srgbClr val="0070C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3095344" y="1725033"/>
            <a:ext cx="30171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u="sng" dirty="0">
                <a:solidFill>
                  <a:srgbClr val="3872F2"/>
                </a:solidFill>
              </a:rPr>
              <a:t> </a:t>
            </a:r>
            <a:r>
              <a:rPr lang="en-US" u="sng" dirty="0" smtClean="0">
                <a:latin typeface="Avenir Book" charset="0"/>
                <a:ea typeface="Avenir Book" charset="0"/>
                <a:cs typeface="Avenir Book" charset="0"/>
              </a:rPr>
              <a:t>Rate performance</a:t>
            </a:r>
            <a:endParaRPr lang="en-US" u="sng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00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grpSp>
          <p:nvGrpSpPr>
            <p:cNvPr id="8" name="Group 7"/>
            <p:cNvGrpSpPr/>
            <p:nvPr/>
          </p:nvGrpSpPr>
          <p:grpSpPr>
            <a:xfrm>
              <a:off x="12700" y="6362700"/>
              <a:ext cx="9131300" cy="501650"/>
              <a:chOff x="12700" y="6362700"/>
              <a:chExt cx="9131300" cy="50165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700" y="6362700"/>
                <a:ext cx="9131300" cy="5016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 descr="Screen Shot 2014-10-14 at 09.12.54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99" y="6373981"/>
                <a:ext cx="4546601" cy="480726"/>
              </a:xfrm>
              <a:prstGeom prst="rect">
                <a:avLst/>
              </a:prstGeom>
            </p:spPr>
          </p:pic>
        </p:grpSp>
        <p:pic>
          <p:nvPicPr>
            <p:cNvPr id="9" name="Picture 8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811" y="6410269"/>
              <a:ext cx="1892904" cy="416439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905" y="643278"/>
            <a:ext cx="806450" cy="53763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2262" y="584170"/>
            <a:ext cx="759488" cy="59674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5975" y="753129"/>
            <a:ext cx="984240" cy="60753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6998" y="762633"/>
            <a:ext cx="1113159" cy="515034"/>
          </a:xfrm>
          <a:prstGeom prst="rect">
            <a:avLst/>
          </a:prstGeom>
        </p:spPr>
      </p:pic>
      <p:sp>
        <p:nvSpPr>
          <p:cNvPr id="48" name="Rectangle 13"/>
          <p:cNvSpPr>
            <a:spLocks noChangeArrowheads="1"/>
          </p:cNvSpPr>
          <p:nvPr/>
        </p:nvSpPr>
        <p:spPr bwMode="auto">
          <a:xfrm>
            <a:off x="2884220" y="186081"/>
            <a:ext cx="1089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3872F2"/>
                </a:solidFill>
              </a:rPr>
              <a:t> </a:t>
            </a:r>
            <a:r>
              <a:rPr lang="en-US" sz="1600" smtClean="0">
                <a:latin typeface="Avenir Book" charset="0"/>
                <a:ea typeface="Avenir Book" charset="0"/>
                <a:cs typeface="Avenir Book" charset="0"/>
              </a:rPr>
              <a:t>GEM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9" name="Rectangle 13"/>
          <p:cNvSpPr>
            <a:spLocks noChangeArrowheads="1"/>
          </p:cNvSpPr>
          <p:nvPr/>
        </p:nvSpPr>
        <p:spPr bwMode="auto">
          <a:xfrm>
            <a:off x="4863522" y="186081"/>
            <a:ext cx="144807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Micromegas</a:t>
            </a:r>
            <a:endParaRPr lang="en-US" sz="1600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(MM)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0" name="Rectangle 13"/>
          <p:cNvSpPr>
            <a:spLocks noChangeArrowheads="1"/>
          </p:cNvSpPr>
          <p:nvPr/>
        </p:nvSpPr>
        <p:spPr bwMode="auto">
          <a:xfrm>
            <a:off x="7165034" y="183175"/>
            <a:ext cx="189110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Microstrips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(MSGC)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1" name="Rectangle 13"/>
          <p:cNvSpPr>
            <a:spLocks noChangeArrowheads="1"/>
          </p:cNvSpPr>
          <p:nvPr/>
        </p:nvSpPr>
        <p:spPr bwMode="auto">
          <a:xfrm>
            <a:off x="756091" y="262665"/>
            <a:ext cx="14480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MWPC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0" y="0"/>
            <a:ext cx="77639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000000"/>
                </a:solidFill>
                <a:latin typeface="Avenir Book"/>
                <a:cs typeface="Avenir Book"/>
              </a:rPr>
              <a:t>Readout options for </a:t>
            </a:r>
            <a:r>
              <a:rPr lang="en-US" sz="1600" u="sng" smtClean="0">
                <a:solidFill>
                  <a:srgbClr val="000000"/>
                </a:solidFill>
                <a:latin typeface="Avenir Book"/>
                <a:cs typeface="Avenir Book"/>
              </a:rPr>
              <a:t>gaseous detectors </a:t>
            </a:r>
            <a:endParaRPr lang="en-US" sz="1600" u="sng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323301" y="2356511"/>
            <a:ext cx="0" cy="24199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213308" y="4645924"/>
            <a:ext cx="4710078" cy="284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13"/>
          <p:cNvSpPr>
            <a:spLocks noChangeArrowheads="1"/>
          </p:cNvSpPr>
          <p:nvPr/>
        </p:nvSpPr>
        <p:spPr bwMode="auto">
          <a:xfrm>
            <a:off x="6080215" y="4643018"/>
            <a:ext cx="1089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Rate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2433295" y="2936722"/>
            <a:ext cx="4341216" cy="8292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13"/>
          <p:cNvSpPr>
            <a:spLocks noChangeArrowheads="1"/>
          </p:cNvSpPr>
          <p:nvPr/>
        </p:nvSpPr>
        <p:spPr bwMode="auto">
          <a:xfrm>
            <a:off x="4953448" y="2566542"/>
            <a:ext cx="22613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  <a:latin typeface="Avenir Book" charset="0"/>
                <a:ea typeface="Avenir Book" charset="0"/>
                <a:cs typeface="Avenir Book" charset="0"/>
              </a:rPr>
              <a:t>Ideal case</a:t>
            </a:r>
            <a:endParaRPr lang="en-US" dirty="0">
              <a:solidFill>
                <a:srgbClr val="0070C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452736" y="2938780"/>
            <a:ext cx="1578575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Arc 5"/>
          <p:cNvSpPr/>
          <p:nvPr/>
        </p:nvSpPr>
        <p:spPr>
          <a:xfrm>
            <a:off x="1821799" y="2945014"/>
            <a:ext cx="4304782" cy="1034335"/>
          </a:xfrm>
          <a:prstGeom prst="arc">
            <a:avLst>
              <a:gd name="adj1" fmla="val 16199167"/>
              <a:gd name="adj2" fmla="val 21167333"/>
            </a:avLst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5289823" y="3089589"/>
            <a:ext cx="22613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reality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Gain drops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1" name="Rectangle 13"/>
          <p:cNvSpPr>
            <a:spLocks noChangeArrowheads="1"/>
          </p:cNvSpPr>
          <p:nvPr/>
        </p:nvSpPr>
        <p:spPr bwMode="auto">
          <a:xfrm>
            <a:off x="238539" y="2251951"/>
            <a:ext cx="22613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Gain</a:t>
            </a:r>
          </a:p>
          <a:p>
            <a:pPr algn="ctr"/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(</a:t>
            </a:r>
            <a:r>
              <a:rPr lang="en-US" smtClean="0">
                <a:latin typeface="Avenir Book" charset="0"/>
                <a:ea typeface="Avenir Book" charset="0"/>
                <a:cs typeface="Avenir Book" charset="0"/>
              </a:rPr>
              <a:t>or total charge 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in the detector)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3095344" y="1725033"/>
            <a:ext cx="30171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u="sng" dirty="0">
                <a:solidFill>
                  <a:srgbClr val="3872F2"/>
                </a:solidFill>
              </a:rPr>
              <a:t> </a:t>
            </a:r>
            <a:r>
              <a:rPr lang="en-US" u="sng" dirty="0" smtClean="0">
                <a:latin typeface="Avenir Book" charset="0"/>
                <a:ea typeface="Avenir Book" charset="0"/>
                <a:cs typeface="Avenir Book" charset="0"/>
              </a:rPr>
              <a:t>Rate performance</a:t>
            </a:r>
            <a:endParaRPr lang="en-US" u="sng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07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grpSp>
          <p:nvGrpSpPr>
            <p:cNvPr id="8" name="Group 7"/>
            <p:cNvGrpSpPr/>
            <p:nvPr/>
          </p:nvGrpSpPr>
          <p:grpSpPr>
            <a:xfrm>
              <a:off x="12700" y="6362700"/>
              <a:ext cx="9131300" cy="501650"/>
              <a:chOff x="12700" y="6362700"/>
              <a:chExt cx="9131300" cy="50165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700" y="6362700"/>
                <a:ext cx="9131300" cy="5016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 descr="Screen Shot 2014-10-14 at 09.12.54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99" y="6373981"/>
                <a:ext cx="4546601" cy="480726"/>
              </a:xfrm>
              <a:prstGeom prst="rect">
                <a:avLst/>
              </a:prstGeom>
            </p:spPr>
          </p:pic>
        </p:grpSp>
        <p:pic>
          <p:nvPicPr>
            <p:cNvPr id="9" name="Picture 8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811" y="6410269"/>
              <a:ext cx="1892904" cy="416439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905" y="643278"/>
            <a:ext cx="806450" cy="53763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2262" y="584170"/>
            <a:ext cx="759488" cy="59674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5975" y="753129"/>
            <a:ext cx="984240" cy="60753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6998" y="762633"/>
            <a:ext cx="1113159" cy="515034"/>
          </a:xfrm>
          <a:prstGeom prst="rect">
            <a:avLst/>
          </a:prstGeom>
        </p:spPr>
      </p:pic>
      <p:sp>
        <p:nvSpPr>
          <p:cNvPr id="48" name="Rectangle 13"/>
          <p:cNvSpPr>
            <a:spLocks noChangeArrowheads="1"/>
          </p:cNvSpPr>
          <p:nvPr/>
        </p:nvSpPr>
        <p:spPr bwMode="auto">
          <a:xfrm>
            <a:off x="2884220" y="186081"/>
            <a:ext cx="1089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3872F2"/>
                </a:solidFill>
              </a:rPr>
              <a:t> </a:t>
            </a:r>
            <a:r>
              <a:rPr lang="en-US" sz="1600" smtClean="0">
                <a:latin typeface="Avenir Book" charset="0"/>
                <a:ea typeface="Avenir Book" charset="0"/>
                <a:cs typeface="Avenir Book" charset="0"/>
              </a:rPr>
              <a:t>GEM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9" name="Rectangle 13"/>
          <p:cNvSpPr>
            <a:spLocks noChangeArrowheads="1"/>
          </p:cNvSpPr>
          <p:nvPr/>
        </p:nvSpPr>
        <p:spPr bwMode="auto">
          <a:xfrm>
            <a:off x="4863522" y="186081"/>
            <a:ext cx="144807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Micromegas</a:t>
            </a:r>
            <a:endParaRPr lang="en-US" sz="1600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(MM)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0" name="Rectangle 13"/>
          <p:cNvSpPr>
            <a:spLocks noChangeArrowheads="1"/>
          </p:cNvSpPr>
          <p:nvPr/>
        </p:nvSpPr>
        <p:spPr bwMode="auto">
          <a:xfrm>
            <a:off x="7165034" y="183175"/>
            <a:ext cx="189110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Microstrips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(MSGC)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1" name="Rectangle 13"/>
          <p:cNvSpPr>
            <a:spLocks noChangeArrowheads="1"/>
          </p:cNvSpPr>
          <p:nvPr/>
        </p:nvSpPr>
        <p:spPr bwMode="auto">
          <a:xfrm>
            <a:off x="756091" y="262665"/>
            <a:ext cx="14480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MWPC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0" y="0"/>
            <a:ext cx="77639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000000"/>
                </a:solidFill>
                <a:latin typeface="Avenir Book"/>
                <a:cs typeface="Avenir Book"/>
              </a:rPr>
              <a:t>Readout options for </a:t>
            </a:r>
            <a:r>
              <a:rPr lang="en-US" sz="1600" u="sng" smtClean="0">
                <a:solidFill>
                  <a:srgbClr val="000000"/>
                </a:solidFill>
                <a:latin typeface="Avenir Book"/>
                <a:cs typeface="Avenir Book"/>
              </a:rPr>
              <a:t>gaseous detectors </a:t>
            </a:r>
            <a:endParaRPr lang="en-US" sz="1600" u="sng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323301" y="2356511"/>
            <a:ext cx="0" cy="24199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213308" y="4645924"/>
            <a:ext cx="4710078" cy="284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13"/>
          <p:cNvSpPr>
            <a:spLocks noChangeArrowheads="1"/>
          </p:cNvSpPr>
          <p:nvPr/>
        </p:nvSpPr>
        <p:spPr bwMode="auto">
          <a:xfrm>
            <a:off x="6080215" y="4643018"/>
            <a:ext cx="1089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Rate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2433295" y="2936722"/>
            <a:ext cx="4341216" cy="8292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13"/>
          <p:cNvSpPr>
            <a:spLocks noChangeArrowheads="1"/>
          </p:cNvSpPr>
          <p:nvPr/>
        </p:nvSpPr>
        <p:spPr bwMode="auto">
          <a:xfrm>
            <a:off x="4953448" y="2566542"/>
            <a:ext cx="22613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  <a:latin typeface="Avenir Book" charset="0"/>
                <a:ea typeface="Avenir Book" charset="0"/>
                <a:cs typeface="Avenir Book" charset="0"/>
              </a:rPr>
              <a:t>Ideal case</a:t>
            </a:r>
            <a:endParaRPr lang="en-US" dirty="0">
              <a:solidFill>
                <a:srgbClr val="0070C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452736" y="2938780"/>
            <a:ext cx="1578575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Arc 5"/>
          <p:cNvSpPr/>
          <p:nvPr/>
        </p:nvSpPr>
        <p:spPr>
          <a:xfrm>
            <a:off x="1821799" y="2945014"/>
            <a:ext cx="4304782" cy="1034335"/>
          </a:xfrm>
          <a:prstGeom prst="arc">
            <a:avLst>
              <a:gd name="adj1" fmla="val 16199167"/>
              <a:gd name="adj2" fmla="val 21167333"/>
            </a:avLst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5518799" y="3136579"/>
            <a:ext cx="22613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Higher gain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452736" y="3854506"/>
            <a:ext cx="2763320" cy="33682"/>
          </a:xfrm>
          <a:prstGeom prst="straightConnector1">
            <a:avLst/>
          </a:prstGeom>
          <a:ln>
            <a:solidFill>
              <a:srgbClr val="00AC00">
                <a:alpha val="99000"/>
              </a:srgbClr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Arc 27"/>
          <p:cNvSpPr/>
          <p:nvPr/>
        </p:nvSpPr>
        <p:spPr>
          <a:xfrm>
            <a:off x="3038996" y="3891157"/>
            <a:ext cx="4304782" cy="1034335"/>
          </a:xfrm>
          <a:prstGeom prst="arc">
            <a:avLst>
              <a:gd name="adj1" fmla="val 16199167"/>
              <a:gd name="adj2" fmla="val 21167333"/>
            </a:avLst>
          </a:prstGeom>
          <a:ln>
            <a:solidFill>
              <a:srgbClr val="00A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3"/>
          <p:cNvSpPr>
            <a:spLocks noChangeArrowheads="1"/>
          </p:cNvSpPr>
          <p:nvPr/>
        </p:nvSpPr>
        <p:spPr bwMode="auto">
          <a:xfrm>
            <a:off x="6602255" y="3996420"/>
            <a:ext cx="22613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AC00"/>
                </a:solidFill>
                <a:latin typeface="Avenir Book" charset="0"/>
                <a:ea typeface="Avenir Book" charset="0"/>
                <a:cs typeface="Avenir Book" charset="0"/>
              </a:rPr>
              <a:t>Lower gain</a:t>
            </a:r>
            <a:endParaRPr lang="en-US" dirty="0">
              <a:solidFill>
                <a:srgbClr val="00AC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4050752" y="2646867"/>
            <a:ext cx="2328068" cy="172621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238539" y="2251951"/>
            <a:ext cx="22613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Gain</a:t>
            </a:r>
          </a:p>
          <a:p>
            <a:pPr algn="ctr"/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(</a:t>
            </a:r>
            <a:r>
              <a:rPr lang="en-US" smtClean="0">
                <a:latin typeface="Avenir Book" charset="0"/>
                <a:ea typeface="Avenir Book" charset="0"/>
                <a:cs typeface="Avenir Book" charset="0"/>
              </a:rPr>
              <a:t>or total charge 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in the detector)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1" name="Rectangle 13"/>
          <p:cNvSpPr>
            <a:spLocks noChangeArrowheads="1"/>
          </p:cNvSpPr>
          <p:nvPr/>
        </p:nvSpPr>
        <p:spPr bwMode="auto">
          <a:xfrm>
            <a:off x="3095344" y="1725033"/>
            <a:ext cx="30171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u="sng" dirty="0">
                <a:solidFill>
                  <a:srgbClr val="3872F2"/>
                </a:solidFill>
              </a:rPr>
              <a:t> </a:t>
            </a:r>
            <a:r>
              <a:rPr lang="en-US" u="sng" dirty="0" smtClean="0">
                <a:latin typeface="Avenir Book" charset="0"/>
                <a:ea typeface="Avenir Book" charset="0"/>
                <a:cs typeface="Avenir Book" charset="0"/>
              </a:rPr>
              <a:t>Rate performance</a:t>
            </a:r>
            <a:endParaRPr lang="en-US" u="sng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31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grpSp>
          <p:nvGrpSpPr>
            <p:cNvPr id="8" name="Group 7"/>
            <p:cNvGrpSpPr/>
            <p:nvPr/>
          </p:nvGrpSpPr>
          <p:grpSpPr>
            <a:xfrm>
              <a:off x="12700" y="6362700"/>
              <a:ext cx="9131300" cy="501650"/>
              <a:chOff x="12700" y="6362700"/>
              <a:chExt cx="9131300" cy="50165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700" y="6362700"/>
                <a:ext cx="9131300" cy="5016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 descr="Screen Shot 2014-10-14 at 09.12.54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99" y="6373981"/>
                <a:ext cx="4546601" cy="480726"/>
              </a:xfrm>
              <a:prstGeom prst="rect">
                <a:avLst/>
              </a:prstGeom>
            </p:spPr>
          </p:pic>
        </p:grpSp>
        <p:pic>
          <p:nvPicPr>
            <p:cNvPr id="9" name="Picture 8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811" y="6410269"/>
              <a:ext cx="1892904" cy="416439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905" y="643278"/>
            <a:ext cx="806450" cy="53763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2262" y="584170"/>
            <a:ext cx="759488" cy="59674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5975" y="753129"/>
            <a:ext cx="984240" cy="60753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6998" y="762633"/>
            <a:ext cx="1113159" cy="515034"/>
          </a:xfrm>
          <a:prstGeom prst="rect">
            <a:avLst/>
          </a:prstGeom>
        </p:spPr>
      </p:pic>
      <p:sp>
        <p:nvSpPr>
          <p:cNvPr id="48" name="Rectangle 13"/>
          <p:cNvSpPr>
            <a:spLocks noChangeArrowheads="1"/>
          </p:cNvSpPr>
          <p:nvPr/>
        </p:nvSpPr>
        <p:spPr bwMode="auto">
          <a:xfrm>
            <a:off x="2884220" y="186081"/>
            <a:ext cx="1089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3872F2"/>
                </a:solidFill>
              </a:rPr>
              <a:t> </a:t>
            </a:r>
            <a:r>
              <a:rPr lang="en-US" sz="1600" smtClean="0">
                <a:latin typeface="Avenir Book" charset="0"/>
                <a:ea typeface="Avenir Book" charset="0"/>
                <a:cs typeface="Avenir Book" charset="0"/>
              </a:rPr>
              <a:t>GEM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9" name="Rectangle 13"/>
          <p:cNvSpPr>
            <a:spLocks noChangeArrowheads="1"/>
          </p:cNvSpPr>
          <p:nvPr/>
        </p:nvSpPr>
        <p:spPr bwMode="auto">
          <a:xfrm>
            <a:off x="4863522" y="186081"/>
            <a:ext cx="144807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Micromegas</a:t>
            </a:r>
            <a:endParaRPr lang="en-US" sz="1600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(MM)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0" name="Rectangle 13"/>
          <p:cNvSpPr>
            <a:spLocks noChangeArrowheads="1"/>
          </p:cNvSpPr>
          <p:nvPr/>
        </p:nvSpPr>
        <p:spPr bwMode="auto">
          <a:xfrm>
            <a:off x="7165034" y="183175"/>
            <a:ext cx="189110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Microstrips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(MSGC)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1" name="Rectangle 13"/>
          <p:cNvSpPr>
            <a:spLocks noChangeArrowheads="1"/>
          </p:cNvSpPr>
          <p:nvPr/>
        </p:nvSpPr>
        <p:spPr bwMode="auto">
          <a:xfrm>
            <a:off x="756091" y="262665"/>
            <a:ext cx="14480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MWPC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0" y="0"/>
            <a:ext cx="77639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000000"/>
                </a:solidFill>
                <a:latin typeface="Avenir Book"/>
                <a:cs typeface="Avenir Book"/>
              </a:rPr>
              <a:t>Readout options for </a:t>
            </a:r>
            <a:r>
              <a:rPr lang="en-US" sz="1600" u="sng" smtClean="0">
                <a:solidFill>
                  <a:srgbClr val="000000"/>
                </a:solidFill>
                <a:latin typeface="Avenir Book"/>
                <a:cs typeface="Avenir Book"/>
              </a:rPr>
              <a:t>gaseous detectors </a:t>
            </a:r>
            <a:endParaRPr lang="en-US" sz="1600" u="sng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323301" y="2356511"/>
            <a:ext cx="0" cy="24199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213308" y="4645924"/>
            <a:ext cx="4710078" cy="284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13"/>
          <p:cNvSpPr>
            <a:spLocks noChangeArrowheads="1"/>
          </p:cNvSpPr>
          <p:nvPr/>
        </p:nvSpPr>
        <p:spPr bwMode="auto">
          <a:xfrm>
            <a:off x="6080215" y="4643018"/>
            <a:ext cx="1089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Rate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2433295" y="2936722"/>
            <a:ext cx="4341216" cy="8292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13"/>
          <p:cNvSpPr>
            <a:spLocks noChangeArrowheads="1"/>
          </p:cNvSpPr>
          <p:nvPr/>
        </p:nvSpPr>
        <p:spPr bwMode="auto">
          <a:xfrm>
            <a:off x="4953448" y="2566542"/>
            <a:ext cx="22613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  <a:latin typeface="Avenir Book" charset="0"/>
                <a:ea typeface="Avenir Book" charset="0"/>
                <a:cs typeface="Avenir Book" charset="0"/>
              </a:rPr>
              <a:t>Ideal case</a:t>
            </a:r>
            <a:endParaRPr lang="en-US" dirty="0">
              <a:solidFill>
                <a:srgbClr val="0070C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452736" y="2938780"/>
            <a:ext cx="1578575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Arc 5"/>
          <p:cNvSpPr/>
          <p:nvPr/>
        </p:nvSpPr>
        <p:spPr>
          <a:xfrm>
            <a:off x="1821799" y="2945014"/>
            <a:ext cx="4304782" cy="1034335"/>
          </a:xfrm>
          <a:prstGeom prst="arc">
            <a:avLst>
              <a:gd name="adj1" fmla="val 16199167"/>
              <a:gd name="adj2" fmla="val 21167333"/>
            </a:avLst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5518799" y="3136579"/>
            <a:ext cx="22613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Higher gain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452736" y="3854506"/>
            <a:ext cx="2763320" cy="33682"/>
          </a:xfrm>
          <a:prstGeom prst="straightConnector1">
            <a:avLst/>
          </a:prstGeom>
          <a:ln>
            <a:solidFill>
              <a:srgbClr val="00AC00">
                <a:alpha val="99000"/>
              </a:srgbClr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Arc 27"/>
          <p:cNvSpPr/>
          <p:nvPr/>
        </p:nvSpPr>
        <p:spPr>
          <a:xfrm>
            <a:off x="3038996" y="3891157"/>
            <a:ext cx="4304782" cy="1034335"/>
          </a:xfrm>
          <a:prstGeom prst="arc">
            <a:avLst>
              <a:gd name="adj1" fmla="val 16199167"/>
              <a:gd name="adj2" fmla="val 21167333"/>
            </a:avLst>
          </a:prstGeom>
          <a:ln>
            <a:solidFill>
              <a:srgbClr val="00A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3"/>
          <p:cNvSpPr>
            <a:spLocks noChangeArrowheads="1"/>
          </p:cNvSpPr>
          <p:nvPr/>
        </p:nvSpPr>
        <p:spPr bwMode="auto">
          <a:xfrm>
            <a:off x="6602255" y="3996420"/>
            <a:ext cx="22613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AC00"/>
                </a:solidFill>
                <a:latin typeface="Avenir Book" charset="0"/>
                <a:ea typeface="Avenir Book" charset="0"/>
                <a:cs typeface="Avenir Book" charset="0"/>
              </a:rPr>
              <a:t>Lower gain</a:t>
            </a:r>
            <a:endParaRPr lang="en-US" dirty="0">
              <a:solidFill>
                <a:srgbClr val="00AC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4050752" y="2646867"/>
            <a:ext cx="2328068" cy="172621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238539" y="2251951"/>
            <a:ext cx="22613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Gain</a:t>
            </a:r>
          </a:p>
          <a:p>
            <a:pPr algn="ctr"/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(</a:t>
            </a:r>
            <a:r>
              <a:rPr lang="en-US" smtClean="0">
                <a:latin typeface="Avenir Book" charset="0"/>
                <a:ea typeface="Avenir Book" charset="0"/>
                <a:cs typeface="Avenir Book" charset="0"/>
              </a:rPr>
              <a:t>or total charge 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in the detector)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41" name="Connecteur droit avec flèche 69"/>
          <p:cNvCxnSpPr/>
          <p:nvPr/>
        </p:nvCxnSpPr>
        <p:spPr>
          <a:xfrm flipV="1">
            <a:off x="8392066" y="2352325"/>
            <a:ext cx="9448" cy="2167584"/>
          </a:xfrm>
          <a:prstGeom prst="straightConnector1">
            <a:avLst/>
          </a:prstGeom>
          <a:ln w="1270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13"/>
          <p:cNvSpPr>
            <a:spLocks noChangeArrowheads="1"/>
          </p:cNvSpPr>
          <p:nvPr/>
        </p:nvSpPr>
        <p:spPr bwMode="auto">
          <a:xfrm>
            <a:off x="7886118" y="4772868"/>
            <a:ext cx="144807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gain ~ charge to evacuate 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44" name="Connecteur droit avec flèche 69"/>
          <p:cNvCxnSpPr/>
          <p:nvPr/>
        </p:nvCxnSpPr>
        <p:spPr>
          <a:xfrm flipH="1">
            <a:off x="8832366" y="2535186"/>
            <a:ext cx="1634" cy="2139214"/>
          </a:xfrm>
          <a:prstGeom prst="straightConnector1">
            <a:avLst/>
          </a:prstGeom>
          <a:ln w="1270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13"/>
          <p:cNvSpPr>
            <a:spLocks noChangeArrowheads="1"/>
          </p:cNvSpPr>
          <p:nvPr/>
        </p:nvSpPr>
        <p:spPr bwMode="auto">
          <a:xfrm>
            <a:off x="7608060" y="1770556"/>
            <a:ext cx="144807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rate capability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5" name="Rectangle 13"/>
          <p:cNvSpPr>
            <a:spLocks noChangeArrowheads="1"/>
          </p:cNvSpPr>
          <p:nvPr/>
        </p:nvSpPr>
        <p:spPr bwMode="auto">
          <a:xfrm>
            <a:off x="3095344" y="1725033"/>
            <a:ext cx="30171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u="sng" dirty="0">
                <a:solidFill>
                  <a:srgbClr val="3872F2"/>
                </a:solidFill>
              </a:rPr>
              <a:t> </a:t>
            </a:r>
            <a:r>
              <a:rPr lang="en-US" u="sng" dirty="0" smtClean="0">
                <a:latin typeface="Avenir Book" charset="0"/>
                <a:ea typeface="Avenir Book" charset="0"/>
                <a:cs typeface="Avenir Book" charset="0"/>
              </a:rPr>
              <a:t>Rate performance</a:t>
            </a:r>
            <a:endParaRPr lang="en-US" u="sng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9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grpSp>
          <p:nvGrpSpPr>
            <p:cNvPr id="8" name="Group 7"/>
            <p:cNvGrpSpPr/>
            <p:nvPr/>
          </p:nvGrpSpPr>
          <p:grpSpPr>
            <a:xfrm>
              <a:off x="12700" y="6362700"/>
              <a:ext cx="9131300" cy="501650"/>
              <a:chOff x="12700" y="6362700"/>
              <a:chExt cx="9131300" cy="50165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700" y="6362700"/>
                <a:ext cx="9131300" cy="5016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 descr="Screen Shot 2014-10-14 at 09.12.54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99" y="6373981"/>
                <a:ext cx="4546601" cy="480726"/>
              </a:xfrm>
              <a:prstGeom prst="rect">
                <a:avLst/>
              </a:prstGeom>
            </p:spPr>
          </p:pic>
        </p:grpSp>
        <p:pic>
          <p:nvPicPr>
            <p:cNvPr id="9" name="Picture 8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811" y="6410269"/>
              <a:ext cx="1892904" cy="416439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905" y="643278"/>
            <a:ext cx="806450" cy="53763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2262" y="584170"/>
            <a:ext cx="759488" cy="59674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5975" y="753129"/>
            <a:ext cx="984240" cy="60753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6998" y="762633"/>
            <a:ext cx="1113159" cy="515034"/>
          </a:xfrm>
          <a:prstGeom prst="rect">
            <a:avLst/>
          </a:prstGeom>
        </p:spPr>
      </p:pic>
      <p:sp>
        <p:nvSpPr>
          <p:cNvPr id="48" name="Rectangle 13"/>
          <p:cNvSpPr>
            <a:spLocks noChangeArrowheads="1"/>
          </p:cNvSpPr>
          <p:nvPr/>
        </p:nvSpPr>
        <p:spPr bwMode="auto">
          <a:xfrm>
            <a:off x="2884220" y="186081"/>
            <a:ext cx="1089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3872F2"/>
                </a:solidFill>
              </a:rPr>
              <a:t> </a:t>
            </a:r>
            <a:r>
              <a:rPr lang="en-US" sz="1600" smtClean="0">
                <a:latin typeface="Avenir Book" charset="0"/>
                <a:ea typeface="Avenir Book" charset="0"/>
                <a:cs typeface="Avenir Book" charset="0"/>
              </a:rPr>
              <a:t>GEM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9" name="Rectangle 13"/>
          <p:cNvSpPr>
            <a:spLocks noChangeArrowheads="1"/>
          </p:cNvSpPr>
          <p:nvPr/>
        </p:nvSpPr>
        <p:spPr bwMode="auto">
          <a:xfrm>
            <a:off x="4863522" y="186081"/>
            <a:ext cx="144807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Micromegas</a:t>
            </a:r>
            <a:endParaRPr lang="en-US" sz="1600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(MM)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0" name="Rectangle 13"/>
          <p:cNvSpPr>
            <a:spLocks noChangeArrowheads="1"/>
          </p:cNvSpPr>
          <p:nvPr/>
        </p:nvSpPr>
        <p:spPr bwMode="auto">
          <a:xfrm>
            <a:off x="7165034" y="183175"/>
            <a:ext cx="189110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Microstrips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(MSGC)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1" name="Rectangle 13"/>
          <p:cNvSpPr>
            <a:spLocks noChangeArrowheads="1"/>
          </p:cNvSpPr>
          <p:nvPr/>
        </p:nvSpPr>
        <p:spPr bwMode="auto">
          <a:xfrm>
            <a:off x="756091" y="262665"/>
            <a:ext cx="14480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MWPC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4" name="Rectangle 13"/>
          <p:cNvSpPr>
            <a:spLocks noChangeArrowheads="1"/>
          </p:cNvSpPr>
          <p:nvPr/>
        </p:nvSpPr>
        <p:spPr bwMode="auto">
          <a:xfrm>
            <a:off x="3068166" y="2115402"/>
            <a:ext cx="108997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X-ray</a:t>
            </a:r>
          </a:p>
          <a:p>
            <a:pPr algn="ctr"/>
            <a:r>
              <a:rPr lang="en-US" sz="1600" dirty="0">
                <a:latin typeface="Avenir Book" charset="0"/>
                <a:ea typeface="Avenir Book" charset="0"/>
                <a:cs typeface="Avenir Book" charset="0"/>
              </a:rPr>
              <a:t>6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keV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55" name="Connecteur droit avec flèche 69"/>
          <p:cNvCxnSpPr/>
          <p:nvPr/>
        </p:nvCxnSpPr>
        <p:spPr>
          <a:xfrm flipV="1">
            <a:off x="4124988" y="2290961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13"/>
          <p:cNvSpPr>
            <a:spLocks noChangeArrowheads="1"/>
          </p:cNvSpPr>
          <p:nvPr/>
        </p:nvSpPr>
        <p:spPr bwMode="auto">
          <a:xfrm>
            <a:off x="4519174" y="2115402"/>
            <a:ext cx="12799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&lt; 0.05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fC</a:t>
            </a:r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(in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Ar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/CO</a:t>
            </a:r>
            <a:r>
              <a:rPr lang="en-US" sz="1600" baseline="-25000" dirty="0" smtClean="0">
                <a:latin typeface="Avenir Book" charset="0"/>
                <a:ea typeface="Avenir Book" charset="0"/>
                <a:cs typeface="Avenir Book" charset="0"/>
              </a:rPr>
              <a:t>2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)</a:t>
            </a: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0" y="0"/>
            <a:ext cx="77639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000000"/>
                </a:solidFill>
                <a:latin typeface="Avenir Book"/>
                <a:cs typeface="Avenir Book"/>
              </a:rPr>
              <a:t>Readout options for </a:t>
            </a:r>
            <a:r>
              <a:rPr lang="en-US" sz="1600" u="sng" smtClean="0">
                <a:solidFill>
                  <a:srgbClr val="000000"/>
                </a:solidFill>
                <a:latin typeface="Avenir Book"/>
                <a:cs typeface="Avenir Book"/>
              </a:rPr>
              <a:t>gaseous detectors </a:t>
            </a:r>
            <a:endParaRPr lang="en-US" sz="1600" u="sng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cxnSp>
        <p:nvCxnSpPr>
          <p:cNvPr id="87" name="Connecteur droit avec flèche 69"/>
          <p:cNvCxnSpPr/>
          <p:nvPr/>
        </p:nvCxnSpPr>
        <p:spPr>
          <a:xfrm flipV="1">
            <a:off x="5681296" y="2179683"/>
            <a:ext cx="585596" cy="10408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6115385" y="1990890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G </a:t>
            </a:r>
            <a:r>
              <a:rPr lang="en-US" sz="1600" smtClean="0">
                <a:latin typeface="Avenir Book" charset="0"/>
                <a:ea typeface="Avenir Book" charset="0"/>
                <a:cs typeface="Avenir Book" charset="0"/>
              </a:rPr>
              <a:t>= 3000</a:t>
            </a:r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89" name="Connecteur droit avec flèche 69"/>
          <p:cNvCxnSpPr/>
          <p:nvPr/>
        </p:nvCxnSpPr>
        <p:spPr>
          <a:xfrm>
            <a:off x="5695392" y="2364669"/>
            <a:ext cx="571500" cy="15184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>
            <a:spLocks noChangeArrowheads="1"/>
          </p:cNvSpPr>
          <p:nvPr/>
        </p:nvSpPr>
        <p:spPr bwMode="auto">
          <a:xfrm>
            <a:off x="6160180" y="2339966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G = 30000</a:t>
            </a:r>
          </a:p>
        </p:txBody>
      </p:sp>
      <p:cxnSp>
        <p:nvCxnSpPr>
          <p:cNvPr id="98" name="Connecteur droit avec flèche 69"/>
          <p:cNvCxnSpPr/>
          <p:nvPr/>
        </p:nvCxnSpPr>
        <p:spPr>
          <a:xfrm>
            <a:off x="7325128" y="2472971"/>
            <a:ext cx="643162" cy="318434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13"/>
          <p:cNvSpPr>
            <a:spLocks noChangeArrowheads="1"/>
          </p:cNvSpPr>
          <p:nvPr/>
        </p:nvSpPr>
        <p:spPr bwMode="auto">
          <a:xfrm>
            <a:off x="7619145" y="1526056"/>
            <a:ext cx="1524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Final charge =</a:t>
            </a: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0.15pC</a:t>
            </a:r>
          </a:p>
        </p:txBody>
      </p:sp>
      <p:sp>
        <p:nvSpPr>
          <p:cNvPr id="56" name="Rectangle 13"/>
          <p:cNvSpPr>
            <a:spLocks noChangeArrowheads="1"/>
          </p:cNvSpPr>
          <p:nvPr/>
        </p:nvSpPr>
        <p:spPr bwMode="auto">
          <a:xfrm>
            <a:off x="7980577" y="2677314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smtClean="0">
                <a:latin typeface="Avenir Book" charset="0"/>
                <a:ea typeface="Avenir Book" charset="0"/>
                <a:cs typeface="Avenir Book" charset="0"/>
              </a:rPr>
              <a:t>1.5pC</a:t>
            </a:r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58" name="Connecteur droit avec flèche 69"/>
          <p:cNvCxnSpPr/>
          <p:nvPr/>
        </p:nvCxnSpPr>
        <p:spPr>
          <a:xfrm flipV="1">
            <a:off x="7228286" y="1942206"/>
            <a:ext cx="535648" cy="20267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92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grpSp>
          <p:nvGrpSpPr>
            <p:cNvPr id="8" name="Group 7"/>
            <p:cNvGrpSpPr/>
            <p:nvPr/>
          </p:nvGrpSpPr>
          <p:grpSpPr>
            <a:xfrm>
              <a:off x="12700" y="6362700"/>
              <a:ext cx="9131300" cy="501650"/>
              <a:chOff x="12700" y="6362700"/>
              <a:chExt cx="9131300" cy="50165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700" y="6362700"/>
                <a:ext cx="9131300" cy="5016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 descr="Screen Shot 2014-10-14 at 09.12.54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99" y="6373981"/>
                <a:ext cx="4546601" cy="480726"/>
              </a:xfrm>
              <a:prstGeom prst="rect">
                <a:avLst/>
              </a:prstGeom>
            </p:spPr>
          </p:pic>
        </p:grpSp>
        <p:pic>
          <p:nvPicPr>
            <p:cNvPr id="9" name="Picture 8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811" y="6410269"/>
              <a:ext cx="1892904" cy="416439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905" y="643278"/>
            <a:ext cx="806450" cy="53763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2262" y="584170"/>
            <a:ext cx="759488" cy="59674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5975" y="753129"/>
            <a:ext cx="984240" cy="60753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6998" y="762633"/>
            <a:ext cx="1113159" cy="515034"/>
          </a:xfrm>
          <a:prstGeom prst="rect">
            <a:avLst/>
          </a:prstGeom>
        </p:spPr>
      </p:pic>
      <p:sp>
        <p:nvSpPr>
          <p:cNvPr id="48" name="Rectangle 13"/>
          <p:cNvSpPr>
            <a:spLocks noChangeArrowheads="1"/>
          </p:cNvSpPr>
          <p:nvPr/>
        </p:nvSpPr>
        <p:spPr bwMode="auto">
          <a:xfrm>
            <a:off x="2884220" y="186081"/>
            <a:ext cx="1089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3872F2"/>
                </a:solidFill>
              </a:rPr>
              <a:t> </a:t>
            </a:r>
            <a:r>
              <a:rPr lang="en-US" sz="1600" smtClean="0">
                <a:latin typeface="Avenir Book" charset="0"/>
                <a:ea typeface="Avenir Book" charset="0"/>
                <a:cs typeface="Avenir Book" charset="0"/>
              </a:rPr>
              <a:t>GEM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9" name="Rectangle 13"/>
          <p:cNvSpPr>
            <a:spLocks noChangeArrowheads="1"/>
          </p:cNvSpPr>
          <p:nvPr/>
        </p:nvSpPr>
        <p:spPr bwMode="auto">
          <a:xfrm>
            <a:off x="4863522" y="186081"/>
            <a:ext cx="144807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Micromegas</a:t>
            </a:r>
            <a:endParaRPr lang="en-US" sz="1600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(MM)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0" name="Rectangle 13"/>
          <p:cNvSpPr>
            <a:spLocks noChangeArrowheads="1"/>
          </p:cNvSpPr>
          <p:nvPr/>
        </p:nvSpPr>
        <p:spPr bwMode="auto">
          <a:xfrm>
            <a:off x="7165034" y="183175"/>
            <a:ext cx="189110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Microstrips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(MSGC)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1" name="Rectangle 13"/>
          <p:cNvSpPr>
            <a:spLocks noChangeArrowheads="1"/>
          </p:cNvSpPr>
          <p:nvPr/>
        </p:nvSpPr>
        <p:spPr bwMode="auto">
          <a:xfrm>
            <a:off x="756091" y="262665"/>
            <a:ext cx="14480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MWPC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4" name="Rectangle 13"/>
          <p:cNvSpPr>
            <a:spLocks noChangeArrowheads="1"/>
          </p:cNvSpPr>
          <p:nvPr/>
        </p:nvSpPr>
        <p:spPr bwMode="auto">
          <a:xfrm>
            <a:off x="3068166" y="2115402"/>
            <a:ext cx="108997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X-ray</a:t>
            </a:r>
          </a:p>
          <a:p>
            <a:pPr algn="ctr"/>
            <a:r>
              <a:rPr lang="en-US" sz="1600" dirty="0">
                <a:latin typeface="Avenir Book" charset="0"/>
                <a:ea typeface="Avenir Book" charset="0"/>
                <a:cs typeface="Avenir Book" charset="0"/>
              </a:rPr>
              <a:t>6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keV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55" name="Connecteur droit avec flèche 69"/>
          <p:cNvCxnSpPr/>
          <p:nvPr/>
        </p:nvCxnSpPr>
        <p:spPr>
          <a:xfrm flipV="1">
            <a:off x="4124988" y="2290961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13"/>
          <p:cNvSpPr>
            <a:spLocks noChangeArrowheads="1"/>
          </p:cNvSpPr>
          <p:nvPr/>
        </p:nvSpPr>
        <p:spPr bwMode="auto">
          <a:xfrm>
            <a:off x="4519174" y="2115402"/>
            <a:ext cx="12799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&lt; 0.05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fC</a:t>
            </a:r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(in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Ar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/CO</a:t>
            </a:r>
            <a:r>
              <a:rPr lang="en-US" sz="1600" baseline="-25000" dirty="0" smtClean="0">
                <a:latin typeface="Avenir Book" charset="0"/>
                <a:ea typeface="Avenir Book" charset="0"/>
                <a:cs typeface="Avenir Book" charset="0"/>
              </a:rPr>
              <a:t>2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)</a:t>
            </a: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0" y="0"/>
            <a:ext cx="77639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000000"/>
                </a:solidFill>
                <a:latin typeface="Avenir Book"/>
                <a:cs typeface="Avenir Book"/>
              </a:rPr>
              <a:t>Readout options for </a:t>
            </a:r>
            <a:r>
              <a:rPr lang="en-US" sz="1600" u="sng" smtClean="0">
                <a:solidFill>
                  <a:srgbClr val="000000"/>
                </a:solidFill>
                <a:latin typeface="Avenir Book"/>
                <a:cs typeface="Avenir Book"/>
              </a:rPr>
              <a:t>gaseous detectors </a:t>
            </a:r>
            <a:endParaRPr lang="en-US" sz="1600" u="sng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77" name="Rectangle 13"/>
          <p:cNvSpPr>
            <a:spLocks noChangeArrowheads="1"/>
          </p:cNvSpPr>
          <p:nvPr/>
        </p:nvSpPr>
        <p:spPr bwMode="auto">
          <a:xfrm>
            <a:off x="25399" y="2931636"/>
            <a:ext cx="1089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neutron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78" name="Connecteur droit avec flèche 69"/>
          <p:cNvCxnSpPr/>
          <p:nvPr/>
        </p:nvCxnSpPr>
        <p:spPr>
          <a:xfrm flipV="1">
            <a:off x="1020119" y="3167660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1637014" y="2831110"/>
            <a:ext cx="946150" cy="685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13"/>
          <p:cNvSpPr>
            <a:spLocks noChangeArrowheads="1"/>
          </p:cNvSpPr>
          <p:nvPr/>
        </p:nvSpPr>
        <p:spPr bwMode="auto">
          <a:xfrm>
            <a:off x="3057362" y="2866233"/>
            <a:ext cx="115989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proton + t</a:t>
            </a: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770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keV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81" name="Connecteur droit avec flèche 69"/>
          <p:cNvCxnSpPr/>
          <p:nvPr/>
        </p:nvCxnSpPr>
        <p:spPr>
          <a:xfrm flipV="1">
            <a:off x="2645153" y="3116302"/>
            <a:ext cx="503898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69"/>
          <p:cNvCxnSpPr/>
          <p:nvPr/>
        </p:nvCxnSpPr>
        <p:spPr>
          <a:xfrm flipV="1">
            <a:off x="4217257" y="3109952"/>
            <a:ext cx="494368" cy="1270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13"/>
          <p:cNvSpPr>
            <a:spLocks noChangeArrowheads="1"/>
          </p:cNvSpPr>
          <p:nvPr/>
        </p:nvSpPr>
        <p:spPr bwMode="auto">
          <a:xfrm>
            <a:off x="4498814" y="2893536"/>
            <a:ext cx="12799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&lt; 3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fC</a:t>
            </a:r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84" name="Connecteur droit avec flèche 69"/>
          <p:cNvCxnSpPr/>
          <p:nvPr/>
        </p:nvCxnSpPr>
        <p:spPr>
          <a:xfrm flipV="1">
            <a:off x="5695392" y="3094934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>
            <a:spLocks noChangeArrowheads="1"/>
          </p:cNvSpPr>
          <p:nvPr/>
        </p:nvSpPr>
        <p:spPr bwMode="auto">
          <a:xfrm>
            <a:off x="6034398" y="2904306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G = 500</a:t>
            </a:r>
          </a:p>
        </p:txBody>
      </p:sp>
      <p:sp>
        <p:nvSpPr>
          <p:cNvPr id="86" name="Rectangle 13"/>
          <p:cNvSpPr>
            <a:spLocks noChangeArrowheads="1"/>
          </p:cNvSpPr>
          <p:nvPr/>
        </p:nvSpPr>
        <p:spPr bwMode="auto">
          <a:xfrm>
            <a:off x="1587225" y="2575810"/>
            <a:ext cx="108997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converter3He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87" name="Connecteur droit avec flèche 69"/>
          <p:cNvCxnSpPr/>
          <p:nvPr/>
        </p:nvCxnSpPr>
        <p:spPr>
          <a:xfrm flipV="1">
            <a:off x="5681296" y="2179683"/>
            <a:ext cx="585596" cy="10408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6115385" y="1990890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G </a:t>
            </a:r>
            <a:r>
              <a:rPr lang="en-US" sz="1600" smtClean="0">
                <a:latin typeface="Avenir Book" charset="0"/>
                <a:ea typeface="Avenir Book" charset="0"/>
                <a:cs typeface="Avenir Book" charset="0"/>
              </a:rPr>
              <a:t>= 3000</a:t>
            </a:r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89" name="Connecteur droit avec flèche 69"/>
          <p:cNvCxnSpPr/>
          <p:nvPr/>
        </p:nvCxnSpPr>
        <p:spPr>
          <a:xfrm>
            <a:off x="5695392" y="2364669"/>
            <a:ext cx="571500" cy="15184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>
            <a:spLocks noChangeArrowheads="1"/>
          </p:cNvSpPr>
          <p:nvPr/>
        </p:nvSpPr>
        <p:spPr bwMode="auto">
          <a:xfrm>
            <a:off x="6160180" y="2339966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G = 30000</a:t>
            </a:r>
          </a:p>
        </p:txBody>
      </p:sp>
      <p:sp>
        <p:nvSpPr>
          <p:cNvPr id="95" name="Rectangle 13"/>
          <p:cNvSpPr>
            <a:spLocks noChangeArrowheads="1"/>
          </p:cNvSpPr>
          <p:nvPr/>
        </p:nvSpPr>
        <p:spPr bwMode="auto">
          <a:xfrm>
            <a:off x="7619145" y="1526056"/>
            <a:ext cx="1524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Final charge =</a:t>
            </a: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0.15pC</a:t>
            </a:r>
          </a:p>
        </p:txBody>
      </p:sp>
      <p:cxnSp>
        <p:nvCxnSpPr>
          <p:cNvPr id="97" name="Connecteur droit avec flèche 69"/>
          <p:cNvCxnSpPr/>
          <p:nvPr/>
        </p:nvCxnSpPr>
        <p:spPr>
          <a:xfrm flipV="1">
            <a:off x="7228286" y="1942206"/>
            <a:ext cx="535648" cy="20267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avec flèche 69"/>
          <p:cNvCxnSpPr/>
          <p:nvPr/>
        </p:nvCxnSpPr>
        <p:spPr>
          <a:xfrm>
            <a:off x="7325128" y="2472971"/>
            <a:ext cx="643162" cy="318434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13"/>
          <p:cNvSpPr>
            <a:spLocks noChangeArrowheads="1"/>
          </p:cNvSpPr>
          <p:nvPr/>
        </p:nvSpPr>
        <p:spPr bwMode="auto">
          <a:xfrm>
            <a:off x="7980577" y="2677314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smtClean="0">
                <a:latin typeface="Avenir Book" charset="0"/>
                <a:ea typeface="Avenir Book" charset="0"/>
                <a:cs typeface="Avenir Book" charset="0"/>
              </a:rPr>
              <a:t>1.5pC</a:t>
            </a:r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00" name="Connecteur droit avec flèche 69"/>
          <p:cNvCxnSpPr/>
          <p:nvPr/>
        </p:nvCxnSpPr>
        <p:spPr>
          <a:xfrm flipV="1">
            <a:off x="7214811" y="2879588"/>
            <a:ext cx="673044" cy="193995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463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grpSp>
          <p:nvGrpSpPr>
            <p:cNvPr id="8" name="Group 7"/>
            <p:cNvGrpSpPr/>
            <p:nvPr/>
          </p:nvGrpSpPr>
          <p:grpSpPr>
            <a:xfrm>
              <a:off x="12700" y="6362700"/>
              <a:ext cx="9131300" cy="501650"/>
              <a:chOff x="12700" y="6362700"/>
              <a:chExt cx="9131300" cy="50165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700" y="6362700"/>
                <a:ext cx="9131300" cy="5016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 descr="Screen Shot 2014-10-14 at 09.12.54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99" y="6373981"/>
                <a:ext cx="4546601" cy="480726"/>
              </a:xfrm>
              <a:prstGeom prst="rect">
                <a:avLst/>
              </a:prstGeom>
            </p:spPr>
          </p:pic>
        </p:grpSp>
        <p:pic>
          <p:nvPicPr>
            <p:cNvPr id="9" name="Picture 8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811" y="6410269"/>
              <a:ext cx="1892904" cy="416439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905" y="643278"/>
            <a:ext cx="806450" cy="53763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2262" y="584170"/>
            <a:ext cx="759488" cy="59674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5975" y="753129"/>
            <a:ext cx="984240" cy="60753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6998" y="762633"/>
            <a:ext cx="1113159" cy="515034"/>
          </a:xfrm>
          <a:prstGeom prst="rect">
            <a:avLst/>
          </a:prstGeom>
        </p:spPr>
      </p:pic>
      <p:sp>
        <p:nvSpPr>
          <p:cNvPr id="48" name="Rectangle 13"/>
          <p:cNvSpPr>
            <a:spLocks noChangeArrowheads="1"/>
          </p:cNvSpPr>
          <p:nvPr/>
        </p:nvSpPr>
        <p:spPr bwMode="auto">
          <a:xfrm>
            <a:off x="2884220" y="186081"/>
            <a:ext cx="1089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3872F2"/>
                </a:solidFill>
              </a:rPr>
              <a:t> </a:t>
            </a:r>
            <a:r>
              <a:rPr lang="en-US" sz="1600" smtClean="0">
                <a:latin typeface="Avenir Book" charset="0"/>
                <a:ea typeface="Avenir Book" charset="0"/>
                <a:cs typeface="Avenir Book" charset="0"/>
              </a:rPr>
              <a:t>GEM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9" name="Rectangle 13"/>
          <p:cNvSpPr>
            <a:spLocks noChangeArrowheads="1"/>
          </p:cNvSpPr>
          <p:nvPr/>
        </p:nvSpPr>
        <p:spPr bwMode="auto">
          <a:xfrm>
            <a:off x="4863522" y="186081"/>
            <a:ext cx="144807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Micromegas</a:t>
            </a:r>
            <a:endParaRPr lang="en-US" sz="1600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(MM)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0" name="Rectangle 13"/>
          <p:cNvSpPr>
            <a:spLocks noChangeArrowheads="1"/>
          </p:cNvSpPr>
          <p:nvPr/>
        </p:nvSpPr>
        <p:spPr bwMode="auto">
          <a:xfrm>
            <a:off x="7165034" y="183175"/>
            <a:ext cx="189110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Microstrips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(MSGC)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1" name="Rectangle 13"/>
          <p:cNvSpPr>
            <a:spLocks noChangeArrowheads="1"/>
          </p:cNvSpPr>
          <p:nvPr/>
        </p:nvSpPr>
        <p:spPr bwMode="auto">
          <a:xfrm>
            <a:off x="756091" y="262665"/>
            <a:ext cx="14480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MWPC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4" name="Rectangle 13"/>
          <p:cNvSpPr>
            <a:spLocks noChangeArrowheads="1"/>
          </p:cNvSpPr>
          <p:nvPr/>
        </p:nvSpPr>
        <p:spPr bwMode="auto">
          <a:xfrm>
            <a:off x="3068166" y="2115402"/>
            <a:ext cx="108997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X-ray</a:t>
            </a:r>
          </a:p>
          <a:p>
            <a:pPr algn="ctr"/>
            <a:r>
              <a:rPr lang="en-US" sz="1600" dirty="0">
                <a:latin typeface="Avenir Book" charset="0"/>
                <a:ea typeface="Avenir Book" charset="0"/>
                <a:cs typeface="Avenir Book" charset="0"/>
              </a:rPr>
              <a:t>6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keV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55" name="Connecteur droit avec flèche 69"/>
          <p:cNvCxnSpPr/>
          <p:nvPr/>
        </p:nvCxnSpPr>
        <p:spPr>
          <a:xfrm flipV="1">
            <a:off x="4124988" y="2290961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13"/>
          <p:cNvSpPr>
            <a:spLocks noChangeArrowheads="1"/>
          </p:cNvSpPr>
          <p:nvPr/>
        </p:nvSpPr>
        <p:spPr bwMode="auto">
          <a:xfrm>
            <a:off x="4519174" y="2115402"/>
            <a:ext cx="12799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&lt; 0.05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fC</a:t>
            </a:r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(in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Ar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/CO</a:t>
            </a:r>
            <a:r>
              <a:rPr lang="en-US" sz="1600" baseline="-25000" dirty="0" smtClean="0">
                <a:latin typeface="Avenir Book" charset="0"/>
                <a:ea typeface="Avenir Book" charset="0"/>
                <a:cs typeface="Avenir Book" charset="0"/>
              </a:rPr>
              <a:t>2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)</a:t>
            </a: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0" y="0"/>
            <a:ext cx="77639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000000"/>
                </a:solidFill>
                <a:latin typeface="Avenir Book"/>
                <a:cs typeface="Avenir Book"/>
              </a:rPr>
              <a:t>Readout options for </a:t>
            </a:r>
            <a:r>
              <a:rPr lang="en-US" sz="1600" u="sng" smtClean="0">
                <a:solidFill>
                  <a:srgbClr val="000000"/>
                </a:solidFill>
                <a:latin typeface="Avenir Book"/>
                <a:cs typeface="Avenir Book"/>
              </a:rPr>
              <a:t>gaseous detectors </a:t>
            </a:r>
            <a:endParaRPr lang="en-US" sz="1600" u="sng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77" name="Rectangle 13"/>
          <p:cNvSpPr>
            <a:spLocks noChangeArrowheads="1"/>
          </p:cNvSpPr>
          <p:nvPr/>
        </p:nvSpPr>
        <p:spPr bwMode="auto">
          <a:xfrm>
            <a:off x="25399" y="2931636"/>
            <a:ext cx="1089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neutron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78" name="Connecteur droit avec flèche 69"/>
          <p:cNvCxnSpPr/>
          <p:nvPr/>
        </p:nvCxnSpPr>
        <p:spPr>
          <a:xfrm flipV="1">
            <a:off x="1020119" y="3167660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1637014" y="2831110"/>
            <a:ext cx="946150" cy="685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13"/>
          <p:cNvSpPr>
            <a:spLocks noChangeArrowheads="1"/>
          </p:cNvSpPr>
          <p:nvPr/>
        </p:nvSpPr>
        <p:spPr bwMode="auto">
          <a:xfrm>
            <a:off x="3057362" y="2866233"/>
            <a:ext cx="115989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proton + t</a:t>
            </a: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770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keV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81" name="Connecteur droit avec flèche 69"/>
          <p:cNvCxnSpPr/>
          <p:nvPr/>
        </p:nvCxnSpPr>
        <p:spPr>
          <a:xfrm flipV="1">
            <a:off x="2645153" y="3116302"/>
            <a:ext cx="503898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69"/>
          <p:cNvCxnSpPr/>
          <p:nvPr/>
        </p:nvCxnSpPr>
        <p:spPr>
          <a:xfrm flipV="1">
            <a:off x="4217257" y="3109952"/>
            <a:ext cx="494368" cy="1270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13"/>
          <p:cNvSpPr>
            <a:spLocks noChangeArrowheads="1"/>
          </p:cNvSpPr>
          <p:nvPr/>
        </p:nvSpPr>
        <p:spPr bwMode="auto">
          <a:xfrm>
            <a:off x="4498814" y="2893536"/>
            <a:ext cx="12799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&lt; 3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fC</a:t>
            </a:r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84" name="Connecteur droit avec flèche 69"/>
          <p:cNvCxnSpPr/>
          <p:nvPr/>
        </p:nvCxnSpPr>
        <p:spPr>
          <a:xfrm flipV="1">
            <a:off x="5695392" y="3094934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>
            <a:spLocks noChangeArrowheads="1"/>
          </p:cNvSpPr>
          <p:nvPr/>
        </p:nvSpPr>
        <p:spPr bwMode="auto">
          <a:xfrm>
            <a:off x="6034398" y="2904306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G = 500</a:t>
            </a:r>
          </a:p>
        </p:txBody>
      </p:sp>
      <p:sp>
        <p:nvSpPr>
          <p:cNvPr id="86" name="Rectangle 13"/>
          <p:cNvSpPr>
            <a:spLocks noChangeArrowheads="1"/>
          </p:cNvSpPr>
          <p:nvPr/>
        </p:nvSpPr>
        <p:spPr bwMode="auto">
          <a:xfrm>
            <a:off x="1587225" y="2575810"/>
            <a:ext cx="108997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converter3He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87" name="Connecteur droit avec flèche 69"/>
          <p:cNvCxnSpPr/>
          <p:nvPr/>
        </p:nvCxnSpPr>
        <p:spPr>
          <a:xfrm flipV="1">
            <a:off x="5681296" y="2179683"/>
            <a:ext cx="585596" cy="10408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6115385" y="1990890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G </a:t>
            </a:r>
            <a:r>
              <a:rPr lang="en-US" sz="1600" smtClean="0">
                <a:latin typeface="Avenir Book" charset="0"/>
                <a:ea typeface="Avenir Book" charset="0"/>
                <a:cs typeface="Avenir Book" charset="0"/>
              </a:rPr>
              <a:t>= 3000</a:t>
            </a:r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89" name="Connecteur droit avec flèche 69"/>
          <p:cNvCxnSpPr/>
          <p:nvPr/>
        </p:nvCxnSpPr>
        <p:spPr>
          <a:xfrm>
            <a:off x="5695392" y="2364669"/>
            <a:ext cx="571500" cy="15184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>
            <a:spLocks noChangeArrowheads="1"/>
          </p:cNvSpPr>
          <p:nvPr/>
        </p:nvSpPr>
        <p:spPr bwMode="auto">
          <a:xfrm>
            <a:off x="6160180" y="2339966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G = 30000</a:t>
            </a:r>
          </a:p>
        </p:txBody>
      </p:sp>
      <p:sp>
        <p:nvSpPr>
          <p:cNvPr id="95" name="Rectangle 13"/>
          <p:cNvSpPr>
            <a:spLocks noChangeArrowheads="1"/>
          </p:cNvSpPr>
          <p:nvPr/>
        </p:nvSpPr>
        <p:spPr bwMode="auto">
          <a:xfrm>
            <a:off x="7619145" y="1526056"/>
            <a:ext cx="1524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Final charge =</a:t>
            </a: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0.15pC</a:t>
            </a:r>
          </a:p>
        </p:txBody>
      </p:sp>
      <p:cxnSp>
        <p:nvCxnSpPr>
          <p:cNvPr id="97" name="Connecteur droit avec flèche 69"/>
          <p:cNvCxnSpPr/>
          <p:nvPr/>
        </p:nvCxnSpPr>
        <p:spPr>
          <a:xfrm flipV="1">
            <a:off x="7228286" y="1942206"/>
            <a:ext cx="535648" cy="20267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avec flèche 69"/>
          <p:cNvCxnSpPr/>
          <p:nvPr/>
        </p:nvCxnSpPr>
        <p:spPr>
          <a:xfrm>
            <a:off x="7325128" y="2472971"/>
            <a:ext cx="643162" cy="318434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13"/>
          <p:cNvSpPr>
            <a:spLocks noChangeArrowheads="1"/>
          </p:cNvSpPr>
          <p:nvPr/>
        </p:nvSpPr>
        <p:spPr bwMode="auto">
          <a:xfrm>
            <a:off x="7980577" y="2677314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smtClean="0">
                <a:latin typeface="Avenir Book" charset="0"/>
                <a:ea typeface="Avenir Book" charset="0"/>
                <a:cs typeface="Avenir Book" charset="0"/>
              </a:rPr>
              <a:t>1.5pC</a:t>
            </a:r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00" name="Connecteur droit avec flèche 69"/>
          <p:cNvCxnSpPr/>
          <p:nvPr/>
        </p:nvCxnSpPr>
        <p:spPr>
          <a:xfrm flipV="1">
            <a:off x="7214811" y="2879588"/>
            <a:ext cx="673044" cy="193995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13"/>
          <p:cNvSpPr>
            <a:spLocks noChangeArrowheads="1"/>
          </p:cNvSpPr>
          <p:nvPr/>
        </p:nvSpPr>
        <p:spPr bwMode="auto">
          <a:xfrm>
            <a:off x="5820929" y="4043060"/>
            <a:ext cx="30822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Does not depend on the 3He but to the usually employed charge division readout that needs charge to get the position resolution</a:t>
            </a:r>
            <a:endParaRPr lang="en-US" sz="14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04" name="Connecteur droit avec flèche 69"/>
          <p:cNvCxnSpPr/>
          <p:nvPr/>
        </p:nvCxnSpPr>
        <p:spPr>
          <a:xfrm flipV="1">
            <a:off x="7362061" y="3027793"/>
            <a:ext cx="903595" cy="101526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65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grpSp>
          <p:nvGrpSpPr>
            <p:cNvPr id="8" name="Group 7"/>
            <p:cNvGrpSpPr/>
            <p:nvPr/>
          </p:nvGrpSpPr>
          <p:grpSpPr>
            <a:xfrm>
              <a:off x="12700" y="6362700"/>
              <a:ext cx="9131300" cy="501650"/>
              <a:chOff x="12700" y="6362700"/>
              <a:chExt cx="9131300" cy="50165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700" y="6362700"/>
                <a:ext cx="9131300" cy="5016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 descr="Screen Shot 2014-10-14 at 09.12.54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99" y="6373981"/>
                <a:ext cx="4546601" cy="480726"/>
              </a:xfrm>
              <a:prstGeom prst="rect">
                <a:avLst/>
              </a:prstGeom>
            </p:spPr>
          </p:pic>
        </p:grpSp>
        <p:pic>
          <p:nvPicPr>
            <p:cNvPr id="9" name="Picture 8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811" y="6410269"/>
              <a:ext cx="1892904" cy="416439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905" y="643278"/>
            <a:ext cx="806450" cy="53763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2262" y="584170"/>
            <a:ext cx="759488" cy="59674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5975" y="753129"/>
            <a:ext cx="984240" cy="60753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6998" y="762633"/>
            <a:ext cx="1113159" cy="515034"/>
          </a:xfrm>
          <a:prstGeom prst="rect">
            <a:avLst/>
          </a:prstGeom>
        </p:spPr>
      </p:pic>
      <p:sp>
        <p:nvSpPr>
          <p:cNvPr id="48" name="Rectangle 13"/>
          <p:cNvSpPr>
            <a:spLocks noChangeArrowheads="1"/>
          </p:cNvSpPr>
          <p:nvPr/>
        </p:nvSpPr>
        <p:spPr bwMode="auto">
          <a:xfrm>
            <a:off x="2884220" y="186081"/>
            <a:ext cx="1089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3872F2"/>
                </a:solidFill>
              </a:rPr>
              <a:t> </a:t>
            </a:r>
            <a:r>
              <a:rPr lang="en-US" sz="1600" smtClean="0">
                <a:latin typeface="Avenir Book" charset="0"/>
                <a:ea typeface="Avenir Book" charset="0"/>
                <a:cs typeface="Avenir Book" charset="0"/>
              </a:rPr>
              <a:t>GEM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9" name="Rectangle 13"/>
          <p:cNvSpPr>
            <a:spLocks noChangeArrowheads="1"/>
          </p:cNvSpPr>
          <p:nvPr/>
        </p:nvSpPr>
        <p:spPr bwMode="auto">
          <a:xfrm>
            <a:off x="4863522" y="186081"/>
            <a:ext cx="144807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Micromegas</a:t>
            </a:r>
            <a:endParaRPr lang="en-US" sz="1600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(MM)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0" name="Rectangle 13"/>
          <p:cNvSpPr>
            <a:spLocks noChangeArrowheads="1"/>
          </p:cNvSpPr>
          <p:nvPr/>
        </p:nvSpPr>
        <p:spPr bwMode="auto">
          <a:xfrm>
            <a:off x="7165034" y="183175"/>
            <a:ext cx="189110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Microstrips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(MSGC)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1" name="Rectangle 13"/>
          <p:cNvSpPr>
            <a:spLocks noChangeArrowheads="1"/>
          </p:cNvSpPr>
          <p:nvPr/>
        </p:nvSpPr>
        <p:spPr bwMode="auto">
          <a:xfrm>
            <a:off x="756091" y="262665"/>
            <a:ext cx="14480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MWPC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4" name="Rectangle 13"/>
          <p:cNvSpPr>
            <a:spLocks noChangeArrowheads="1"/>
          </p:cNvSpPr>
          <p:nvPr/>
        </p:nvSpPr>
        <p:spPr bwMode="auto">
          <a:xfrm>
            <a:off x="3068166" y="2115402"/>
            <a:ext cx="108997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X-ray</a:t>
            </a:r>
          </a:p>
          <a:p>
            <a:pPr algn="ctr"/>
            <a:r>
              <a:rPr lang="en-US" sz="1600" dirty="0">
                <a:latin typeface="Avenir Book" charset="0"/>
                <a:ea typeface="Avenir Book" charset="0"/>
                <a:cs typeface="Avenir Book" charset="0"/>
              </a:rPr>
              <a:t>6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keV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55" name="Connecteur droit avec flèche 69"/>
          <p:cNvCxnSpPr/>
          <p:nvPr/>
        </p:nvCxnSpPr>
        <p:spPr>
          <a:xfrm flipV="1">
            <a:off x="4124988" y="2290961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13"/>
          <p:cNvSpPr>
            <a:spLocks noChangeArrowheads="1"/>
          </p:cNvSpPr>
          <p:nvPr/>
        </p:nvSpPr>
        <p:spPr bwMode="auto">
          <a:xfrm>
            <a:off x="4519174" y="2115402"/>
            <a:ext cx="12799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&lt; 0.05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fC</a:t>
            </a:r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(in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Ar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/CO</a:t>
            </a:r>
            <a:r>
              <a:rPr lang="en-US" sz="1600" baseline="-25000" dirty="0" smtClean="0">
                <a:latin typeface="Avenir Book" charset="0"/>
                <a:ea typeface="Avenir Book" charset="0"/>
                <a:cs typeface="Avenir Book" charset="0"/>
              </a:rPr>
              <a:t>2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)</a:t>
            </a: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0" y="0"/>
            <a:ext cx="77639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000000"/>
                </a:solidFill>
                <a:latin typeface="Avenir Book"/>
                <a:cs typeface="Avenir Book"/>
              </a:rPr>
              <a:t>Readout options for </a:t>
            </a:r>
            <a:r>
              <a:rPr lang="en-US" sz="1600" u="sng" smtClean="0">
                <a:solidFill>
                  <a:srgbClr val="000000"/>
                </a:solidFill>
                <a:latin typeface="Avenir Book"/>
                <a:cs typeface="Avenir Book"/>
              </a:rPr>
              <a:t>gaseous detectors </a:t>
            </a:r>
            <a:endParaRPr lang="en-US" sz="1600" u="sng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25399" y="1415699"/>
            <a:ext cx="1089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neutron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38" name="Connecteur droit avec flèche 69"/>
          <p:cNvCxnSpPr/>
          <p:nvPr/>
        </p:nvCxnSpPr>
        <p:spPr>
          <a:xfrm flipV="1">
            <a:off x="1020119" y="1651723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1637014" y="1315173"/>
            <a:ext cx="946150" cy="685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13"/>
          <p:cNvSpPr>
            <a:spLocks noChangeArrowheads="1"/>
          </p:cNvSpPr>
          <p:nvPr/>
        </p:nvSpPr>
        <p:spPr bwMode="auto">
          <a:xfrm>
            <a:off x="3082031" y="1317909"/>
            <a:ext cx="108997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alpha</a:t>
            </a: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1470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keV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67" name="Connecteur droit avec flèche 69"/>
          <p:cNvCxnSpPr/>
          <p:nvPr/>
        </p:nvCxnSpPr>
        <p:spPr>
          <a:xfrm flipV="1">
            <a:off x="2645153" y="1600365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9"/>
          <p:cNvCxnSpPr/>
          <p:nvPr/>
        </p:nvCxnSpPr>
        <p:spPr>
          <a:xfrm flipV="1">
            <a:off x="4068383" y="1568383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13"/>
          <p:cNvSpPr>
            <a:spLocks noChangeArrowheads="1"/>
          </p:cNvSpPr>
          <p:nvPr/>
        </p:nvSpPr>
        <p:spPr bwMode="auto">
          <a:xfrm>
            <a:off x="4498814" y="1377599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&lt; 10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fC</a:t>
            </a:r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73" name="Connecteur droit avec flèche 69"/>
          <p:cNvCxnSpPr/>
          <p:nvPr/>
        </p:nvCxnSpPr>
        <p:spPr>
          <a:xfrm flipV="1">
            <a:off x="5623650" y="1553365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>
            <a:spLocks noChangeArrowheads="1"/>
          </p:cNvSpPr>
          <p:nvPr/>
        </p:nvSpPr>
        <p:spPr bwMode="auto">
          <a:xfrm>
            <a:off x="6034398" y="1388369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G = 15</a:t>
            </a:r>
          </a:p>
        </p:txBody>
      </p:sp>
      <p:sp>
        <p:nvSpPr>
          <p:cNvPr id="76" name="Rectangle 13"/>
          <p:cNvSpPr>
            <a:spLocks noChangeArrowheads="1"/>
          </p:cNvSpPr>
          <p:nvPr/>
        </p:nvSpPr>
        <p:spPr bwMode="auto">
          <a:xfrm>
            <a:off x="1565104" y="1108421"/>
            <a:ext cx="108997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converter</a:t>
            </a: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10B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7" name="Rectangle 13"/>
          <p:cNvSpPr>
            <a:spLocks noChangeArrowheads="1"/>
          </p:cNvSpPr>
          <p:nvPr/>
        </p:nvSpPr>
        <p:spPr bwMode="auto">
          <a:xfrm>
            <a:off x="25399" y="2931636"/>
            <a:ext cx="1089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neutron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78" name="Connecteur droit avec flèche 69"/>
          <p:cNvCxnSpPr/>
          <p:nvPr/>
        </p:nvCxnSpPr>
        <p:spPr>
          <a:xfrm flipV="1">
            <a:off x="1020119" y="3167660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1637014" y="2831110"/>
            <a:ext cx="946150" cy="685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13"/>
          <p:cNvSpPr>
            <a:spLocks noChangeArrowheads="1"/>
          </p:cNvSpPr>
          <p:nvPr/>
        </p:nvSpPr>
        <p:spPr bwMode="auto">
          <a:xfrm>
            <a:off x="3057362" y="2866233"/>
            <a:ext cx="115989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proton + t</a:t>
            </a: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770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keV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81" name="Connecteur droit avec flèche 69"/>
          <p:cNvCxnSpPr/>
          <p:nvPr/>
        </p:nvCxnSpPr>
        <p:spPr>
          <a:xfrm flipV="1">
            <a:off x="2645153" y="3116302"/>
            <a:ext cx="503898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69"/>
          <p:cNvCxnSpPr/>
          <p:nvPr/>
        </p:nvCxnSpPr>
        <p:spPr>
          <a:xfrm flipV="1">
            <a:off x="4217257" y="3109952"/>
            <a:ext cx="494368" cy="1270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13"/>
          <p:cNvSpPr>
            <a:spLocks noChangeArrowheads="1"/>
          </p:cNvSpPr>
          <p:nvPr/>
        </p:nvSpPr>
        <p:spPr bwMode="auto">
          <a:xfrm>
            <a:off x="4498814" y="2893536"/>
            <a:ext cx="12799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&lt; 3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fC</a:t>
            </a:r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84" name="Connecteur droit avec flèche 69"/>
          <p:cNvCxnSpPr/>
          <p:nvPr/>
        </p:nvCxnSpPr>
        <p:spPr>
          <a:xfrm flipV="1">
            <a:off x="5695392" y="3094934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>
            <a:spLocks noChangeArrowheads="1"/>
          </p:cNvSpPr>
          <p:nvPr/>
        </p:nvSpPr>
        <p:spPr bwMode="auto">
          <a:xfrm>
            <a:off x="6034398" y="2904306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G = 500</a:t>
            </a:r>
          </a:p>
        </p:txBody>
      </p:sp>
      <p:sp>
        <p:nvSpPr>
          <p:cNvPr id="86" name="Rectangle 13"/>
          <p:cNvSpPr>
            <a:spLocks noChangeArrowheads="1"/>
          </p:cNvSpPr>
          <p:nvPr/>
        </p:nvSpPr>
        <p:spPr bwMode="auto">
          <a:xfrm>
            <a:off x="1587225" y="2575810"/>
            <a:ext cx="108997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converter3He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87" name="Connecteur droit avec flèche 69"/>
          <p:cNvCxnSpPr/>
          <p:nvPr/>
        </p:nvCxnSpPr>
        <p:spPr>
          <a:xfrm flipV="1">
            <a:off x="5681296" y="2179683"/>
            <a:ext cx="585596" cy="10408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6115385" y="1990890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G </a:t>
            </a:r>
            <a:r>
              <a:rPr lang="en-US" sz="1600" smtClean="0">
                <a:latin typeface="Avenir Book" charset="0"/>
                <a:ea typeface="Avenir Book" charset="0"/>
                <a:cs typeface="Avenir Book" charset="0"/>
              </a:rPr>
              <a:t>= 3000</a:t>
            </a:r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89" name="Connecteur droit avec flèche 69"/>
          <p:cNvCxnSpPr/>
          <p:nvPr/>
        </p:nvCxnSpPr>
        <p:spPr>
          <a:xfrm>
            <a:off x="5695392" y="2364669"/>
            <a:ext cx="571500" cy="15184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>
            <a:spLocks noChangeArrowheads="1"/>
          </p:cNvSpPr>
          <p:nvPr/>
        </p:nvSpPr>
        <p:spPr bwMode="auto">
          <a:xfrm>
            <a:off x="6160180" y="2339966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G = 30000</a:t>
            </a:r>
          </a:p>
        </p:txBody>
      </p:sp>
      <p:cxnSp>
        <p:nvCxnSpPr>
          <p:cNvPr id="96" name="Connecteur droit avec flèche 69"/>
          <p:cNvCxnSpPr/>
          <p:nvPr/>
        </p:nvCxnSpPr>
        <p:spPr>
          <a:xfrm>
            <a:off x="7132538" y="1530121"/>
            <a:ext cx="695209" cy="301077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avec flèche 69"/>
          <p:cNvCxnSpPr/>
          <p:nvPr/>
        </p:nvCxnSpPr>
        <p:spPr>
          <a:xfrm>
            <a:off x="7325128" y="2472971"/>
            <a:ext cx="643162" cy="318434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avec flèche 69"/>
          <p:cNvCxnSpPr/>
          <p:nvPr/>
        </p:nvCxnSpPr>
        <p:spPr>
          <a:xfrm flipV="1">
            <a:off x="7214811" y="2879588"/>
            <a:ext cx="673044" cy="193995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13"/>
          <p:cNvSpPr>
            <a:spLocks noChangeArrowheads="1"/>
          </p:cNvSpPr>
          <p:nvPr/>
        </p:nvSpPr>
        <p:spPr bwMode="auto">
          <a:xfrm>
            <a:off x="7619145" y="1526056"/>
            <a:ext cx="1524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Final charge =</a:t>
            </a: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0.15pC</a:t>
            </a:r>
          </a:p>
        </p:txBody>
      </p:sp>
      <p:sp>
        <p:nvSpPr>
          <p:cNvPr id="56" name="Rectangle 13"/>
          <p:cNvSpPr>
            <a:spLocks noChangeArrowheads="1"/>
          </p:cNvSpPr>
          <p:nvPr/>
        </p:nvSpPr>
        <p:spPr bwMode="auto">
          <a:xfrm>
            <a:off x="7980577" y="2677314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smtClean="0">
                <a:latin typeface="Avenir Book" charset="0"/>
                <a:ea typeface="Avenir Book" charset="0"/>
                <a:cs typeface="Avenir Book" charset="0"/>
              </a:rPr>
              <a:t>1.5pC</a:t>
            </a:r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58" name="Connecteur droit avec flèche 69"/>
          <p:cNvCxnSpPr/>
          <p:nvPr/>
        </p:nvCxnSpPr>
        <p:spPr>
          <a:xfrm flipV="1">
            <a:off x="7228286" y="1942206"/>
            <a:ext cx="535648" cy="20267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69"/>
          <p:cNvCxnSpPr/>
          <p:nvPr/>
        </p:nvCxnSpPr>
        <p:spPr>
          <a:xfrm flipV="1">
            <a:off x="2645153" y="3116302"/>
            <a:ext cx="503898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69"/>
          <p:cNvCxnSpPr/>
          <p:nvPr/>
        </p:nvCxnSpPr>
        <p:spPr>
          <a:xfrm flipV="1">
            <a:off x="4217257" y="3109952"/>
            <a:ext cx="494368" cy="1270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9"/>
          <p:cNvCxnSpPr/>
          <p:nvPr/>
        </p:nvCxnSpPr>
        <p:spPr>
          <a:xfrm flipV="1">
            <a:off x="5695392" y="3094934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13"/>
          <p:cNvSpPr>
            <a:spLocks noChangeArrowheads="1"/>
          </p:cNvSpPr>
          <p:nvPr/>
        </p:nvSpPr>
        <p:spPr bwMode="auto">
          <a:xfrm>
            <a:off x="5820929" y="4043060"/>
            <a:ext cx="30822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Does not depend on the 3He but to the usually employed charge division readout that needs charge to get the position resolution</a:t>
            </a:r>
            <a:endParaRPr lang="en-US" sz="14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65" name="Connecteur droit avec flèche 69"/>
          <p:cNvCxnSpPr/>
          <p:nvPr/>
        </p:nvCxnSpPr>
        <p:spPr>
          <a:xfrm flipV="1">
            <a:off x="7362061" y="3027793"/>
            <a:ext cx="903595" cy="101526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75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grpSp>
          <p:nvGrpSpPr>
            <p:cNvPr id="8" name="Group 7"/>
            <p:cNvGrpSpPr/>
            <p:nvPr/>
          </p:nvGrpSpPr>
          <p:grpSpPr>
            <a:xfrm>
              <a:off x="12700" y="6362700"/>
              <a:ext cx="9131300" cy="501650"/>
              <a:chOff x="12700" y="6362700"/>
              <a:chExt cx="9131300" cy="50165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700" y="6362700"/>
                <a:ext cx="9131300" cy="5016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 descr="Screen Shot 2014-10-14 at 09.12.54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99" y="6373981"/>
                <a:ext cx="4546601" cy="480726"/>
              </a:xfrm>
              <a:prstGeom prst="rect">
                <a:avLst/>
              </a:prstGeom>
            </p:spPr>
          </p:pic>
        </p:grpSp>
        <p:pic>
          <p:nvPicPr>
            <p:cNvPr id="9" name="Picture 8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811" y="6410269"/>
              <a:ext cx="1892904" cy="416439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905" y="643278"/>
            <a:ext cx="806450" cy="53763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2262" y="584170"/>
            <a:ext cx="759488" cy="59674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5975" y="753129"/>
            <a:ext cx="984240" cy="60753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6998" y="762633"/>
            <a:ext cx="1113159" cy="515034"/>
          </a:xfrm>
          <a:prstGeom prst="rect">
            <a:avLst/>
          </a:prstGeom>
        </p:spPr>
      </p:pic>
      <p:sp>
        <p:nvSpPr>
          <p:cNvPr id="48" name="Rectangle 13"/>
          <p:cNvSpPr>
            <a:spLocks noChangeArrowheads="1"/>
          </p:cNvSpPr>
          <p:nvPr/>
        </p:nvSpPr>
        <p:spPr bwMode="auto">
          <a:xfrm>
            <a:off x="2884220" y="186081"/>
            <a:ext cx="1089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3872F2"/>
                </a:solidFill>
              </a:rPr>
              <a:t> </a:t>
            </a:r>
            <a:r>
              <a:rPr lang="en-US" sz="1600" smtClean="0">
                <a:latin typeface="Avenir Book" charset="0"/>
                <a:ea typeface="Avenir Book" charset="0"/>
                <a:cs typeface="Avenir Book" charset="0"/>
              </a:rPr>
              <a:t>GEM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9" name="Rectangle 13"/>
          <p:cNvSpPr>
            <a:spLocks noChangeArrowheads="1"/>
          </p:cNvSpPr>
          <p:nvPr/>
        </p:nvSpPr>
        <p:spPr bwMode="auto">
          <a:xfrm>
            <a:off x="4863522" y="186081"/>
            <a:ext cx="144807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Micromegas</a:t>
            </a:r>
            <a:endParaRPr lang="en-US" sz="1600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(MM)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0" name="Rectangle 13"/>
          <p:cNvSpPr>
            <a:spLocks noChangeArrowheads="1"/>
          </p:cNvSpPr>
          <p:nvPr/>
        </p:nvSpPr>
        <p:spPr bwMode="auto">
          <a:xfrm>
            <a:off x="7165034" y="183175"/>
            <a:ext cx="189110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Microstrips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(MSGC)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1" name="Rectangle 13"/>
          <p:cNvSpPr>
            <a:spLocks noChangeArrowheads="1"/>
          </p:cNvSpPr>
          <p:nvPr/>
        </p:nvSpPr>
        <p:spPr bwMode="auto">
          <a:xfrm>
            <a:off x="756091" y="262665"/>
            <a:ext cx="14480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MWPC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4" name="Rectangle 13"/>
          <p:cNvSpPr>
            <a:spLocks noChangeArrowheads="1"/>
          </p:cNvSpPr>
          <p:nvPr/>
        </p:nvSpPr>
        <p:spPr bwMode="auto">
          <a:xfrm>
            <a:off x="3068166" y="2115402"/>
            <a:ext cx="108997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X-ray</a:t>
            </a:r>
          </a:p>
          <a:p>
            <a:pPr algn="ctr"/>
            <a:r>
              <a:rPr lang="en-US" sz="1600" dirty="0">
                <a:latin typeface="Avenir Book" charset="0"/>
                <a:ea typeface="Avenir Book" charset="0"/>
                <a:cs typeface="Avenir Book" charset="0"/>
              </a:rPr>
              <a:t>6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keV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55" name="Connecteur droit avec flèche 69"/>
          <p:cNvCxnSpPr/>
          <p:nvPr/>
        </p:nvCxnSpPr>
        <p:spPr>
          <a:xfrm flipV="1">
            <a:off x="4124988" y="2290961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13"/>
          <p:cNvSpPr>
            <a:spLocks noChangeArrowheads="1"/>
          </p:cNvSpPr>
          <p:nvPr/>
        </p:nvSpPr>
        <p:spPr bwMode="auto">
          <a:xfrm>
            <a:off x="4519174" y="2115402"/>
            <a:ext cx="12799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&lt; 0.05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fC</a:t>
            </a:r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(in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Ar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/CO</a:t>
            </a:r>
            <a:r>
              <a:rPr lang="en-US" sz="1600" baseline="-25000" dirty="0" smtClean="0">
                <a:latin typeface="Avenir Book" charset="0"/>
                <a:ea typeface="Avenir Book" charset="0"/>
                <a:cs typeface="Avenir Book" charset="0"/>
              </a:rPr>
              <a:t>2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)</a:t>
            </a: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0" y="0"/>
            <a:ext cx="77639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000000"/>
                </a:solidFill>
                <a:latin typeface="Avenir Book"/>
                <a:cs typeface="Avenir Book"/>
              </a:rPr>
              <a:t>Readout options for </a:t>
            </a:r>
            <a:r>
              <a:rPr lang="en-US" sz="1600" u="sng" smtClean="0">
                <a:solidFill>
                  <a:srgbClr val="000000"/>
                </a:solidFill>
                <a:latin typeface="Avenir Book"/>
                <a:cs typeface="Avenir Book"/>
              </a:rPr>
              <a:t>gaseous detectors </a:t>
            </a:r>
            <a:endParaRPr lang="en-US" sz="1600" u="sng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25399" y="1415699"/>
            <a:ext cx="1089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neutron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38" name="Connecteur droit avec flèche 69"/>
          <p:cNvCxnSpPr/>
          <p:nvPr/>
        </p:nvCxnSpPr>
        <p:spPr>
          <a:xfrm flipV="1">
            <a:off x="1020119" y="1651723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1637014" y="1315173"/>
            <a:ext cx="946150" cy="685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13"/>
          <p:cNvSpPr>
            <a:spLocks noChangeArrowheads="1"/>
          </p:cNvSpPr>
          <p:nvPr/>
        </p:nvSpPr>
        <p:spPr bwMode="auto">
          <a:xfrm>
            <a:off x="3082031" y="1317909"/>
            <a:ext cx="108997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alpha</a:t>
            </a: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1470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keV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67" name="Connecteur droit avec flèche 69"/>
          <p:cNvCxnSpPr/>
          <p:nvPr/>
        </p:nvCxnSpPr>
        <p:spPr>
          <a:xfrm flipV="1">
            <a:off x="2645153" y="1600365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9"/>
          <p:cNvCxnSpPr/>
          <p:nvPr/>
        </p:nvCxnSpPr>
        <p:spPr>
          <a:xfrm flipV="1">
            <a:off x="4068383" y="1568383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13"/>
          <p:cNvSpPr>
            <a:spLocks noChangeArrowheads="1"/>
          </p:cNvSpPr>
          <p:nvPr/>
        </p:nvSpPr>
        <p:spPr bwMode="auto">
          <a:xfrm>
            <a:off x="4498814" y="1377599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&lt; 10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fC</a:t>
            </a:r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73" name="Connecteur droit avec flèche 69"/>
          <p:cNvCxnSpPr/>
          <p:nvPr/>
        </p:nvCxnSpPr>
        <p:spPr>
          <a:xfrm flipV="1">
            <a:off x="5623650" y="1553365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>
            <a:spLocks noChangeArrowheads="1"/>
          </p:cNvSpPr>
          <p:nvPr/>
        </p:nvSpPr>
        <p:spPr bwMode="auto">
          <a:xfrm>
            <a:off x="6034398" y="1388369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G = 15</a:t>
            </a:r>
          </a:p>
        </p:txBody>
      </p:sp>
      <p:sp>
        <p:nvSpPr>
          <p:cNvPr id="76" name="Rectangle 13"/>
          <p:cNvSpPr>
            <a:spLocks noChangeArrowheads="1"/>
          </p:cNvSpPr>
          <p:nvPr/>
        </p:nvSpPr>
        <p:spPr bwMode="auto">
          <a:xfrm>
            <a:off x="1565104" y="1108421"/>
            <a:ext cx="108997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converter</a:t>
            </a: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10B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7" name="Rectangle 13"/>
          <p:cNvSpPr>
            <a:spLocks noChangeArrowheads="1"/>
          </p:cNvSpPr>
          <p:nvPr/>
        </p:nvSpPr>
        <p:spPr bwMode="auto">
          <a:xfrm>
            <a:off x="25399" y="2931636"/>
            <a:ext cx="1089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neutron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78" name="Connecteur droit avec flèche 69"/>
          <p:cNvCxnSpPr/>
          <p:nvPr/>
        </p:nvCxnSpPr>
        <p:spPr>
          <a:xfrm flipV="1">
            <a:off x="1020119" y="3167660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1637014" y="2831110"/>
            <a:ext cx="946150" cy="685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13"/>
          <p:cNvSpPr>
            <a:spLocks noChangeArrowheads="1"/>
          </p:cNvSpPr>
          <p:nvPr/>
        </p:nvSpPr>
        <p:spPr bwMode="auto">
          <a:xfrm>
            <a:off x="3057362" y="2866233"/>
            <a:ext cx="115989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proton + t</a:t>
            </a: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770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keV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81" name="Connecteur droit avec flèche 69"/>
          <p:cNvCxnSpPr/>
          <p:nvPr/>
        </p:nvCxnSpPr>
        <p:spPr>
          <a:xfrm flipV="1">
            <a:off x="2645153" y="3116302"/>
            <a:ext cx="503898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69"/>
          <p:cNvCxnSpPr/>
          <p:nvPr/>
        </p:nvCxnSpPr>
        <p:spPr>
          <a:xfrm flipV="1">
            <a:off x="4217257" y="3109952"/>
            <a:ext cx="494368" cy="1270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13"/>
          <p:cNvSpPr>
            <a:spLocks noChangeArrowheads="1"/>
          </p:cNvSpPr>
          <p:nvPr/>
        </p:nvSpPr>
        <p:spPr bwMode="auto">
          <a:xfrm>
            <a:off x="4498814" y="2893536"/>
            <a:ext cx="12799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&lt; 3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fC</a:t>
            </a:r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84" name="Connecteur droit avec flèche 69"/>
          <p:cNvCxnSpPr/>
          <p:nvPr/>
        </p:nvCxnSpPr>
        <p:spPr>
          <a:xfrm flipV="1">
            <a:off x="5695392" y="3094934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>
            <a:spLocks noChangeArrowheads="1"/>
          </p:cNvSpPr>
          <p:nvPr/>
        </p:nvSpPr>
        <p:spPr bwMode="auto">
          <a:xfrm>
            <a:off x="6034398" y="2904306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G = 500</a:t>
            </a:r>
          </a:p>
        </p:txBody>
      </p:sp>
      <p:sp>
        <p:nvSpPr>
          <p:cNvPr id="86" name="Rectangle 13"/>
          <p:cNvSpPr>
            <a:spLocks noChangeArrowheads="1"/>
          </p:cNvSpPr>
          <p:nvPr/>
        </p:nvSpPr>
        <p:spPr bwMode="auto">
          <a:xfrm>
            <a:off x="1587225" y="2575810"/>
            <a:ext cx="108997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converter3He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87" name="Connecteur droit avec flèche 69"/>
          <p:cNvCxnSpPr/>
          <p:nvPr/>
        </p:nvCxnSpPr>
        <p:spPr>
          <a:xfrm flipV="1">
            <a:off x="5681296" y="2179683"/>
            <a:ext cx="585596" cy="10408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6115385" y="1990890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G = 3000</a:t>
            </a:r>
          </a:p>
        </p:txBody>
      </p:sp>
      <p:cxnSp>
        <p:nvCxnSpPr>
          <p:cNvPr id="89" name="Connecteur droit avec flèche 69"/>
          <p:cNvCxnSpPr/>
          <p:nvPr/>
        </p:nvCxnSpPr>
        <p:spPr>
          <a:xfrm>
            <a:off x="5695392" y="2364669"/>
            <a:ext cx="571500" cy="15184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>
            <a:spLocks noChangeArrowheads="1"/>
          </p:cNvSpPr>
          <p:nvPr/>
        </p:nvSpPr>
        <p:spPr bwMode="auto">
          <a:xfrm>
            <a:off x="6160180" y="2339966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G = 30000</a:t>
            </a:r>
          </a:p>
        </p:txBody>
      </p:sp>
      <p:cxnSp>
        <p:nvCxnSpPr>
          <p:cNvPr id="96" name="Connecteur droit avec flèche 69"/>
          <p:cNvCxnSpPr/>
          <p:nvPr/>
        </p:nvCxnSpPr>
        <p:spPr>
          <a:xfrm>
            <a:off x="7132538" y="1530121"/>
            <a:ext cx="695209" cy="301077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avec flèche 69"/>
          <p:cNvCxnSpPr/>
          <p:nvPr/>
        </p:nvCxnSpPr>
        <p:spPr>
          <a:xfrm>
            <a:off x="7325128" y="2472971"/>
            <a:ext cx="643162" cy="318434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avec flèche 69"/>
          <p:cNvCxnSpPr/>
          <p:nvPr/>
        </p:nvCxnSpPr>
        <p:spPr>
          <a:xfrm flipV="1">
            <a:off x="7214811" y="2879588"/>
            <a:ext cx="673044" cy="193995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13"/>
          <p:cNvSpPr>
            <a:spLocks noChangeArrowheads="1"/>
          </p:cNvSpPr>
          <p:nvPr/>
        </p:nvSpPr>
        <p:spPr bwMode="auto">
          <a:xfrm>
            <a:off x="7619145" y="1526056"/>
            <a:ext cx="1524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Final charge =</a:t>
            </a: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0.15pC</a:t>
            </a:r>
          </a:p>
        </p:txBody>
      </p:sp>
      <p:sp>
        <p:nvSpPr>
          <p:cNvPr id="56" name="Rectangle 13"/>
          <p:cNvSpPr>
            <a:spLocks noChangeArrowheads="1"/>
          </p:cNvSpPr>
          <p:nvPr/>
        </p:nvSpPr>
        <p:spPr bwMode="auto">
          <a:xfrm>
            <a:off x="7980577" y="2677314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1.5pC</a:t>
            </a:r>
          </a:p>
        </p:txBody>
      </p:sp>
      <p:cxnSp>
        <p:nvCxnSpPr>
          <p:cNvPr id="58" name="Connecteur droit avec flèche 69"/>
          <p:cNvCxnSpPr/>
          <p:nvPr/>
        </p:nvCxnSpPr>
        <p:spPr>
          <a:xfrm flipV="1">
            <a:off x="7228286" y="1942206"/>
            <a:ext cx="535648" cy="20267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43" y="2589583"/>
            <a:ext cx="3054779" cy="3716640"/>
          </a:xfrm>
          <a:prstGeom prst="rect">
            <a:avLst/>
          </a:prstGeom>
        </p:spPr>
      </p:pic>
      <p:sp>
        <p:nvSpPr>
          <p:cNvPr id="61" name="Rectangle 13"/>
          <p:cNvSpPr>
            <a:spLocks noChangeArrowheads="1"/>
          </p:cNvSpPr>
          <p:nvPr/>
        </p:nvSpPr>
        <p:spPr bwMode="auto">
          <a:xfrm rot="3294290">
            <a:off x="1740106" y="5116560"/>
            <a:ext cx="14480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MWPC</a:t>
            </a:r>
            <a:endParaRPr lang="en-US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1768575" y="4173112"/>
            <a:ext cx="14480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MM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1" name="Rectangle 13"/>
          <p:cNvSpPr>
            <a:spLocks noChangeArrowheads="1"/>
          </p:cNvSpPr>
          <p:nvPr/>
        </p:nvSpPr>
        <p:spPr bwMode="auto">
          <a:xfrm>
            <a:off x="5820929" y="4043060"/>
            <a:ext cx="30822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Does not depend on the 3He but to the usually employed charge division readout that needs charge to get the position resolution</a:t>
            </a:r>
            <a:endParaRPr lang="en-US" sz="14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92" name="Connecteur droit avec flèche 69"/>
          <p:cNvCxnSpPr>
            <a:stCxn id="91" idx="0"/>
          </p:cNvCxnSpPr>
          <p:nvPr/>
        </p:nvCxnSpPr>
        <p:spPr>
          <a:xfrm flipV="1">
            <a:off x="7362061" y="3027793"/>
            <a:ext cx="903595" cy="101526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4916" y="3803780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Avenir Book" charset="0"/>
                <a:ea typeface="Avenir Book" charset="0"/>
                <a:cs typeface="Avenir Book" charset="0"/>
              </a:rPr>
              <a:t>G</a:t>
            </a:r>
            <a:endParaRPr lang="en-US"/>
          </a:p>
        </p:txBody>
      </p:sp>
      <p:sp>
        <p:nvSpPr>
          <p:cNvPr id="94" name="Rectangle 13"/>
          <p:cNvSpPr>
            <a:spLocks noChangeArrowheads="1"/>
          </p:cNvSpPr>
          <p:nvPr/>
        </p:nvSpPr>
        <p:spPr bwMode="auto">
          <a:xfrm>
            <a:off x="445872" y="4277836"/>
            <a:ext cx="14480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solidFill>
                  <a:srgbClr val="00AC00"/>
                </a:solidFill>
                <a:latin typeface="Avenir Book" charset="0"/>
                <a:ea typeface="Avenir Book" charset="0"/>
                <a:cs typeface="Avenir Book" charset="0"/>
              </a:rPr>
              <a:t>MSGC</a:t>
            </a:r>
            <a:endParaRPr lang="en-US" dirty="0">
              <a:solidFill>
                <a:srgbClr val="00AC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5" name="Rectangle 13"/>
          <p:cNvSpPr>
            <a:spLocks noChangeArrowheads="1"/>
          </p:cNvSpPr>
          <p:nvPr/>
        </p:nvSpPr>
        <p:spPr bwMode="auto">
          <a:xfrm>
            <a:off x="1018823" y="2753320"/>
            <a:ext cx="21281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400" dirty="0" smtClean="0">
                <a:latin typeface="Avenir Book" charset="0"/>
                <a:ea typeface="Avenir Book" charset="0"/>
                <a:cs typeface="Avenir Book" charset="0"/>
              </a:rPr>
              <a:t>studied with X-rays</a:t>
            </a:r>
          </a:p>
        </p:txBody>
      </p:sp>
    </p:spTree>
    <p:extLst>
      <p:ext uri="{BB962C8B-B14F-4D97-AF65-F5344CB8AC3E}">
        <p14:creationId xmlns:p14="http://schemas.microsoft.com/office/powerpoint/2010/main" val="68113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grpSp>
          <p:nvGrpSpPr>
            <p:cNvPr id="8" name="Group 7"/>
            <p:cNvGrpSpPr/>
            <p:nvPr/>
          </p:nvGrpSpPr>
          <p:grpSpPr>
            <a:xfrm>
              <a:off x="12700" y="6362700"/>
              <a:ext cx="9131300" cy="501650"/>
              <a:chOff x="12700" y="6362700"/>
              <a:chExt cx="9131300" cy="50165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700" y="6362700"/>
                <a:ext cx="9131300" cy="5016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 descr="Screen Shot 2014-10-14 at 09.12.54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99" y="6373981"/>
                <a:ext cx="4546601" cy="480726"/>
              </a:xfrm>
              <a:prstGeom prst="rect">
                <a:avLst/>
              </a:prstGeom>
            </p:spPr>
          </p:pic>
        </p:grpSp>
        <p:pic>
          <p:nvPicPr>
            <p:cNvPr id="9" name="Picture 8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811" y="6410269"/>
              <a:ext cx="1892904" cy="416439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905" y="643278"/>
            <a:ext cx="806450" cy="53763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2262" y="584170"/>
            <a:ext cx="759488" cy="59674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5975" y="753129"/>
            <a:ext cx="984240" cy="60753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6998" y="762633"/>
            <a:ext cx="1113159" cy="515034"/>
          </a:xfrm>
          <a:prstGeom prst="rect">
            <a:avLst/>
          </a:prstGeom>
        </p:spPr>
      </p:pic>
      <p:sp>
        <p:nvSpPr>
          <p:cNvPr id="48" name="Rectangle 13"/>
          <p:cNvSpPr>
            <a:spLocks noChangeArrowheads="1"/>
          </p:cNvSpPr>
          <p:nvPr/>
        </p:nvSpPr>
        <p:spPr bwMode="auto">
          <a:xfrm>
            <a:off x="2884220" y="186081"/>
            <a:ext cx="1089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3872F2"/>
                </a:solidFill>
              </a:rPr>
              <a:t> </a:t>
            </a:r>
            <a:r>
              <a:rPr lang="en-US" sz="1600" smtClean="0">
                <a:latin typeface="Avenir Book" charset="0"/>
                <a:ea typeface="Avenir Book" charset="0"/>
                <a:cs typeface="Avenir Book" charset="0"/>
              </a:rPr>
              <a:t>GEM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9" name="Rectangle 13"/>
          <p:cNvSpPr>
            <a:spLocks noChangeArrowheads="1"/>
          </p:cNvSpPr>
          <p:nvPr/>
        </p:nvSpPr>
        <p:spPr bwMode="auto">
          <a:xfrm>
            <a:off x="4863522" y="186081"/>
            <a:ext cx="144807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Micromegas</a:t>
            </a:r>
            <a:endParaRPr lang="en-US" sz="1600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(MM)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0" name="Rectangle 13"/>
          <p:cNvSpPr>
            <a:spLocks noChangeArrowheads="1"/>
          </p:cNvSpPr>
          <p:nvPr/>
        </p:nvSpPr>
        <p:spPr bwMode="auto">
          <a:xfrm>
            <a:off x="7165034" y="183175"/>
            <a:ext cx="189110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Microstrips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(MSGC)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1" name="Rectangle 13"/>
          <p:cNvSpPr>
            <a:spLocks noChangeArrowheads="1"/>
          </p:cNvSpPr>
          <p:nvPr/>
        </p:nvSpPr>
        <p:spPr bwMode="auto">
          <a:xfrm>
            <a:off x="756091" y="262665"/>
            <a:ext cx="14480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MWPC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4" name="Rectangle 13"/>
          <p:cNvSpPr>
            <a:spLocks noChangeArrowheads="1"/>
          </p:cNvSpPr>
          <p:nvPr/>
        </p:nvSpPr>
        <p:spPr bwMode="auto">
          <a:xfrm>
            <a:off x="3068166" y="2115402"/>
            <a:ext cx="108997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X-ray</a:t>
            </a:r>
          </a:p>
          <a:p>
            <a:pPr algn="ctr"/>
            <a:r>
              <a:rPr lang="en-US" sz="1600" dirty="0">
                <a:latin typeface="Avenir Book" charset="0"/>
                <a:ea typeface="Avenir Book" charset="0"/>
                <a:cs typeface="Avenir Book" charset="0"/>
              </a:rPr>
              <a:t>6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keV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55" name="Connecteur droit avec flèche 69"/>
          <p:cNvCxnSpPr/>
          <p:nvPr/>
        </p:nvCxnSpPr>
        <p:spPr>
          <a:xfrm flipV="1">
            <a:off x="4124988" y="2290961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13"/>
          <p:cNvSpPr>
            <a:spLocks noChangeArrowheads="1"/>
          </p:cNvSpPr>
          <p:nvPr/>
        </p:nvSpPr>
        <p:spPr bwMode="auto">
          <a:xfrm>
            <a:off x="4519174" y="2115402"/>
            <a:ext cx="12799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&lt; 0.05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fC</a:t>
            </a:r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(in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Ar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/CO</a:t>
            </a:r>
            <a:r>
              <a:rPr lang="en-US" sz="1600" baseline="-25000" dirty="0" smtClean="0">
                <a:latin typeface="Avenir Book" charset="0"/>
                <a:ea typeface="Avenir Book" charset="0"/>
                <a:cs typeface="Avenir Book" charset="0"/>
              </a:rPr>
              <a:t>2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)</a:t>
            </a: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0" y="0"/>
            <a:ext cx="77639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000000"/>
                </a:solidFill>
                <a:latin typeface="Avenir Book"/>
                <a:cs typeface="Avenir Book"/>
              </a:rPr>
              <a:t>Readout options for </a:t>
            </a:r>
            <a:r>
              <a:rPr lang="en-US" sz="1600" u="sng" smtClean="0">
                <a:solidFill>
                  <a:srgbClr val="000000"/>
                </a:solidFill>
                <a:latin typeface="Avenir Book"/>
                <a:cs typeface="Avenir Book"/>
              </a:rPr>
              <a:t>gaseous detectors </a:t>
            </a:r>
            <a:endParaRPr lang="en-US" sz="1600" u="sng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25399" y="1415699"/>
            <a:ext cx="1089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neutron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38" name="Connecteur droit avec flèche 69"/>
          <p:cNvCxnSpPr/>
          <p:nvPr/>
        </p:nvCxnSpPr>
        <p:spPr>
          <a:xfrm flipV="1">
            <a:off x="1020119" y="1651723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1637014" y="1315173"/>
            <a:ext cx="946150" cy="685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13"/>
          <p:cNvSpPr>
            <a:spLocks noChangeArrowheads="1"/>
          </p:cNvSpPr>
          <p:nvPr/>
        </p:nvSpPr>
        <p:spPr bwMode="auto">
          <a:xfrm>
            <a:off x="3082031" y="1317909"/>
            <a:ext cx="108997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alpha</a:t>
            </a: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1470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keV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67" name="Connecteur droit avec flèche 69"/>
          <p:cNvCxnSpPr/>
          <p:nvPr/>
        </p:nvCxnSpPr>
        <p:spPr>
          <a:xfrm flipV="1">
            <a:off x="2645153" y="1600365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9"/>
          <p:cNvCxnSpPr/>
          <p:nvPr/>
        </p:nvCxnSpPr>
        <p:spPr>
          <a:xfrm flipV="1">
            <a:off x="4068383" y="1568383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13"/>
          <p:cNvSpPr>
            <a:spLocks noChangeArrowheads="1"/>
          </p:cNvSpPr>
          <p:nvPr/>
        </p:nvSpPr>
        <p:spPr bwMode="auto">
          <a:xfrm>
            <a:off x="4498814" y="1377599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&lt; 10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fC</a:t>
            </a:r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73" name="Connecteur droit avec flèche 69"/>
          <p:cNvCxnSpPr/>
          <p:nvPr/>
        </p:nvCxnSpPr>
        <p:spPr>
          <a:xfrm flipV="1">
            <a:off x="5623650" y="1553365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>
            <a:spLocks noChangeArrowheads="1"/>
          </p:cNvSpPr>
          <p:nvPr/>
        </p:nvSpPr>
        <p:spPr bwMode="auto">
          <a:xfrm>
            <a:off x="6034398" y="1388369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G = 15</a:t>
            </a:r>
          </a:p>
        </p:txBody>
      </p:sp>
      <p:sp>
        <p:nvSpPr>
          <p:cNvPr id="76" name="Rectangle 13"/>
          <p:cNvSpPr>
            <a:spLocks noChangeArrowheads="1"/>
          </p:cNvSpPr>
          <p:nvPr/>
        </p:nvSpPr>
        <p:spPr bwMode="auto">
          <a:xfrm>
            <a:off x="1565104" y="1108421"/>
            <a:ext cx="108997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converter</a:t>
            </a: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10B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7" name="Rectangle 13"/>
          <p:cNvSpPr>
            <a:spLocks noChangeArrowheads="1"/>
          </p:cNvSpPr>
          <p:nvPr/>
        </p:nvSpPr>
        <p:spPr bwMode="auto">
          <a:xfrm>
            <a:off x="25399" y="2931636"/>
            <a:ext cx="1089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neutron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78" name="Connecteur droit avec flèche 69"/>
          <p:cNvCxnSpPr/>
          <p:nvPr/>
        </p:nvCxnSpPr>
        <p:spPr>
          <a:xfrm flipV="1">
            <a:off x="1020119" y="3167660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1637014" y="2831110"/>
            <a:ext cx="946150" cy="685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13"/>
          <p:cNvSpPr>
            <a:spLocks noChangeArrowheads="1"/>
          </p:cNvSpPr>
          <p:nvPr/>
        </p:nvSpPr>
        <p:spPr bwMode="auto">
          <a:xfrm>
            <a:off x="3057362" y="2866233"/>
            <a:ext cx="115989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proton + t</a:t>
            </a: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770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keV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81" name="Connecteur droit avec flèche 69"/>
          <p:cNvCxnSpPr/>
          <p:nvPr/>
        </p:nvCxnSpPr>
        <p:spPr>
          <a:xfrm flipV="1">
            <a:off x="2645153" y="3116302"/>
            <a:ext cx="503898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69"/>
          <p:cNvCxnSpPr/>
          <p:nvPr/>
        </p:nvCxnSpPr>
        <p:spPr>
          <a:xfrm flipV="1">
            <a:off x="4217257" y="3109952"/>
            <a:ext cx="494368" cy="1270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13"/>
          <p:cNvSpPr>
            <a:spLocks noChangeArrowheads="1"/>
          </p:cNvSpPr>
          <p:nvPr/>
        </p:nvSpPr>
        <p:spPr bwMode="auto">
          <a:xfrm>
            <a:off x="4498814" y="2893536"/>
            <a:ext cx="12799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&lt; 3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fC</a:t>
            </a:r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84" name="Connecteur droit avec flèche 69"/>
          <p:cNvCxnSpPr/>
          <p:nvPr/>
        </p:nvCxnSpPr>
        <p:spPr>
          <a:xfrm flipV="1">
            <a:off x="5695392" y="3094934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>
            <a:spLocks noChangeArrowheads="1"/>
          </p:cNvSpPr>
          <p:nvPr/>
        </p:nvSpPr>
        <p:spPr bwMode="auto">
          <a:xfrm>
            <a:off x="6034398" y="2904306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G = 500</a:t>
            </a:r>
          </a:p>
        </p:txBody>
      </p:sp>
      <p:sp>
        <p:nvSpPr>
          <p:cNvPr id="86" name="Rectangle 13"/>
          <p:cNvSpPr>
            <a:spLocks noChangeArrowheads="1"/>
          </p:cNvSpPr>
          <p:nvPr/>
        </p:nvSpPr>
        <p:spPr bwMode="auto">
          <a:xfrm>
            <a:off x="1587225" y="2575810"/>
            <a:ext cx="108997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converter3He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87" name="Connecteur droit avec flèche 69"/>
          <p:cNvCxnSpPr/>
          <p:nvPr/>
        </p:nvCxnSpPr>
        <p:spPr>
          <a:xfrm flipV="1">
            <a:off x="5681296" y="2179683"/>
            <a:ext cx="585596" cy="10408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6115385" y="1990890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G = </a:t>
            </a:r>
            <a:r>
              <a:rPr lang="en-US" sz="1600" dirty="0" smtClean="0">
                <a:solidFill>
                  <a:srgbClr val="00AC00"/>
                </a:solidFill>
                <a:latin typeface="Avenir Book" charset="0"/>
                <a:ea typeface="Avenir Book" charset="0"/>
                <a:cs typeface="Avenir Book" charset="0"/>
              </a:rPr>
              <a:t>3000</a:t>
            </a:r>
          </a:p>
        </p:txBody>
      </p:sp>
      <p:cxnSp>
        <p:nvCxnSpPr>
          <p:cNvPr id="89" name="Connecteur droit avec flèche 69"/>
          <p:cNvCxnSpPr/>
          <p:nvPr/>
        </p:nvCxnSpPr>
        <p:spPr>
          <a:xfrm>
            <a:off x="5695392" y="2364669"/>
            <a:ext cx="571500" cy="15184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>
            <a:spLocks noChangeArrowheads="1"/>
          </p:cNvSpPr>
          <p:nvPr/>
        </p:nvSpPr>
        <p:spPr bwMode="auto">
          <a:xfrm>
            <a:off x="6160180" y="2339966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G =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30000</a:t>
            </a:r>
          </a:p>
        </p:txBody>
      </p:sp>
      <p:cxnSp>
        <p:nvCxnSpPr>
          <p:cNvPr id="96" name="Connecteur droit avec flèche 69"/>
          <p:cNvCxnSpPr/>
          <p:nvPr/>
        </p:nvCxnSpPr>
        <p:spPr>
          <a:xfrm>
            <a:off x="7132538" y="1530121"/>
            <a:ext cx="695209" cy="301077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avec flèche 69"/>
          <p:cNvCxnSpPr/>
          <p:nvPr/>
        </p:nvCxnSpPr>
        <p:spPr>
          <a:xfrm>
            <a:off x="7325128" y="2472971"/>
            <a:ext cx="643162" cy="318434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avec flèche 69"/>
          <p:cNvCxnSpPr/>
          <p:nvPr/>
        </p:nvCxnSpPr>
        <p:spPr>
          <a:xfrm flipV="1">
            <a:off x="7214811" y="2879588"/>
            <a:ext cx="673044" cy="193995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13"/>
          <p:cNvSpPr>
            <a:spLocks noChangeArrowheads="1"/>
          </p:cNvSpPr>
          <p:nvPr/>
        </p:nvSpPr>
        <p:spPr bwMode="auto">
          <a:xfrm>
            <a:off x="7619145" y="1526056"/>
            <a:ext cx="1524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Final charge =</a:t>
            </a:r>
          </a:p>
          <a:p>
            <a:pPr algn="ctr"/>
            <a:r>
              <a:rPr lang="en-US" sz="1600" dirty="0" smtClean="0">
                <a:solidFill>
                  <a:srgbClr val="00AC00"/>
                </a:solidFill>
                <a:latin typeface="Avenir Book" charset="0"/>
                <a:ea typeface="Avenir Book" charset="0"/>
                <a:cs typeface="Avenir Book" charset="0"/>
              </a:rPr>
              <a:t>0.15pC</a:t>
            </a:r>
          </a:p>
        </p:txBody>
      </p:sp>
      <p:sp>
        <p:nvSpPr>
          <p:cNvPr id="56" name="Rectangle 13"/>
          <p:cNvSpPr>
            <a:spLocks noChangeArrowheads="1"/>
          </p:cNvSpPr>
          <p:nvPr/>
        </p:nvSpPr>
        <p:spPr bwMode="auto">
          <a:xfrm>
            <a:off x="7980577" y="2677314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1.5pC</a:t>
            </a:r>
          </a:p>
        </p:txBody>
      </p:sp>
      <p:cxnSp>
        <p:nvCxnSpPr>
          <p:cNvPr id="58" name="Connecteur droit avec flèche 69"/>
          <p:cNvCxnSpPr/>
          <p:nvPr/>
        </p:nvCxnSpPr>
        <p:spPr>
          <a:xfrm flipV="1">
            <a:off x="7228286" y="1942206"/>
            <a:ext cx="535648" cy="20267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43" y="2589583"/>
            <a:ext cx="3054779" cy="3716640"/>
          </a:xfrm>
          <a:prstGeom prst="rect">
            <a:avLst/>
          </a:prstGeom>
        </p:spPr>
      </p:pic>
      <p:sp>
        <p:nvSpPr>
          <p:cNvPr id="61" name="Rectangle 13"/>
          <p:cNvSpPr>
            <a:spLocks noChangeArrowheads="1"/>
          </p:cNvSpPr>
          <p:nvPr/>
        </p:nvSpPr>
        <p:spPr bwMode="auto">
          <a:xfrm rot="3294290">
            <a:off x="1740106" y="5116560"/>
            <a:ext cx="14480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MWPC</a:t>
            </a:r>
            <a:endParaRPr lang="en-US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1768575" y="4173112"/>
            <a:ext cx="14480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MM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3" name="Rectangle 13"/>
          <p:cNvSpPr>
            <a:spLocks noChangeArrowheads="1"/>
          </p:cNvSpPr>
          <p:nvPr/>
        </p:nvSpPr>
        <p:spPr bwMode="auto">
          <a:xfrm>
            <a:off x="445872" y="4277836"/>
            <a:ext cx="14480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solidFill>
                  <a:srgbClr val="00AC00"/>
                </a:solidFill>
                <a:latin typeface="Avenir Book" charset="0"/>
                <a:ea typeface="Avenir Book" charset="0"/>
                <a:cs typeface="Avenir Book" charset="0"/>
              </a:rPr>
              <a:t>MSGC</a:t>
            </a:r>
            <a:endParaRPr lang="en-US" dirty="0">
              <a:solidFill>
                <a:srgbClr val="00AC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6" name="Rectangle 13"/>
          <p:cNvSpPr>
            <a:spLocks noChangeArrowheads="1"/>
          </p:cNvSpPr>
          <p:nvPr/>
        </p:nvSpPr>
        <p:spPr bwMode="auto">
          <a:xfrm>
            <a:off x="3987586" y="4516461"/>
            <a:ext cx="144807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B0F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200" dirty="0" smtClean="0">
                <a:solidFill>
                  <a:srgbClr val="00AC00"/>
                </a:solidFill>
                <a:latin typeface="Avenir Book" charset="0"/>
                <a:ea typeface="Avenir Book" charset="0"/>
                <a:cs typeface="Avenir Book" charset="0"/>
              </a:rPr>
              <a:t>equivalent neutron </a:t>
            </a:r>
          </a:p>
          <a:p>
            <a:pPr algn="ctr"/>
            <a:r>
              <a:rPr lang="en-US" sz="1200" dirty="0" smtClean="0">
                <a:solidFill>
                  <a:srgbClr val="00AC00"/>
                </a:solidFill>
                <a:latin typeface="Avenir Book" charset="0"/>
                <a:ea typeface="Avenir Book" charset="0"/>
                <a:cs typeface="Avenir Book" charset="0"/>
              </a:rPr>
              <a:t>charge event</a:t>
            </a:r>
            <a:endParaRPr lang="en-US" sz="1200" dirty="0">
              <a:solidFill>
                <a:srgbClr val="00AC00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1200" dirty="0">
                <a:solidFill>
                  <a:srgbClr val="00AC00"/>
                </a:solidFill>
                <a:latin typeface="Avenir Book" charset="0"/>
                <a:ea typeface="Avenir Book" charset="0"/>
                <a:cs typeface="Avenir Book" charset="0"/>
              </a:rPr>
              <a:t>f</a:t>
            </a:r>
            <a:r>
              <a:rPr lang="en-US" sz="1200" dirty="0" smtClean="0">
                <a:solidFill>
                  <a:srgbClr val="00AC00"/>
                </a:solidFill>
                <a:latin typeface="Avenir Book" charset="0"/>
                <a:ea typeface="Avenir Book" charset="0"/>
                <a:cs typeface="Avenir Book" charset="0"/>
              </a:rPr>
              <a:t>or 10B readout</a:t>
            </a:r>
            <a:endParaRPr lang="en-US" sz="1200" dirty="0">
              <a:solidFill>
                <a:srgbClr val="00AC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>
            <a:off x="387200" y="4813831"/>
            <a:ext cx="4001616" cy="22318"/>
          </a:xfrm>
          <a:prstGeom prst="line">
            <a:avLst/>
          </a:prstGeom>
          <a:ln w="19050">
            <a:solidFill>
              <a:srgbClr val="00AC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391915" y="3945095"/>
            <a:ext cx="3996901" cy="13425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Rectangle 13"/>
          <p:cNvSpPr>
            <a:spLocks noChangeArrowheads="1"/>
          </p:cNvSpPr>
          <p:nvPr/>
        </p:nvSpPr>
        <p:spPr bwMode="auto">
          <a:xfrm>
            <a:off x="3979859" y="3620495"/>
            <a:ext cx="144807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B0F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equivalent neutron </a:t>
            </a:r>
          </a:p>
          <a:p>
            <a:pPr algn="ctr"/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charge event</a:t>
            </a:r>
            <a:endParaRPr lang="en-US" sz="1200" dirty="0">
              <a:solidFill>
                <a:schemeClr val="accent6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or 3He readout</a:t>
            </a:r>
            <a:endParaRPr lang="en-US" sz="1200" dirty="0">
              <a:solidFill>
                <a:schemeClr val="accent6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1" name="Rectangle 13"/>
          <p:cNvSpPr>
            <a:spLocks noChangeArrowheads="1"/>
          </p:cNvSpPr>
          <p:nvPr/>
        </p:nvSpPr>
        <p:spPr bwMode="auto">
          <a:xfrm>
            <a:off x="5820929" y="4043060"/>
            <a:ext cx="30822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Does not depend on the 3He but to the usually employed charge division readout that needs charge to get the position resolution</a:t>
            </a:r>
            <a:endParaRPr lang="en-US" sz="14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92" name="Connecteur droit avec flèche 69"/>
          <p:cNvCxnSpPr>
            <a:stCxn id="91" idx="0"/>
          </p:cNvCxnSpPr>
          <p:nvPr/>
        </p:nvCxnSpPr>
        <p:spPr>
          <a:xfrm flipV="1">
            <a:off x="7362061" y="3027793"/>
            <a:ext cx="903595" cy="101526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34916" y="3803780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Avenir Book" charset="0"/>
                <a:ea typeface="Avenir Book" charset="0"/>
                <a:cs typeface="Avenir Book" charset="0"/>
              </a:rPr>
              <a:t>G</a:t>
            </a:r>
            <a:endParaRPr lang="en-US"/>
          </a:p>
        </p:txBody>
      </p:sp>
      <p:sp>
        <p:nvSpPr>
          <p:cNvPr id="94" name="Rectangle 13"/>
          <p:cNvSpPr>
            <a:spLocks noChangeArrowheads="1"/>
          </p:cNvSpPr>
          <p:nvPr/>
        </p:nvSpPr>
        <p:spPr bwMode="auto">
          <a:xfrm>
            <a:off x="1018823" y="2753320"/>
            <a:ext cx="21281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400" dirty="0" smtClean="0">
                <a:latin typeface="Avenir Book" charset="0"/>
                <a:ea typeface="Avenir Book" charset="0"/>
                <a:cs typeface="Avenir Book" charset="0"/>
              </a:rPr>
              <a:t>studied with X-rays</a:t>
            </a:r>
          </a:p>
        </p:txBody>
      </p:sp>
      <p:sp>
        <p:nvSpPr>
          <p:cNvPr id="64" name="Rectangle 13"/>
          <p:cNvSpPr>
            <a:spLocks noChangeArrowheads="1"/>
          </p:cNvSpPr>
          <p:nvPr/>
        </p:nvSpPr>
        <p:spPr bwMode="auto">
          <a:xfrm>
            <a:off x="99306" y="2893536"/>
            <a:ext cx="20367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GEM</a:t>
            </a:r>
            <a:endParaRPr lang="en-US" baseline="30000" dirty="0">
              <a:solidFill>
                <a:srgbClr val="7030A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01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grpSp>
          <p:nvGrpSpPr>
            <p:cNvPr id="8" name="Group 7"/>
            <p:cNvGrpSpPr/>
            <p:nvPr/>
          </p:nvGrpSpPr>
          <p:grpSpPr>
            <a:xfrm>
              <a:off x="12700" y="6362700"/>
              <a:ext cx="9131300" cy="501650"/>
              <a:chOff x="12700" y="6362700"/>
              <a:chExt cx="9131300" cy="50165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700" y="6362700"/>
                <a:ext cx="9131300" cy="5016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 descr="Screen Shot 2014-10-14 at 09.12.54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99" y="6373981"/>
                <a:ext cx="4546601" cy="480726"/>
              </a:xfrm>
              <a:prstGeom prst="rect">
                <a:avLst/>
              </a:prstGeom>
            </p:spPr>
          </p:pic>
        </p:grpSp>
        <p:pic>
          <p:nvPicPr>
            <p:cNvPr id="9" name="Picture 8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811" y="6410269"/>
              <a:ext cx="1892904" cy="416439"/>
            </a:xfrm>
            <a:prstGeom prst="rect">
              <a:avLst/>
            </a:prstGeom>
          </p:spPr>
        </p:pic>
      </p:grpSp>
      <p:pic>
        <p:nvPicPr>
          <p:cNvPr id="17" name="Picture 16" descr="Screen Shot 2016-09-20 at 09.31.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932" y="3293025"/>
            <a:ext cx="1799797" cy="11302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982" y="3043663"/>
            <a:ext cx="607888" cy="327783"/>
          </a:xfrm>
          <a:prstGeom prst="rect">
            <a:avLst/>
          </a:prstGeom>
        </p:spPr>
      </p:pic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0" y="0"/>
            <a:ext cx="77639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000000"/>
                </a:solidFill>
                <a:latin typeface="Avenir Book"/>
                <a:cs typeface="Avenir Book"/>
              </a:rPr>
              <a:t>Counting rate definitions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515892" y="-383882"/>
            <a:ext cx="631152" cy="37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/>
          <a:p>
            <a:pPr eaLnBrk="1" hangingPunct="1"/>
            <a:r>
              <a:rPr lang="en-US" sz="2000" dirty="0">
                <a:solidFill>
                  <a:schemeClr val="bg1"/>
                </a:solidFill>
              </a:rPr>
              <a:t>4 cm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497856" y="1862847"/>
            <a:ext cx="1755076" cy="17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607166" y="936393"/>
            <a:ext cx="10019" cy="10280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Freeform 50"/>
          <p:cNvSpPr/>
          <p:nvPr/>
        </p:nvSpPr>
        <p:spPr>
          <a:xfrm>
            <a:off x="651745" y="1281230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 Box 7"/>
          <p:cNvSpPr txBox="1">
            <a:spLocks noChangeArrowheads="1"/>
          </p:cNvSpPr>
          <p:nvPr/>
        </p:nvSpPr>
        <p:spPr bwMode="auto">
          <a:xfrm rot="16200000">
            <a:off x="30188" y="1141458"/>
            <a:ext cx="935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53" name="Oval 52"/>
          <p:cNvSpPr/>
          <p:nvPr/>
        </p:nvSpPr>
        <p:spPr>
          <a:xfrm>
            <a:off x="684426" y="1227230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1626263" y="1289903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 Box 7"/>
          <p:cNvSpPr txBox="1">
            <a:spLocks noChangeArrowheads="1"/>
          </p:cNvSpPr>
          <p:nvPr/>
        </p:nvSpPr>
        <p:spPr bwMode="auto">
          <a:xfrm>
            <a:off x="1720305" y="1811935"/>
            <a:ext cx="567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time</a:t>
            </a:r>
          </a:p>
        </p:txBody>
      </p:sp>
      <p:sp>
        <p:nvSpPr>
          <p:cNvPr id="57" name="Rectangle 56"/>
          <p:cNvSpPr/>
          <p:nvPr/>
        </p:nvSpPr>
        <p:spPr>
          <a:xfrm>
            <a:off x="7387468" y="656908"/>
            <a:ext cx="1061877" cy="12768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 Box 7"/>
          <p:cNvSpPr txBox="1">
            <a:spLocks noChangeArrowheads="1"/>
          </p:cNvSpPr>
          <p:nvPr/>
        </p:nvSpPr>
        <p:spPr bwMode="auto">
          <a:xfrm>
            <a:off x="7321472" y="348082"/>
            <a:ext cx="13918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detector area</a:t>
            </a:r>
          </a:p>
        </p:txBody>
      </p:sp>
      <p:sp>
        <p:nvSpPr>
          <p:cNvPr id="59" name="Oval 58"/>
          <p:cNvSpPr/>
          <p:nvPr/>
        </p:nvSpPr>
        <p:spPr>
          <a:xfrm>
            <a:off x="7687215" y="746952"/>
            <a:ext cx="293183" cy="22142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7951783" y="1584596"/>
            <a:ext cx="399446" cy="23195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7527216" y="1469026"/>
            <a:ext cx="293183" cy="22142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8058046" y="1043521"/>
            <a:ext cx="293183" cy="22142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7508000" y="1129726"/>
            <a:ext cx="399446" cy="231951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Connecteur droit avec flèche 69"/>
          <p:cNvCxnSpPr/>
          <p:nvPr/>
        </p:nvCxnSpPr>
        <p:spPr>
          <a:xfrm flipV="1">
            <a:off x="1967182" y="1284519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69"/>
          <p:cNvCxnSpPr/>
          <p:nvPr/>
        </p:nvCxnSpPr>
        <p:spPr>
          <a:xfrm flipV="1">
            <a:off x="6697176" y="1257671"/>
            <a:ext cx="472117" cy="7273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69"/>
          <p:cNvCxnSpPr/>
          <p:nvPr/>
        </p:nvCxnSpPr>
        <p:spPr>
          <a:xfrm flipV="1">
            <a:off x="6590388" y="857664"/>
            <a:ext cx="646480" cy="304526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avec flèche 69"/>
          <p:cNvCxnSpPr/>
          <p:nvPr/>
        </p:nvCxnSpPr>
        <p:spPr>
          <a:xfrm>
            <a:off x="6653487" y="1527707"/>
            <a:ext cx="583381" cy="27458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avec flèche 69"/>
          <p:cNvCxnSpPr/>
          <p:nvPr/>
        </p:nvCxnSpPr>
        <p:spPr>
          <a:xfrm>
            <a:off x="6653487" y="1411052"/>
            <a:ext cx="627193" cy="97669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 Box 7"/>
          <p:cNvSpPr txBox="1">
            <a:spLocks noChangeArrowheads="1"/>
          </p:cNvSpPr>
          <p:nvPr/>
        </p:nvSpPr>
        <p:spPr bwMode="auto">
          <a:xfrm>
            <a:off x="7236868" y="2264568"/>
            <a:ext cx="13918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Flux at detector</a:t>
            </a:r>
          </a:p>
        </p:txBody>
      </p:sp>
      <p:sp>
        <p:nvSpPr>
          <p:cNvPr id="85" name="Text Box 7"/>
          <p:cNvSpPr txBox="1">
            <a:spLocks noChangeArrowheads="1"/>
          </p:cNvSpPr>
          <p:nvPr/>
        </p:nvSpPr>
        <p:spPr bwMode="auto">
          <a:xfrm>
            <a:off x="604465" y="2267433"/>
            <a:ext cx="16013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smtClean="0">
                <a:solidFill>
                  <a:srgbClr val="000000"/>
                </a:solidFill>
                <a:latin typeface="Avenir Book"/>
                <a:cs typeface="Avenir Book"/>
              </a:rPr>
              <a:t>Source</a:t>
            </a:r>
            <a:endParaRPr lang="en-US" sz="1200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7216" y="3122992"/>
            <a:ext cx="1412567" cy="1058062"/>
          </a:xfrm>
          <a:prstGeom prst="rect">
            <a:avLst/>
          </a:prstGeom>
        </p:spPr>
      </p:pic>
      <p:cxnSp>
        <p:nvCxnSpPr>
          <p:cNvPr id="46" name="Connecteur droit avec flèche 69"/>
          <p:cNvCxnSpPr/>
          <p:nvPr/>
        </p:nvCxnSpPr>
        <p:spPr>
          <a:xfrm flipV="1">
            <a:off x="7217911" y="3543323"/>
            <a:ext cx="472117" cy="7273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767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grpSp>
          <p:nvGrpSpPr>
            <p:cNvPr id="8" name="Group 7"/>
            <p:cNvGrpSpPr/>
            <p:nvPr/>
          </p:nvGrpSpPr>
          <p:grpSpPr>
            <a:xfrm>
              <a:off x="12700" y="6362700"/>
              <a:ext cx="9131300" cy="501650"/>
              <a:chOff x="12700" y="6362700"/>
              <a:chExt cx="9131300" cy="50165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700" y="6362700"/>
                <a:ext cx="9131300" cy="5016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 descr="Screen Shot 2014-10-14 at 09.12.54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99" y="6373981"/>
                <a:ext cx="4546601" cy="480726"/>
              </a:xfrm>
              <a:prstGeom prst="rect">
                <a:avLst/>
              </a:prstGeom>
            </p:spPr>
          </p:pic>
        </p:grpSp>
        <p:pic>
          <p:nvPicPr>
            <p:cNvPr id="9" name="Picture 8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811" y="6410269"/>
              <a:ext cx="1892904" cy="416439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905" y="643278"/>
            <a:ext cx="806450" cy="53763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2262" y="584170"/>
            <a:ext cx="759488" cy="59674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5975" y="753129"/>
            <a:ext cx="984240" cy="60753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6998" y="762633"/>
            <a:ext cx="1113159" cy="515034"/>
          </a:xfrm>
          <a:prstGeom prst="rect">
            <a:avLst/>
          </a:prstGeom>
        </p:spPr>
      </p:pic>
      <p:sp>
        <p:nvSpPr>
          <p:cNvPr id="48" name="Rectangle 13"/>
          <p:cNvSpPr>
            <a:spLocks noChangeArrowheads="1"/>
          </p:cNvSpPr>
          <p:nvPr/>
        </p:nvSpPr>
        <p:spPr bwMode="auto">
          <a:xfrm>
            <a:off x="2884220" y="186081"/>
            <a:ext cx="1089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3872F2"/>
                </a:solidFill>
              </a:rPr>
              <a:t> </a:t>
            </a:r>
            <a:r>
              <a:rPr lang="en-US" sz="1600" smtClean="0">
                <a:latin typeface="Avenir Book" charset="0"/>
                <a:ea typeface="Avenir Book" charset="0"/>
                <a:cs typeface="Avenir Book" charset="0"/>
              </a:rPr>
              <a:t>GEM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9" name="Rectangle 13"/>
          <p:cNvSpPr>
            <a:spLocks noChangeArrowheads="1"/>
          </p:cNvSpPr>
          <p:nvPr/>
        </p:nvSpPr>
        <p:spPr bwMode="auto">
          <a:xfrm>
            <a:off x="4863522" y="186081"/>
            <a:ext cx="144807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Micromegas</a:t>
            </a:r>
            <a:endParaRPr lang="en-US" sz="1600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(MM)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0" name="Rectangle 13"/>
          <p:cNvSpPr>
            <a:spLocks noChangeArrowheads="1"/>
          </p:cNvSpPr>
          <p:nvPr/>
        </p:nvSpPr>
        <p:spPr bwMode="auto">
          <a:xfrm>
            <a:off x="7165034" y="183175"/>
            <a:ext cx="189110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Microstrips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(MSGC)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1" name="Rectangle 13"/>
          <p:cNvSpPr>
            <a:spLocks noChangeArrowheads="1"/>
          </p:cNvSpPr>
          <p:nvPr/>
        </p:nvSpPr>
        <p:spPr bwMode="auto">
          <a:xfrm>
            <a:off x="756091" y="262665"/>
            <a:ext cx="14480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MWPC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4" name="Rectangle 13"/>
          <p:cNvSpPr>
            <a:spLocks noChangeArrowheads="1"/>
          </p:cNvSpPr>
          <p:nvPr/>
        </p:nvSpPr>
        <p:spPr bwMode="auto">
          <a:xfrm>
            <a:off x="3068166" y="2115402"/>
            <a:ext cx="108997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X-ray</a:t>
            </a:r>
          </a:p>
          <a:p>
            <a:pPr algn="ctr"/>
            <a:r>
              <a:rPr lang="en-US" sz="1600" dirty="0">
                <a:latin typeface="Avenir Book" charset="0"/>
                <a:ea typeface="Avenir Book" charset="0"/>
                <a:cs typeface="Avenir Book" charset="0"/>
              </a:rPr>
              <a:t>6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keV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55" name="Connecteur droit avec flèche 69"/>
          <p:cNvCxnSpPr/>
          <p:nvPr/>
        </p:nvCxnSpPr>
        <p:spPr>
          <a:xfrm flipV="1">
            <a:off x="4124988" y="2290961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13"/>
          <p:cNvSpPr>
            <a:spLocks noChangeArrowheads="1"/>
          </p:cNvSpPr>
          <p:nvPr/>
        </p:nvSpPr>
        <p:spPr bwMode="auto">
          <a:xfrm>
            <a:off x="4519174" y="2115402"/>
            <a:ext cx="12799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&lt; 0.05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fC</a:t>
            </a:r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(in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Ar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/CO</a:t>
            </a:r>
            <a:r>
              <a:rPr lang="en-US" sz="1600" baseline="-25000" dirty="0" smtClean="0">
                <a:latin typeface="Avenir Book" charset="0"/>
                <a:ea typeface="Avenir Book" charset="0"/>
                <a:cs typeface="Avenir Book" charset="0"/>
              </a:rPr>
              <a:t>2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)</a:t>
            </a: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0" y="0"/>
            <a:ext cx="77639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000000"/>
                </a:solidFill>
                <a:latin typeface="Avenir Book"/>
                <a:cs typeface="Avenir Book"/>
              </a:rPr>
              <a:t>Readout options for </a:t>
            </a:r>
            <a:r>
              <a:rPr lang="en-US" sz="1600" u="sng" smtClean="0">
                <a:solidFill>
                  <a:srgbClr val="000000"/>
                </a:solidFill>
                <a:latin typeface="Avenir Book"/>
                <a:cs typeface="Avenir Book"/>
              </a:rPr>
              <a:t>gaseous detectors </a:t>
            </a:r>
            <a:endParaRPr lang="en-US" sz="1600" u="sng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25399" y="1415699"/>
            <a:ext cx="1089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neutron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38" name="Connecteur droit avec flèche 69"/>
          <p:cNvCxnSpPr/>
          <p:nvPr/>
        </p:nvCxnSpPr>
        <p:spPr>
          <a:xfrm flipV="1">
            <a:off x="1020119" y="1651723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1637014" y="1315173"/>
            <a:ext cx="946150" cy="685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13"/>
          <p:cNvSpPr>
            <a:spLocks noChangeArrowheads="1"/>
          </p:cNvSpPr>
          <p:nvPr/>
        </p:nvSpPr>
        <p:spPr bwMode="auto">
          <a:xfrm>
            <a:off x="3082031" y="1317909"/>
            <a:ext cx="108997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alpha</a:t>
            </a: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1470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keV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67" name="Connecteur droit avec flèche 69"/>
          <p:cNvCxnSpPr/>
          <p:nvPr/>
        </p:nvCxnSpPr>
        <p:spPr>
          <a:xfrm flipV="1">
            <a:off x="2645153" y="1600365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9"/>
          <p:cNvCxnSpPr/>
          <p:nvPr/>
        </p:nvCxnSpPr>
        <p:spPr>
          <a:xfrm flipV="1">
            <a:off x="4068383" y="1568383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13"/>
          <p:cNvSpPr>
            <a:spLocks noChangeArrowheads="1"/>
          </p:cNvSpPr>
          <p:nvPr/>
        </p:nvSpPr>
        <p:spPr bwMode="auto">
          <a:xfrm>
            <a:off x="4498814" y="1377599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&lt; 10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fC</a:t>
            </a:r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73" name="Connecteur droit avec flèche 69"/>
          <p:cNvCxnSpPr/>
          <p:nvPr/>
        </p:nvCxnSpPr>
        <p:spPr>
          <a:xfrm flipV="1">
            <a:off x="5623650" y="1553365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>
            <a:spLocks noChangeArrowheads="1"/>
          </p:cNvSpPr>
          <p:nvPr/>
        </p:nvSpPr>
        <p:spPr bwMode="auto">
          <a:xfrm>
            <a:off x="6034398" y="1388369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G = 15</a:t>
            </a:r>
          </a:p>
        </p:txBody>
      </p:sp>
      <p:sp>
        <p:nvSpPr>
          <p:cNvPr id="76" name="Rectangle 13"/>
          <p:cNvSpPr>
            <a:spLocks noChangeArrowheads="1"/>
          </p:cNvSpPr>
          <p:nvPr/>
        </p:nvSpPr>
        <p:spPr bwMode="auto">
          <a:xfrm>
            <a:off x="1565104" y="1108421"/>
            <a:ext cx="108997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converter</a:t>
            </a: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10B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7" name="Rectangle 13"/>
          <p:cNvSpPr>
            <a:spLocks noChangeArrowheads="1"/>
          </p:cNvSpPr>
          <p:nvPr/>
        </p:nvSpPr>
        <p:spPr bwMode="auto">
          <a:xfrm>
            <a:off x="25399" y="2931636"/>
            <a:ext cx="1089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neutron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78" name="Connecteur droit avec flèche 69"/>
          <p:cNvCxnSpPr/>
          <p:nvPr/>
        </p:nvCxnSpPr>
        <p:spPr>
          <a:xfrm flipV="1">
            <a:off x="1020119" y="3167660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1637014" y="2831110"/>
            <a:ext cx="946150" cy="685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13"/>
          <p:cNvSpPr>
            <a:spLocks noChangeArrowheads="1"/>
          </p:cNvSpPr>
          <p:nvPr/>
        </p:nvSpPr>
        <p:spPr bwMode="auto">
          <a:xfrm>
            <a:off x="3057362" y="2866233"/>
            <a:ext cx="115989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proton + t</a:t>
            </a: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770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keV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81" name="Connecteur droit avec flèche 69"/>
          <p:cNvCxnSpPr/>
          <p:nvPr/>
        </p:nvCxnSpPr>
        <p:spPr>
          <a:xfrm flipV="1">
            <a:off x="2645153" y="3116302"/>
            <a:ext cx="503898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69"/>
          <p:cNvCxnSpPr/>
          <p:nvPr/>
        </p:nvCxnSpPr>
        <p:spPr>
          <a:xfrm flipV="1">
            <a:off x="4217257" y="3109952"/>
            <a:ext cx="494368" cy="1270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13"/>
          <p:cNvSpPr>
            <a:spLocks noChangeArrowheads="1"/>
          </p:cNvSpPr>
          <p:nvPr/>
        </p:nvSpPr>
        <p:spPr bwMode="auto">
          <a:xfrm>
            <a:off x="4498814" y="2893536"/>
            <a:ext cx="12799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&lt; 3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fC</a:t>
            </a:r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84" name="Connecteur droit avec flèche 69"/>
          <p:cNvCxnSpPr/>
          <p:nvPr/>
        </p:nvCxnSpPr>
        <p:spPr>
          <a:xfrm flipV="1">
            <a:off x="5695392" y="3094934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>
            <a:spLocks noChangeArrowheads="1"/>
          </p:cNvSpPr>
          <p:nvPr/>
        </p:nvSpPr>
        <p:spPr bwMode="auto">
          <a:xfrm>
            <a:off x="6034398" y="2904306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G = 500</a:t>
            </a:r>
          </a:p>
        </p:txBody>
      </p:sp>
      <p:sp>
        <p:nvSpPr>
          <p:cNvPr id="86" name="Rectangle 13"/>
          <p:cNvSpPr>
            <a:spLocks noChangeArrowheads="1"/>
          </p:cNvSpPr>
          <p:nvPr/>
        </p:nvSpPr>
        <p:spPr bwMode="auto">
          <a:xfrm>
            <a:off x="1587225" y="2575810"/>
            <a:ext cx="108997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converter3He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87" name="Connecteur droit avec flèche 69"/>
          <p:cNvCxnSpPr/>
          <p:nvPr/>
        </p:nvCxnSpPr>
        <p:spPr>
          <a:xfrm flipV="1">
            <a:off x="5681296" y="2179683"/>
            <a:ext cx="585596" cy="10408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6115385" y="1990890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G = </a:t>
            </a:r>
            <a:r>
              <a:rPr lang="en-US" sz="1600" dirty="0" smtClean="0">
                <a:solidFill>
                  <a:srgbClr val="00AC00"/>
                </a:solidFill>
                <a:latin typeface="Avenir Book" charset="0"/>
                <a:ea typeface="Avenir Book" charset="0"/>
                <a:cs typeface="Avenir Book" charset="0"/>
              </a:rPr>
              <a:t>3000</a:t>
            </a:r>
          </a:p>
        </p:txBody>
      </p:sp>
      <p:cxnSp>
        <p:nvCxnSpPr>
          <p:cNvPr id="89" name="Connecteur droit avec flèche 69"/>
          <p:cNvCxnSpPr/>
          <p:nvPr/>
        </p:nvCxnSpPr>
        <p:spPr>
          <a:xfrm>
            <a:off x="5695392" y="2364669"/>
            <a:ext cx="571500" cy="15184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>
            <a:spLocks noChangeArrowheads="1"/>
          </p:cNvSpPr>
          <p:nvPr/>
        </p:nvSpPr>
        <p:spPr bwMode="auto">
          <a:xfrm>
            <a:off x="6160180" y="2339966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G =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30000</a:t>
            </a:r>
          </a:p>
        </p:txBody>
      </p:sp>
      <p:cxnSp>
        <p:nvCxnSpPr>
          <p:cNvPr id="96" name="Connecteur droit avec flèche 69"/>
          <p:cNvCxnSpPr/>
          <p:nvPr/>
        </p:nvCxnSpPr>
        <p:spPr>
          <a:xfrm>
            <a:off x="7132538" y="1530121"/>
            <a:ext cx="695209" cy="301077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avec flèche 69"/>
          <p:cNvCxnSpPr/>
          <p:nvPr/>
        </p:nvCxnSpPr>
        <p:spPr>
          <a:xfrm>
            <a:off x="7325128" y="2472971"/>
            <a:ext cx="643162" cy="318434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avec flèche 69"/>
          <p:cNvCxnSpPr/>
          <p:nvPr/>
        </p:nvCxnSpPr>
        <p:spPr>
          <a:xfrm flipV="1">
            <a:off x="7214811" y="2879588"/>
            <a:ext cx="673044" cy="193995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13"/>
          <p:cNvSpPr>
            <a:spLocks noChangeArrowheads="1"/>
          </p:cNvSpPr>
          <p:nvPr/>
        </p:nvSpPr>
        <p:spPr bwMode="auto">
          <a:xfrm>
            <a:off x="7619145" y="1526056"/>
            <a:ext cx="1524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Final charge =</a:t>
            </a:r>
          </a:p>
          <a:p>
            <a:pPr algn="ctr"/>
            <a:r>
              <a:rPr lang="en-US" sz="1600" dirty="0" smtClean="0">
                <a:solidFill>
                  <a:srgbClr val="00AC00"/>
                </a:solidFill>
                <a:latin typeface="Avenir Book" charset="0"/>
                <a:ea typeface="Avenir Book" charset="0"/>
                <a:cs typeface="Avenir Book" charset="0"/>
              </a:rPr>
              <a:t>0.15pC</a:t>
            </a:r>
          </a:p>
        </p:txBody>
      </p:sp>
      <p:sp>
        <p:nvSpPr>
          <p:cNvPr id="56" name="Rectangle 13"/>
          <p:cNvSpPr>
            <a:spLocks noChangeArrowheads="1"/>
          </p:cNvSpPr>
          <p:nvPr/>
        </p:nvSpPr>
        <p:spPr bwMode="auto">
          <a:xfrm>
            <a:off x="7980577" y="2677314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1.5pC</a:t>
            </a:r>
          </a:p>
        </p:txBody>
      </p:sp>
      <p:cxnSp>
        <p:nvCxnSpPr>
          <p:cNvPr id="58" name="Connecteur droit avec flèche 69"/>
          <p:cNvCxnSpPr/>
          <p:nvPr/>
        </p:nvCxnSpPr>
        <p:spPr>
          <a:xfrm flipV="1">
            <a:off x="7228286" y="1942206"/>
            <a:ext cx="535648" cy="20267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43" y="2589583"/>
            <a:ext cx="3054779" cy="3716640"/>
          </a:xfrm>
          <a:prstGeom prst="rect">
            <a:avLst/>
          </a:prstGeom>
        </p:spPr>
      </p:pic>
      <p:sp>
        <p:nvSpPr>
          <p:cNvPr id="61" name="Rectangle 13"/>
          <p:cNvSpPr>
            <a:spLocks noChangeArrowheads="1"/>
          </p:cNvSpPr>
          <p:nvPr/>
        </p:nvSpPr>
        <p:spPr bwMode="auto">
          <a:xfrm rot="3294290">
            <a:off x="1740106" y="5116560"/>
            <a:ext cx="14480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MWPC</a:t>
            </a:r>
            <a:endParaRPr lang="en-US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1768575" y="4173112"/>
            <a:ext cx="14480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MM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6" name="Rectangle 13"/>
          <p:cNvSpPr>
            <a:spLocks noChangeArrowheads="1"/>
          </p:cNvSpPr>
          <p:nvPr/>
        </p:nvSpPr>
        <p:spPr bwMode="auto">
          <a:xfrm>
            <a:off x="3987586" y="4516461"/>
            <a:ext cx="144807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B0F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200" dirty="0" smtClean="0">
                <a:solidFill>
                  <a:srgbClr val="00AC00"/>
                </a:solidFill>
                <a:latin typeface="Avenir Book" charset="0"/>
                <a:ea typeface="Avenir Book" charset="0"/>
                <a:cs typeface="Avenir Book" charset="0"/>
              </a:rPr>
              <a:t>equivalent neutron </a:t>
            </a:r>
          </a:p>
          <a:p>
            <a:pPr algn="ctr"/>
            <a:r>
              <a:rPr lang="en-US" sz="1200" dirty="0" smtClean="0">
                <a:solidFill>
                  <a:srgbClr val="00AC00"/>
                </a:solidFill>
                <a:latin typeface="Avenir Book" charset="0"/>
                <a:ea typeface="Avenir Book" charset="0"/>
                <a:cs typeface="Avenir Book" charset="0"/>
              </a:rPr>
              <a:t>charge event</a:t>
            </a:r>
            <a:endParaRPr lang="en-US" sz="1200" dirty="0">
              <a:solidFill>
                <a:srgbClr val="00AC00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1200" dirty="0">
                <a:solidFill>
                  <a:srgbClr val="00AC00"/>
                </a:solidFill>
                <a:latin typeface="Avenir Book" charset="0"/>
                <a:ea typeface="Avenir Book" charset="0"/>
                <a:cs typeface="Avenir Book" charset="0"/>
              </a:rPr>
              <a:t>f</a:t>
            </a:r>
            <a:r>
              <a:rPr lang="en-US" sz="1200" dirty="0" smtClean="0">
                <a:solidFill>
                  <a:srgbClr val="00AC00"/>
                </a:solidFill>
                <a:latin typeface="Avenir Book" charset="0"/>
                <a:ea typeface="Avenir Book" charset="0"/>
                <a:cs typeface="Avenir Book" charset="0"/>
              </a:rPr>
              <a:t>or 10B readout</a:t>
            </a:r>
            <a:endParaRPr lang="en-US" sz="1200" dirty="0">
              <a:solidFill>
                <a:srgbClr val="00AC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>
            <a:off x="387200" y="4813831"/>
            <a:ext cx="4001616" cy="22318"/>
          </a:xfrm>
          <a:prstGeom prst="line">
            <a:avLst/>
          </a:prstGeom>
          <a:ln w="19050">
            <a:solidFill>
              <a:srgbClr val="00AC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Rectangle 13"/>
          <p:cNvSpPr>
            <a:spLocks noChangeArrowheads="1"/>
          </p:cNvSpPr>
          <p:nvPr/>
        </p:nvSpPr>
        <p:spPr bwMode="auto">
          <a:xfrm>
            <a:off x="3370452" y="5772868"/>
            <a:ext cx="2036729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MWPC can reach &gt;10</a:t>
            </a:r>
            <a:r>
              <a:rPr lang="en-US" sz="1600" baseline="300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4</a:t>
            </a:r>
            <a:r>
              <a:rPr lang="en-US" sz="16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Hz/mm</a:t>
            </a:r>
            <a:r>
              <a:rPr lang="en-US" sz="1600" baseline="300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2</a:t>
            </a:r>
            <a:endParaRPr lang="en-US" baseline="300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391915" y="3945095"/>
            <a:ext cx="3996901" cy="13425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Rectangle 13"/>
          <p:cNvSpPr>
            <a:spLocks noChangeArrowheads="1"/>
          </p:cNvSpPr>
          <p:nvPr/>
        </p:nvSpPr>
        <p:spPr bwMode="auto">
          <a:xfrm>
            <a:off x="3979859" y="3620495"/>
            <a:ext cx="144807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B0F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equivalent neutron </a:t>
            </a:r>
          </a:p>
          <a:p>
            <a:pPr algn="ctr"/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charge event</a:t>
            </a:r>
            <a:endParaRPr lang="en-US" sz="1200" dirty="0">
              <a:solidFill>
                <a:schemeClr val="accent6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or 3He readout</a:t>
            </a:r>
            <a:endParaRPr lang="en-US" sz="1200" dirty="0">
              <a:solidFill>
                <a:schemeClr val="accent6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1" name="Rectangle 13"/>
          <p:cNvSpPr>
            <a:spLocks noChangeArrowheads="1"/>
          </p:cNvSpPr>
          <p:nvPr/>
        </p:nvSpPr>
        <p:spPr bwMode="auto">
          <a:xfrm>
            <a:off x="5820929" y="4043060"/>
            <a:ext cx="30822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Does not depend on the 3He but to the usually employed charge division readout that needs charge to get the position resolution</a:t>
            </a:r>
            <a:endParaRPr lang="en-US" sz="14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92" name="Connecteur droit avec flèche 69"/>
          <p:cNvCxnSpPr>
            <a:stCxn id="91" idx="0"/>
          </p:cNvCxnSpPr>
          <p:nvPr/>
        </p:nvCxnSpPr>
        <p:spPr>
          <a:xfrm flipV="1">
            <a:off x="7362061" y="3027793"/>
            <a:ext cx="903595" cy="101526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34916" y="3803780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Avenir Book" charset="0"/>
                <a:ea typeface="Avenir Book" charset="0"/>
                <a:cs typeface="Avenir Book" charset="0"/>
              </a:rPr>
              <a:t>G</a:t>
            </a:r>
            <a:endParaRPr lang="en-US"/>
          </a:p>
        </p:txBody>
      </p:sp>
      <p:sp>
        <p:nvSpPr>
          <p:cNvPr id="94" name="Rectangle 13"/>
          <p:cNvSpPr>
            <a:spLocks noChangeArrowheads="1"/>
          </p:cNvSpPr>
          <p:nvPr/>
        </p:nvSpPr>
        <p:spPr bwMode="auto">
          <a:xfrm>
            <a:off x="445872" y="4277836"/>
            <a:ext cx="14480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solidFill>
                  <a:srgbClr val="00AC00"/>
                </a:solidFill>
                <a:latin typeface="Avenir Book" charset="0"/>
                <a:ea typeface="Avenir Book" charset="0"/>
                <a:cs typeface="Avenir Book" charset="0"/>
              </a:rPr>
              <a:t>MSGC</a:t>
            </a:r>
            <a:endParaRPr lang="en-US" dirty="0">
              <a:solidFill>
                <a:srgbClr val="00AC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5" name="Rectangle 13"/>
          <p:cNvSpPr>
            <a:spLocks noChangeArrowheads="1"/>
          </p:cNvSpPr>
          <p:nvPr/>
        </p:nvSpPr>
        <p:spPr bwMode="auto">
          <a:xfrm>
            <a:off x="1018823" y="2753320"/>
            <a:ext cx="21281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400" dirty="0" smtClean="0">
                <a:latin typeface="Avenir Book" charset="0"/>
                <a:ea typeface="Avenir Book" charset="0"/>
                <a:cs typeface="Avenir Book" charset="0"/>
              </a:rPr>
              <a:t>studied with X-rays</a:t>
            </a:r>
          </a:p>
        </p:txBody>
      </p:sp>
      <p:sp>
        <p:nvSpPr>
          <p:cNvPr id="64" name="Rectangle 13"/>
          <p:cNvSpPr>
            <a:spLocks noChangeArrowheads="1"/>
          </p:cNvSpPr>
          <p:nvPr/>
        </p:nvSpPr>
        <p:spPr bwMode="auto">
          <a:xfrm>
            <a:off x="99306" y="2893536"/>
            <a:ext cx="20367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GEM</a:t>
            </a:r>
            <a:endParaRPr lang="en-US" baseline="30000" dirty="0">
              <a:solidFill>
                <a:srgbClr val="7030A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23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8646" y="3039654"/>
            <a:ext cx="4499069" cy="324154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grpSp>
          <p:nvGrpSpPr>
            <p:cNvPr id="8" name="Group 7"/>
            <p:cNvGrpSpPr/>
            <p:nvPr/>
          </p:nvGrpSpPr>
          <p:grpSpPr>
            <a:xfrm>
              <a:off x="12700" y="6362700"/>
              <a:ext cx="9131300" cy="501650"/>
              <a:chOff x="12700" y="6362700"/>
              <a:chExt cx="9131300" cy="50165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700" y="6362700"/>
                <a:ext cx="9131300" cy="5016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 descr="Screen Shot 2014-10-14 at 09.12.54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99" y="6373981"/>
                <a:ext cx="4546601" cy="480726"/>
              </a:xfrm>
              <a:prstGeom prst="rect">
                <a:avLst/>
              </a:prstGeom>
            </p:spPr>
          </p:pic>
        </p:grpSp>
        <p:pic>
          <p:nvPicPr>
            <p:cNvPr id="9" name="Picture 8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811" y="6410269"/>
              <a:ext cx="1892904" cy="416439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905" y="643278"/>
            <a:ext cx="806450" cy="537633"/>
          </a:xfrm>
          <a:prstGeom prst="rect">
            <a:avLst/>
          </a:prstGeom>
        </p:spPr>
      </p:pic>
      <p:sp>
        <p:nvSpPr>
          <p:cNvPr id="51" name="Rectangle 13"/>
          <p:cNvSpPr>
            <a:spLocks noChangeArrowheads="1"/>
          </p:cNvSpPr>
          <p:nvPr/>
        </p:nvSpPr>
        <p:spPr bwMode="auto">
          <a:xfrm>
            <a:off x="756091" y="262665"/>
            <a:ext cx="14480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MWPC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4" name="Rectangle 13"/>
          <p:cNvSpPr>
            <a:spLocks noChangeArrowheads="1"/>
          </p:cNvSpPr>
          <p:nvPr/>
        </p:nvSpPr>
        <p:spPr bwMode="auto">
          <a:xfrm>
            <a:off x="3068166" y="2115402"/>
            <a:ext cx="108997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X-ray</a:t>
            </a:r>
          </a:p>
          <a:p>
            <a:pPr algn="ctr"/>
            <a:r>
              <a:rPr lang="en-US" sz="1600" dirty="0">
                <a:latin typeface="Avenir Book" charset="0"/>
                <a:ea typeface="Avenir Book" charset="0"/>
                <a:cs typeface="Avenir Book" charset="0"/>
              </a:rPr>
              <a:t>6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keV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55" name="Connecteur droit avec flèche 69"/>
          <p:cNvCxnSpPr/>
          <p:nvPr/>
        </p:nvCxnSpPr>
        <p:spPr>
          <a:xfrm flipV="1">
            <a:off x="4124988" y="2290961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13"/>
          <p:cNvSpPr>
            <a:spLocks noChangeArrowheads="1"/>
          </p:cNvSpPr>
          <p:nvPr/>
        </p:nvSpPr>
        <p:spPr bwMode="auto">
          <a:xfrm>
            <a:off x="4519174" y="2115402"/>
            <a:ext cx="12799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&lt; 0.05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fC</a:t>
            </a:r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(in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Ar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/CO</a:t>
            </a:r>
            <a:r>
              <a:rPr lang="en-US" sz="1600" baseline="-25000" dirty="0" smtClean="0">
                <a:latin typeface="Avenir Book" charset="0"/>
                <a:ea typeface="Avenir Book" charset="0"/>
                <a:cs typeface="Avenir Book" charset="0"/>
              </a:rPr>
              <a:t>2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)</a:t>
            </a: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0" y="0"/>
            <a:ext cx="77639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000000"/>
                </a:solidFill>
                <a:latin typeface="Avenir Book"/>
                <a:cs typeface="Avenir Book"/>
              </a:rPr>
              <a:t>Readout options for gaseous detectors: MWPC </a:t>
            </a:r>
          </a:p>
        </p:txBody>
      </p:sp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25399" y="1415699"/>
            <a:ext cx="1089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neutron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38" name="Connecteur droit avec flèche 69"/>
          <p:cNvCxnSpPr/>
          <p:nvPr/>
        </p:nvCxnSpPr>
        <p:spPr>
          <a:xfrm flipV="1">
            <a:off x="1020119" y="1651723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1637014" y="1315173"/>
            <a:ext cx="946150" cy="685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13"/>
          <p:cNvSpPr>
            <a:spLocks noChangeArrowheads="1"/>
          </p:cNvSpPr>
          <p:nvPr/>
        </p:nvSpPr>
        <p:spPr bwMode="auto">
          <a:xfrm>
            <a:off x="3082031" y="1317909"/>
            <a:ext cx="108997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alpha</a:t>
            </a: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1470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keV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67" name="Connecteur droit avec flèche 69"/>
          <p:cNvCxnSpPr/>
          <p:nvPr/>
        </p:nvCxnSpPr>
        <p:spPr>
          <a:xfrm flipV="1">
            <a:off x="2645153" y="1600365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13"/>
          <p:cNvSpPr>
            <a:spLocks noChangeArrowheads="1"/>
          </p:cNvSpPr>
          <p:nvPr/>
        </p:nvSpPr>
        <p:spPr bwMode="auto">
          <a:xfrm>
            <a:off x="4498814" y="1377599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&lt; 10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fC</a:t>
            </a:r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5" name="Rectangle 74"/>
          <p:cNvSpPr>
            <a:spLocks noChangeArrowheads="1"/>
          </p:cNvSpPr>
          <p:nvPr/>
        </p:nvSpPr>
        <p:spPr bwMode="auto">
          <a:xfrm>
            <a:off x="6034398" y="1388369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G = 15</a:t>
            </a:r>
          </a:p>
        </p:txBody>
      </p:sp>
      <p:sp>
        <p:nvSpPr>
          <p:cNvPr id="76" name="Rectangle 13"/>
          <p:cNvSpPr>
            <a:spLocks noChangeArrowheads="1"/>
          </p:cNvSpPr>
          <p:nvPr/>
        </p:nvSpPr>
        <p:spPr bwMode="auto">
          <a:xfrm>
            <a:off x="1565104" y="1108421"/>
            <a:ext cx="108997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converter</a:t>
            </a: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10B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7" name="Rectangle 13"/>
          <p:cNvSpPr>
            <a:spLocks noChangeArrowheads="1"/>
          </p:cNvSpPr>
          <p:nvPr/>
        </p:nvSpPr>
        <p:spPr bwMode="auto">
          <a:xfrm>
            <a:off x="25399" y="2931636"/>
            <a:ext cx="1089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neutron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78" name="Connecteur droit avec flèche 69"/>
          <p:cNvCxnSpPr/>
          <p:nvPr/>
        </p:nvCxnSpPr>
        <p:spPr>
          <a:xfrm flipV="1">
            <a:off x="1020119" y="3167660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1637014" y="2831110"/>
            <a:ext cx="946150" cy="685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13"/>
          <p:cNvSpPr>
            <a:spLocks noChangeArrowheads="1"/>
          </p:cNvSpPr>
          <p:nvPr/>
        </p:nvSpPr>
        <p:spPr bwMode="auto">
          <a:xfrm>
            <a:off x="3057362" y="2866233"/>
            <a:ext cx="115989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proton + t</a:t>
            </a: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770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keV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81" name="Connecteur droit avec flèche 69"/>
          <p:cNvCxnSpPr/>
          <p:nvPr/>
        </p:nvCxnSpPr>
        <p:spPr>
          <a:xfrm flipV="1">
            <a:off x="2645153" y="3116302"/>
            <a:ext cx="503898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69"/>
          <p:cNvCxnSpPr/>
          <p:nvPr/>
        </p:nvCxnSpPr>
        <p:spPr>
          <a:xfrm flipV="1">
            <a:off x="4217257" y="3109952"/>
            <a:ext cx="494368" cy="1270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13"/>
          <p:cNvSpPr>
            <a:spLocks noChangeArrowheads="1"/>
          </p:cNvSpPr>
          <p:nvPr/>
        </p:nvSpPr>
        <p:spPr bwMode="auto">
          <a:xfrm>
            <a:off x="4498814" y="2893536"/>
            <a:ext cx="12799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&lt; 3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fC</a:t>
            </a:r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84" name="Connecteur droit avec flèche 69"/>
          <p:cNvCxnSpPr/>
          <p:nvPr/>
        </p:nvCxnSpPr>
        <p:spPr>
          <a:xfrm flipV="1">
            <a:off x="5695392" y="3094934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>
            <a:spLocks noChangeArrowheads="1"/>
          </p:cNvSpPr>
          <p:nvPr/>
        </p:nvSpPr>
        <p:spPr bwMode="auto">
          <a:xfrm>
            <a:off x="6034398" y="2904306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G = 500</a:t>
            </a:r>
          </a:p>
        </p:txBody>
      </p:sp>
      <p:sp>
        <p:nvSpPr>
          <p:cNvPr id="86" name="Rectangle 13"/>
          <p:cNvSpPr>
            <a:spLocks noChangeArrowheads="1"/>
          </p:cNvSpPr>
          <p:nvPr/>
        </p:nvSpPr>
        <p:spPr bwMode="auto">
          <a:xfrm>
            <a:off x="1587225" y="2575810"/>
            <a:ext cx="108997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converter3He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87" name="Connecteur droit avec flèche 69"/>
          <p:cNvCxnSpPr/>
          <p:nvPr/>
        </p:nvCxnSpPr>
        <p:spPr>
          <a:xfrm flipV="1">
            <a:off x="5681296" y="2179683"/>
            <a:ext cx="585596" cy="10408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6115385" y="1990890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G = </a:t>
            </a:r>
            <a:r>
              <a:rPr lang="en-US" sz="1600" dirty="0" smtClean="0">
                <a:solidFill>
                  <a:srgbClr val="00AC00"/>
                </a:solidFill>
                <a:latin typeface="Avenir Book" charset="0"/>
                <a:ea typeface="Avenir Book" charset="0"/>
                <a:cs typeface="Avenir Book" charset="0"/>
              </a:rPr>
              <a:t>3000</a:t>
            </a:r>
          </a:p>
        </p:txBody>
      </p:sp>
      <p:cxnSp>
        <p:nvCxnSpPr>
          <p:cNvPr id="89" name="Connecteur droit avec flèche 69"/>
          <p:cNvCxnSpPr/>
          <p:nvPr/>
        </p:nvCxnSpPr>
        <p:spPr>
          <a:xfrm>
            <a:off x="5695392" y="2364669"/>
            <a:ext cx="571500" cy="15184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>
            <a:spLocks noChangeArrowheads="1"/>
          </p:cNvSpPr>
          <p:nvPr/>
        </p:nvSpPr>
        <p:spPr bwMode="auto">
          <a:xfrm>
            <a:off x="6160180" y="2339966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G =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30000</a:t>
            </a:r>
          </a:p>
        </p:txBody>
      </p:sp>
      <p:cxnSp>
        <p:nvCxnSpPr>
          <p:cNvPr id="96" name="Connecteur droit avec flèche 69"/>
          <p:cNvCxnSpPr/>
          <p:nvPr/>
        </p:nvCxnSpPr>
        <p:spPr>
          <a:xfrm>
            <a:off x="7132538" y="1530121"/>
            <a:ext cx="695209" cy="301077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avec flèche 69"/>
          <p:cNvCxnSpPr/>
          <p:nvPr/>
        </p:nvCxnSpPr>
        <p:spPr>
          <a:xfrm>
            <a:off x="7325128" y="2472971"/>
            <a:ext cx="643162" cy="318434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avec flèche 69"/>
          <p:cNvCxnSpPr/>
          <p:nvPr/>
        </p:nvCxnSpPr>
        <p:spPr>
          <a:xfrm flipV="1">
            <a:off x="7214811" y="2879588"/>
            <a:ext cx="673044" cy="193995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13"/>
          <p:cNvSpPr>
            <a:spLocks noChangeArrowheads="1"/>
          </p:cNvSpPr>
          <p:nvPr/>
        </p:nvSpPr>
        <p:spPr bwMode="auto">
          <a:xfrm>
            <a:off x="7619145" y="1526056"/>
            <a:ext cx="1524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Final charge =</a:t>
            </a:r>
          </a:p>
          <a:p>
            <a:pPr algn="ctr"/>
            <a:r>
              <a:rPr lang="en-US" sz="1600" dirty="0" smtClean="0">
                <a:solidFill>
                  <a:srgbClr val="00AC00"/>
                </a:solidFill>
                <a:latin typeface="Avenir Book" charset="0"/>
                <a:ea typeface="Avenir Book" charset="0"/>
                <a:cs typeface="Avenir Book" charset="0"/>
              </a:rPr>
              <a:t>0.15pC</a:t>
            </a:r>
          </a:p>
        </p:txBody>
      </p:sp>
      <p:sp>
        <p:nvSpPr>
          <p:cNvPr id="56" name="Rectangle 13"/>
          <p:cNvSpPr>
            <a:spLocks noChangeArrowheads="1"/>
          </p:cNvSpPr>
          <p:nvPr/>
        </p:nvSpPr>
        <p:spPr bwMode="auto">
          <a:xfrm>
            <a:off x="7980577" y="2677314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1.5pC</a:t>
            </a:r>
          </a:p>
        </p:txBody>
      </p:sp>
      <p:cxnSp>
        <p:nvCxnSpPr>
          <p:cNvPr id="58" name="Connecteur droit avec flèche 69"/>
          <p:cNvCxnSpPr/>
          <p:nvPr/>
        </p:nvCxnSpPr>
        <p:spPr>
          <a:xfrm flipV="1">
            <a:off x="7228286" y="1942206"/>
            <a:ext cx="535648" cy="20267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13"/>
          <p:cNvSpPr>
            <a:spLocks noChangeArrowheads="1"/>
          </p:cNvSpPr>
          <p:nvPr/>
        </p:nvSpPr>
        <p:spPr bwMode="auto">
          <a:xfrm>
            <a:off x="3434097" y="5282007"/>
            <a:ext cx="144807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B0F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200" dirty="0" smtClean="0">
                <a:solidFill>
                  <a:srgbClr val="00AC00"/>
                </a:solidFill>
                <a:latin typeface="Avenir Book" charset="0"/>
                <a:ea typeface="Avenir Book" charset="0"/>
                <a:cs typeface="Avenir Book" charset="0"/>
              </a:rPr>
              <a:t>equivalent neutron </a:t>
            </a:r>
          </a:p>
          <a:p>
            <a:pPr algn="ctr"/>
            <a:r>
              <a:rPr lang="en-US" sz="1200" dirty="0" smtClean="0">
                <a:solidFill>
                  <a:srgbClr val="00AC00"/>
                </a:solidFill>
                <a:latin typeface="Avenir Book" charset="0"/>
                <a:ea typeface="Avenir Book" charset="0"/>
                <a:cs typeface="Avenir Book" charset="0"/>
              </a:rPr>
              <a:t>charge event</a:t>
            </a:r>
            <a:endParaRPr lang="en-US" sz="1200" dirty="0">
              <a:solidFill>
                <a:srgbClr val="00AC00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1200" dirty="0">
                <a:solidFill>
                  <a:srgbClr val="00AC00"/>
                </a:solidFill>
                <a:latin typeface="Avenir Book" charset="0"/>
                <a:ea typeface="Avenir Book" charset="0"/>
                <a:cs typeface="Avenir Book" charset="0"/>
              </a:rPr>
              <a:t>f</a:t>
            </a:r>
            <a:r>
              <a:rPr lang="en-US" sz="1200" dirty="0" smtClean="0">
                <a:solidFill>
                  <a:srgbClr val="00AC00"/>
                </a:solidFill>
                <a:latin typeface="Avenir Book" charset="0"/>
                <a:ea typeface="Avenir Book" charset="0"/>
                <a:cs typeface="Avenir Book" charset="0"/>
              </a:rPr>
              <a:t>or 10B readout</a:t>
            </a:r>
            <a:endParaRPr lang="en-US" sz="1200" dirty="0">
              <a:solidFill>
                <a:srgbClr val="00AC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>
            <a:off x="4639883" y="5630121"/>
            <a:ext cx="4535172" cy="26334"/>
          </a:xfrm>
          <a:prstGeom prst="line">
            <a:avLst/>
          </a:prstGeom>
          <a:ln w="19050">
            <a:solidFill>
              <a:srgbClr val="00AC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4572000" y="4217246"/>
            <a:ext cx="4584059" cy="1022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Rectangle 13"/>
          <p:cNvSpPr>
            <a:spLocks noChangeArrowheads="1"/>
          </p:cNvSpPr>
          <p:nvPr/>
        </p:nvSpPr>
        <p:spPr bwMode="auto">
          <a:xfrm>
            <a:off x="3434097" y="3880777"/>
            <a:ext cx="144807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B0F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equivalent neutron </a:t>
            </a:r>
          </a:p>
          <a:p>
            <a:pPr algn="ctr"/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charge event</a:t>
            </a:r>
            <a:endParaRPr lang="en-US" sz="1200" dirty="0">
              <a:solidFill>
                <a:schemeClr val="accent6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or 3He readout</a:t>
            </a:r>
            <a:endParaRPr lang="en-US" sz="1200" dirty="0">
              <a:solidFill>
                <a:schemeClr val="accent6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4700074" y="3474508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Avenir Book" charset="0"/>
                <a:ea typeface="Avenir Book" charset="0"/>
                <a:cs typeface="Avenir Book" charset="0"/>
              </a:rPr>
              <a:t>G</a:t>
            </a:r>
            <a:endParaRPr lang="en-US"/>
          </a:p>
        </p:txBody>
      </p:sp>
      <p:cxnSp>
        <p:nvCxnSpPr>
          <p:cNvPr id="63" name="Connecteur droit avec flèche 69"/>
          <p:cNvCxnSpPr/>
          <p:nvPr/>
        </p:nvCxnSpPr>
        <p:spPr>
          <a:xfrm flipV="1">
            <a:off x="4068383" y="1568383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9"/>
          <p:cNvCxnSpPr/>
          <p:nvPr/>
        </p:nvCxnSpPr>
        <p:spPr>
          <a:xfrm flipV="1">
            <a:off x="5623650" y="1553365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/>
          <p:cNvSpPr/>
          <p:nvPr/>
        </p:nvSpPr>
        <p:spPr>
          <a:xfrm>
            <a:off x="5659325" y="5906151"/>
            <a:ext cx="4023659" cy="4026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13"/>
          <p:cNvSpPr>
            <a:spLocks noChangeArrowheads="1"/>
          </p:cNvSpPr>
          <p:nvPr/>
        </p:nvSpPr>
        <p:spPr bwMode="auto">
          <a:xfrm>
            <a:off x="5553863" y="5954515"/>
            <a:ext cx="58761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 charset="0"/>
                <a:ea typeface="Avenir Book" charset="0"/>
                <a:cs typeface="Avenir Book" charset="0"/>
              </a:rPr>
              <a:t>100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400" dirty="0" smtClean="0">
                <a:latin typeface="Avenir Book" charset="0"/>
                <a:ea typeface="Avenir Book" charset="0"/>
                <a:cs typeface="Avenir Book" charset="0"/>
              </a:rPr>
              <a:t>           1000            10000          100000</a:t>
            </a:r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9" name="Rectangle 13"/>
          <p:cNvSpPr>
            <a:spLocks noChangeArrowheads="1"/>
          </p:cNvSpPr>
          <p:nvPr/>
        </p:nvSpPr>
        <p:spPr bwMode="auto">
          <a:xfrm>
            <a:off x="5883076" y="6116271"/>
            <a:ext cx="26904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3872F2"/>
                </a:solidFill>
              </a:rPr>
              <a:t> 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R</a:t>
            </a:r>
            <a:r>
              <a:rPr lang="en-US" sz="1400" dirty="0" smtClean="0">
                <a:latin typeface="Avenir Book" charset="0"/>
                <a:ea typeface="Avenir Book" charset="0"/>
                <a:cs typeface="Avenir Book" charset="0"/>
              </a:rPr>
              <a:t>ate (Hz/mm</a:t>
            </a:r>
            <a:r>
              <a:rPr lang="en-US" sz="1400" baseline="30000" dirty="0" smtClean="0">
                <a:latin typeface="Avenir Book" charset="0"/>
                <a:ea typeface="Avenir Book" charset="0"/>
                <a:cs typeface="Avenir Book" charset="0"/>
              </a:rPr>
              <a:t>2</a:t>
            </a:r>
            <a:r>
              <a:rPr lang="en-US" sz="1400" dirty="0" smtClean="0">
                <a:latin typeface="Avenir Book" charset="0"/>
                <a:ea typeface="Avenir Book" charset="0"/>
                <a:cs typeface="Avenir Book" charset="0"/>
              </a:rPr>
              <a:t>)</a:t>
            </a:r>
            <a:endParaRPr lang="en-US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01" name="Straight Connector 100"/>
          <p:cNvCxnSpPr/>
          <p:nvPr/>
        </p:nvCxnSpPr>
        <p:spPr>
          <a:xfrm flipH="1" flipV="1">
            <a:off x="6723999" y="3347791"/>
            <a:ext cx="2006601" cy="266700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147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8646" y="3039654"/>
            <a:ext cx="4499069" cy="324154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grpSp>
          <p:nvGrpSpPr>
            <p:cNvPr id="8" name="Group 7"/>
            <p:cNvGrpSpPr/>
            <p:nvPr/>
          </p:nvGrpSpPr>
          <p:grpSpPr>
            <a:xfrm>
              <a:off x="12700" y="6362700"/>
              <a:ext cx="9131300" cy="501650"/>
              <a:chOff x="12700" y="6362700"/>
              <a:chExt cx="9131300" cy="50165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700" y="6362700"/>
                <a:ext cx="9131300" cy="5016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 descr="Screen Shot 2014-10-14 at 09.12.54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99" y="6373981"/>
                <a:ext cx="4546601" cy="480726"/>
              </a:xfrm>
              <a:prstGeom prst="rect">
                <a:avLst/>
              </a:prstGeom>
            </p:spPr>
          </p:pic>
        </p:grpSp>
        <p:pic>
          <p:nvPicPr>
            <p:cNvPr id="9" name="Picture 8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811" y="6410269"/>
              <a:ext cx="1892904" cy="416439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905" y="643278"/>
            <a:ext cx="806450" cy="537633"/>
          </a:xfrm>
          <a:prstGeom prst="rect">
            <a:avLst/>
          </a:prstGeom>
        </p:spPr>
      </p:pic>
      <p:sp>
        <p:nvSpPr>
          <p:cNvPr id="51" name="Rectangle 13"/>
          <p:cNvSpPr>
            <a:spLocks noChangeArrowheads="1"/>
          </p:cNvSpPr>
          <p:nvPr/>
        </p:nvSpPr>
        <p:spPr bwMode="auto">
          <a:xfrm>
            <a:off x="756091" y="262665"/>
            <a:ext cx="14480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MWPC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4" name="Rectangle 13"/>
          <p:cNvSpPr>
            <a:spLocks noChangeArrowheads="1"/>
          </p:cNvSpPr>
          <p:nvPr/>
        </p:nvSpPr>
        <p:spPr bwMode="auto">
          <a:xfrm>
            <a:off x="3068166" y="2115402"/>
            <a:ext cx="108997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X-ray</a:t>
            </a:r>
          </a:p>
          <a:p>
            <a:pPr algn="ctr"/>
            <a:r>
              <a:rPr lang="en-US" sz="1600" dirty="0">
                <a:latin typeface="Avenir Book" charset="0"/>
                <a:ea typeface="Avenir Book" charset="0"/>
                <a:cs typeface="Avenir Book" charset="0"/>
              </a:rPr>
              <a:t>6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keV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55" name="Connecteur droit avec flèche 69"/>
          <p:cNvCxnSpPr/>
          <p:nvPr/>
        </p:nvCxnSpPr>
        <p:spPr>
          <a:xfrm flipV="1">
            <a:off x="4124988" y="2290961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13"/>
          <p:cNvSpPr>
            <a:spLocks noChangeArrowheads="1"/>
          </p:cNvSpPr>
          <p:nvPr/>
        </p:nvSpPr>
        <p:spPr bwMode="auto">
          <a:xfrm>
            <a:off x="4519174" y="2115402"/>
            <a:ext cx="12799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&lt; 0.05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fC</a:t>
            </a:r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(in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Ar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/CO</a:t>
            </a:r>
            <a:r>
              <a:rPr lang="en-US" sz="1600" baseline="-25000" dirty="0" smtClean="0">
                <a:latin typeface="Avenir Book" charset="0"/>
                <a:ea typeface="Avenir Book" charset="0"/>
                <a:cs typeface="Avenir Book" charset="0"/>
              </a:rPr>
              <a:t>2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)</a:t>
            </a: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0" y="0"/>
            <a:ext cx="77639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000000"/>
                </a:solidFill>
                <a:latin typeface="Avenir Book"/>
                <a:cs typeface="Avenir Book"/>
              </a:rPr>
              <a:t>Readout options for gaseous detectors: MWPC </a:t>
            </a:r>
          </a:p>
        </p:txBody>
      </p:sp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25399" y="1415699"/>
            <a:ext cx="1089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neutron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38" name="Connecteur droit avec flèche 69"/>
          <p:cNvCxnSpPr/>
          <p:nvPr/>
        </p:nvCxnSpPr>
        <p:spPr>
          <a:xfrm flipV="1">
            <a:off x="1020119" y="1651723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1637014" y="1315173"/>
            <a:ext cx="946150" cy="685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13"/>
          <p:cNvSpPr>
            <a:spLocks noChangeArrowheads="1"/>
          </p:cNvSpPr>
          <p:nvPr/>
        </p:nvSpPr>
        <p:spPr bwMode="auto">
          <a:xfrm>
            <a:off x="3082031" y="1317909"/>
            <a:ext cx="108997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alpha</a:t>
            </a: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1470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keV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67" name="Connecteur droit avec flèche 69"/>
          <p:cNvCxnSpPr/>
          <p:nvPr/>
        </p:nvCxnSpPr>
        <p:spPr>
          <a:xfrm flipV="1">
            <a:off x="2645153" y="1600365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13"/>
          <p:cNvSpPr>
            <a:spLocks noChangeArrowheads="1"/>
          </p:cNvSpPr>
          <p:nvPr/>
        </p:nvSpPr>
        <p:spPr bwMode="auto">
          <a:xfrm>
            <a:off x="4498814" y="1377599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&lt; 10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fC</a:t>
            </a:r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5" name="Rectangle 74"/>
          <p:cNvSpPr>
            <a:spLocks noChangeArrowheads="1"/>
          </p:cNvSpPr>
          <p:nvPr/>
        </p:nvSpPr>
        <p:spPr bwMode="auto">
          <a:xfrm>
            <a:off x="6034398" y="1388369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G = 15</a:t>
            </a:r>
          </a:p>
        </p:txBody>
      </p:sp>
      <p:sp>
        <p:nvSpPr>
          <p:cNvPr id="76" name="Rectangle 13"/>
          <p:cNvSpPr>
            <a:spLocks noChangeArrowheads="1"/>
          </p:cNvSpPr>
          <p:nvPr/>
        </p:nvSpPr>
        <p:spPr bwMode="auto">
          <a:xfrm>
            <a:off x="1565104" y="1108421"/>
            <a:ext cx="108997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converter</a:t>
            </a: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10B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7" name="Rectangle 13"/>
          <p:cNvSpPr>
            <a:spLocks noChangeArrowheads="1"/>
          </p:cNvSpPr>
          <p:nvPr/>
        </p:nvSpPr>
        <p:spPr bwMode="auto">
          <a:xfrm>
            <a:off x="25399" y="2931636"/>
            <a:ext cx="1089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neutron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78" name="Connecteur droit avec flèche 69"/>
          <p:cNvCxnSpPr/>
          <p:nvPr/>
        </p:nvCxnSpPr>
        <p:spPr>
          <a:xfrm flipV="1">
            <a:off x="1020119" y="3167660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1637014" y="2831110"/>
            <a:ext cx="946150" cy="685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13"/>
          <p:cNvSpPr>
            <a:spLocks noChangeArrowheads="1"/>
          </p:cNvSpPr>
          <p:nvPr/>
        </p:nvSpPr>
        <p:spPr bwMode="auto">
          <a:xfrm>
            <a:off x="3057362" y="2866233"/>
            <a:ext cx="115989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proton + t</a:t>
            </a:r>
          </a:p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770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keV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81" name="Connecteur droit avec flèche 69"/>
          <p:cNvCxnSpPr/>
          <p:nvPr/>
        </p:nvCxnSpPr>
        <p:spPr>
          <a:xfrm flipV="1">
            <a:off x="2645153" y="3116302"/>
            <a:ext cx="503898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69"/>
          <p:cNvCxnSpPr/>
          <p:nvPr/>
        </p:nvCxnSpPr>
        <p:spPr>
          <a:xfrm flipV="1">
            <a:off x="4217257" y="3109952"/>
            <a:ext cx="494368" cy="1270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13"/>
          <p:cNvSpPr>
            <a:spLocks noChangeArrowheads="1"/>
          </p:cNvSpPr>
          <p:nvPr/>
        </p:nvSpPr>
        <p:spPr bwMode="auto">
          <a:xfrm>
            <a:off x="4498814" y="2893536"/>
            <a:ext cx="12799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&lt; 3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fC</a:t>
            </a:r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84" name="Connecteur droit avec flèche 69"/>
          <p:cNvCxnSpPr/>
          <p:nvPr/>
        </p:nvCxnSpPr>
        <p:spPr>
          <a:xfrm flipV="1">
            <a:off x="5695392" y="3094934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>
            <a:spLocks noChangeArrowheads="1"/>
          </p:cNvSpPr>
          <p:nvPr/>
        </p:nvSpPr>
        <p:spPr bwMode="auto">
          <a:xfrm>
            <a:off x="6034398" y="2904306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G = 500</a:t>
            </a:r>
          </a:p>
        </p:txBody>
      </p:sp>
      <p:sp>
        <p:nvSpPr>
          <p:cNvPr id="86" name="Rectangle 13"/>
          <p:cNvSpPr>
            <a:spLocks noChangeArrowheads="1"/>
          </p:cNvSpPr>
          <p:nvPr/>
        </p:nvSpPr>
        <p:spPr bwMode="auto">
          <a:xfrm>
            <a:off x="1587225" y="2575810"/>
            <a:ext cx="108997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converter3He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87" name="Connecteur droit avec flèche 69"/>
          <p:cNvCxnSpPr/>
          <p:nvPr/>
        </p:nvCxnSpPr>
        <p:spPr>
          <a:xfrm flipV="1">
            <a:off x="5681296" y="2179683"/>
            <a:ext cx="585596" cy="10408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6115385" y="1990890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G = </a:t>
            </a:r>
            <a:r>
              <a:rPr lang="en-US" sz="1600" dirty="0" smtClean="0">
                <a:solidFill>
                  <a:srgbClr val="00AC00"/>
                </a:solidFill>
                <a:latin typeface="Avenir Book" charset="0"/>
                <a:ea typeface="Avenir Book" charset="0"/>
                <a:cs typeface="Avenir Book" charset="0"/>
              </a:rPr>
              <a:t>3000</a:t>
            </a:r>
          </a:p>
        </p:txBody>
      </p:sp>
      <p:cxnSp>
        <p:nvCxnSpPr>
          <p:cNvPr id="89" name="Connecteur droit avec flèche 69"/>
          <p:cNvCxnSpPr/>
          <p:nvPr/>
        </p:nvCxnSpPr>
        <p:spPr>
          <a:xfrm>
            <a:off x="5695392" y="2364669"/>
            <a:ext cx="571500" cy="15184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>
            <a:spLocks noChangeArrowheads="1"/>
          </p:cNvSpPr>
          <p:nvPr/>
        </p:nvSpPr>
        <p:spPr bwMode="auto">
          <a:xfrm>
            <a:off x="6160180" y="2339966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G =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30000</a:t>
            </a:r>
          </a:p>
        </p:txBody>
      </p:sp>
      <p:cxnSp>
        <p:nvCxnSpPr>
          <p:cNvPr id="96" name="Connecteur droit avec flèche 69"/>
          <p:cNvCxnSpPr/>
          <p:nvPr/>
        </p:nvCxnSpPr>
        <p:spPr>
          <a:xfrm>
            <a:off x="7132538" y="1530121"/>
            <a:ext cx="695209" cy="301077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avec flèche 69"/>
          <p:cNvCxnSpPr/>
          <p:nvPr/>
        </p:nvCxnSpPr>
        <p:spPr>
          <a:xfrm>
            <a:off x="7325128" y="2472971"/>
            <a:ext cx="643162" cy="318434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avec flèche 69"/>
          <p:cNvCxnSpPr/>
          <p:nvPr/>
        </p:nvCxnSpPr>
        <p:spPr>
          <a:xfrm flipV="1">
            <a:off x="7214811" y="2879588"/>
            <a:ext cx="673044" cy="193995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13"/>
          <p:cNvSpPr>
            <a:spLocks noChangeArrowheads="1"/>
          </p:cNvSpPr>
          <p:nvPr/>
        </p:nvSpPr>
        <p:spPr bwMode="auto">
          <a:xfrm>
            <a:off x="7619145" y="1526056"/>
            <a:ext cx="1524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Final charge =</a:t>
            </a:r>
          </a:p>
          <a:p>
            <a:pPr algn="ctr"/>
            <a:r>
              <a:rPr lang="en-US" sz="1600" dirty="0" smtClean="0">
                <a:solidFill>
                  <a:srgbClr val="00AC00"/>
                </a:solidFill>
                <a:latin typeface="Avenir Book" charset="0"/>
                <a:ea typeface="Avenir Book" charset="0"/>
                <a:cs typeface="Avenir Book" charset="0"/>
              </a:rPr>
              <a:t>0.15pC</a:t>
            </a:r>
          </a:p>
        </p:txBody>
      </p:sp>
      <p:sp>
        <p:nvSpPr>
          <p:cNvPr id="56" name="Rectangle 13"/>
          <p:cNvSpPr>
            <a:spLocks noChangeArrowheads="1"/>
          </p:cNvSpPr>
          <p:nvPr/>
        </p:nvSpPr>
        <p:spPr bwMode="auto">
          <a:xfrm>
            <a:off x="7980577" y="2677314"/>
            <a:ext cx="127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1.5pC</a:t>
            </a:r>
          </a:p>
        </p:txBody>
      </p:sp>
      <p:cxnSp>
        <p:nvCxnSpPr>
          <p:cNvPr id="58" name="Connecteur droit avec flèche 69"/>
          <p:cNvCxnSpPr/>
          <p:nvPr/>
        </p:nvCxnSpPr>
        <p:spPr>
          <a:xfrm flipV="1">
            <a:off x="7228286" y="1942206"/>
            <a:ext cx="535648" cy="20267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13"/>
          <p:cNvSpPr>
            <a:spLocks noChangeArrowheads="1"/>
          </p:cNvSpPr>
          <p:nvPr/>
        </p:nvSpPr>
        <p:spPr bwMode="auto">
          <a:xfrm>
            <a:off x="3434097" y="5282007"/>
            <a:ext cx="144807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B0F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200" dirty="0" smtClean="0">
                <a:solidFill>
                  <a:srgbClr val="00AC00"/>
                </a:solidFill>
                <a:latin typeface="Avenir Book" charset="0"/>
                <a:ea typeface="Avenir Book" charset="0"/>
                <a:cs typeface="Avenir Book" charset="0"/>
              </a:rPr>
              <a:t>equivalent neutron </a:t>
            </a:r>
          </a:p>
          <a:p>
            <a:pPr algn="ctr"/>
            <a:r>
              <a:rPr lang="en-US" sz="1200" dirty="0" smtClean="0">
                <a:solidFill>
                  <a:srgbClr val="00AC00"/>
                </a:solidFill>
                <a:latin typeface="Avenir Book" charset="0"/>
                <a:ea typeface="Avenir Book" charset="0"/>
                <a:cs typeface="Avenir Book" charset="0"/>
              </a:rPr>
              <a:t>charge event</a:t>
            </a:r>
            <a:endParaRPr lang="en-US" sz="1200" dirty="0">
              <a:solidFill>
                <a:srgbClr val="00AC00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1200" dirty="0">
                <a:solidFill>
                  <a:srgbClr val="00AC00"/>
                </a:solidFill>
                <a:latin typeface="Avenir Book" charset="0"/>
                <a:ea typeface="Avenir Book" charset="0"/>
                <a:cs typeface="Avenir Book" charset="0"/>
              </a:rPr>
              <a:t>f</a:t>
            </a:r>
            <a:r>
              <a:rPr lang="en-US" sz="1200" dirty="0" smtClean="0">
                <a:solidFill>
                  <a:srgbClr val="00AC00"/>
                </a:solidFill>
                <a:latin typeface="Avenir Book" charset="0"/>
                <a:ea typeface="Avenir Book" charset="0"/>
                <a:cs typeface="Avenir Book" charset="0"/>
              </a:rPr>
              <a:t>or 10B readout</a:t>
            </a:r>
            <a:endParaRPr lang="en-US" sz="1200" dirty="0">
              <a:solidFill>
                <a:srgbClr val="00AC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>
            <a:off x="4639883" y="5630121"/>
            <a:ext cx="4535172" cy="26334"/>
          </a:xfrm>
          <a:prstGeom prst="line">
            <a:avLst/>
          </a:prstGeom>
          <a:ln w="19050">
            <a:solidFill>
              <a:srgbClr val="00AC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4572000" y="4217246"/>
            <a:ext cx="4584059" cy="1022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Rectangle 13"/>
          <p:cNvSpPr>
            <a:spLocks noChangeArrowheads="1"/>
          </p:cNvSpPr>
          <p:nvPr/>
        </p:nvSpPr>
        <p:spPr bwMode="auto">
          <a:xfrm>
            <a:off x="3434097" y="3880777"/>
            <a:ext cx="144807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B0F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equivalent neutron </a:t>
            </a:r>
          </a:p>
          <a:p>
            <a:pPr algn="ctr"/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charge event</a:t>
            </a:r>
            <a:endParaRPr lang="en-US" sz="1200" dirty="0">
              <a:solidFill>
                <a:schemeClr val="accent6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or 3He readout</a:t>
            </a:r>
            <a:endParaRPr lang="en-US" sz="1200" dirty="0">
              <a:solidFill>
                <a:schemeClr val="accent6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4700074" y="3474508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Avenir Book" charset="0"/>
                <a:ea typeface="Avenir Book" charset="0"/>
                <a:cs typeface="Avenir Book" charset="0"/>
              </a:rPr>
              <a:t>G</a:t>
            </a:r>
            <a:endParaRPr lang="en-US"/>
          </a:p>
        </p:txBody>
      </p:sp>
      <p:cxnSp>
        <p:nvCxnSpPr>
          <p:cNvPr id="63" name="Connecteur droit avec flèche 69"/>
          <p:cNvCxnSpPr/>
          <p:nvPr/>
        </p:nvCxnSpPr>
        <p:spPr>
          <a:xfrm flipV="1">
            <a:off x="4068383" y="1568383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9"/>
          <p:cNvCxnSpPr/>
          <p:nvPr/>
        </p:nvCxnSpPr>
        <p:spPr>
          <a:xfrm flipV="1">
            <a:off x="5623650" y="1553365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/>
          <p:cNvSpPr/>
          <p:nvPr/>
        </p:nvSpPr>
        <p:spPr>
          <a:xfrm>
            <a:off x="5659325" y="5906151"/>
            <a:ext cx="4023659" cy="4026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13"/>
          <p:cNvSpPr>
            <a:spLocks noChangeArrowheads="1"/>
          </p:cNvSpPr>
          <p:nvPr/>
        </p:nvSpPr>
        <p:spPr bwMode="auto">
          <a:xfrm>
            <a:off x="5553863" y="5954515"/>
            <a:ext cx="58761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 charset="0"/>
                <a:ea typeface="Avenir Book" charset="0"/>
                <a:cs typeface="Avenir Book" charset="0"/>
              </a:rPr>
              <a:t>100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400" dirty="0" smtClean="0">
                <a:latin typeface="Avenir Book" charset="0"/>
                <a:ea typeface="Avenir Book" charset="0"/>
                <a:cs typeface="Avenir Book" charset="0"/>
              </a:rPr>
              <a:t>           1000            10000          100000</a:t>
            </a:r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9" name="Rectangle 13"/>
          <p:cNvSpPr>
            <a:spLocks noChangeArrowheads="1"/>
          </p:cNvSpPr>
          <p:nvPr/>
        </p:nvSpPr>
        <p:spPr bwMode="auto">
          <a:xfrm>
            <a:off x="5883076" y="6116271"/>
            <a:ext cx="26904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3872F2"/>
                </a:solidFill>
              </a:rPr>
              <a:t> 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R</a:t>
            </a:r>
            <a:r>
              <a:rPr lang="en-US" sz="1400" dirty="0" smtClean="0">
                <a:latin typeface="Avenir Book" charset="0"/>
                <a:ea typeface="Avenir Book" charset="0"/>
                <a:cs typeface="Avenir Book" charset="0"/>
              </a:rPr>
              <a:t>ate (Hz/mm</a:t>
            </a:r>
            <a:r>
              <a:rPr lang="en-US" sz="1400" baseline="30000" dirty="0" smtClean="0">
                <a:latin typeface="Avenir Book" charset="0"/>
                <a:ea typeface="Avenir Book" charset="0"/>
                <a:cs typeface="Avenir Book" charset="0"/>
              </a:rPr>
              <a:t>2</a:t>
            </a:r>
            <a:r>
              <a:rPr lang="en-US" sz="1400" dirty="0" smtClean="0">
                <a:latin typeface="Avenir Book" charset="0"/>
                <a:ea typeface="Avenir Book" charset="0"/>
                <a:cs typeface="Avenir Book" charset="0"/>
              </a:rPr>
              <a:t>)</a:t>
            </a:r>
            <a:endParaRPr lang="en-US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01" name="Straight Connector 100"/>
          <p:cNvCxnSpPr/>
          <p:nvPr/>
        </p:nvCxnSpPr>
        <p:spPr>
          <a:xfrm flipH="1" flipV="1">
            <a:off x="6723999" y="3347791"/>
            <a:ext cx="2006601" cy="266700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69"/>
          <p:cNvCxnSpPr/>
          <p:nvPr/>
        </p:nvCxnSpPr>
        <p:spPr>
          <a:xfrm flipV="1">
            <a:off x="2083685" y="3895028"/>
            <a:ext cx="9448" cy="2167584"/>
          </a:xfrm>
          <a:prstGeom prst="straightConnector1">
            <a:avLst/>
          </a:prstGeom>
          <a:ln w="1270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13"/>
          <p:cNvSpPr>
            <a:spLocks noChangeArrowheads="1"/>
          </p:cNvSpPr>
          <p:nvPr/>
        </p:nvSpPr>
        <p:spPr bwMode="auto">
          <a:xfrm>
            <a:off x="202159" y="5282007"/>
            <a:ext cx="144807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gain ~ charge to evacuate 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61" name="Connecteur droit avec flèche 69"/>
          <p:cNvCxnSpPr/>
          <p:nvPr/>
        </p:nvCxnSpPr>
        <p:spPr>
          <a:xfrm flipH="1">
            <a:off x="1570065" y="3964171"/>
            <a:ext cx="1634" cy="2139214"/>
          </a:xfrm>
          <a:prstGeom prst="straightConnector1">
            <a:avLst/>
          </a:prstGeom>
          <a:ln w="1270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1967696" y="3946926"/>
            <a:ext cx="144807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rate capability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37838" y="3765369"/>
            <a:ext cx="2757308" cy="235818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19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grpSp>
          <p:nvGrpSpPr>
            <p:cNvPr id="13" name="Group 12"/>
            <p:cNvGrpSpPr/>
            <p:nvPr/>
          </p:nvGrpSpPr>
          <p:grpSpPr>
            <a:xfrm>
              <a:off x="12700" y="6362700"/>
              <a:ext cx="9131300" cy="501650"/>
              <a:chOff x="12700" y="6362700"/>
              <a:chExt cx="9131300" cy="50165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2700" y="6362700"/>
                <a:ext cx="9131300" cy="5016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6" name="Picture 15" descr="Screen Shot 2014-10-14 at 09.12.54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99" y="6373981"/>
                <a:ext cx="4546601" cy="480726"/>
              </a:xfrm>
              <a:prstGeom prst="rect">
                <a:avLst/>
              </a:prstGeom>
            </p:spPr>
          </p:pic>
        </p:grpSp>
        <p:pic>
          <p:nvPicPr>
            <p:cNvPr id="14" name="Picture 13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811" y="6410269"/>
              <a:ext cx="1892904" cy="416439"/>
            </a:xfrm>
            <a:prstGeom prst="rect">
              <a:avLst/>
            </a:prstGeom>
          </p:spPr>
        </p:pic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-48317" y="2457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  <a:latin typeface="Avenir Book"/>
                <a:cs typeface="Avenir Book"/>
              </a:rPr>
              <a:t>The Multi-Blade project</a:t>
            </a:r>
          </a:p>
        </p:txBody>
      </p:sp>
      <p:sp>
        <p:nvSpPr>
          <p:cNvPr id="8" name="Rectangle 7"/>
          <p:cNvSpPr/>
          <p:nvPr/>
        </p:nvSpPr>
        <p:spPr>
          <a:xfrm>
            <a:off x="296146" y="5969859"/>
            <a:ext cx="8564407" cy="24622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F. </a:t>
            </a:r>
            <a:r>
              <a:rPr lang="en-US" sz="1000" dirty="0" err="1" smtClean="0">
                <a:latin typeface="Avenir Book" charset="0"/>
                <a:ea typeface="Avenir Book" charset="0"/>
                <a:cs typeface="Avenir Book" charset="0"/>
              </a:rPr>
              <a:t>Piscitelli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 et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al., The Multi-Blade Boron-10-based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Neutron Detector for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high intensity Neutron Reflectometry at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ESS,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JINST 12 (3) P03013 (2017).</a:t>
            </a:r>
            <a:endParaRPr lang="en-US" sz="10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36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10-27 at 09.01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889" y="468445"/>
            <a:ext cx="3837804" cy="5829744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21" name="Rectangle 20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 descr="Screen Shot 2014-10-14 at 09.12.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-48317" y="2457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  <a:latin typeface="Avenir Book"/>
                <a:cs typeface="Avenir Book"/>
              </a:rPr>
              <a:t>The Multi-Blade project</a:t>
            </a:r>
          </a:p>
        </p:txBody>
      </p:sp>
      <p:pic>
        <p:nvPicPr>
          <p:cNvPr id="7" name="Picture 6" descr="Screen Shot 2015-09-16 at 12.02.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101551"/>
            <a:ext cx="1536700" cy="366894"/>
          </a:xfrm>
          <a:prstGeom prst="rect">
            <a:avLst/>
          </a:prstGeom>
        </p:spPr>
      </p:pic>
      <p:pic>
        <p:nvPicPr>
          <p:cNvPr id="8" name="Picture 7" descr="Screen Shot 2015-09-16 at 14.46.1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5266" y="1574800"/>
            <a:ext cx="2264433" cy="552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2550" y="2209402"/>
            <a:ext cx="1210394" cy="4478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94615" y="2539484"/>
            <a:ext cx="2526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Wigner Research Institute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1088" y="716780"/>
            <a:ext cx="1236771" cy="665490"/>
          </a:xfrm>
          <a:prstGeom prst="rect">
            <a:avLst/>
          </a:prstGeom>
        </p:spPr>
      </p:pic>
      <p:pic>
        <p:nvPicPr>
          <p:cNvPr id="14" name="Picture 13" descr="brightnessGreenXLar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3597" y="5762560"/>
            <a:ext cx="905829" cy="335156"/>
          </a:xfrm>
          <a:prstGeom prst="rect">
            <a:avLst/>
          </a:prstGeom>
        </p:spPr>
      </p:pic>
      <p:pic>
        <p:nvPicPr>
          <p:cNvPr id="16" name="Picture 15" descr="Screen Shot 2015-09-16 at 14.46.1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738" y="2410270"/>
            <a:ext cx="1059263" cy="2584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4248" y="1811413"/>
            <a:ext cx="807557" cy="43453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355305" y="2061284"/>
            <a:ext cx="9877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venir Book"/>
                <a:cs typeface="Avenir Book"/>
              </a:rPr>
              <a:t>Lund</a:t>
            </a:r>
            <a:endParaRPr lang="en-US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72600" y="5469771"/>
            <a:ext cx="1314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venir Book"/>
                <a:cs typeface="Avenir Book"/>
              </a:rPr>
              <a:t>Budapest</a:t>
            </a:r>
            <a:endParaRPr lang="en-US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20442" y="4986058"/>
            <a:ext cx="41698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The key objective of WP4 is the technological 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evolution of neutron detectors in terms of 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resolution, intensity and dimensions. 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20442" y="4376459"/>
            <a:ext cx="2963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3 years 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120442" y="5943827"/>
            <a:ext cx="45719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Task 4.2 Neutron Detectors – The Intensity Frontier</a:t>
            </a:r>
            <a:endParaRPr lang="en-US" sz="14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pic>
        <p:nvPicPr>
          <p:cNvPr id="24" name="Picture 23" descr="linkopings_universitet_logo_detail_blu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8406" y="3047625"/>
            <a:ext cx="599058" cy="59905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941224" y="3646683"/>
            <a:ext cx="20313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Linköping University</a:t>
            </a:r>
          </a:p>
        </p:txBody>
      </p:sp>
      <p:pic>
        <p:nvPicPr>
          <p:cNvPr id="29" name="Picture 28" descr="linkopings_universitet_logo_detail_blu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9836" y="797895"/>
            <a:ext cx="323937" cy="32393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820244" y="752500"/>
            <a:ext cx="1411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venir Book"/>
                <a:cs typeface="Avenir Book"/>
              </a:rPr>
              <a:t>Linköping</a:t>
            </a:r>
            <a:endParaRPr lang="en-US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1791850" y="1178278"/>
            <a:ext cx="277986" cy="633136"/>
          </a:xfrm>
          <a:prstGeom prst="straightConnector1">
            <a:avLst/>
          </a:prstGeom>
          <a:ln w="38100">
            <a:solidFill>
              <a:schemeClr val="accent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9" idx="0"/>
          </p:cNvCxnSpPr>
          <p:nvPr/>
        </p:nvCxnSpPr>
        <p:spPr>
          <a:xfrm flipH="1" flipV="1">
            <a:off x="2372600" y="1262944"/>
            <a:ext cx="657276" cy="4206827"/>
          </a:xfrm>
          <a:prstGeom prst="straightConnector1">
            <a:avLst/>
          </a:prstGeom>
          <a:ln w="38100">
            <a:solidFill>
              <a:schemeClr val="accent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1968370" y="2739529"/>
            <a:ext cx="959686" cy="2784971"/>
          </a:xfrm>
          <a:prstGeom prst="straightConnector1">
            <a:avLst/>
          </a:prstGeom>
          <a:ln w="38100">
            <a:solidFill>
              <a:schemeClr val="accent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216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FFang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77" y="592054"/>
            <a:ext cx="4537665" cy="354940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" name="Rectangle 2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Screen Shot 2014-10-14 at 09.12.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cxnSp>
        <p:nvCxnSpPr>
          <p:cNvPr id="8" name="Straight Arrow Connector 7"/>
          <p:cNvCxnSpPr/>
          <p:nvPr/>
        </p:nvCxnSpPr>
        <p:spPr>
          <a:xfrm>
            <a:off x="2402241" y="1413730"/>
            <a:ext cx="0" cy="2423174"/>
          </a:xfrm>
          <a:prstGeom prst="straightConnector1">
            <a:avLst/>
          </a:prstGeom>
          <a:ln w="15240">
            <a:solidFill>
              <a:schemeClr val="tx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 rot="20392131">
            <a:off x="4515587" y="4708066"/>
            <a:ext cx="4627956" cy="633108"/>
            <a:chOff x="2850515" y="2977176"/>
            <a:chExt cx="2730765" cy="451824"/>
          </a:xfrm>
        </p:grpSpPr>
        <p:sp>
          <p:nvSpPr>
            <p:cNvPr id="12" name="Rectangle 11"/>
            <p:cNvSpPr/>
            <p:nvPr/>
          </p:nvSpPr>
          <p:spPr>
            <a:xfrm>
              <a:off x="2863850" y="3131333"/>
              <a:ext cx="2717430" cy="785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Triangle 1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3" name="Straight Arrow Connector 52"/>
          <p:cNvCxnSpPr/>
          <p:nvPr/>
        </p:nvCxnSpPr>
        <p:spPr>
          <a:xfrm flipV="1">
            <a:off x="4051300" y="5109679"/>
            <a:ext cx="2326404" cy="36023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83"/>
          <p:cNvSpPr>
            <a:spLocks noChangeArrowheads="1"/>
          </p:cNvSpPr>
          <p:nvPr/>
        </p:nvSpPr>
        <p:spPr bwMode="auto">
          <a:xfrm>
            <a:off x="4051300" y="4811190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neutrons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58" name="Rectangle 83"/>
          <p:cNvSpPr>
            <a:spLocks noChangeArrowheads="1"/>
          </p:cNvSpPr>
          <p:nvPr/>
        </p:nvSpPr>
        <p:spPr bwMode="auto">
          <a:xfrm>
            <a:off x="1868126" y="1045892"/>
            <a:ext cx="14273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5 degrees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59" name="TextBox 58"/>
          <p:cNvSpPr txBox="1"/>
          <p:nvPr/>
        </p:nvSpPr>
        <p:spPr>
          <a:xfrm rot="21385970">
            <a:off x="4853308" y="505140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latin typeface="Arial" pitchFamily="34" charset="0"/>
                <a:cs typeface="Arial" pitchFamily="34" charset="0"/>
              </a:rPr>
              <a:t>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Arc 59"/>
          <p:cNvSpPr/>
          <p:nvPr/>
        </p:nvSpPr>
        <p:spPr>
          <a:xfrm rot="11042738">
            <a:off x="5347231" y="5041925"/>
            <a:ext cx="269248" cy="391289"/>
          </a:xfrm>
          <a:prstGeom prst="arc">
            <a:avLst>
              <a:gd name="adj1" fmla="val 16594572"/>
              <a:gd name="adj2" fmla="val 208249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/>
          <p:cNvCxnSpPr/>
          <p:nvPr/>
        </p:nvCxnSpPr>
        <p:spPr>
          <a:xfrm flipH="1">
            <a:off x="2204697" y="2456380"/>
            <a:ext cx="2562461" cy="0"/>
          </a:xfrm>
          <a:prstGeom prst="straightConnector1">
            <a:avLst/>
          </a:prstGeom>
          <a:ln w="15240">
            <a:solidFill>
              <a:schemeClr val="tx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83"/>
          <p:cNvSpPr>
            <a:spLocks noChangeArrowheads="1"/>
          </p:cNvSpPr>
          <p:nvPr/>
        </p:nvSpPr>
        <p:spPr bwMode="auto">
          <a:xfrm>
            <a:off x="4747042" y="2271714"/>
            <a:ext cx="446712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Efficiency 45% </a:t>
            </a:r>
            <a:r>
              <a:rPr lang="en-US" sz="1600" dirty="0">
                <a:latin typeface="Avenir Book"/>
                <a:cs typeface="Avenir Book"/>
              </a:rPr>
              <a:t>at </a:t>
            </a:r>
            <a:r>
              <a:rPr lang="en-US" sz="1600" dirty="0" smtClean="0">
                <a:latin typeface="Avenir Book"/>
                <a:cs typeface="Avenir Book"/>
              </a:rPr>
              <a:t>2.5Å</a:t>
            </a:r>
          </a:p>
          <a:p>
            <a:r>
              <a:rPr lang="en-US" sz="1600" dirty="0" smtClean="0">
                <a:latin typeface="Avenir Book"/>
                <a:cs typeface="Avenir Book"/>
              </a:rPr>
              <a:t>A single Boron layer inclined at 5 degrees</a:t>
            </a:r>
          </a:p>
        </p:txBody>
      </p:sp>
      <p:sp>
        <p:nvSpPr>
          <p:cNvPr id="57" name="Rectangle 83"/>
          <p:cNvSpPr>
            <a:spLocks noChangeArrowheads="1"/>
          </p:cNvSpPr>
          <p:nvPr/>
        </p:nvSpPr>
        <p:spPr bwMode="auto">
          <a:xfrm>
            <a:off x="1688565" y="548636"/>
            <a:ext cx="14273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/>
                <a:cs typeface="Avenir Book"/>
              </a:rPr>
              <a:t>Efficiency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71" name="Rectangle 70"/>
          <p:cNvSpPr/>
          <p:nvPr/>
        </p:nvSpPr>
        <p:spPr>
          <a:xfrm rot="20426334">
            <a:off x="8266661" y="4334163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 rot="20488696">
            <a:off x="7269157" y="4605143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3" name="Picture 62" descr="brightnessGreenX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sp>
        <p:nvSpPr>
          <p:cNvPr id="65" name="Text Box 7"/>
          <p:cNvSpPr txBox="1">
            <a:spLocks noChangeArrowheads="1"/>
          </p:cNvSpPr>
          <p:nvPr/>
        </p:nvSpPr>
        <p:spPr bwMode="auto">
          <a:xfrm>
            <a:off x="-48317" y="2457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  <a:latin typeface="Avenir Book"/>
                <a:cs typeface="Avenir Book"/>
              </a:rPr>
              <a:t>The Multi-Blade project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556637" y="5979233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Symbol" charset="2"/>
                <a:cs typeface="Symbol" charset="2"/>
              </a:rPr>
              <a:t>q </a:t>
            </a:r>
            <a:r>
              <a:rPr lang="en-US" sz="1600" dirty="0" smtClean="0">
                <a:latin typeface="Avenir Book"/>
                <a:cs typeface="Avenir Book"/>
              </a:rPr>
              <a:t>= 5 degrees</a:t>
            </a:r>
            <a:endParaRPr lang="en-US" sz="16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38013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roup 458"/>
          <p:cNvGrpSpPr/>
          <p:nvPr/>
        </p:nvGrpSpPr>
        <p:grpSpPr>
          <a:xfrm rot="20392131">
            <a:off x="4515587" y="4708066"/>
            <a:ext cx="4627956" cy="633108"/>
            <a:chOff x="2850515" y="2977176"/>
            <a:chExt cx="2730765" cy="451824"/>
          </a:xfrm>
        </p:grpSpPr>
        <p:sp>
          <p:nvSpPr>
            <p:cNvPr id="460" name="Rectangle 459"/>
            <p:cNvSpPr/>
            <p:nvPr/>
          </p:nvSpPr>
          <p:spPr>
            <a:xfrm>
              <a:off x="2863850" y="3131333"/>
              <a:ext cx="2717430" cy="785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Rectangle 46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Oval 46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Oval 46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Oval 46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Right Triangle 46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Freeform 46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Oval 46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Oval 46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Oval 46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Oval 46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Oval 47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Oval 47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Oval 47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Oval 47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Oval 47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Oval 47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Oval 47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Oval 47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Oval 47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Oval 47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Oval 48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Oval 48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Oval 48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Oval 48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Oval 48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Oval 48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Oval 48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Oval 48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Oval 48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Oval 48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Oval 49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Oval 49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Oval 49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Oval 49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Oval 49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Oval 49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Oval 49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Oval 49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Oval 49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40" name="Rectangle 39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1" name="Picture 40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-2134589" y="518300"/>
            <a:ext cx="7704294" cy="7467600"/>
            <a:chOff x="1477249" y="-533400"/>
            <a:chExt cx="7704294" cy="7467600"/>
          </a:xfrm>
        </p:grpSpPr>
        <p:cxnSp>
          <p:nvCxnSpPr>
            <p:cNvPr id="114" name="Straight Arrow Connector 113"/>
            <p:cNvCxnSpPr/>
            <p:nvPr/>
          </p:nvCxnSpPr>
          <p:spPr>
            <a:xfrm flipV="1">
              <a:off x="5111750" y="2586450"/>
              <a:ext cx="2205129" cy="5885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Arc 114"/>
            <p:cNvSpPr/>
            <p:nvPr/>
          </p:nvSpPr>
          <p:spPr>
            <a:xfrm>
              <a:off x="3001249" y="990600"/>
              <a:ext cx="4419600" cy="4343400"/>
            </a:xfrm>
            <a:prstGeom prst="arc">
              <a:avLst>
                <a:gd name="adj1" fmla="val 18358277"/>
                <a:gd name="adj2" fmla="val 21525764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Arc 115"/>
            <p:cNvSpPr/>
            <p:nvPr/>
          </p:nvSpPr>
          <p:spPr>
            <a:xfrm>
              <a:off x="1477249" y="-533400"/>
              <a:ext cx="7467600" cy="7467600"/>
            </a:xfrm>
            <a:prstGeom prst="arc">
              <a:avLst>
                <a:gd name="adj1" fmla="val 18378030"/>
                <a:gd name="adj2" fmla="val 21488267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5" name="Straight Arrow Connector 124"/>
            <p:cNvCxnSpPr>
              <a:stCxn id="115" idx="2"/>
            </p:cNvCxnSpPr>
            <p:nvPr/>
          </p:nvCxnSpPr>
          <p:spPr>
            <a:xfrm flipV="1">
              <a:off x="7420316" y="3070145"/>
              <a:ext cx="1524533" cy="4444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>
              <a:stCxn id="115" idx="0"/>
              <a:endCxn id="116" idx="0"/>
            </p:cNvCxnSpPr>
            <p:nvPr/>
          </p:nvCxnSpPr>
          <p:spPr>
            <a:xfrm flipV="1">
              <a:off x="6494251" y="191244"/>
              <a:ext cx="927283" cy="120301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1"/>
            <p:cNvGrpSpPr/>
            <p:nvPr/>
          </p:nvGrpSpPr>
          <p:grpSpPr>
            <a:xfrm rot="18078754">
              <a:off x="6564146" y="992757"/>
              <a:ext cx="1291891" cy="194951"/>
              <a:chOff x="2850515" y="2977176"/>
              <a:chExt cx="2730765" cy="451824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ight Triangle 48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6" name="Straight Arrow Connector 155"/>
            <p:cNvCxnSpPr/>
            <p:nvPr/>
          </p:nvCxnSpPr>
          <p:spPr>
            <a:xfrm flipV="1">
              <a:off x="5100552" y="1635050"/>
              <a:ext cx="1706648" cy="15399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/>
            <p:cNvCxnSpPr/>
            <p:nvPr/>
          </p:nvCxnSpPr>
          <p:spPr>
            <a:xfrm flipV="1">
              <a:off x="5111750" y="2090267"/>
              <a:ext cx="1969995" cy="1084733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" name="Group 157"/>
            <p:cNvGrpSpPr/>
            <p:nvPr/>
          </p:nvGrpSpPr>
          <p:grpSpPr>
            <a:xfrm rot="18253117">
              <a:off x="6759030" y="1193391"/>
              <a:ext cx="1291891" cy="194951"/>
              <a:chOff x="2850515" y="2977176"/>
              <a:chExt cx="2730765" cy="451824"/>
            </a:xfrm>
          </p:grpSpPr>
          <p:sp>
            <p:nvSpPr>
              <p:cNvPr id="159" name="Rectangle 158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ight Triangle 163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Freeform 164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Oval 197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9" name="Group 198"/>
            <p:cNvGrpSpPr/>
            <p:nvPr/>
          </p:nvGrpSpPr>
          <p:grpSpPr>
            <a:xfrm rot="18312533">
              <a:off x="6943850" y="1451770"/>
              <a:ext cx="1291891" cy="194951"/>
              <a:chOff x="2850515" y="2977176"/>
              <a:chExt cx="2730765" cy="451824"/>
            </a:xfrm>
          </p:grpSpPr>
          <p:sp>
            <p:nvSpPr>
              <p:cNvPr id="200" name="Rectangle 199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Rectangle 200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Oval 202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Oval 203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ight Triangle 204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Freeform 205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Oval 227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Oval 237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Oval 238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0" name="Group 239"/>
            <p:cNvGrpSpPr/>
            <p:nvPr/>
          </p:nvGrpSpPr>
          <p:grpSpPr>
            <a:xfrm rot="18604752">
              <a:off x="7102601" y="1700101"/>
              <a:ext cx="1291891" cy="194951"/>
              <a:chOff x="2850515" y="2977176"/>
              <a:chExt cx="2730765" cy="451824"/>
            </a:xfrm>
          </p:grpSpPr>
          <p:sp>
            <p:nvSpPr>
              <p:cNvPr id="241" name="Rectangle 240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Rectangle 241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Oval 243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Right Triangle 245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Freeform 246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Oval 251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Oval 254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Oval 256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Oval 258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Oval 259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Oval 260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261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Oval 262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263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Oval 267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Oval 268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Oval 271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Oval 272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Oval 274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Oval 275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Oval 276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Oval 277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Oval 278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Oval 279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2" name="Group 281"/>
            <p:cNvGrpSpPr/>
            <p:nvPr/>
          </p:nvGrpSpPr>
          <p:grpSpPr>
            <a:xfrm rot="18959329">
              <a:off x="7248265" y="1979849"/>
              <a:ext cx="1291891" cy="194951"/>
              <a:chOff x="2850515" y="2977176"/>
              <a:chExt cx="2730765" cy="451824"/>
            </a:xfrm>
          </p:grpSpPr>
          <p:sp>
            <p:nvSpPr>
              <p:cNvPr id="283" name="Rectangle 282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Rectangle 283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Oval 286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Right Triangle 287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Freeform 288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23" name="Straight Arrow Connector 322"/>
            <p:cNvCxnSpPr/>
            <p:nvPr/>
          </p:nvCxnSpPr>
          <p:spPr>
            <a:xfrm flipV="1">
              <a:off x="5107767" y="3006995"/>
              <a:ext cx="2271206" cy="182052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4" name="Group 323"/>
            <p:cNvGrpSpPr/>
            <p:nvPr/>
          </p:nvGrpSpPr>
          <p:grpSpPr>
            <a:xfrm rot="19625935">
              <a:off x="7401066" y="2622747"/>
              <a:ext cx="1291891" cy="194951"/>
              <a:chOff x="2850515" y="2977176"/>
              <a:chExt cx="2730765" cy="451824"/>
            </a:xfrm>
          </p:grpSpPr>
          <p:sp>
            <p:nvSpPr>
              <p:cNvPr id="325" name="Rectangle 324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Rectangle 325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Right Triangle 329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Freeform 330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5" name="Group 364"/>
            <p:cNvGrpSpPr/>
            <p:nvPr/>
          </p:nvGrpSpPr>
          <p:grpSpPr>
            <a:xfrm rot="19276549">
              <a:off x="7352382" y="2295454"/>
              <a:ext cx="1291891" cy="194951"/>
              <a:chOff x="2850515" y="2977176"/>
              <a:chExt cx="2730765" cy="451824"/>
            </a:xfrm>
          </p:grpSpPr>
          <p:sp>
            <p:nvSpPr>
              <p:cNvPr id="366" name="Rectangle 365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Rectangle 366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Right Triangle 370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Freeform 371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Oval 387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4967779" y="3070144"/>
              <a:ext cx="265546" cy="25439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83"/>
            <p:cNvSpPr>
              <a:spLocks noChangeArrowheads="1"/>
            </p:cNvSpPr>
            <p:nvPr/>
          </p:nvSpPr>
          <p:spPr bwMode="auto">
            <a:xfrm>
              <a:off x="7457544" y="3087163"/>
              <a:ext cx="17239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latin typeface="Avenir Book"/>
                  <a:cs typeface="Avenir Book"/>
                </a:rPr>
                <a:t>Multi-Blade</a:t>
              </a:r>
              <a:endParaRPr lang="en-US" sz="1600" dirty="0">
                <a:latin typeface="Avenir Book"/>
                <a:cs typeface="Avenir Book"/>
              </a:endParaRPr>
            </a:p>
          </p:txBody>
        </p:sp>
        <p:sp>
          <p:nvSpPr>
            <p:cNvPr id="407" name="Rectangle 83"/>
            <p:cNvSpPr>
              <a:spLocks noChangeArrowheads="1"/>
            </p:cNvSpPr>
            <p:nvPr/>
          </p:nvSpPr>
          <p:spPr bwMode="auto">
            <a:xfrm>
              <a:off x="4687450" y="3279530"/>
              <a:ext cx="17239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latin typeface="Avenir Book"/>
                  <a:cs typeface="Avenir Book"/>
                </a:rPr>
                <a:t>sample</a:t>
              </a:r>
              <a:endParaRPr lang="en-US" sz="1600" dirty="0">
                <a:latin typeface="Avenir Book"/>
                <a:cs typeface="Avenir Book"/>
              </a:endParaRPr>
            </a:p>
          </p:txBody>
        </p:sp>
      </p:grpSp>
      <p:cxnSp>
        <p:nvCxnSpPr>
          <p:cNvPr id="408" name="Straight Arrow Connector 407"/>
          <p:cNvCxnSpPr/>
          <p:nvPr/>
        </p:nvCxnSpPr>
        <p:spPr>
          <a:xfrm flipV="1">
            <a:off x="0" y="4242494"/>
            <a:ext cx="1258455" cy="14866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9" name="Rectangle 83"/>
          <p:cNvSpPr>
            <a:spLocks noChangeArrowheads="1"/>
          </p:cNvSpPr>
          <p:nvPr/>
        </p:nvSpPr>
        <p:spPr bwMode="auto">
          <a:xfrm>
            <a:off x="-39939" y="3952927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neutrons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456" name="Rectangle 455"/>
          <p:cNvSpPr/>
          <p:nvPr/>
        </p:nvSpPr>
        <p:spPr>
          <a:xfrm rot="20478990">
            <a:off x="7935050" y="3836846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</a:t>
            </a:r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ires X</a:t>
            </a:r>
            <a:endParaRPr lang="en-US" sz="14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457" name="Rectangle 456"/>
          <p:cNvSpPr/>
          <p:nvPr/>
        </p:nvSpPr>
        <p:spPr>
          <a:xfrm rot="20426334">
            <a:off x="8266661" y="4334163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500" name="Straight Arrow Connector 499"/>
          <p:cNvCxnSpPr/>
          <p:nvPr/>
        </p:nvCxnSpPr>
        <p:spPr>
          <a:xfrm flipV="1">
            <a:off x="4051300" y="5109679"/>
            <a:ext cx="2326404" cy="36023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1" name="Rectangle 83"/>
          <p:cNvSpPr>
            <a:spLocks noChangeArrowheads="1"/>
          </p:cNvSpPr>
          <p:nvPr/>
        </p:nvSpPr>
        <p:spPr bwMode="auto">
          <a:xfrm>
            <a:off x="4051300" y="4811190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neutrons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502" name="TextBox 501"/>
          <p:cNvSpPr txBox="1"/>
          <p:nvPr/>
        </p:nvSpPr>
        <p:spPr>
          <a:xfrm rot="21385970">
            <a:off x="4853308" y="505140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latin typeface="Arial" pitchFamily="34" charset="0"/>
                <a:cs typeface="Arial" pitchFamily="34" charset="0"/>
              </a:rPr>
              <a:t>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3" name="Arc 502"/>
          <p:cNvSpPr/>
          <p:nvPr/>
        </p:nvSpPr>
        <p:spPr>
          <a:xfrm rot="11042738">
            <a:off x="5347231" y="5041925"/>
            <a:ext cx="269248" cy="391289"/>
          </a:xfrm>
          <a:prstGeom prst="arc">
            <a:avLst>
              <a:gd name="adj1" fmla="val 16594572"/>
              <a:gd name="adj2" fmla="val 208249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5" name="Rectangle 454"/>
          <p:cNvSpPr/>
          <p:nvPr/>
        </p:nvSpPr>
        <p:spPr>
          <a:xfrm rot="20336632">
            <a:off x="7628807" y="4860392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</a:t>
            </a:r>
            <a:r>
              <a:rPr lang="en-US" sz="1400" dirty="0" smtClean="0">
                <a:solidFill>
                  <a:srgbClr val="000090"/>
                </a:solidFill>
                <a:latin typeface="Avenir Book"/>
                <a:cs typeface="Avenir Book"/>
              </a:rPr>
              <a:t>trips Y</a:t>
            </a:r>
            <a:endParaRPr lang="en-US" sz="1400" dirty="0">
              <a:solidFill>
                <a:srgbClr val="000090"/>
              </a:solidFill>
              <a:latin typeface="Avenir Book"/>
              <a:cs typeface="Avenir Book"/>
            </a:endParaRPr>
          </a:p>
        </p:txBody>
      </p:sp>
      <p:sp>
        <p:nvSpPr>
          <p:cNvPr id="458" name="Rectangle 457"/>
          <p:cNvSpPr/>
          <p:nvPr/>
        </p:nvSpPr>
        <p:spPr>
          <a:xfrm rot="20488696">
            <a:off x="7269157" y="4605143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10" name="Text Box 7"/>
          <p:cNvSpPr txBox="1">
            <a:spLocks noChangeArrowheads="1"/>
          </p:cNvSpPr>
          <p:nvPr/>
        </p:nvSpPr>
        <p:spPr bwMode="auto">
          <a:xfrm>
            <a:off x="-48317" y="2457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  <a:latin typeface="Avenir Book"/>
                <a:cs typeface="Avenir Book"/>
              </a:rPr>
              <a:t>The Multi-Blade project</a:t>
            </a:r>
          </a:p>
        </p:txBody>
      </p:sp>
      <p:pic>
        <p:nvPicPr>
          <p:cNvPr id="411" name="Picture 410" descr="brightnessGreenX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9050" y="1692505"/>
            <a:ext cx="903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MWPC</a:t>
            </a:r>
            <a:endParaRPr lang="en-US" dirty="0"/>
          </a:p>
        </p:txBody>
      </p:sp>
      <p:cxnSp>
        <p:nvCxnSpPr>
          <p:cNvPr id="412" name="Straight Arrow Connector 411"/>
          <p:cNvCxnSpPr>
            <a:endCxn id="184" idx="7"/>
          </p:cNvCxnSpPr>
          <p:nvPr/>
        </p:nvCxnSpPr>
        <p:spPr>
          <a:xfrm>
            <a:off x="2512059" y="2007057"/>
            <a:ext cx="1276909" cy="1755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3" name="Straight Arrow Connector 412"/>
          <p:cNvCxnSpPr>
            <a:stCxn id="3" idx="3"/>
            <a:endCxn id="80" idx="1"/>
          </p:cNvCxnSpPr>
          <p:nvPr/>
        </p:nvCxnSpPr>
        <p:spPr>
          <a:xfrm flipV="1">
            <a:off x="2512059" y="1810593"/>
            <a:ext cx="1178169" cy="665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4" name="Straight Arrow Connector 413"/>
          <p:cNvCxnSpPr>
            <a:endCxn id="218" idx="5"/>
          </p:cNvCxnSpPr>
          <p:nvPr/>
        </p:nvCxnSpPr>
        <p:spPr>
          <a:xfrm>
            <a:off x="2512059" y="2110230"/>
            <a:ext cx="1329432" cy="544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5" name="TextBox 414"/>
          <p:cNvSpPr txBox="1"/>
          <p:nvPr/>
        </p:nvSpPr>
        <p:spPr>
          <a:xfrm>
            <a:off x="4556637" y="5979233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Symbol" charset="2"/>
                <a:cs typeface="Symbol" charset="2"/>
              </a:rPr>
              <a:t>q </a:t>
            </a:r>
            <a:r>
              <a:rPr lang="en-US" sz="1600" dirty="0" smtClean="0">
                <a:latin typeface="Avenir Book"/>
                <a:cs typeface="Avenir Book"/>
              </a:rPr>
              <a:t>= 5 degrees</a:t>
            </a:r>
            <a:endParaRPr lang="en-US" sz="16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01945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Rectangle 83"/>
          <p:cNvSpPr>
            <a:spLocks noChangeArrowheads="1"/>
          </p:cNvSpPr>
          <p:nvPr/>
        </p:nvSpPr>
        <p:spPr bwMode="auto">
          <a:xfrm>
            <a:off x="4064827" y="148516"/>
            <a:ext cx="5102817" cy="283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Why the counting rate capability is improved?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latin typeface="Avenir Book"/>
              <a:cs typeface="Avenir Book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venir Book"/>
                <a:cs typeface="Avenir Book"/>
              </a:rPr>
              <a:t>The intensity is spread over a wider surface (5 degrees ~ factor x10)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latin typeface="Avenir Book"/>
              <a:cs typeface="Avenir Book"/>
            </a:endParaRPr>
          </a:p>
          <a:p>
            <a:pPr marL="1257300" lvl="2" indent="-342900">
              <a:buFont typeface="+mj-lt"/>
              <a:buAutoNum type="arabicPeriod" startAt="2"/>
            </a:pPr>
            <a:r>
              <a:rPr lang="en-US" dirty="0" smtClean="0">
                <a:latin typeface="Avenir Book"/>
                <a:cs typeface="Avenir Book"/>
              </a:rPr>
              <a:t>Thin gap MWPC (4mm)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Avenir Book"/>
              <a:cs typeface="Avenir Book"/>
            </a:endParaRPr>
          </a:p>
          <a:p>
            <a:pPr marL="1714500" lvl="3" indent="-342900">
              <a:buFont typeface="+mj-lt"/>
              <a:buAutoNum type="arabicPeriod" startAt="3"/>
            </a:pPr>
            <a:r>
              <a:rPr lang="en-US" dirty="0" smtClean="0">
                <a:latin typeface="Avenir Book"/>
                <a:cs typeface="Avenir Book"/>
              </a:rPr>
              <a:t>Low gas gain operation G~20</a:t>
            </a:r>
          </a:p>
          <a:p>
            <a:r>
              <a:rPr lang="en-US" dirty="0" smtClean="0">
                <a:latin typeface="Avenir Book"/>
                <a:cs typeface="Avenir Book"/>
              </a:rPr>
              <a:t>				(max 0.2pC avalanches)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 smtClean="0">
              <a:latin typeface="Avenir Book"/>
              <a:cs typeface="Avenir Book"/>
            </a:endParaRPr>
          </a:p>
        </p:txBody>
      </p:sp>
      <p:grpSp>
        <p:nvGrpSpPr>
          <p:cNvPr id="459" name="Group 458"/>
          <p:cNvGrpSpPr/>
          <p:nvPr/>
        </p:nvGrpSpPr>
        <p:grpSpPr>
          <a:xfrm rot="20392131">
            <a:off x="4515587" y="4708066"/>
            <a:ext cx="4627956" cy="633108"/>
            <a:chOff x="2850515" y="2977176"/>
            <a:chExt cx="2730765" cy="451824"/>
          </a:xfrm>
        </p:grpSpPr>
        <p:sp>
          <p:nvSpPr>
            <p:cNvPr id="460" name="Rectangle 459"/>
            <p:cNvSpPr/>
            <p:nvPr/>
          </p:nvSpPr>
          <p:spPr>
            <a:xfrm>
              <a:off x="2863850" y="3131333"/>
              <a:ext cx="2717430" cy="785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Rectangle 46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Oval 46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Oval 46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Oval 46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Right Triangle 46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Freeform 46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Oval 46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Oval 46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Oval 46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Oval 46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Oval 47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Oval 47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Oval 47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Oval 47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Oval 47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Oval 47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Oval 47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Oval 47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Oval 47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Oval 47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Oval 48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Oval 48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Oval 48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Oval 48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Oval 48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Oval 48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Oval 48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Oval 48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Oval 48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Oval 48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Oval 49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Oval 49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Oval 49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Oval 49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Oval 49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Oval 49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Oval 49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Oval 49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Oval 49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40" name="Rectangle 39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1" name="Picture 40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-2134589" y="518300"/>
            <a:ext cx="7704294" cy="7467600"/>
            <a:chOff x="1477249" y="-533400"/>
            <a:chExt cx="7704294" cy="7467600"/>
          </a:xfrm>
        </p:grpSpPr>
        <p:cxnSp>
          <p:nvCxnSpPr>
            <p:cNvPr id="114" name="Straight Arrow Connector 113"/>
            <p:cNvCxnSpPr/>
            <p:nvPr/>
          </p:nvCxnSpPr>
          <p:spPr>
            <a:xfrm flipV="1">
              <a:off x="5111750" y="2586450"/>
              <a:ext cx="2205129" cy="5885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Arc 114"/>
            <p:cNvSpPr/>
            <p:nvPr/>
          </p:nvSpPr>
          <p:spPr>
            <a:xfrm>
              <a:off x="3001249" y="990600"/>
              <a:ext cx="4419600" cy="4343400"/>
            </a:xfrm>
            <a:prstGeom prst="arc">
              <a:avLst>
                <a:gd name="adj1" fmla="val 18358277"/>
                <a:gd name="adj2" fmla="val 21525764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Arc 115"/>
            <p:cNvSpPr/>
            <p:nvPr/>
          </p:nvSpPr>
          <p:spPr>
            <a:xfrm>
              <a:off x="1477249" y="-533400"/>
              <a:ext cx="7467600" cy="7467600"/>
            </a:xfrm>
            <a:prstGeom prst="arc">
              <a:avLst>
                <a:gd name="adj1" fmla="val 18378030"/>
                <a:gd name="adj2" fmla="val 21488267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5" name="Straight Arrow Connector 124"/>
            <p:cNvCxnSpPr>
              <a:stCxn id="115" idx="2"/>
            </p:cNvCxnSpPr>
            <p:nvPr/>
          </p:nvCxnSpPr>
          <p:spPr>
            <a:xfrm flipV="1">
              <a:off x="7420316" y="3070145"/>
              <a:ext cx="1524533" cy="4444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>
              <a:stCxn id="115" idx="0"/>
              <a:endCxn id="116" idx="0"/>
            </p:cNvCxnSpPr>
            <p:nvPr/>
          </p:nvCxnSpPr>
          <p:spPr>
            <a:xfrm flipV="1">
              <a:off x="6494251" y="191244"/>
              <a:ext cx="927283" cy="120301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1"/>
            <p:cNvGrpSpPr/>
            <p:nvPr/>
          </p:nvGrpSpPr>
          <p:grpSpPr>
            <a:xfrm rot="18078754">
              <a:off x="6564146" y="992757"/>
              <a:ext cx="1291891" cy="194951"/>
              <a:chOff x="2850515" y="2977176"/>
              <a:chExt cx="2730765" cy="451824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ight Triangle 48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6" name="Straight Arrow Connector 155"/>
            <p:cNvCxnSpPr/>
            <p:nvPr/>
          </p:nvCxnSpPr>
          <p:spPr>
            <a:xfrm flipV="1">
              <a:off x="5100552" y="1635050"/>
              <a:ext cx="1706648" cy="15399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/>
            <p:cNvCxnSpPr/>
            <p:nvPr/>
          </p:nvCxnSpPr>
          <p:spPr>
            <a:xfrm flipV="1">
              <a:off x="5111750" y="2090267"/>
              <a:ext cx="1969995" cy="1084733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" name="Group 157"/>
            <p:cNvGrpSpPr/>
            <p:nvPr/>
          </p:nvGrpSpPr>
          <p:grpSpPr>
            <a:xfrm rot="18253117">
              <a:off x="6759030" y="1193391"/>
              <a:ext cx="1291891" cy="194951"/>
              <a:chOff x="2850515" y="2977176"/>
              <a:chExt cx="2730765" cy="451824"/>
            </a:xfrm>
          </p:grpSpPr>
          <p:sp>
            <p:nvSpPr>
              <p:cNvPr id="159" name="Rectangle 158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ight Triangle 163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Freeform 164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Oval 197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9" name="Group 198"/>
            <p:cNvGrpSpPr/>
            <p:nvPr/>
          </p:nvGrpSpPr>
          <p:grpSpPr>
            <a:xfrm rot="18312533">
              <a:off x="6943850" y="1451770"/>
              <a:ext cx="1291891" cy="194951"/>
              <a:chOff x="2850515" y="2977176"/>
              <a:chExt cx="2730765" cy="451824"/>
            </a:xfrm>
          </p:grpSpPr>
          <p:sp>
            <p:nvSpPr>
              <p:cNvPr id="200" name="Rectangle 199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Rectangle 200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Oval 202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Oval 203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ight Triangle 204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Freeform 205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Oval 227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Oval 237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Oval 238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0" name="Group 239"/>
            <p:cNvGrpSpPr/>
            <p:nvPr/>
          </p:nvGrpSpPr>
          <p:grpSpPr>
            <a:xfrm rot="18604752">
              <a:off x="7102601" y="1700101"/>
              <a:ext cx="1291891" cy="194951"/>
              <a:chOff x="2850515" y="2977176"/>
              <a:chExt cx="2730765" cy="451824"/>
            </a:xfrm>
          </p:grpSpPr>
          <p:sp>
            <p:nvSpPr>
              <p:cNvPr id="241" name="Rectangle 240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Rectangle 241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Oval 243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Right Triangle 245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Freeform 246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Oval 251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Oval 254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Oval 256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Oval 258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Oval 259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Oval 260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261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Oval 262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263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Oval 267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Oval 268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Oval 271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Oval 272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Oval 274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Oval 275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Oval 276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Oval 277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Oval 278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Oval 279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2" name="Group 281"/>
            <p:cNvGrpSpPr/>
            <p:nvPr/>
          </p:nvGrpSpPr>
          <p:grpSpPr>
            <a:xfrm rot="18959329">
              <a:off x="7248265" y="1979849"/>
              <a:ext cx="1291891" cy="194951"/>
              <a:chOff x="2850515" y="2977176"/>
              <a:chExt cx="2730765" cy="451824"/>
            </a:xfrm>
          </p:grpSpPr>
          <p:sp>
            <p:nvSpPr>
              <p:cNvPr id="283" name="Rectangle 282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Rectangle 283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Oval 286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Right Triangle 287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Freeform 288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23" name="Straight Arrow Connector 322"/>
            <p:cNvCxnSpPr/>
            <p:nvPr/>
          </p:nvCxnSpPr>
          <p:spPr>
            <a:xfrm flipV="1">
              <a:off x="5107767" y="3006995"/>
              <a:ext cx="2271206" cy="182052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4" name="Group 323"/>
            <p:cNvGrpSpPr/>
            <p:nvPr/>
          </p:nvGrpSpPr>
          <p:grpSpPr>
            <a:xfrm rot="19625935">
              <a:off x="7401066" y="2622747"/>
              <a:ext cx="1291891" cy="194951"/>
              <a:chOff x="2850515" y="2977176"/>
              <a:chExt cx="2730765" cy="451824"/>
            </a:xfrm>
          </p:grpSpPr>
          <p:sp>
            <p:nvSpPr>
              <p:cNvPr id="325" name="Rectangle 324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Rectangle 325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Right Triangle 329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Freeform 330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5" name="Group 364"/>
            <p:cNvGrpSpPr/>
            <p:nvPr/>
          </p:nvGrpSpPr>
          <p:grpSpPr>
            <a:xfrm rot="19276549">
              <a:off x="7352382" y="2295454"/>
              <a:ext cx="1291891" cy="194951"/>
              <a:chOff x="2850515" y="2977176"/>
              <a:chExt cx="2730765" cy="451824"/>
            </a:xfrm>
          </p:grpSpPr>
          <p:sp>
            <p:nvSpPr>
              <p:cNvPr id="366" name="Rectangle 365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Rectangle 366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Right Triangle 370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Freeform 371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Oval 387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4967779" y="3070144"/>
              <a:ext cx="265546" cy="25439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83"/>
            <p:cNvSpPr>
              <a:spLocks noChangeArrowheads="1"/>
            </p:cNvSpPr>
            <p:nvPr/>
          </p:nvSpPr>
          <p:spPr bwMode="auto">
            <a:xfrm>
              <a:off x="7457544" y="3087163"/>
              <a:ext cx="17239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latin typeface="Avenir Book"/>
                  <a:cs typeface="Avenir Book"/>
                </a:rPr>
                <a:t>Multi-Blade</a:t>
              </a:r>
              <a:endParaRPr lang="en-US" sz="1600" dirty="0">
                <a:latin typeface="Avenir Book"/>
                <a:cs typeface="Avenir Book"/>
              </a:endParaRPr>
            </a:p>
          </p:txBody>
        </p:sp>
        <p:sp>
          <p:nvSpPr>
            <p:cNvPr id="407" name="Rectangle 83"/>
            <p:cNvSpPr>
              <a:spLocks noChangeArrowheads="1"/>
            </p:cNvSpPr>
            <p:nvPr/>
          </p:nvSpPr>
          <p:spPr bwMode="auto">
            <a:xfrm>
              <a:off x="4687450" y="3279530"/>
              <a:ext cx="17239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latin typeface="Avenir Book"/>
                  <a:cs typeface="Avenir Book"/>
                </a:rPr>
                <a:t>sample</a:t>
              </a:r>
              <a:endParaRPr lang="en-US" sz="1600" dirty="0">
                <a:latin typeface="Avenir Book"/>
                <a:cs typeface="Avenir Book"/>
              </a:endParaRPr>
            </a:p>
          </p:txBody>
        </p:sp>
      </p:grpSp>
      <p:cxnSp>
        <p:nvCxnSpPr>
          <p:cNvPr id="408" name="Straight Arrow Connector 407"/>
          <p:cNvCxnSpPr/>
          <p:nvPr/>
        </p:nvCxnSpPr>
        <p:spPr>
          <a:xfrm flipV="1">
            <a:off x="0" y="4242494"/>
            <a:ext cx="1258455" cy="14866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9" name="Rectangle 83"/>
          <p:cNvSpPr>
            <a:spLocks noChangeArrowheads="1"/>
          </p:cNvSpPr>
          <p:nvPr/>
        </p:nvSpPr>
        <p:spPr bwMode="auto">
          <a:xfrm>
            <a:off x="-39939" y="3952927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neutrons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456" name="Rectangle 455"/>
          <p:cNvSpPr/>
          <p:nvPr/>
        </p:nvSpPr>
        <p:spPr>
          <a:xfrm rot="20478990">
            <a:off x="7935050" y="3836846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</a:t>
            </a:r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ires X</a:t>
            </a:r>
            <a:endParaRPr lang="en-US" sz="14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457" name="Rectangle 456"/>
          <p:cNvSpPr/>
          <p:nvPr/>
        </p:nvSpPr>
        <p:spPr>
          <a:xfrm rot="20426334">
            <a:off x="8266661" y="4334163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500" name="Straight Arrow Connector 499"/>
          <p:cNvCxnSpPr/>
          <p:nvPr/>
        </p:nvCxnSpPr>
        <p:spPr>
          <a:xfrm flipV="1">
            <a:off x="4051300" y="5109679"/>
            <a:ext cx="2326404" cy="36023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1" name="Rectangle 83"/>
          <p:cNvSpPr>
            <a:spLocks noChangeArrowheads="1"/>
          </p:cNvSpPr>
          <p:nvPr/>
        </p:nvSpPr>
        <p:spPr bwMode="auto">
          <a:xfrm>
            <a:off x="4051300" y="4811190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neutrons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502" name="TextBox 501"/>
          <p:cNvSpPr txBox="1"/>
          <p:nvPr/>
        </p:nvSpPr>
        <p:spPr>
          <a:xfrm rot="21385970">
            <a:off x="4853308" y="505140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latin typeface="Arial" pitchFamily="34" charset="0"/>
                <a:cs typeface="Arial" pitchFamily="34" charset="0"/>
              </a:rPr>
              <a:t>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3" name="Arc 502"/>
          <p:cNvSpPr/>
          <p:nvPr/>
        </p:nvSpPr>
        <p:spPr>
          <a:xfrm rot="11042738">
            <a:off x="5347231" y="5041925"/>
            <a:ext cx="269248" cy="391289"/>
          </a:xfrm>
          <a:prstGeom prst="arc">
            <a:avLst>
              <a:gd name="adj1" fmla="val 16594572"/>
              <a:gd name="adj2" fmla="val 208249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5" name="Rectangle 454"/>
          <p:cNvSpPr/>
          <p:nvPr/>
        </p:nvSpPr>
        <p:spPr>
          <a:xfrm rot="20336632">
            <a:off x="7628807" y="4860392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</a:t>
            </a:r>
            <a:r>
              <a:rPr lang="en-US" sz="1400" dirty="0" smtClean="0">
                <a:solidFill>
                  <a:srgbClr val="000090"/>
                </a:solidFill>
                <a:latin typeface="Avenir Book"/>
                <a:cs typeface="Avenir Book"/>
              </a:rPr>
              <a:t>trips Y</a:t>
            </a:r>
            <a:endParaRPr lang="en-US" sz="1400" dirty="0">
              <a:solidFill>
                <a:srgbClr val="000090"/>
              </a:solidFill>
              <a:latin typeface="Avenir Book"/>
              <a:cs typeface="Avenir Book"/>
            </a:endParaRPr>
          </a:p>
        </p:txBody>
      </p:sp>
      <p:sp>
        <p:nvSpPr>
          <p:cNvPr id="458" name="Rectangle 457"/>
          <p:cNvSpPr/>
          <p:nvPr/>
        </p:nvSpPr>
        <p:spPr>
          <a:xfrm rot="20488696">
            <a:off x="7269157" y="4605143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10" name="Text Box 7"/>
          <p:cNvSpPr txBox="1">
            <a:spLocks noChangeArrowheads="1"/>
          </p:cNvSpPr>
          <p:nvPr/>
        </p:nvSpPr>
        <p:spPr bwMode="auto">
          <a:xfrm>
            <a:off x="-48317" y="2457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  <a:latin typeface="Avenir Book"/>
                <a:cs typeface="Avenir Book"/>
              </a:rPr>
              <a:t>The Multi-Blade project</a:t>
            </a:r>
          </a:p>
        </p:txBody>
      </p:sp>
      <p:pic>
        <p:nvPicPr>
          <p:cNvPr id="411" name="Picture 410" descr="brightnessGreenX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sp>
        <p:nvSpPr>
          <p:cNvPr id="416" name="Rectangle 415"/>
          <p:cNvSpPr/>
          <p:nvPr/>
        </p:nvSpPr>
        <p:spPr>
          <a:xfrm>
            <a:off x="1609050" y="1692505"/>
            <a:ext cx="903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MWPC</a:t>
            </a:r>
            <a:endParaRPr lang="en-US" dirty="0"/>
          </a:p>
        </p:txBody>
      </p:sp>
      <p:cxnSp>
        <p:nvCxnSpPr>
          <p:cNvPr id="417" name="Straight Arrow Connector 416"/>
          <p:cNvCxnSpPr/>
          <p:nvPr/>
        </p:nvCxnSpPr>
        <p:spPr>
          <a:xfrm>
            <a:off x="2512059" y="2007057"/>
            <a:ext cx="1276909" cy="1755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8" name="Straight Arrow Connector 417"/>
          <p:cNvCxnSpPr>
            <a:stCxn id="416" idx="3"/>
          </p:cNvCxnSpPr>
          <p:nvPr/>
        </p:nvCxnSpPr>
        <p:spPr>
          <a:xfrm flipV="1">
            <a:off x="2512059" y="1810593"/>
            <a:ext cx="1178169" cy="665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9" name="Straight Arrow Connector 418"/>
          <p:cNvCxnSpPr/>
          <p:nvPr/>
        </p:nvCxnSpPr>
        <p:spPr>
          <a:xfrm>
            <a:off x="2512059" y="2110230"/>
            <a:ext cx="1329432" cy="544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2" name="TextBox 411"/>
          <p:cNvSpPr txBox="1"/>
          <p:nvPr/>
        </p:nvSpPr>
        <p:spPr>
          <a:xfrm>
            <a:off x="4556637" y="5979233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Symbol" charset="2"/>
                <a:cs typeface="Symbol" charset="2"/>
              </a:rPr>
              <a:t>q </a:t>
            </a:r>
            <a:r>
              <a:rPr lang="en-US" sz="1600" dirty="0" smtClean="0">
                <a:latin typeface="Avenir Book"/>
                <a:cs typeface="Avenir Book"/>
              </a:rPr>
              <a:t>= 5 degrees</a:t>
            </a:r>
            <a:endParaRPr lang="en-US" sz="16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32064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Rectangle 83"/>
          <p:cNvSpPr>
            <a:spLocks noChangeArrowheads="1"/>
          </p:cNvSpPr>
          <p:nvPr/>
        </p:nvSpPr>
        <p:spPr bwMode="auto">
          <a:xfrm>
            <a:off x="4064827" y="148516"/>
            <a:ext cx="5102817" cy="283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Why the counting rate capability is improved?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latin typeface="Avenir Book"/>
              <a:cs typeface="Avenir Book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venir Book"/>
                <a:cs typeface="Avenir Book"/>
              </a:rPr>
              <a:t>The intensity is spread over a wider surface (5 degrees ~ factor x10)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latin typeface="Avenir Book"/>
              <a:cs typeface="Avenir Book"/>
            </a:endParaRPr>
          </a:p>
          <a:p>
            <a:pPr marL="1257300" lvl="2" indent="-342900">
              <a:buFont typeface="+mj-lt"/>
              <a:buAutoNum type="arabicPeriod" startAt="2"/>
            </a:pPr>
            <a:r>
              <a:rPr lang="en-US" dirty="0" smtClean="0">
                <a:latin typeface="Avenir Book"/>
                <a:cs typeface="Avenir Book"/>
              </a:rPr>
              <a:t>Thin gap MWPC (4mm)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Avenir Book"/>
              <a:cs typeface="Avenir Book"/>
            </a:endParaRPr>
          </a:p>
          <a:p>
            <a:pPr marL="1714500" lvl="3" indent="-342900">
              <a:buFont typeface="+mj-lt"/>
              <a:buAutoNum type="arabicPeriod" startAt="3"/>
            </a:pPr>
            <a:r>
              <a:rPr lang="en-US" dirty="0" smtClean="0">
                <a:latin typeface="Avenir Book"/>
                <a:cs typeface="Avenir Book"/>
              </a:rPr>
              <a:t>Low gas gain operation G~20</a:t>
            </a:r>
          </a:p>
          <a:p>
            <a:r>
              <a:rPr lang="en-US" dirty="0" smtClean="0">
                <a:latin typeface="Avenir Book"/>
                <a:cs typeface="Avenir Book"/>
              </a:rPr>
              <a:t>				(max 0.2pC avalanches)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 smtClean="0">
              <a:latin typeface="Avenir Book"/>
              <a:cs typeface="Avenir Book"/>
            </a:endParaRPr>
          </a:p>
        </p:txBody>
      </p:sp>
      <p:grpSp>
        <p:nvGrpSpPr>
          <p:cNvPr id="459" name="Group 458"/>
          <p:cNvGrpSpPr/>
          <p:nvPr/>
        </p:nvGrpSpPr>
        <p:grpSpPr>
          <a:xfrm rot="20392131">
            <a:off x="4515587" y="4708066"/>
            <a:ext cx="4627956" cy="633108"/>
            <a:chOff x="2850515" y="2977176"/>
            <a:chExt cx="2730765" cy="451824"/>
          </a:xfrm>
        </p:grpSpPr>
        <p:sp>
          <p:nvSpPr>
            <p:cNvPr id="460" name="Rectangle 459"/>
            <p:cNvSpPr/>
            <p:nvPr/>
          </p:nvSpPr>
          <p:spPr>
            <a:xfrm>
              <a:off x="2863850" y="3131333"/>
              <a:ext cx="2717430" cy="785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Rectangle 46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Oval 46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Oval 46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Oval 46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Right Triangle 46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Freeform 46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Oval 46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Oval 46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Oval 46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Oval 46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Oval 47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Oval 47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Oval 47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Oval 47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Oval 47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Oval 47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Oval 47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Oval 47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Oval 47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Oval 47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Oval 48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Oval 48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Oval 48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Oval 48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Oval 48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Oval 48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Oval 48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Oval 48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Oval 48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Oval 48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Oval 49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Oval 49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Oval 49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Oval 49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Oval 49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Oval 49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Oval 49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Oval 49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Oval 49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40" name="Rectangle 39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1" name="Picture 40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456" name="Rectangle 455"/>
          <p:cNvSpPr/>
          <p:nvPr/>
        </p:nvSpPr>
        <p:spPr>
          <a:xfrm rot="20478990">
            <a:off x="7935050" y="3836846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</a:t>
            </a:r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ires X</a:t>
            </a:r>
            <a:endParaRPr lang="en-US" sz="14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457" name="Rectangle 456"/>
          <p:cNvSpPr/>
          <p:nvPr/>
        </p:nvSpPr>
        <p:spPr>
          <a:xfrm rot="20426334">
            <a:off x="8266661" y="4334163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500" name="Straight Arrow Connector 499"/>
          <p:cNvCxnSpPr/>
          <p:nvPr/>
        </p:nvCxnSpPr>
        <p:spPr>
          <a:xfrm flipV="1">
            <a:off x="4051300" y="5109679"/>
            <a:ext cx="2326404" cy="36023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1" name="Rectangle 83"/>
          <p:cNvSpPr>
            <a:spLocks noChangeArrowheads="1"/>
          </p:cNvSpPr>
          <p:nvPr/>
        </p:nvSpPr>
        <p:spPr bwMode="auto">
          <a:xfrm>
            <a:off x="4051300" y="4811190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neutrons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502" name="TextBox 501"/>
          <p:cNvSpPr txBox="1"/>
          <p:nvPr/>
        </p:nvSpPr>
        <p:spPr>
          <a:xfrm rot="21385970">
            <a:off x="4853308" y="505140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latin typeface="Arial" pitchFamily="34" charset="0"/>
                <a:cs typeface="Arial" pitchFamily="34" charset="0"/>
              </a:rPr>
              <a:t>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3" name="Arc 502"/>
          <p:cNvSpPr/>
          <p:nvPr/>
        </p:nvSpPr>
        <p:spPr>
          <a:xfrm rot="11042738">
            <a:off x="5347231" y="5041925"/>
            <a:ext cx="269248" cy="391289"/>
          </a:xfrm>
          <a:prstGeom prst="arc">
            <a:avLst>
              <a:gd name="adj1" fmla="val 16594572"/>
              <a:gd name="adj2" fmla="val 208249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5" name="Rectangle 454"/>
          <p:cNvSpPr/>
          <p:nvPr/>
        </p:nvSpPr>
        <p:spPr>
          <a:xfrm rot="20336632">
            <a:off x="7628807" y="4860392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</a:t>
            </a:r>
            <a:r>
              <a:rPr lang="en-US" sz="1400" dirty="0" smtClean="0">
                <a:solidFill>
                  <a:srgbClr val="000090"/>
                </a:solidFill>
                <a:latin typeface="Avenir Book"/>
                <a:cs typeface="Avenir Book"/>
              </a:rPr>
              <a:t>trips Y</a:t>
            </a:r>
            <a:endParaRPr lang="en-US" sz="1400" dirty="0">
              <a:solidFill>
                <a:srgbClr val="000090"/>
              </a:solidFill>
              <a:latin typeface="Avenir Book"/>
              <a:cs typeface="Avenir Book"/>
            </a:endParaRPr>
          </a:p>
        </p:txBody>
      </p:sp>
      <p:sp>
        <p:nvSpPr>
          <p:cNvPr id="458" name="Rectangle 457"/>
          <p:cNvSpPr/>
          <p:nvPr/>
        </p:nvSpPr>
        <p:spPr>
          <a:xfrm rot="20488696">
            <a:off x="7269157" y="4605143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10" name="Text Box 7"/>
          <p:cNvSpPr txBox="1">
            <a:spLocks noChangeArrowheads="1"/>
          </p:cNvSpPr>
          <p:nvPr/>
        </p:nvSpPr>
        <p:spPr bwMode="auto">
          <a:xfrm>
            <a:off x="-48317" y="2457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  <a:latin typeface="Avenir Book"/>
                <a:cs typeface="Avenir Book"/>
              </a:rPr>
              <a:t>The Multi-Blade project</a:t>
            </a:r>
          </a:p>
        </p:txBody>
      </p:sp>
      <p:pic>
        <p:nvPicPr>
          <p:cNvPr id="411" name="Picture 410" descr="brightnessGreenX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sp>
        <p:nvSpPr>
          <p:cNvPr id="412" name="TextBox 411"/>
          <p:cNvSpPr txBox="1"/>
          <p:nvPr/>
        </p:nvSpPr>
        <p:spPr>
          <a:xfrm>
            <a:off x="4556637" y="5979233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Symbol" charset="2"/>
                <a:cs typeface="Symbol" charset="2"/>
              </a:rPr>
              <a:t>q </a:t>
            </a:r>
            <a:r>
              <a:rPr lang="en-US" sz="1600" dirty="0" smtClean="0">
                <a:latin typeface="Avenir Book"/>
                <a:cs typeface="Avenir Book"/>
              </a:rPr>
              <a:t>= 5 degrees</a:t>
            </a:r>
            <a:endParaRPr lang="en-US" sz="1600" dirty="0">
              <a:latin typeface="Avenir Book"/>
              <a:cs typeface="Avenir Book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683" y="1490665"/>
            <a:ext cx="4338049" cy="3081784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3902404" y="4496113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rate</a:t>
            </a:r>
            <a:endParaRPr lang="en-US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6" name="Rectangle 13"/>
          <p:cNvSpPr>
            <a:spLocks noChangeArrowheads="1"/>
          </p:cNvSpPr>
          <p:nvPr/>
        </p:nvSpPr>
        <p:spPr bwMode="auto">
          <a:xfrm>
            <a:off x="3271552" y="1018152"/>
            <a:ext cx="14480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B0F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600" dirty="0" smtClean="0">
                <a:solidFill>
                  <a:srgbClr val="00B0F0"/>
                </a:solidFill>
                <a:latin typeface="Avenir Book" charset="0"/>
                <a:ea typeface="Avenir Book" charset="0"/>
                <a:cs typeface="Avenir Book" charset="0"/>
              </a:rPr>
              <a:t>ESS requirement</a:t>
            </a:r>
            <a:endParaRPr lang="en-US" sz="1600" dirty="0">
              <a:solidFill>
                <a:srgbClr val="00B0F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 flipH="1" flipV="1">
            <a:off x="4491982" y="1520647"/>
            <a:ext cx="6065" cy="2966146"/>
          </a:xfrm>
          <a:prstGeom prst="line">
            <a:avLst/>
          </a:prstGeom>
          <a:ln w="19050">
            <a:solidFill>
              <a:srgbClr val="00B0F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>
            <a:off x="845442" y="4413914"/>
            <a:ext cx="4023659" cy="4026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13"/>
          <p:cNvSpPr>
            <a:spLocks noChangeArrowheads="1"/>
          </p:cNvSpPr>
          <p:nvPr/>
        </p:nvSpPr>
        <p:spPr bwMode="auto">
          <a:xfrm>
            <a:off x="3012772" y="4559672"/>
            <a:ext cx="26904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3872F2"/>
                </a:solidFill>
              </a:rPr>
              <a:t> 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R</a:t>
            </a:r>
            <a:r>
              <a:rPr lang="en-US" sz="1400" dirty="0" smtClean="0">
                <a:latin typeface="Avenir Book" charset="0"/>
                <a:ea typeface="Avenir Book" charset="0"/>
                <a:cs typeface="Avenir Book" charset="0"/>
              </a:rPr>
              <a:t>ate (Hz/mm</a:t>
            </a:r>
            <a:r>
              <a:rPr lang="en-US" sz="1400" baseline="30000" dirty="0" smtClean="0">
                <a:latin typeface="Avenir Book" charset="0"/>
                <a:ea typeface="Avenir Book" charset="0"/>
                <a:cs typeface="Avenir Book" charset="0"/>
              </a:rPr>
              <a:t>2</a:t>
            </a:r>
            <a:r>
              <a:rPr lang="en-US" sz="1400" dirty="0" smtClean="0">
                <a:latin typeface="Avenir Book" charset="0"/>
                <a:ea typeface="Avenir Book" charset="0"/>
                <a:cs typeface="Avenir Book" charset="0"/>
              </a:rPr>
              <a:t>)</a:t>
            </a:r>
            <a:endParaRPr lang="en-US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6" name="Rectangle 13"/>
          <p:cNvSpPr>
            <a:spLocks noChangeArrowheads="1"/>
          </p:cNvSpPr>
          <p:nvPr/>
        </p:nvSpPr>
        <p:spPr bwMode="auto">
          <a:xfrm>
            <a:off x="640606" y="4385130"/>
            <a:ext cx="58761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 charset="0"/>
                <a:ea typeface="Avenir Book" charset="0"/>
                <a:cs typeface="Avenir Book" charset="0"/>
              </a:rPr>
              <a:t>100		    1000               10000            100000</a:t>
            </a:r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52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Rectangle 83"/>
          <p:cNvSpPr>
            <a:spLocks noChangeArrowheads="1"/>
          </p:cNvSpPr>
          <p:nvPr/>
        </p:nvSpPr>
        <p:spPr bwMode="auto">
          <a:xfrm>
            <a:off x="4064827" y="148516"/>
            <a:ext cx="5102817" cy="283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Why the counting rate capability is improved?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latin typeface="Avenir Book"/>
              <a:cs typeface="Avenir Book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venir Book"/>
                <a:cs typeface="Avenir Book"/>
              </a:rPr>
              <a:t>The intensity is spread over a wider surface (5 degrees ~ factor x10)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latin typeface="Avenir Book"/>
              <a:cs typeface="Avenir Book"/>
            </a:endParaRPr>
          </a:p>
          <a:p>
            <a:pPr marL="1257300" lvl="2" indent="-342900">
              <a:buFont typeface="+mj-lt"/>
              <a:buAutoNum type="arabicPeriod" startAt="2"/>
            </a:pPr>
            <a:r>
              <a:rPr lang="en-US" dirty="0" smtClean="0">
                <a:latin typeface="Avenir Book"/>
                <a:cs typeface="Avenir Book"/>
              </a:rPr>
              <a:t>Thin gap MWPC (4mm)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Avenir Book"/>
              <a:cs typeface="Avenir Book"/>
            </a:endParaRPr>
          </a:p>
          <a:p>
            <a:pPr marL="1714500" lvl="3" indent="-342900">
              <a:buFont typeface="+mj-lt"/>
              <a:buAutoNum type="arabicPeriod" startAt="3"/>
            </a:pPr>
            <a:r>
              <a:rPr lang="en-US" dirty="0" smtClean="0">
                <a:solidFill>
                  <a:srgbClr val="00AC00"/>
                </a:solidFill>
                <a:latin typeface="Avenir Book"/>
                <a:cs typeface="Avenir Book"/>
              </a:rPr>
              <a:t>Low gas gain </a:t>
            </a:r>
            <a:r>
              <a:rPr lang="en-US" dirty="0" smtClean="0">
                <a:latin typeface="Avenir Book"/>
                <a:cs typeface="Avenir Book"/>
              </a:rPr>
              <a:t>operation G~20</a:t>
            </a:r>
          </a:p>
          <a:p>
            <a:r>
              <a:rPr lang="en-US" dirty="0" smtClean="0">
                <a:latin typeface="Avenir Book"/>
                <a:cs typeface="Avenir Book"/>
              </a:rPr>
              <a:t>				(max 0.2pC avalanches)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 smtClean="0">
              <a:latin typeface="Avenir Book"/>
              <a:cs typeface="Avenir Book"/>
            </a:endParaRPr>
          </a:p>
        </p:txBody>
      </p:sp>
      <p:grpSp>
        <p:nvGrpSpPr>
          <p:cNvPr id="459" name="Group 458"/>
          <p:cNvGrpSpPr/>
          <p:nvPr/>
        </p:nvGrpSpPr>
        <p:grpSpPr>
          <a:xfrm rot="20392131">
            <a:off x="4515587" y="4708066"/>
            <a:ext cx="4627956" cy="633108"/>
            <a:chOff x="2850515" y="2977176"/>
            <a:chExt cx="2730765" cy="451824"/>
          </a:xfrm>
        </p:grpSpPr>
        <p:sp>
          <p:nvSpPr>
            <p:cNvPr id="460" name="Rectangle 459"/>
            <p:cNvSpPr/>
            <p:nvPr/>
          </p:nvSpPr>
          <p:spPr>
            <a:xfrm>
              <a:off x="2863850" y="3131333"/>
              <a:ext cx="2717430" cy="785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Rectangle 46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Oval 46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Oval 46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Oval 46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Right Triangle 46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Freeform 46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Oval 46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Oval 46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Oval 46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Oval 46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Oval 47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Oval 47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Oval 47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Oval 47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Oval 47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Oval 47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Oval 47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Oval 47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Oval 47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Oval 47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Oval 48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Oval 48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Oval 48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Oval 48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Oval 48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Oval 48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Oval 48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Oval 48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Oval 48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Oval 48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Oval 49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Oval 49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Oval 49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Oval 49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Oval 49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Oval 49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Oval 49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Oval 49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Oval 49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40" name="Rectangle 39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1" name="Picture 40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456" name="Rectangle 455"/>
          <p:cNvSpPr/>
          <p:nvPr/>
        </p:nvSpPr>
        <p:spPr>
          <a:xfrm rot="20478990">
            <a:off x="7935050" y="3836846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</a:t>
            </a:r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ires X</a:t>
            </a:r>
            <a:endParaRPr lang="en-US" sz="14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457" name="Rectangle 456"/>
          <p:cNvSpPr/>
          <p:nvPr/>
        </p:nvSpPr>
        <p:spPr>
          <a:xfrm rot="20426334">
            <a:off x="8266661" y="4334163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500" name="Straight Arrow Connector 499"/>
          <p:cNvCxnSpPr/>
          <p:nvPr/>
        </p:nvCxnSpPr>
        <p:spPr>
          <a:xfrm flipV="1">
            <a:off x="4051300" y="5109679"/>
            <a:ext cx="2326404" cy="36023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1" name="Rectangle 83"/>
          <p:cNvSpPr>
            <a:spLocks noChangeArrowheads="1"/>
          </p:cNvSpPr>
          <p:nvPr/>
        </p:nvSpPr>
        <p:spPr bwMode="auto">
          <a:xfrm>
            <a:off x="4051300" y="4811190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neutrons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502" name="TextBox 501"/>
          <p:cNvSpPr txBox="1"/>
          <p:nvPr/>
        </p:nvSpPr>
        <p:spPr>
          <a:xfrm rot="21385970">
            <a:off x="4853308" y="505140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latin typeface="Arial" pitchFamily="34" charset="0"/>
                <a:cs typeface="Arial" pitchFamily="34" charset="0"/>
              </a:rPr>
              <a:t>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3" name="Arc 502"/>
          <p:cNvSpPr/>
          <p:nvPr/>
        </p:nvSpPr>
        <p:spPr>
          <a:xfrm rot="11042738">
            <a:off x="5347231" y="5041925"/>
            <a:ext cx="269248" cy="391289"/>
          </a:xfrm>
          <a:prstGeom prst="arc">
            <a:avLst>
              <a:gd name="adj1" fmla="val 16594572"/>
              <a:gd name="adj2" fmla="val 208249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5" name="Rectangle 454"/>
          <p:cNvSpPr/>
          <p:nvPr/>
        </p:nvSpPr>
        <p:spPr>
          <a:xfrm rot="20336632">
            <a:off x="7628807" y="4860392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</a:t>
            </a:r>
            <a:r>
              <a:rPr lang="en-US" sz="1400" dirty="0" smtClean="0">
                <a:solidFill>
                  <a:srgbClr val="000090"/>
                </a:solidFill>
                <a:latin typeface="Avenir Book"/>
                <a:cs typeface="Avenir Book"/>
              </a:rPr>
              <a:t>trips Y</a:t>
            </a:r>
            <a:endParaRPr lang="en-US" sz="1400" dirty="0">
              <a:solidFill>
                <a:srgbClr val="000090"/>
              </a:solidFill>
              <a:latin typeface="Avenir Book"/>
              <a:cs typeface="Avenir Book"/>
            </a:endParaRPr>
          </a:p>
        </p:txBody>
      </p:sp>
      <p:sp>
        <p:nvSpPr>
          <p:cNvPr id="458" name="Rectangle 457"/>
          <p:cNvSpPr/>
          <p:nvPr/>
        </p:nvSpPr>
        <p:spPr>
          <a:xfrm rot="20488696">
            <a:off x="7269157" y="4605143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10" name="Text Box 7"/>
          <p:cNvSpPr txBox="1">
            <a:spLocks noChangeArrowheads="1"/>
          </p:cNvSpPr>
          <p:nvPr/>
        </p:nvSpPr>
        <p:spPr bwMode="auto">
          <a:xfrm>
            <a:off x="-48317" y="2457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  <a:latin typeface="Avenir Book"/>
                <a:cs typeface="Avenir Book"/>
              </a:rPr>
              <a:t>The Multi-Blade project</a:t>
            </a:r>
          </a:p>
        </p:txBody>
      </p:sp>
      <p:pic>
        <p:nvPicPr>
          <p:cNvPr id="411" name="Picture 410" descr="brightnessGreenX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sp>
        <p:nvSpPr>
          <p:cNvPr id="412" name="TextBox 411"/>
          <p:cNvSpPr txBox="1"/>
          <p:nvPr/>
        </p:nvSpPr>
        <p:spPr>
          <a:xfrm>
            <a:off x="4556637" y="5979233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Symbol" charset="2"/>
                <a:cs typeface="Symbol" charset="2"/>
              </a:rPr>
              <a:t>q </a:t>
            </a:r>
            <a:r>
              <a:rPr lang="en-US" sz="1600" dirty="0" smtClean="0">
                <a:latin typeface="Avenir Book"/>
                <a:cs typeface="Avenir Book"/>
              </a:rPr>
              <a:t>= 5 degrees</a:t>
            </a:r>
            <a:endParaRPr lang="en-US" sz="1600" dirty="0">
              <a:latin typeface="Avenir Book"/>
              <a:cs typeface="Avenir Book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683" y="1490665"/>
            <a:ext cx="4338049" cy="3081784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3902404" y="4496113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rate</a:t>
            </a:r>
            <a:endParaRPr lang="en-US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6" name="Rectangle 13"/>
          <p:cNvSpPr>
            <a:spLocks noChangeArrowheads="1"/>
          </p:cNvSpPr>
          <p:nvPr/>
        </p:nvSpPr>
        <p:spPr bwMode="auto">
          <a:xfrm>
            <a:off x="3271552" y="1018152"/>
            <a:ext cx="14480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B0F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600" dirty="0" smtClean="0">
                <a:solidFill>
                  <a:srgbClr val="00B0F0"/>
                </a:solidFill>
                <a:latin typeface="Avenir Book" charset="0"/>
                <a:ea typeface="Avenir Book" charset="0"/>
                <a:cs typeface="Avenir Book" charset="0"/>
              </a:rPr>
              <a:t>ESS requirement</a:t>
            </a:r>
            <a:endParaRPr lang="en-US" sz="1600" dirty="0">
              <a:solidFill>
                <a:srgbClr val="00B0F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68" name="Connecteur droit avec flèche 69"/>
          <p:cNvCxnSpPr/>
          <p:nvPr/>
        </p:nvCxnSpPr>
        <p:spPr>
          <a:xfrm flipH="1" flipV="1">
            <a:off x="2426850" y="4943520"/>
            <a:ext cx="21583" cy="1156962"/>
          </a:xfrm>
          <a:prstGeom prst="straightConnector1">
            <a:avLst/>
          </a:prstGeom>
          <a:ln w="1270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13"/>
          <p:cNvSpPr>
            <a:spLocks noChangeArrowheads="1"/>
          </p:cNvSpPr>
          <p:nvPr/>
        </p:nvSpPr>
        <p:spPr bwMode="auto">
          <a:xfrm>
            <a:off x="525229" y="5181077"/>
            <a:ext cx="144807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gain ~ charge to evacuate 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70" name="Connecteur droit avec flèche 69"/>
          <p:cNvCxnSpPr/>
          <p:nvPr/>
        </p:nvCxnSpPr>
        <p:spPr>
          <a:xfrm>
            <a:off x="1819491" y="4937587"/>
            <a:ext cx="24829" cy="1172872"/>
          </a:xfrm>
          <a:prstGeom prst="straightConnector1">
            <a:avLst/>
          </a:prstGeom>
          <a:ln w="1270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13"/>
          <p:cNvSpPr>
            <a:spLocks noChangeArrowheads="1"/>
          </p:cNvSpPr>
          <p:nvPr/>
        </p:nvSpPr>
        <p:spPr bwMode="auto">
          <a:xfrm>
            <a:off x="2252967" y="4983199"/>
            <a:ext cx="144807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rate capability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 flipH="1" flipV="1">
            <a:off x="4491982" y="1520647"/>
            <a:ext cx="6065" cy="2966146"/>
          </a:xfrm>
          <a:prstGeom prst="line">
            <a:avLst/>
          </a:prstGeom>
          <a:ln w="19050">
            <a:solidFill>
              <a:srgbClr val="00B0F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>
            <a:off x="845442" y="4413914"/>
            <a:ext cx="4023659" cy="4026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13"/>
          <p:cNvSpPr>
            <a:spLocks noChangeArrowheads="1"/>
          </p:cNvSpPr>
          <p:nvPr/>
        </p:nvSpPr>
        <p:spPr bwMode="auto">
          <a:xfrm>
            <a:off x="3012772" y="4559672"/>
            <a:ext cx="26904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3872F2"/>
                </a:solidFill>
              </a:rPr>
              <a:t> 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R</a:t>
            </a:r>
            <a:r>
              <a:rPr lang="en-US" sz="1400" dirty="0" smtClean="0">
                <a:latin typeface="Avenir Book" charset="0"/>
                <a:ea typeface="Avenir Book" charset="0"/>
                <a:cs typeface="Avenir Book" charset="0"/>
              </a:rPr>
              <a:t>ate (Hz/mm</a:t>
            </a:r>
            <a:r>
              <a:rPr lang="en-US" sz="1400" baseline="30000" dirty="0" smtClean="0">
                <a:latin typeface="Avenir Book" charset="0"/>
                <a:ea typeface="Avenir Book" charset="0"/>
                <a:cs typeface="Avenir Book" charset="0"/>
              </a:rPr>
              <a:t>2</a:t>
            </a:r>
            <a:r>
              <a:rPr lang="en-US" sz="1400" dirty="0" smtClean="0">
                <a:latin typeface="Avenir Book" charset="0"/>
                <a:ea typeface="Avenir Book" charset="0"/>
                <a:cs typeface="Avenir Book" charset="0"/>
              </a:rPr>
              <a:t>)</a:t>
            </a:r>
            <a:endParaRPr lang="en-US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81" name="Connecteur droit avec flèche 69"/>
          <p:cNvCxnSpPr/>
          <p:nvPr/>
        </p:nvCxnSpPr>
        <p:spPr>
          <a:xfrm flipV="1">
            <a:off x="2115918" y="4222619"/>
            <a:ext cx="306459" cy="75141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13"/>
          <p:cNvSpPr>
            <a:spLocks noChangeArrowheads="1"/>
          </p:cNvSpPr>
          <p:nvPr/>
        </p:nvSpPr>
        <p:spPr bwMode="auto">
          <a:xfrm>
            <a:off x="640606" y="4385130"/>
            <a:ext cx="58761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 charset="0"/>
                <a:ea typeface="Avenir Book" charset="0"/>
                <a:cs typeface="Avenir Book" charset="0"/>
              </a:rPr>
              <a:t>100		    1000               10000            100000</a:t>
            </a:r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9" name="Rectangle 13"/>
          <p:cNvSpPr>
            <a:spLocks noChangeArrowheads="1"/>
          </p:cNvSpPr>
          <p:nvPr/>
        </p:nvSpPr>
        <p:spPr bwMode="auto">
          <a:xfrm>
            <a:off x="4872943" y="3800663"/>
            <a:ext cx="144807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B0F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200" dirty="0" smtClean="0">
                <a:solidFill>
                  <a:srgbClr val="00AC00"/>
                </a:solidFill>
                <a:latin typeface="Avenir Book" charset="0"/>
                <a:ea typeface="Avenir Book" charset="0"/>
                <a:cs typeface="Avenir Book" charset="0"/>
              </a:rPr>
              <a:t>equivalent neutron </a:t>
            </a:r>
          </a:p>
          <a:p>
            <a:pPr algn="ctr"/>
            <a:r>
              <a:rPr lang="en-US" sz="1200" dirty="0" smtClean="0">
                <a:solidFill>
                  <a:srgbClr val="00AC00"/>
                </a:solidFill>
                <a:latin typeface="Avenir Book" charset="0"/>
                <a:ea typeface="Avenir Book" charset="0"/>
                <a:cs typeface="Avenir Book" charset="0"/>
              </a:rPr>
              <a:t>charge event</a:t>
            </a:r>
            <a:endParaRPr lang="en-US" sz="1200" dirty="0">
              <a:solidFill>
                <a:srgbClr val="00AC00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1200" dirty="0">
                <a:solidFill>
                  <a:srgbClr val="00AC00"/>
                </a:solidFill>
                <a:latin typeface="Avenir Book" charset="0"/>
                <a:ea typeface="Avenir Book" charset="0"/>
                <a:cs typeface="Avenir Book" charset="0"/>
              </a:rPr>
              <a:t>f</a:t>
            </a:r>
            <a:r>
              <a:rPr lang="en-US" sz="1200" dirty="0" smtClean="0">
                <a:solidFill>
                  <a:srgbClr val="00AC00"/>
                </a:solidFill>
                <a:latin typeface="Avenir Book" charset="0"/>
                <a:ea typeface="Avenir Book" charset="0"/>
                <a:cs typeface="Avenir Book" charset="0"/>
              </a:rPr>
              <a:t>or 10B readout</a:t>
            </a:r>
            <a:endParaRPr lang="en-US" sz="1200" dirty="0">
              <a:solidFill>
                <a:srgbClr val="00AC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>
            <a:off x="745186" y="4097758"/>
            <a:ext cx="4535172" cy="26334"/>
          </a:xfrm>
          <a:prstGeom prst="line">
            <a:avLst/>
          </a:prstGeom>
          <a:ln w="19050">
            <a:solidFill>
              <a:srgbClr val="00AC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69"/>
          <p:cNvCxnSpPr/>
          <p:nvPr/>
        </p:nvCxnSpPr>
        <p:spPr>
          <a:xfrm flipH="1">
            <a:off x="4914310" y="2403867"/>
            <a:ext cx="981820" cy="162904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40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grpSp>
          <p:nvGrpSpPr>
            <p:cNvPr id="8" name="Group 7"/>
            <p:cNvGrpSpPr/>
            <p:nvPr/>
          </p:nvGrpSpPr>
          <p:grpSpPr>
            <a:xfrm>
              <a:off x="12700" y="6362700"/>
              <a:ext cx="9131300" cy="501650"/>
              <a:chOff x="12700" y="6362700"/>
              <a:chExt cx="9131300" cy="50165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700" y="6362700"/>
                <a:ext cx="9131300" cy="5016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 descr="Screen Shot 2014-10-14 at 09.12.54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99" y="6373981"/>
                <a:ext cx="4546601" cy="480726"/>
              </a:xfrm>
              <a:prstGeom prst="rect">
                <a:avLst/>
              </a:prstGeom>
            </p:spPr>
          </p:pic>
        </p:grpSp>
        <p:pic>
          <p:nvPicPr>
            <p:cNvPr id="9" name="Picture 8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811" y="6410269"/>
              <a:ext cx="1892904" cy="416439"/>
            </a:xfrm>
            <a:prstGeom prst="rect">
              <a:avLst/>
            </a:prstGeom>
          </p:spPr>
        </p:pic>
      </p:grpSp>
      <p:pic>
        <p:nvPicPr>
          <p:cNvPr id="17" name="Picture 16" descr="Screen Shot 2016-09-20 at 09.31.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932" y="3293025"/>
            <a:ext cx="1799797" cy="11302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982" y="3043663"/>
            <a:ext cx="607888" cy="327783"/>
          </a:xfrm>
          <a:prstGeom prst="rect">
            <a:avLst/>
          </a:prstGeom>
        </p:spPr>
      </p:pic>
      <p:cxnSp>
        <p:nvCxnSpPr>
          <p:cNvPr id="61" name="Straight Arrow Connector 60"/>
          <p:cNvCxnSpPr/>
          <p:nvPr/>
        </p:nvCxnSpPr>
        <p:spPr>
          <a:xfrm>
            <a:off x="497856" y="1862847"/>
            <a:ext cx="1755076" cy="17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607166" y="936393"/>
            <a:ext cx="10019" cy="10280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Freeform 62"/>
          <p:cNvSpPr/>
          <p:nvPr/>
        </p:nvSpPr>
        <p:spPr>
          <a:xfrm>
            <a:off x="651745" y="1281230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 Box 7"/>
          <p:cNvSpPr txBox="1">
            <a:spLocks noChangeArrowheads="1"/>
          </p:cNvSpPr>
          <p:nvPr/>
        </p:nvSpPr>
        <p:spPr bwMode="auto">
          <a:xfrm rot="16200000">
            <a:off x="30188" y="1141458"/>
            <a:ext cx="935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65" name="Oval 64"/>
          <p:cNvSpPr/>
          <p:nvPr/>
        </p:nvSpPr>
        <p:spPr>
          <a:xfrm>
            <a:off x="684426" y="1227230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1626263" y="1289903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 Box 7"/>
          <p:cNvSpPr txBox="1">
            <a:spLocks noChangeArrowheads="1"/>
          </p:cNvSpPr>
          <p:nvPr/>
        </p:nvSpPr>
        <p:spPr bwMode="auto">
          <a:xfrm>
            <a:off x="1720305" y="1811935"/>
            <a:ext cx="567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time</a:t>
            </a:r>
          </a:p>
        </p:txBody>
      </p:sp>
      <p:sp>
        <p:nvSpPr>
          <p:cNvPr id="68" name="Rectangle 67"/>
          <p:cNvSpPr/>
          <p:nvPr/>
        </p:nvSpPr>
        <p:spPr>
          <a:xfrm>
            <a:off x="7387468" y="656908"/>
            <a:ext cx="1061877" cy="12768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 Box 7"/>
          <p:cNvSpPr txBox="1">
            <a:spLocks noChangeArrowheads="1"/>
          </p:cNvSpPr>
          <p:nvPr/>
        </p:nvSpPr>
        <p:spPr bwMode="auto">
          <a:xfrm>
            <a:off x="7321472" y="348082"/>
            <a:ext cx="13918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detector area</a:t>
            </a:r>
          </a:p>
        </p:txBody>
      </p:sp>
      <p:sp>
        <p:nvSpPr>
          <p:cNvPr id="72" name="Oval 71"/>
          <p:cNvSpPr/>
          <p:nvPr/>
        </p:nvSpPr>
        <p:spPr>
          <a:xfrm>
            <a:off x="7687215" y="746952"/>
            <a:ext cx="293183" cy="22142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7951783" y="1584596"/>
            <a:ext cx="399446" cy="23195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7527216" y="1469026"/>
            <a:ext cx="293183" cy="22142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8058046" y="1043521"/>
            <a:ext cx="293183" cy="22142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7508000" y="1129726"/>
            <a:ext cx="399446" cy="231951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0" y="0"/>
            <a:ext cx="77639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000000"/>
                </a:solidFill>
                <a:latin typeface="Avenir Book"/>
                <a:cs typeface="Avenir Book"/>
              </a:rPr>
              <a:t>Counting rate definitions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4074" y="806450"/>
            <a:ext cx="845285" cy="11285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0955" y="802405"/>
            <a:ext cx="1774877" cy="1181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0474" y="855005"/>
            <a:ext cx="1119914" cy="1075900"/>
          </a:xfrm>
          <a:prstGeom prst="rect">
            <a:avLst/>
          </a:prstGeom>
        </p:spPr>
      </p:pic>
      <p:cxnSp>
        <p:nvCxnSpPr>
          <p:cNvPr id="44" name="Connecteur droit avec flèche 69"/>
          <p:cNvCxnSpPr/>
          <p:nvPr/>
        </p:nvCxnSpPr>
        <p:spPr>
          <a:xfrm flipV="1">
            <a:off x="1967182" y="1284519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69"/>
          <p:cNvCxnSpPr/>
          <p:nvPr/>
        </p:nvCxnSpPr>
        <p:spPr>
          <a:xfrm>
            <a:off x="5298812" y="1335229"/>
            <a:ext cx="285750" cy="288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69"/>
          <p:cNvCxnSpPr/>
          <p:nvPr/>
        </p:nvCxnSpPr>
        <p:spPr>
          <a:xfrm flipV="1">
            <a:off x="6697176" y="1257671"/>
            <a:ext cx="472117" cy="7273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69"/>
          <p:cNvCxnSpPr/>
          <p:nvPr/>
        </p:nvCxnSpPr>
        <p:spPr>
          <a:xfrm flipV="1">
            <a:off x="6590388" y="857664"/>
            <a:ext cx="646480" cy="304526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69"/>
          <p:cNvCxnSpPr/>
          <p:nvPr/>
        </p:nvCxnSpPr>
        <p:spPr>
          <a:xfrm>
            <a:off x="6653487" y="1527707"/>
            <a:ext cx="583381" cy="27458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69"/>
          <p:cNvCxnSpPr/>
          <p:nvPr/>
        </p:nvCxnSpPr>
        <p:spPr>
          <a:xfrm>
            <a:off x="6653487" y="1411052"/>
            <a:ext cx="627193" cy="97669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Box 7"/>
          <p:cNvSpPr txBox="1">
            <a:spLocks noChangeArrowheads="1"/>
          </p:cNvSpPr>
          <p:nvPr/>
        </p:nvSpPr>
        <p:spPr bwMode="auto">
          <a:xfrm>
            <a:off x="2992503" y="487174"/>
            <a:ext cx="232731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smtClean="0">
                <a:solidFill>
                  <a:srgbClr val="000000"/>
                </a:solidFill>
                <a:latin typeface="Avenir Book"/>
                <a:cs typeface="Avenir Book"/>
              </a:rPr>
              <a:t>neutron delivery system</a:t>
            </a:r>
            <a:endParaRPr lang="en-US" sz="1200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55" name="Text Box 7"/>
          <p:cNvSpPr txBox="1">
            <a:spLocks noChangeArrowheads="1"/>
          </p:cNvSpPr>
          <p:nvPr/>
        </p:nvSpPr>
        <p:spPr bwMode="auto">
          <a:xfrm>
            <a:off x="3130539" y="4587406"/>
            <a:ext cx="13918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Wavelengths spread in time, intensities are chopped and shaped 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515892" y="-383882"/>
            <a:ext cx="631152" cy="37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/>
          <a:p>
            <a:pPr eaLnBrk="1" hangingPunct="1"/>
            <a:r>
              <a:rPr lang="en-US" sz="2000" dirty="0">
                <a:solidFill>
                  <a:schemeClr val="bg1"/>
                </a:solidFill>
              </a:rPr>
              <a:t>4 cm</a:t>
            </a:r>
          </a:p>
        </p:txBody>
      </p:sp>
      <p:pic>
        <p:nvPicPr>
          <p:cNvPr id="58" name="Picture 57" descr="Macintosh HD:Users:hannawacklin:Desktop:FluxVSQ14HzwfmOFF_3Angles.eps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95"/>
          <a:stretch/>
        </p:blipFill>
        <p:spPr bwMode="auto">
          <a:xfrm>
            <a:off x="5277557" y="2864490"/>
            <a:ext cx="2109911" cy="17229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grpSp>
        <p:nvGrpSpPr>
          <p:cNvPr id="82" name="Group 81"/>
          <p:cNvGrpSpPr/>
          <p:nvPr/>
        </p:nvGrpSpPr>
        <p:grpSpPr>
          <a:xfrm>
            <a:off x="2906260" y="2901843"/>
            <a:ext cx="2086781" cy="1692019"/>
            <a:chOff x="1141598" y="2353733"/>
            <a:chExt cx="10745601" cy="7268851"/>
          </a:xfrm>
        </p:grpSpPr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41598" y="2353733"/>
              <a:ext cx="10745601" cy="7268851"/>
            </a:xfrm>
            <a:prstGeom prst="rect">
              <a:avLst/>
            </a:prstGeom>
          </p:spPr>
        </p:pic>
        <p:grpSp>
          <p:nvGrpSpPr>
            <p:cNvPr id="93" name="Group 92"/>
            <p:cNvGrpSpPr/>
            <p:nvPr/>
          </p:nvGrpSpPr>
          <p:grpSpPr>
            <a:xfrm>
              <a:off x="1515534" y="7283450"/>
              <a:ext cx="9002250" cy="139700"/>
              <a:chOff x="1515534" y="7283450"/>
              <a:chExt cx="9002250" cy="139700"/>
            </a:xfrm>
          </p:grpSpPr>
          <p:cxnSp>
            <p:nvCxnSpPr>
              <p:cNvPr id="171" name="Straight Connector 170"/>
              <p:cNvCxnSpPr/>
              <p:nvPr/>
            </p:nvCxnSpPr>
            <p:spPr bwMode="auto">
              <a:xfrm>
                <a:off x="2139950" y="7283450"/>
                <a:ext cx="250182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172" name="Group 171"/>
              <p:cNvGrpSpPr/>
              <p:nvPr/>
            </p:nvGrpSpPr>
            <p:grpSpPr>
              <a:xfrm>
                <a:off x="2391834" y="7283450"/>
                <a:ext cx="1437250" cy="133350"/>
                <a:chOff x="2391834" y="7283450"/>
                <a:chExt cx="1437250" cy="133350"/>
              </a:xfrm>
            </p:grpSpPr>
            <p:cxnSp>
              <p:nvCxnSpPr>
                <p:cNvPr id="233" name="Straight Connector 232"/>
                <p:cNvCxnSpPr/>
                <p:nvPr/>
              </p:nvCxnSpPr>
              <p:spPr bwMode="auto">
                <a:xfrm>
                  <a:off x="2391834" y="7410450"/>
                  <a:ext cx="180000" cy="0"/>
                </a:xfrm>
                <a:prstGeom prst="line">
                  <a:avLst/>
                </a:prstGeom>
                <a:blipFill dpi="0" rotWithShape="0">
                  <a:blip r:embed="rId11"/>
                  <a:srcRect/>
                  <a:tile tx="0" ty="0" sx="100000" sy="100000" flip="none" algn="tl"/>
                </a:blip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4" name="Straight Connector 233"/>
                <p:cNvCxnSpPr/>
                <p:nvPr/>
              </p:nvCxnSpPr>
              <p:spPr bwMode="auto">
                <a:xfrm>
                  <a:off x="2442634" y="7283450"/>
                  <a:ext cx="216000" cy="0"/>
                </a:xfrm>
                <a:prstGeom prst="line">
                  <a:avLst/>
                </a:prstGeom>
                <a:blipFill dpi="0" rotWithShape="0">
                  <a:blip r:embed="rId11"/>
                  <a:srcRect/>
                  <a:tile tx="0" ty="0" sx="100000" sy="100000" flip="none" algn="tl"/>
                </a:blip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5" name="Straight Connector 234"/>
                <p:cNvCxnSpPr/>
                <p:nvPr/>
              </p:nvCxnSpPr>
              <p:spPr bwMode="auto">
                <a:xfrm>
                  <a:off x="2658534" y="7410450"/>
                  <a:ext cx="180000" cy="0"/>
                </a:xfrm>
                <a:prstGeom prst="line">
                  <a:avLst/>
                </a:prstGeom>
                <a:blipFill dpi="0" rotWithShape="0">
                  <a:blip r:embed="rId11"/>
                  <a:srcRect/>
                  <a:tile tx="0" ty="0" sx="100000" sy="100000" flip="none" algn="tl"/>
                </a:blip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6" name="Straight Connector 235"/>
                <p:cNvCxnSpPr/>
                <p:nvPr/>
              </p:nvCxnSpPr>
              <p:spPr bwMode="auto">
                <a:xfrm>
                  <a:off x="2728384" y="7283450"/>
                  <a:ext cx="180000" cy="0"/>
                </a:xfrm>
                <a:prstGeom prst="line">
                  <a:avLst/>
                </a:prstGeom>
                <a:blipFill dpi="0" rotWithShape="0">
                  <a:blip r:embed="rId11"/>
                  <a:srcRect/>
                  <a:tile tx="0" ty="0" sx="100000" sy="100000" flip="none" algn="tl"/>
                </a:blip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7" name="Straight Connector 236"/>
                <p:cNvCxnSpPr/>
                <p:nvPr/>
              </p:nvCxnSpPr>
              <p:spPr bwMode="auto">
                <a:xfrm>
                  <a:off x="2906184" y="7410450"/>
                  <a:ext cx="144000" cy="0"/>
                </a:xfrm>
                <a:prstGeom prst="line">
                  <a:avLst/>
                </a:prstGeom>
                <a:blipFill dpi="0" rotWithShape="0">
                  <a:blip r:embed="rId11"/>
                  <a:srcRect/>
                  <a:tile tx="0" ty="0" sx="100000" sy="100000" flip="none" algn="tl"/>
                </a:blip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8" name="Straight Connector 237"/>
                <p:cNvCxnSpPr/>
                <p:nvPr/>
              </p:nvCxnSpPr>
              <p:spPr bwMode="auto">
                <a:xfrm>
                  <a:off x="3153834" y="7410450"/>
                  <a:ext cx="108000" cy="0"/>
                </a:xfrm>
                <a:prstGeom prst="line">
                  <a:avLst/>
                </a:prstGeom>
                <a:blipFill dpi="0" rotWithShape="0">
                  <a:blip r:embed="rId11"/>
                  <a:srcRect/>
                  <a:tile tx="0" ty="0" sx="100000" sy="100000" flip="none" algn="tl"/>
                </a:blip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9" name="Straight Connector 238"/>
                <p:cNvCxnSpPr/>
                <p:nvPr/>
              </p:nvCxnSpPr>
              <p:spPr bwMode="auto">
                <a:xfrm>
                  <a:off x="3369734" y="7416800"/>
                  <a:ext cx="108000" cy="0"/>
                </a:xfrm>
                <a:prstGeom prst="line">
                  <a:avLst/>
                </a:prstGeom>
                <a:blipFill dpi="0" rotWithShape="0">
                  <a:blip r:embed="rId11"/>
                  <a:srcRect/>
                  <a:tile tx="0" ty="0" sx="100000" sy="100000" flip="none" algn="tl"/>
                </a:blip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0" name="Straight Connector 239"/>
                <p:cNvCxnSpPr/>
                <p:nvPr/>
              </p:nvCxnSpPr>
              <p:spPr bwMode="auto">
                <a:xfrm>
                  <a:off x="3598334" y="7416800"/>
                  <a:ext cx="72000" cy="0"/>
                </a:xfrm>
                <a:prstGeom prst="line">
                  <a:avLst/>
                </a:prstGeom>
                <a:blipFill dpi="0" rotWithShape="0">
                  <a:blip r:embed="rId11"/>
                  <a:srcRect/>
                  <a:tile tx="0" ty="0" sx="100000" sy="100000" flip="none" algn="tl"/>
                </a:blip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1" name="Straight Connector 240"/>
                <p:cNvCxnSpPr/>
                <p:nvPr/>
              </p:nvCxnSpPr>
              <p:spPr bwMode="auto">
                <a:xfrm>
                  <a:off x="3007784" y="7283450"/>
                  <a:ext cx="144000" cy="0"/>
                </a:xfrm>
                <a:prstGeom prst="line">
                  <a:avLst/>
                </a:prstGeom>
                <a:blipFill dpi="0" rotWithShape="0">
                  <a:blip r:embed="rId11"/>
                  <a:srcRect/>
                  <a:tile tx="0" ty="0" sx="100000" sy="100000" flip="none" algn="tl"/>
                </a:blip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2" name="Straight Connector 241"/>
                <p:cNvCxnSpPr/>
                <p:nvPr/>
              </p:nvCxnSpPr>
              <p:spPr bwMode="auto">
                <a:xfrm>
                  <a:off x="3255434" y="7283450"/>
                  <a:ext cx="144000" cy="0"/>
                </a:xfrm>
                <a:prstGeom prst="line">
                  <a:avLst/>
                </a:prstGeom>
                <a:blipFill dpi="0" rotWithShape="0">
                  <a:blip r:embed="rId11"/>
                  <a:srcRect/>
                  <a:tile tx="0" ty="0" sx="100000" sy="100000" flip="none" algn="tl"/>
                </a:blip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3" name="Straight Connector 242"/>
                <p:cNvCxnSpPr/>
                <p:nvPr/>
              </p:nvCxnSpPr>
              <p:spPr bwMode="auto">
                <a:xfrm>
                  <a:off x="3503084" y="7283450"/>
                  <a:ext cx="108000" cy="0"/>
                </a:xfrm>
                <a:prstGeom prst="line">
                  <a:avLst/>
                </a:prstGeom>
                <a:blipFill dpi="0" rotWithShape="0">
                  <a:blip r:embed="rId11"/>
                  <a:srcRect/>
                  <a:tile tx="0" ty="0" sx="100000" sy="100000" flip="none" algn="tl"/>
                </a:blip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4" name="Straight Connector 243"/>
                <p:cNvCxnSpPr/>
                <p:nvPr/>
              </p:nvCxnSpPr>
              <p:spPr bwMode="auto">
                <a:xfrm>
                  <a:off x="3757084" y="7283450"/>
                  <a:ext cx="72000" cy="0"/>
                </a:xfrm>
                <a:prstGeom prst="line">
                  <a:avLst/>
                </a:prstGeom>
                <a:blipFill dpi="0" rotWithShape="0">
                  <a:blip r:embed="rId11"/>
                  <a:srcRect/>
                  <a:tile tx="0" ty="0" sx="100000" sy="100000" flip="none" algn="tl"/>
                </a:blip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73" name="Group 172"/>
              <p:cNvGrpSpPr/>
              <p:nvPr/>
            </p:nvGrpSpPr>
            <p:grpSpPr>
              <a:xfrm>
                <a:off x="3810000" y="7289800"/>
                <a:ext cx="1860584" cy="133350"/>
                <a:chOff x="3810000" y="7302500"/>
                <a:chExt cx="1860584" cy="133350"/>
              </a:xfrm>
            </p:grpSpPr>
            <p:grpSp>
              <p:nvGrpSpPr>
                <p:cNvPr id="218" name="Group 217"/>
                <p:cNvGrpSpPr/>
                <p:nvPr/>
              </p:nvGrpSpPr>
              <p:grpSpPr>
                <a:xfrm>
                  <a:off x="4233334" y="7302500"/>
                  <a:ext cx="1437250" cy="133350"/>
                  <a:chOff x="2391834" y="7283450"/>
                  <a:chExt cx="1437250" cy="133350"/>
                </a:xfrm>
              </p:grpSpPr>
              <p:cxnSp>
                <p:nvCxnSpPr>
                  <p:cNvPr id="221" name="Straight Connector 220"/>
                  <p:cNvCxnSpPr/>
                  <p:nvPr/>
                </p:nvCxnSpPr>
                <p:spPr bwMode="auto">
                  <a:xfrm>
                    <a:off x="2391834" y="7410450"/>
                    <a:ext cx="180000" cy="0"/>
                  </a:xfrm>
                  <a:prstGeom prst="line">
                    <a:avLst/>
                  </a:prstGeom>
                  <a:blipFill dpi="0" rotWithShape="0">
                    <a:blip r:embed="rId11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22" name="Straight Connector 221"/>
                  <p:cNvCxnSpPr/>
                  <p:nvPr/>
                </p:nvCxnSpPr>
                <p:spPr bwMode="auto">
                  <a:xfrm>
                    <a:off x="2442634" y="7283450"/>
                    <a:ext cx="216000" cy="0"/>
                  </a:xfrm>
                  <a:prstGeom prst="line">
                    <a:avLst/>
                  </a:prstGeom>
                  <a:blipFill dpi="0" rotWithShape="0">
                    <a:blip r:embed="rId11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23" name="Straight Connector 222"/>
                  <p:cNvCxnSpPr/>
                  <p:nvPr/>
                </p:nvCxnSpPr>
                <p:spPr bwMode="auto">
                  <a:xfrm>
                    <a:off x="2658534" y="7410450"/>
                    <a:ext cx="180000" cy="0"/>
                  </a:xfrm>
                  <a:prstGeom prst="line">
                    <a:avLst/>
                  </a:prstGeom>
                  <a:blipFill dpi="0" rotWithShape="0">
                    <a:blip r:embed="rId11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24" name="Straight Connector 223"/>
                  <p:cNvCxnSpPr/>
                  <p:nvPr/>
                </p:nvCxnSpPr>
                <p:spPr bwMode="auto">
                  <a:xfrm>
                    <a:off x="2728384" y="7283450"/>
                    <a:ext cx="180000" cy="0"/>
                  </a:xfrm>
                  <a:prstGeom prst="line">
                    <a:avLst/>
                  </a:prstGeom>
                  <a:blipFill dpi="0" rotWithShape="0">
                    <a:blip r:embed="rId11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25" name="Straight Connector 224"/>
                  <p:cNvCxnSpPr/>
                  <p:nvPr/>
                </p:nvCxnSpPr>
                <p:spPr bwMode="auto">
                  <a:xfrm>
                    <a:off x="2906184" y="7410450"/>
                    <a:ext cx="144000" cy="0"/>
                  </a:xfrm>
                  <a:prstGeom prst="line">
                    <a:avLst/>
                  </a:prstGeom>
                  <a:blipFill dpi="0" rotWithShape="0">
                    <a:blip r:embed="rId11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26" name="Straight Connector 225"/>
                  <p:cNvCxnSpPr/>
                  <p:nvPr/>
                </p:nvCxnSpPr>
                <p:spPr bwMode="auto">
                  <a:xfrm>
                    <a:off x="3153834" y="7410450"/>
                    <a:ext cx="108000" cy="0"/>
                  </a:xfrm>
                  <a:prstGeom prst="line">
                    <a:avLst/>
                  </a:prstGeom>
                  <a:blipFill dpi="0" rotWithShape="0">
                    <a:blip r:embed="rId11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27" name="Straight Connector 226"/>
                  <p:cNvCxnSpPr/>
                  <p:nvPr/>
                </p:nvCxnSpPr>
                <p:spPr bwMode="auto">
                  <a:xfrm>
                    <a:off x="3369734" y="7416800"/>
                    <a:ext cx="108000" cy="0"/>
                  </a:xfrm>
                  <a:prstGeom prst="line">
                    <a:avLst/>
                  </a:prstGeom>
                  <a:blipFill dpi="0" rotWithShape="0">
                    <a:blip r:embed="rId11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28" name="Straight Connector 227"/>
                  <p:cNvCxnSpPr/>
                  <p:nvPr/>
                </p:nvCxnSpPr>
                <p:spPr bwMode="auto">
                  <a:xfrm>
                    <a:off x="3598334" y="7416800"/>
                    <a:ext cx="72000" cy="0"/>
                  </a:xfrm>
                  <a:prstGeom prst="line">
                    <a:avLst/>
                  </a:prstGeom>
                  <a:blipFill dpi="0" rotWithShape="0">
                    <a:blip r:embed="rId11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29" name="Straight Connector 228"/>
                  <p:cNvCxnSpPr/>
                  <p:nvPr/>
                </p:nvCxnSpPr>
                <p:spPr bwMode="auto">
                  <a:xfrm>
                    <a:off x="3007784" y="7283450"/>
                    <a:ext cx="144000" cy="0"/>
                  </a:xfrm>
                  <a:prstGeom prst="line">
                    <a:avLst/>
                  </a:prstGeom>
                  <a:blipFill dpi="0" rotWithShape="0">
                    <a:blip r:embed="rId11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0" name="Straight Connector 229"/>
                  <p:cNvCxnSpPr/>
                  <p:nvPr/>
                </p:nvCxnSpPr>
                <p:spPr bwMode="auto">
                  <a:xfrm>
                    <a:off x="3255434" y="7283450"/>
                    <a:ext cx="144000" cy="0"/>
                  </a:xfrm>
                  <a:prstGeom prst="line">
                    <a:avLst/>
                  </a:prstGeom>
                  <a:blipFill dpi="0" rotWithShape="0">
                    <a:blip r:embed="rId11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1" name="Straight Connector 230"/>
                  <p:cNvCxnSpPr/>
                  <p:nvPr/>
                </p:nvCxnSpPr>
                <p:spPr bwMode="auto">
                  <a:xfrm>
                    <a:off x="3503084" y="7283450"/>
                    <a:ext cx="108000" cy="0"/>
                  </a:xfrm>
                  <a:prstGeom prst="line">
                    <a:avLst/>
                  </a:prstGeom>
                  <a:blipFill dpi="0" rotWithShape="0">
                    <a:blip r:embed="rId11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2" name="Straight Connector 231"/>
                  <p:cNvCxnSpPr/>
                  <p:nvPr/>
                </p:nvCxnSpPr>
                <p:spPr bwMode="auto">
                  <a:xfrm>
                    <a:off x="3757084" y="7283450"/>
                    <a:ext cx="72000" cy="0"/>
                  </a:xfrm>
                  <a:prstGeom prst="line">
                    <a:avLst/>
                  </a:prstGeom>
                  <a:blipFill dpi="0" rotWithShape="0">
                    <a:blip r:embed="rId11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cxnSp>
              <p:nvCxnSpPr>
                <p:cNvPr id="219" name="Straight Connector 218"/>
                <p:cNvCxnSpPr/>
                <p:nvPr/>
              </p:nvCxnSpPr>
              <p:spPr bwMode="auto">
                <a:xfrm>
                  <a:off x="3810000" y="7429500"/>
                  <a:ext cx="349250" cy="0"/>
                </a:xfrm>
                <a:prstGeom prst="line">
                  <a:avLst/>
                </a:prstGeom>
                <a:blipFill dpi="0" rotWithShape="0">
                  <a:blip r:embed="rId11"/>
                  <a:srcRect/>
                  <a:tile tx="0" ty="0" sx="100000" sy="100000" flip="none" algn="tl"/>
                </a:blip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0" name="Straight Connector 219"/>
                <p:cNvCxnSpPr/>
                <p:nvPr/>
              </p:nvCxnSpPr>
              <p:spPr bwMode="auto">
                <a:xfrm>
                  <a:off x="3968750" y="7302500"/>
                  <a:ext cx="250182" cy="0"/>
                </a:xfrm>
                <a:prstGeom prst="line">
                  <a:avLst/>
                </a:prstGeom>
                <a:blipFill dpi="0" rotWithShape="0">
                  <a:blip r:embed="rId11"/>
                  <a:srcRect/>
                  <a:tile tx="0" ty="0" sx="100000" sy="100000" flip="none" algn="tl"/>
                </a:blip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174" name="Straight Connector 173"/>
              <p:cNvCxnSpPr/>
              <p:nvPr/>
            </p:nvCxnSpPr>
            <p:spPr bwMode="auto">
              <a:xfrm>
                <a:off x="1962150" y="7410450"/>
                <a:ext cx="34925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175" name="Group 174"/>
              <p:cNvGrpSpPr/>
              <p:nvPr/>
            </p:nvGrpSpPr>
            <p:grpSpPr>
              <a:xfrm>
                <a:off x="5721350" y="7289800"/>
                <a:ext cx="1860584" cy="133350"/>
                <a:chOff x="3810000" y="7302500"/>
                <a:chExt cx="1860584" cy="133350"/>
              </a:xfrm>
            </p:grpSpPr>
            <p:grpSp>
              <p:nvGrpSpPr>
                <p:cNvPr id="203" name="Group 202"/>
                <p:cNvGrpSpPr/>
                <p:nvPr/>
              </p:nvGrpSpPr>
              <p:grpSpPr>
                <a:xfrm>
                  <a:off x="4233334" y="7302500"/>
                  <a:ext cx="1437250" cy="133350"/>
                  <a:chOff x="2391834" y="7283450"/>
                  <a:chExt cx="1437250" cy="133350"/>
                </a:xfrm>
              </p:grpSpPr>
              <p:cxnSp>
                <p:nvCxnSpPr>
                  <p:cNvPr id="206" name="Straight Connector 205"/>
                  <p:cNvCxnSpPr/>
                  <p:nvPr/>
                </p:nvCxnSpPr>
                <p:spPr bwMode="auto">
                  <a:xfrm>
                    <a:off x="2391834" y="7410450"/>
                    <a:ext cx="180000" cy="0"/>
                  </a:xfrm>
                  <a:prstGeom prst="line">
                    <a:avLst/>
                  </a:prstGeom>
                  <a:blipFill dpi="0" rotWithShape="0">
                    <a:blip r:embed="rId11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07" name="Straight Connector 206"/>
                  <p:cNvCxnSpPr/>
                  <p:nvPr/>
                </p:nvCxnSpPr>
                <p:spPr bwMode="auto">
                  <a:xfrm>
                    <a:off x="2442634" y="7283450"/>
                    <a:ext cx="216000" cy="0"/>
                  </a:xfrm>
                  <a:prstGeom prst="line">
                    <a:avLst/>
                  </a:prstGeom>
                  <a:blipFill dpi="0" rotWithShape="0">
                    <a:blip r:embed="rId11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08" name="Straight Connector 207"/>
                  <p:cNvCxnSpPr/>
                  <p:nvPr/>
                </p:nvCxnSpPr>
                <p:spPr bwMode="auto">
                  <a:xfrm>
                    <a:off x="2658534" y="7410450"/>
                    <a:ext cx="180000" cy="0"/>
                  </a:xfrm>
                  <a:prstGeom prst="line">
                    <a:avLst/>
                  </a:prstGeom>
                  <a:blipFill dpi="0" rotWithShape="0">
                    <a:blip r:embed="rId11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09" name="Straight Connector 208"/>
                  <p:cNvCxnSpPr/>
                  <p:nvPr/>
                </p:nvCxnSpPr>
                <p:spPr bwMode="auto">
                  <a:xfrm>
                    <a:off x="2728384" y="7283450"/>
                    <a:ext cx="180000" cy="0"/>
                  </a:xfrm>
                  <a:prstGeom prst="line">
                    <a:avLst/>
                  </a:prstGeom>
                  <a:blipFill dpi="0" rotWithShape="0">
                    <a:blip r:embed="rId11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10" name="Straight Connector 209"/>
                  <p:cNvCxnSpPr/>
                  <p:nvPr/>
                </p:nvCxnSpPr>
                <p:spPr bwMode="auto">
                  <a:xfrm>
                    <a:off x="2906184" y="7410450"/>
                    <a:ext cx="144000" cy="0"/>
                  </a:xfrm>
                  <a:prstGeom prst="line">
                    <a:avLst/>
                  </a:prstGeom>
                  <a:blipFill dpi="0" rotWithShape="0">
                    <a:blip r:embed="rId11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11" name="Straight Connector 210"/>
                  <p:cNvCxnSpPr/>
                  <p:nvPr/>
                </p:nvCxnSpPr>
                <p:spPr bwMode="auto">
                  <a:xfrm>
                    <a:off x="3153834" y="7410450"/>
                    <a:ext cx="108000" cy="0"/>
                  </a:xfrm>
                  <a:prstGeom prst="line">
                    <a:avLst/>
                  </a:prstGeom>
                  <a:blipFill dpi="0" rotWithShape="0">
                    <a:blip r:embed="rId11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12" name="Straight Connector 211"/>
                  <p:cNvCxnSpPr/>
                  <p:nvPr/>
                </p:nvCxnSpPr>
                <p:spPr bwMode="auto">
                  <a:xfrm>
                    <a:off x="3369734" y="7416800"/>
                    <a:ext cx="108000" cy="0"/>
                  </a:xfrm>
                  <a:prstGeom prst="line">
                    <a:avLst/>
                  </a:prstGeom>
                  <a:blipFill dpi="0" rotWithShape="0">
                    <a:blip r:embed="rId11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13" name="Straight Connector 212"/>
                  <p:cNvCxnSpPr/>
                  <p:nvPr/>
                </p:nvCxnSpPr>
                <p:spPr bwMode="auto">
                  <a:xfrm>
                    <a:off x="3598334" y="7416800"/>
                    <a:ext cx="72000" cy="0"/>
                  </a:xfrm>
                  <a:prstGeom prst="line">
                    <a:avLst/>
                  </a:prstGeom>
                  <a:blipFill dpi="0" rotWithShape="0">
                    <a:blip r:embed="rId11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14" name="Straight Connector 213"/>
                  <p:cNvCxnSpPr/>
                  <p:nvPr/>
                </p:nvCxnSpPr>
                <p:spPr bwMode="auto">
                  <a:xfrm>
                    <a:off x="3007784" y="7283450"/>
                    <a:ext cx="144000" cy="0"/>
                  </a:xfrm>
                  <a:prstGeom prst="line">
                    <a:avLst/>
                  </a:prstGeom>
                  <a:blipFill dpi="0" rotWithShape="0">
                    <a:blip r:embed="rId11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15" name="Straight Connector 214"/>
                  <p:cNvCxnSpPr/>
                  <p:nvPr/>
                </p:nvCxnSpPr>
                <p:spPr bwMode="auto">
                  <a:xfrm>
                    <a:off x="3255434" y="7283450"/>
                    <a:ext cx="144000" cy="0"/>
                  </a:xfrm>
                  <a:prstGeom prst="line">
                    <a:avLst/>
                  </a:prstGeom>
                  <a:blipFill dpi="0" rotWithShape="0">
                    <a:blip r:embed="rId11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16" name="Straight Connector 215"/>
                  <p:cNvCxnSpPr/>
                  <p:nvPr/>
                </p:nvCxnSpPr>
                <p:spPr bwMode="auto">
                  <a:xfrm>
                    <a:off x="3503084" y="7283450"/>
                    <a:ext cx="108000" cy="0"/>
                  </a:xfrm>
                  <a:prstGeom prst="line">
                    <a:avLst/>
                  </a:prstGeom>
                  <a:blipFill dpi="0" rotWithShape="0">
                    <a:blip r:embed="rId11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17" name="Straight Connector 216"/>
                  <p:cNvCxnSpPr/>
                  <p:nvPr/>
                </p:nvCxnSpPr>
                <p:spPr bwMode="auto">
                  <a:xfrm>
                    <a:off x="3757084" y="7283450"/>
                    <a:ext cx="72000" cy="0"/>
                  </a:xfrm>
                  <a:prstGeom prst="line">
                    <a:avLst/>
                  </a:prstGeom>
                  <a:blipFill dpi="0" rotWithShape="0">
                    <a:blip r:embed="rId11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cxnSp>
              <p:nvCxnSpPr>
                <p:cNvPr id="204" name="Straight Connector 203"/>
                <p:cNvCxnSpPr/>
                <p:nvPr/>
              </p:nvCxnSpPr>
              <p:spPr bwMode="auto">
                <a:xfrm>
                  <a:off x="3810000" y="7429500"/>
                  <a:ext cx="349250" cy="0"/>
                </a:xfrm>
                <a:prstGeom prst="line">
                  <a:avLst/>
                </a:prstGeom>
                <a:blipFill dpi="0" rotWithShape="0">
                  <a:blip r:embed="rId11"/>
                  <a:srcRect/>
                  <a:tile tx="0" ty="0" sx="100000" sy="100000" flip="none" algn="tl"/>
                </a:blip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05" name="Straight Connector 204"/>
                <p:cNvCxnSpPr/>
                <p:nvPr/>
              </p:nvCxnSpPr>
              <p:spPr bwMode="auto">
                <a:xfrm>
                  <a:off x="3968750" y="7302500"/>
                  <a:ext cx="250182" cy="0"/>
                </a:xfrm>
                <a:prstGeom prst="line">
                  <a:avLst/>
                </a:prstGeom>
                <a:blipFill dpi="0" rotWithShape="0">
                  <a:blip r:embed="rId11"/>
                  <a:srcRect/>
                  <a:tile tx="0" ty="0" sx="100000" sy="100000" flip="none" algn="tl"/>
                </a:blip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76" name="Group 175"/>
              <p:cNvGrpSpPr/>
              <p:nvPr/>
            </p:nvGrpSpPr>
            <p:grpSpPr>
              <a:xfrm>
                <a:off x="7569200" y="7289800"/>
                <a:ext cx="1860584" cy="133350"/>
                <a:chOff x="3810000" y="7302500"/>
                <a:chExt cx="1860584" cy="133350"/>
              </a:xfrm>
            </p:grpSpPr>
            <p:grpSp>
              <p:nvGrpSpPr>
                <p:cNvPr id="188" name="Group 187"/>
                <p:cNvGrpSpPr/>
                <p:nvPr/>
              </p:nvGrpSpPr>
              <p:grpSpPr>
                <a:xfrm>
                  <a:off x="4233334" y="7302500"/>
                  <a:ext cx="1437250" cy="133350"/>
                  <a:chOff x="2391834" y="7283450"/>
                  <a:chExt cx="1437250" cy="133350"/>
                </a:xfrm>
              </p:grpSpPr>
              <p:cxnSp>
                <p:nvCxnSpPr>
                  <p:cNvPr id="191" name="Straight Connector 190"/>
                  <p:cNvCxnSpPr/>
                  <p:nvPr/>
                </p:nvCxnSpPr>
                <p:spPr bwMode="auto">
                  <a:xfrm>
                    <a:off x="2391834" y="7410450"/>
                    <a:ext cx="180000" cy="0"/>
                  </a:xfrm>
                  <a:prstGeom prst="line">
                    <a:avLst/>
                  </a:prstGeom>
                  <a:blipFill dpi="0" rotWithShape="0">
                    <a:blip r:embed="rId11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92" name="Straight Connector 191"/>
                  <p:cNvCxnSpPr/>
                  <p:nvPr/>
                </p:nvCxnSpPr>
                <p:spPr bwMode="auto">
                  <a:xfrm>
                    <a:off x="2442634" y="7283450"/>
                    <a:ext cx="216000" cy="0"/>
                  </a:xfrm>
                  <a:prstGeom prst="line">
                    <a:avLst/>
                  </a:prstGeom>
                  <a:blipFill dpi="0" rotWithShape="0">
                    <a:blip r:embed="rId11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93" name="Straight Connector 192"/>
                  <p:cNvCxnSpPr/>
                  <p:nvPr/>
                </p:nvCxnSpPr>
                <p:spPr bwMode="auto">
                  <a:xfrm>
                    <a:off x="2658534" y="7410450"/>
                    <a:ext cx="180000" cy="0"/>
                  </a:xfrm>
                  <a:prstGeom prst="line">
                    <a:avLst/>
                  </a:prstGeom>
                  <a:blipFill dpi="0" rotWithShape="0">
                    <a:blip r:embed="rId11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94" name="Straight Connector 193"/>
                  <p:cNvCxnSpPr/>
                  <p:nvPr/>
                </p:nvCxnSpPr>
                <p:spPr bwMode="auto">
                  <a:xfrm>
                    <a:off x="2728384" y="7283450"/>
                    <a:ext cx="180000" cy="0"/>
                  </a:xfrm>
                  <a:prstGeom prst="line">
                    <a:avLst/>
                  </a:prstGeom>
                  <a:blipFill dpi="0" rotWithShape="0">
                    <a:blip r:embed="rId11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95" name="Straight Connector 194"/>
                  <p:cNvCxnSpPr/>
                  <p:nvPr/>
                </p:nvCxnSpPr>
                <p:spPr bwMode="auto">
                  <a:xfrm>
                    <a:off x="2906184" y="7410450"/>
                    <a:ext cx="144000" cy="0"/>
                  </a:xfrm>
                  <a:prstGeom prst="line">
                    <a:avLst/>
                  </a:prstGeom>
                  <a:blipFill dpi="0" rotWithShape="0">
                    <a:blip r:embed="rId11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96" name="Straight Connector 195"/>
                  <p:cNvCxnSpPr/>
                  <p:nvPr/>
                </p:nvCxnSpPr>
                <p:spPr bwMode="auto">
                  <a:xfrm>
                    <a:off x="3153834" y="7410450"/>
                    <a:ext cx="108000" cy="0"/>
                  </a:xfrm>
                  <a:prstGeom prst="line">
                    <a:avLst/>
                  </a:prstGeom>
                  <a:blipFill dpi="0" rotWithShape="0">
                    <a:blip r:embed="rId11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97" name="Straight Connector 196"/>
                  <p:cNvCxnSpPr/>
                  <p:nvPr/>
                </p:nvCxnSpPr>
                <p:spPr bwMode="auto">
                  <a:xfrm>
                    <a:off x="3369734" y="7416800"/>
                    <a:ext cx="108000" cy="0"/>
                  </a:xfrm>
                  <a:prstGeom prst="line">
                    <a:avLst/>
                  </a:prstGeom>
                  <a:blipFill dpi="0" rotWithShape="0">
                    <a:blip r:embed="rId11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98" name="Straight Connector 197"/>
                  <p:cNvCxnSpPr/>
                  <p:nvPr/>
                </p:nvCxnSpPr>
                <p:spPr bwMode="auto">
                  <a:xfrm>
                    <a:off x="3598334" y="7416800"/>
                    <a:ext cx="72000" cy="0"/>
                  </a:xfrm>
                  <a:prstGeom prst="line">
                    <a:avLst/>
                  </a:prstGeom>
                  <a:blipFill dpi="0" rotWithShape="0">
                    <a:blip r:embed="rId11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99" name="Straight Connector 198"/>
                  <p:cNvCxnSpPr/>
                  <p:nvPr/>
                </p:nvCxnSpPr>
                <p:spPr bwMode="auto">
                  <a:xfrm>
                    <a:off x="3007784" y="7283450"/>
                    <a:ext cx="144000" cy="0"/>
                  </a:xfrm>
                  <a:prstGeom prst="line">
                    <a:avLst/>
                  </a:prstGeom>
                  <a:blipFill dpi="0" rotWithShape="0">
                    <a:blip r:embed="rId11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00" name="Straight Connector 199"/>
                  <p:cNvCxnSpPr/>
                  <p:nvPr/>
                </p:nvCxnSpPr>
                <p:spPr bwMode="auto">
                  <a:xfrm>
                    <a:off x="3255434" y="7283450"/>
                    <a:ext cx="144000" cy="0"/>
                  </a:xfrm>
                  <a:prstGeom prst="line">
                    <a:avLst/>
                  </a:prstGeom>
                  <a:blipFill dpi="0" rotWithShape="0">
                    <a:blip r:embed="rId11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01" name="Straight Connector 200"/>
                  <p:cNvCxnSpPr/>
                  <p:nvPr/>
                </p:nvCxnSpPr>
                <p:spPr bwMode="auto">
                  <a:xfrm>
                    <a:off x="3503084" y="7283450"/>
                    <a:ext cx="108000" cy="0"/>
                  </a:xfrm>
                  <a:prstGeom prst="line">
                    <a:avLst/>
                  </a:prstGeom>
                  <a:blipFill dpi="0" rotWithShape="0">
                    <a:blip r:embed="rId11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02" name="Straight Connector 201"/>
                  <p:cNvCxnSpPr/>
                  <p:nvPr/>
                </p:nvCxnSpPr>
                <p:spPr bwMode="auto">
                  <a:xfrm>
                    <a:off x="3757084" y="7283450"/>
                    <a:ext cx="72000" cy="0"/>
                  </a:xfrm>
                  <a:prstGeom prst="line">
                    <a:avLst/>
                  </a:prstGeom>
                  <a:blipFill dpi="0" rotWithShape="0">
                    <a:blip r:embed="rId11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cxnSp>
              <p:nvCxnSpPr>
                <p:cNvPr id="189" name="Straight Connector 188"/>
                <p:cNvCxnSpPr/>
                <p:nvPr/>
              </p:nvCxnSpPr>
              <p:spPr bwMode="auto">
                <a:xfrm>
                  <a:off x="3810000" y="7429500"/>
                  <a:ext cx="349250" cy="0"/>
                </a:xfrm>
                <a:prstGeom prst="line">
                  <a:avLst/>
                </a:prstGeom>
                <a:blipFill dpi="0" rotWithShape="0">
                  <a:blip r:embed="rId11"/>
                  <a:srcRect/>
                  <a:tile tx="0" ty="0" sx="100000" sy="100000" flip="none" algn="tl"/>
                </a:blip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90" name="Straight Connector 189"/>
                <p:cNvCxnSpPr/>
                <p:nvPr/>
              </p:nvCxnSpPr>
              <p:spPr bwMode="auto">
                <a:xfrm>
                  <a:off x="3968750" y="7302500"/>
                  <a:ext cx="250182" cy="0"/>
                </a:xfrm>
                <a:prstGeom prst="line">
                  <a:avLst/>
                </a:prstGeom>
                <a:blipFill dpi="0" rotWithShape="0">
                  <a:blip r:embed="rId11"/>
                  <a:srcRect/>
                  <a:tile tx="0" ty="0" sx="100000" sy="100000" flip="none" algn="tl"/>
                </a:blip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177" name="Straight Connector 176"/>
              <p:cNvCxnSpPr/>
              <p:nvPr/>
            </p:nvCxnSpPr>
            <p:spPr bwMode="auto">
              <a:xfrm>
                <a:off x="9859434" y="7416800"/>
                <a:ext cx="180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8" name="Straight Connector 177"/>
              <p:cNvCxnSpPr/>
              <p:nvPr/>
            </p:nvCxnSpPr>
            <p:spPr bwMode="auto">
              <a:xfrm>
                <a:off x="9910234" y="7289800"/>
                <a:ext cx="216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9" name="Straight Connector 178"/>
              <p:cNvCxnSpPr/>
              <p:nvPr/>
            </p:nvCxnSpPr>
            <p:spPr bwMode="auto">
              <a:xfrm>
                <a:off x="10126134" y="7416800"/>
                <a:ext cx="180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0" name="Straight Connector 179"/>
              <p:cNvCxnSpPr/>
              <p:nvPr/>
            </p:nvCxnSpPr>
            <p:spPr bwMode="auto">
              <a:xfrm>
                <a:off x="10195984" y="7289800"/>
                <a:ext cx="180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1" name="Straight Connector 180"/>
              <p:cNvCxnSpPr/>
              <p:nvPr/>
            </p:nvCxnSpPr>
            <p:spPr bwMode="auto">
              <a:xfrm>
                <a:off x="10373784" y="7416800"/>
                <a:ext cx="144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2" name="Straight Connector 181"/>
              <p:cNvCxnSpPr/>
              <p:nvPr/>
            </p:nvCxnSpPr>
            <p:spPr bwMode="auto">
              <a:xfrm>
                <a:off x="9436100" y="7416800"/>
                <a:ext cx="34925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3" name="Straight Connector 182"/>
              <p:cNvCxnSpPr/>
              <p:nvPr/>
            </p:nvCxnSpPr>
            <p:spPr bwMode="auto">
              <a:xfrm>
                <a:off x="9594850" y="7289800"/>
                <a:ext cx="250182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4" name="Straight Connector 183"/>
              <p:cNvCxnSpPr/>
              <p:nvPr/>
            </p:nvCxnSpPr>
            <p:spPr bwMode="auto">
              <a:xfrm>
                <a:off x="1515534" y="7416800"/>
                <a:ext cx="108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5" name="Straight Connector 184"/>
              <p:cNvCxnSpPr/>
              <p:nvPr/>
            </p:nvCxnSpPr>
            <p:spPr bwMode="auto">
              <a:xfrm>
                <a:off x="1744134" y="7416800"/>
                <a:ext cx="72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6" name="Straight Connector 185"/>
              <p:cNvCxnSpPr/>
              <p:nvPr/>
            </p:nvCxnSpPr>
            <p:spPr bwMode="auto">
              <a:xfrm>
                <a:off x="1648884" y="7283450"/>
                <a:ext cx="108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7" name="Straight Connector 186"/>
              <p:cNvCxnSpPr/>
              <p:nvPr/>
            </p:nvCxnSpPr>
            <p:spPr bwMode="auto">
              <a:xfrm>
                <a:off x="1902884" y="7283450"/>
                <a:ext cx="72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94" name="Group 93"/>
            <p:cNvGrpSpPr/>
            <p:nvPr/>
          </p:nvGrpSpPr>
          <p:grpSpPr>
            <a:xfrm>
              <a:off x="2432052" y="6883400"/>
              <a:ext cx="1835182" cy="6350"/>
              <a:chOff x="2432052" y="6883400"/>
              <a:chExt cx="1835182" cy="6350"/>
            </a:xfrm>
          </p:grpSpPr>
          <p:cxnSp>
            <p:nvCxnSpPr>
              <p:cNvPr id="164" name="Straight Connector 163"/>
              <p:cNvCxnSpPr/>
              <p:nvPr/>
            </p:nvCxnSpPr>
            <p:spPr bwMode="auto">
              <a:xfrm>
                <a:off x="2614084" y="6883400"/>
                <a:ext cx="216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5" name="Straight Connector 164"/>
              <p:cNvCxnSpPr/>
              <p:nvPr/>
            </p:nvCxnSpPr>
            <p:spPr bwMode="auto">
              <a:xfrm>
                <a:off x="2976034" y="6883400"/>
                <a:ext cx="180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6" name="Straight Connector 165"/>
              <p:cNvCxnSpPr/>
              <p:nvPr/>
            </p:nvCxnSpPr>
            <p:spPr bwMode="auto">
              <a:xfrm>
                <a:off x="3299884" y="6883400"/>
                <a:ext cx="180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7" name="Straight Connector 166"/>
              <p:cNvCxnSpPr/>
              <p:nvPr/>
            </p:nvCxnSpPr>
            <p:spPr bwMode="auto">
              <a:xfrm>
                <a:off x="3611034" y="6883400"/>
                <a:ext cx="144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8" name="Straight Connector 167"/>
              <p:cNvCxnSpPr/>
              <p:nvPr/>
            </p:nvCxnSpPr>
            <p:spPr bwMode="auto">
              <a:xfrm>
                <a:off x="3915834" y="6889750"/>
                <a:ext cx="108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9" name="Straight Connector 168"/>
              <p:cNvCxnSpPr/>
              <p:nvPr/>
            </p:nvCxnSpPr>
            <p:spPr bwMode="auto">
              <a:xfrm>
                <a:off x="4195234" y="6889750"/>
                <a:ext cx="72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0" name="Straight Connector 169"/>
              <p:cNvCxnSpPr/>
              <p:nvPr/>
            </p:nvCxnSpPr>
            <p:spPr bwMode="auto">
              <a:xfrm>
                <a:off x="2432052" y="6883400"/>
                <a:ext cx="71997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95" name="Group 94"/>
            <p:cNvGrpSpPr/>
            <p:nvPr/>
          </p:nvGrpSpPr>
          <p:grpSpPr>
            <a:xfrm>
              <a:off x="4464052" y="6883400"/>
              <a:ext cx="1835182" cy="6350"/>
              <a:chOff x="2432052" y="6883400"/>
              <a:chExt cx="1835182" cy="6350"/>
            </a:xfrm>
          </p:grpSpPr>
          <p:cxnSp>
            <p:nvCxnSpPr>
              <p:cNvPr id="157" name="Straight Connector 156"/>
              <p:cNvCxnSpPr/>
              <p:nvPr/>
            </p:nvCxnSpPr>
            <p:spPr bwMode="auto">
              <a:xfrm>
                <a:off x="2614084" y="6883400"/>
                <a:ext cx="216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8" name="Straight Connector 157"/>
              <p:cNvCxnSpPr/>
              <p:nvPr/>
            </p:nvCxnSpPr>
            <p:spPr bwMode="auto">
              <a:xfrm>
                <a:off x="2976034" y="6883400"/>
                <a:ext cx="180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9" name="Straight Connector 158"/>
              <p:cNvCxnSpPr/>
              <p:nvPr/>
            </p:nvCxnSpPr>
            <p:spPr bwMode="auto">
              <a:xfrm>
                <a:off x="3299884" y="6883400"/>
                <a:ext cx="180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0" name="Straight Connector 159"/>
              <p:cNvCxnSpPr/>
              <p:nvPr/>
            </p:nvCxnSpPr>
            <p:spPr bwMode="auto">
              <a:xfrm>
                <a:off x="3611034" y="6883400"/>
                <a:ext cx="144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1" name="Straight Connector 160"/>
              <p:cNvCxnSpPr/>
              <p:nvPr/>
            </p:nvCxnSpPr>
            <p:spPr bwMode="auto">
              <a:xfrm>
                <a:off x="3915834" y="6889750"/>
                <a:ext cx="108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2" name="Straight Connector 161"/>
              <p:cNvCxnSpPr/>
              <p:nvPr/>
            </p:nvCxnSpPr>
            <p:spPr bwMode="auto">
              <a:xfrm>
                <a:off x="4195234" y="6889750"/>
                <a:ext cx="72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3" name="Straight Connector 162"/>
              <p:cNvCxnSpPr/>
              <p:nvPr/>
            </p:nvCxnSpPr>
            <p:spPr bwMode="auto">
              <a:xfrm>
                <a:off x="2432052" y="6883400"/>
                <a:ext cx="71997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96" name="Group 95"/>
            <p:cNvGrpSpPr/>
            <p:nvPr/>
          </p:nvGrpSpPr>
          <p:grpSpPr>
            <a:xfrm>
              <a:off x="6477002" y="6889750"/>
              <a:ext cx="1835182" cy="6350"/>
              <a:chOff x="2432052" y="6883400"/>
              <a:chExt cx="1835182" cy="6350"/>
            </a:xfrm>
          </p:grpSpPr>
          <p:cxnSp>
            <p:nvCxnSpPr>
              <p:cNvPr id="150" name="Straight Connector 149"/>
              <p:cNvCxnSpPr/>
              <p:nvPr/>
            </p:nvCxnSpPr>
            <p:spPr bwMode="auto">
              <a:xfrm>
                <a:off x="2614084" y="6883400"/>
                <a:ext cx="216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1" name="Straight Connector 150"/>
              <p:cNvCxnSpPr/>
              <p:nvPr/>
            </p:nvCxnSpPr>
            <p:spPr bwMode="auto">
              <a:xfrm>
                <a:off x="2976034" y="6883400"/>
                <a:ext cx="180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2" name="Straight Connector 151"/>
              <p:cNvCxnSpPr/>
              <p:nvPr/>
            </p:nvCxnSpPr>
            <p:spPr bwMode="auto">
              <a:xfrm>
                <a:off x="3299884" y="6883400"/>
                <a:ext cx="180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3" name="Straight Connector 152"/>
              <p:cNvCxnSpPr/>
              <p:nvPr/>
            </p:nvCxnSpPr>
            <p:spPr bwMode="auto">
              <a:xfrm>
                <a:off x="3611034" y="6883400"/>
                <a:ext cx="144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4" name="Straight Connector 153"/>
              <p:cNvCxnSpPr/>
              <p:nvPr/>
            </p:nvCxnSpPr>
            <p:spPr bwMode="auto">
              <a:xfrm>
                <a:off x="3915834" y="6889750"/>
                <a:ext cx="108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5" name="Straight Connector 154"/>
              <p:cNvCxnSpPr/>
              <p:nvPr/>
            </p:nvCxnSpPr>
            <p:spPr bwMode="auto">
              <a:xfrm>
                <a:off x="4195234" y="6889750"/>
                <a:ext cx="72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6" name="Straight Connector 155"/>
              <p:cNvCxnSpPr/>
              <p:nvPr/>
            </p:nvCxnSpPr>
            <p:spPr bwMode="auto">
              <a:xfrm>
                <a:off x="2432052" y="6883400"/>
                <a:ext cx="71997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97" name="Group 96"/>
            <p:cNvGrpSpPr/>
            <p:nvPr/>
          </p:nvGrpSpPr>
          <p:grpSpPr>
            <a:xfrm>
              <a:off x="8502652" y="6889750"/>
              <a:ext cx="1835182" cy="6350"/>
              <a:chOff x="2432052" y="6883400"/>
              <a:chExt cx="1835182" cy="6350"/>
            </a:xfrm>
          </p:grpSpPr>
          <p:cxnSp>
            <p:nvCxnSpPr>
              <p:cNvPr id="143" name="Straight Connector 142"/>
              <p:cNvCxnSpPr/>
              <p:nvPr/>
            </p:nvCxnSpPr>
            <p:spPr bwMode="auto">
              <a:xfrm>
                <a:off x="2614084" y="6883400"/>
                <a:ext cx="216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4" name="Straight Connector 143"/>
              <p:cNvCxnSpPr/>
              <p:nvPr/>
            </p:nvCxnSpPr>
            <p:spPr bwMode="auto">
              <a:xfrm>
                <a:off x="2976034" y="6883400"/>
                <a:ext cx="180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5" name="Straight Connector 144"/>
              <p:cNvCxnSpPr/>
              <p:nvPr/>
            </p:nvCxnSpPr>
            <p:spPr bwMode="auto">
              <a:xfrm>
                <a:off x="3299884" y="6883400"/>
                <a:ext cx="180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6" name="Straight Connector 145"/>
              <p:cNvCxnSpPr/>
              <p:nvPr/>
            </p:nvCxnSpPr>
            <p:spPr bwMode="auto">
              <a:xfrm>
                <a:off x="3611034" y="6883400"/>
                <a:ext cx="144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7" name="Straight Connector 146"/>
              <p:cNvCxnSpPr/>
              <p:nvPr/>
            </p:nvCxnSpPr>
            <p:spPr bwMode="auto">
              <a:xfrm>
                <a:off x="3915834" y="6889750"/>
                <a:ext cx="108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8" name="Straight Connector 147"/>
              <p:cNvCxnSpPr/>
              <p:nvPr/>
            </p:nvCxnSpPr>
            <p:spPr bwMode="auto">
              <a:xfrm>
                <a:off x="4195234" y="6889750"/>
                <a:ext cx="72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9" name="Straight Connector 148"/>
              <p:cNvCxnSpPr/>
              <p:nvPr/>
            </p:nvCxnSpPr>
            <p:spPr bwMode="auto">
              <a:xfrm>
                <a:off x="2432052" y="6883400"/>
                <a:ext cx="71997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98" name="Straight Connector 97"/>
            <p:cNvCxnSpPr/>
            <p:nvPr/>
          </p:nvCxnSpPr>
          <p:spPr bwMode="auto">
            <a:xfrm>
              <a:off x="1636184" y="6883400"/>
              <a:ext cx="144000" cy="0"/>
            </a:xfrm>
            <a:prstGeom prst="line">
              <a:avLst/>
            </a:prstGeom>
            <a:blipFill dpi="0" rotWithShape="0">
              <a:blip r:embed="rId11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Straight Connector 98"/>
            <p:cNvCxnSpPr/>
            <p:nvPr/>
          </p:nvCxnSpPr>
          <p:spPr bwMode="auto">
            <a:xfrm>
              <a:off x="1940984" y="6889750"/>
              <a:ext cx="108000" cy="0"/>
            </a:xfrm>
            <a:prstGeom prst="line">
              <a:avLst/>
            </a:prstGeom>
            <a:blipFill dpi="0" rotWithShape="0">
              <a:blip r:embed="rId11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Straight Connector 99"/>
            <p:cNvCxnSpPr/>
            <p:nvPr/>
          </p:nvCxnSpPr>
          <p:spPr bwMode="auto">
            <a:xfrm>
              <a:off x="2220384" y="6889750"/>
              <a:ext cx="72000" cy="0"/>
            </a:xfrm>
            <a:prstGeom prst="line">
              <a:avLst/>
            </a:prstGeom>
            <a:blipFill dpi="0" rotWithShape="0">
              <a:blip r:embed="rId11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Straight Connector 100"/>
            <p:cNvCxnSpPr/>
            <p:nvPr/>
          </p:nvCxnSpPr>
          <p:spPr bwMode="auto">
            <a:xfrm>
              <a:off x="10471152" y="6896100"/>
              <a:ext cx="71997" cy="0"/>
            </a:xfrm>
            <a:prstGeom prst="line">
              <a:avLst/>
            </a:prstGeom>
            <a:blipFill dpi="0" rotWithShape="0">
              <a:blip r:embed="rId11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02" name="Group 101"/>
            <p:cNvGrpSpPr/>
            <p:nvPr/>
          </p:nvGrpSpPr>
          <p:grpSpPr>
            <a:xfrm>
              <a:off x="2622552" y="6330950"/>
              <a:ext cx="2260632" cy="6350"/>
              <a:chOff x="2622552" y="6330950"/>
              <a:chExt cx="2260632" cy="6350"/>
            </a:xfrm>
          </p:grpSpPr>
          <p:cxnSp>
            <p:nvCxnSpPr>
              <p:cNvPr id="136" name="Straight Connector 135"/>
              <p:cNvCxnSpPr/>
              <p:nvPr/>
            </p:nvCxnSpPr>
            <p:spPr bwMode="auto">
              <a:xfrm>
                <a:off x="2880784" y="6330950"/>
                <a:ext cx="216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7" name="Straight Connector 136"/>
              <p:cNvCxnSpPr/>
              <p:nvPr/>
            </p:nvCxnSpPr>
            <p:spPr bwMode="auto">
              <a:xfrm>
                <a:off x="3312584" y="6330950"/>
                <a:ext cx="180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8" name="Straight Connector 137"/>
              <p:cNvCxnSpPr/>
              <p:nvPr/>
            </p:nvCxnSpPr>
            <p:spPr bwMode="auto">
              <a:xfrm>
                <a:off x="3706284" y="6330950"/>
                <a:ext cx="180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9" name="Straight Connector 138"/>
              <p:cNvCxnSpPr/>
              <p:nvPr/>
            </p:nvCxnSpPr>
            <p:spPr bwMode="auto">
              <a:xfrm>
                <a:off x="4093634" y="6330950"/>
                <a:ext cx="144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0" name="Straight Connector 139"/>
              <p:cNvCxnSpPr/>
              <p:nvPr/>
            </p:nvCxnSpPr>
            <p:spPr bwMode="auto">
              <a:xfrm>
                <a:off x="4468284" y="6337300"/>
                <a:ext cx="108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1" name="Straight Connector 140"/>
              <p:cNvCxnSpPr/>
              <p:nvPr/>
            </p:nvCxnSpPr>
            <p:spPr bwMode="auto">
              <a:xfrm>
                <a:off x="4811184" y="6337300"/>
                <a:ext cx="72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2" name="Straight Connector 141"/>
              <p:cNvCxnSpPr/>
              <p:nvPr/>
            </p:nvCxnSpPr>
            <p:spPr bwMode="auto">
              <a:xfrm>
                <a:off x="2622552" y="6330950"/>
                <a:ext cx="71997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3" name="Group 102"/>
            <p:cNvGrpSpPr/>
            <p:nvPr/>
          </p:nvGrpSpPr>
          <p:grpSpPr>
            <a:xfrm>
              <a:off x="5137152" y="6343650"/>
              <a:ext cx="2260632" cy="6350"/>
              <a:chOff x="2622552" y="6330950"/>
              <a:chExt cx="2260632" cy="6350"/>
            </a:xfrm>
          </p:grpSpPr>
          <p:cxnSp>
            <p:nvCxnSpPr>
              <p:cNvPr id="129" name="Straight Connector 128"/>
              <p:cNvCxnSpPr/>
              <p:nvPr/>
            </p:nvCxnSpPr>
            <p:spPr bwMode="auto">
              <a:xfrm>
                <a:off x="2880784" y="6330950"/>
                <a:ext cx="216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0" name="Straight Connector 129"/>
              <p:cNvCxnSpPr/>
              <p:nvPr/>
            </p:nvCxnSpPr>
            <p:spPr bwMode="auto">
              <a:xfrm>
                <a:off x="3312584" y="6330950"/>
                <a:ext cx="180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1" name="Straight Connector 130"/>
              <p:cNvCxnSpPr/>
              <p:nvPr/>
            </p:nvCxnSpPr>
            <p:spPr bwMode="auto">
              <a:xfrm>
                <a:off x="3706284" y="6330950"/>
                <a:ext cx="180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2" name="Straight Connector 131"/>
              <p:cNvCxnSpPr/>
              <p:nvPr/>
            </p:nvCxnSpPr>
            <p:spPr bwMode="auto">
              <a:xfrm>
                <a:off x="4093634" y="6330950"/>
                <a:ext cx="144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3" name="Straight Connector 132"/>
              <p:cNvCxnSpPr/>
              <p:nvPr/>
            </p:nvCxnSpPr>
            <p:spPr bwMode="auto">
              <a:xfrm>
                <a:off x="4468284" y="6337300"/>
                <a:ext cx="108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4" name="Straight Connector 133"/>
              <p:cNvCxnSpPr/>
              <p:nvPr/>
            </p:nvCxnSpPr>
            <p:spPr bwMode="auto">
              <a:xfrm>
                <a:off x="4811184" y="6337300"/>
                <a:ext cx="72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5" name="Straight Connector 134"/>
              <p:cNvCxnSpPr/>
              <p:nvPr/>
            </p:nvCxnSpPr>
            <p:spPr bwMode="auto">
              <a:xfrm>
                <a:off x="2622552" y="6330950"/>
                <a:ext cx="71997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4" name="Group 103"/>
            <p:cNvGrpSpPr/>
            <p:nvPr/>
          </p:nvGrpSpPr>
          <p:grpSpPr>
            <a:xfrm>
              <a:off x="7740652" y="6343650"/>
              <a:ext cx="2260632" cy="6350"/>
              <a:chOff x="2622552" y="6330950"/>
              <a:chExt cx="2260632" cy="6350"/>
            </a:xfrm>
          </p:grpSpPr>
          <p:cxnSp>
            <p:nvCxnSpPr>
              <p:cNvPr id="122" name="Straight Connector 121"/>
              <p:cNvCxnSpPr/>
              <p:nvPr/>
            </p:nvCxnSpPr>
            <p:spPr bwMode="auto">
              <a:xfrm>
                <a:off x="2880784" y="6330950"/>
                <a:ext cx="216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3" name="Straight Connector 122"/>
              <p:cNvCxnSpPr/>
              <p:nvPr/>
            </p:nvCxnSpPr>
            <p:spPr bwMode="auto">
              <a:xfrm>
                <a:off x="3312584" y="6330950"/>
                <a:ext cx="180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4" name="Straight Connector 123"/>
              <p:cNvCxnSpPr/>
              <p:nvPr/>
            </p:nvCxnSpPr>
            <p:spPr bwMode="auto">
              <a:xfrm>
                <a:off x="3706284" y="6330950"/>
                <a:ext cx="180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5" name="Straight Connector 124"/>
              <p:cNvCxnSpPr/>
              <p:nvPr/>
            </p:nvCxnSpPr>
            <p:spPr bwMode="auto">
              <a:xfrm>
                <a:off x="4093634" y="6330950"/>
                <a:ext cx="144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6" name="Straight Connector 125"/>
              <p:cNvCxnSpPr/>
              <p:nvPr/>
            </p:nvCxnSpPr>
            <p:spPr bwMode="auto">
              <a:xfrm>
                <a:off x="4468284" y="6337300"/>
                <a:ext cx="108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7" name="Straight Connector 126"/>
              <p:cNvCxnSpPr/>
              <p:nvPr/>
            </p:nvCxnSpPr>
            <p:spPr bwMode="auto">
              <a:xfrm>
                <a:off x="4811184" y="6337300"/>
                <a:ext cx="72000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8" name="Straight Connector 127"/>
              <p:cNvCxnSpPr/>
              <p:nvPr/>
            </p:nvCxnSpPr>
            <p:spPr bwMode="auto">
              <a:xfrm>
                <a:off x="2622552" y="6330950"/>
                <a:ext cx="71997" cy="0"/>
              </a:xfrm>
              <a:prstGeom prst="line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05" name="Straight Connector 104"/>
            <p:cNvCxnSpPr/>
            <p:nvPr/>
          </p:nvCxnSpPr>
          <p:spPr bwMode="auto">
            <a:xfrm>
              <a:off x="1502834" y="6324600"/>
              <a:ext cx="180000" cy="0"/>
            </a:xfrm>
            <a:prstGeom prst="line">
              <a:avLst/>
            </a:prstGeom>
            <a:blipFill dpi="0" rotWithShape="0">
              <a:blip r:embed="rId11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Straight Connector 105"/>
            <p:cNvCxnSpPr/>
            <p:nvPr/>
          </p:nvCxnSpPr>
          <p:spPr bwMode="auto">
            <a:xfrm>
              <a:off x="1890184" y="6324600"/>
              <a:ext cx="144000" cy="0"/>
            </a:xfrm>
            <a:prstGeom prst="line">
              <a:avLst/>
            </a:prstGeom>
            <a:blipFill dpi="0" rotWithShape="0">
              <a:blip r:embed="rId11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" name="Straight Connector 106"/>
            <p:cNvCxnSpPr/>
            <p:nvPr/>
          </p:nvCxnSpPr>
          <p:spPr bwMode="auto">
            <a:xfrm>
              <a:off x="2264834" y="6330950"/>
              <a:ext cx="108000" cy="0"/>
            </a:xfrm>
            <a:prstGeom prst="line">
              <a:avLst/>
            </a:prstGeom>
            <a:blipFill dpi="0" rotWithShape="0">
              <a:blip r:embed="rId11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Straight Connector 107"/>
            <p:cNvCxnSpPr/>
            <p:nvPr/>
          </p:nvCxnSpPr>
          <p:spPr bwMode="auto">
            <a:xfrm>
              <a:off x="2607734" y="6330950"/>
              <a:ext cx="72000" cy="0"/>
            </a:xfrm>
            <a:prstGeom prst="line">
              <a:avLst/>
            </a:prstGeom>
            <a:blipFill dpi="0" rotWithShape="0">
              <a:blip r:embed="rId11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/>
            <p:cNvCxnSpPr/>
            <p:nvPr/>
          </p:nvCxnSpPr>
          <p:spPr bwMode="auto">
            <a:xfrm>
              <a:off x="10248902" y="6350000"/>
              <a:ext cx="71997" cy="0"/>
            </a:xfrm>
            <a:prstGeom prst="line">
              <a:avLst/>
            </a:prstGeom>
            <a:blipFill dpi="0" rotWithShape="0">
              <a:blip r:embed="rId11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Straight Connector 109"/>
            <p:cNvCxnSpPr/>
            <p:nvPr/>
          </p:nvCxnSpPr>
          <p:spPr bwMode="auto">
            <a:xfrm>
              <a:off x="3515784" y="4972050"/>
              <a:ext cx="216000" cy="0"/>
            </a:xfrm>
            <a:prstGeom prst="line">
              <a:avLst/>
            </a:prstGeom>
            <a:blipFill dpi="0" rotWithShape="0">
              <a:blip r:embed="rId11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Straight Connector 110"/>
            <p:cNvCxnSpPr/>
            <p:nvPr/>
          </p:nvCxnSpPr>
          <p:spPr bwMode="auto">
            <a:xfrm>
              <a:off x="4144434" y="4972050"/>
              <a:ext cx="180000" cy="0"/>
            </a:xfrm>
            <a:prstGeom prst="line">
              <a:avLst/>
            </a:prstGeom>
            <a:blipFill dpi="0" rotWithShape="0">
              <a:blip r:embed="rId11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Straight Connector 111"/>
            <p:cNvCxnSpPr/>
            <p:nvPr/>
          </p:nvCxnSpPr>
          <p:spPr bwMode="auto">
            <a:xfrm>
              <a:off x="4722284" y="4972050"/>
              <a:ext cx="180000" cy="0"/>
            </a:xfrm>
            <a:prstGeom prst="line">
              <a:avLst/>
            </a:prstGeom>
            <a:blipFill dpi="0" rotWithShape="0">
              <a:blip r:embed="rId11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Straight Connector 112"/>
            <p:cNvCxnSpPr/>
            <p:nvPr/>
          </p:nvCxnSpPr>
          <p:spPr bwMode="auto">
            <a:xfrm>
              <a:off x="5281084" y="4972050"/>
              <a:ext cx="144000" cy="0"/>
            </a:xfrm>
            <a:prstGeom prst="line">
              <a:avLst/>
            </a:prstGeom>
            <a:blipFill dpi="0" rotWithShape="0">
              <a:blip r:embed="rId11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4" name="Straight Connector 113"/>
            <p:cNvCxnSpPr/>
            <p:nvPr/>
          </p:nvCxnSpPr>
          <p:spPr bwMode="auto">
            <a:xfrm>
              <a:off x="5827184" y="4978400"/>
              <a:ext cx="108000" cy="0"/>
            </a:xfrm>
            <a:prstGeom prst="line">
              <a:avLst/>
            </a:prstGeom>
            <a:blipFill dpi="0" rotWithShape="0">
              <a:blip r:embed="rId11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" name="Straight Connector 114"/>
            <p:cNvCxnSpPr/>
            <p:nvPr/>
          </p:nvCxnSpPr>
          <p:spPr bwMode="auto">
            <a:xfrm>
              <a:off x="6328834" y="4978400"/>
              <a:ext cx="72000" cy="0"/>
            </a:xfrm>
            <a:prstGeom prst="line">
              <a:avLst/>
            </a:prstGeom>
            <a:blipFill dpi="0" rotWithShape="0">
              <a:blip r:embed="rId11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" name="Straight Connector 115"/>
            <p:cNvCxnSpPr/>
            <p:nvPr/>
          </p:nvCxnSpPr>
          <p:spPr bwMode="auto">
            <a:xfrm>
              <a:off x="8367184" y="4978400"/>
              <a:ext cx="216000" cy="0"/>
            </a:xfrm>
            <a:prstGeom prst="line">
              <a:avLst/>
            </a:prstGeom>
            <a:blipFill dpi="0" rotWithShape="0">
              <a:blip r:embed="rId11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7" name="Straight Connector 116"/>
            <p:cNvCxnSpPr/>
            <p:nvPr/>
          </p:nvCxnSpPr>
          <p:spPr bwMode="auto">
            <a:xfrm>
              <a:off x="8995834" y="4978400"/>
              <a:ext cx="180000" cy="0"/>
            </a:xfrm>
            <a:prstGeom prst="line">
              <a:avLst/>
            </a:prstGeom>
            <a:blipFill dpi="0" rotWithShape="0">
              <a:blip r:embed="rId11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Straight Connector 117"/>
            <p:cNvCxnSpPr/>
            <p:nvPr/>
          </p:nvCxnSpPr>
          <p:spPr bwMode="auto">
            <a:xfrm>
              <a:off x="9573684" y="4978400"/>
              <a:ext cx="180000" cy="0"/>
            </a:xfrm>
            <a:prstGeom prst="line">
              <a:avLst/>
            </a:prstGeom>
            <a:blipFill dpi="0" rotWithShape="0">
              <a:blip r:embed="rId11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/>
            <p:cNvCxnSpPr/>
            <p:nvPr/>
          </p:nvCxnSpPr>
          <p:spPr bwMode="auto">
            <a:xfrm>
              <a:off x="10132484" y="4978400"/>
              <a:ext cx="144000" cy="0"/>
            </a:xfrm>
            <a:prstGeom prst="line">
              <a:avLst/>
            </a:prstGeom>
            <a:blipFill dpi="0" rotWithShape="0">
              <a:blip r:embed="rId11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/>
            <p:cNvCxnSpPr/>
            <p:nvPr/>
          </p:nvCxnSpPr>
          <p:spPr bwMode="auto">
            <a:xfrm>
              <a:off x="6813550" y="4978400"/>
              <a:ext cx="1147596" cy="0"/>
            </a:xfrm>
            <a:prstGeom prst="line">
              <a:avLst/>
            </a:prstGeom>
            <a:blipFill dpi="0" rotWithShape="0">
              <a:blip r:embed="rId11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/>
            <p:cNvCxnSpPr/>
            <p:nvPr/>
          </p:nvCxnSpPr>
          <p:spPr bwMode="auto">
            <a:xfrm>
              <a:off x="1974850" y="4972050"/>
              <a:ext cx="1147596" cy="0"/>
            </a:xfrm>
            <a:prstGeom prst="line">
              <a:avLst/>
            </a:prstGeom>
            <a:blipFill dpi="0" rotWithShape="0">
              <a:blip r:embed="rId11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45" name="Connecteur droit avec flèche 69"/>
          <p:cNvCxnSpPr/>
          <p:nvPr/>
        </p:nvCxnSpPr>
        <p:spPr>
          <a:xfrm flipV="1">
            <a:off x="1864223" y="3677842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Connecteur droit avec flèche 69"/>
          <p:cNvCxnSpPr/>
          <p:nvPr/>
        </p:nvCxnSpPr>
        <p:spPr>
          <a:xfrm>
            <a:off x="5265592" y="3131608"/>
            <a:ext cx="285750" cy="288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8" name="Text Box 7"/>
          <p:cNvSpPr txBox="1">
            <a:spLocks noChangeArrowheads="1"/>
          </p:cNvSpPr>
          <p:nvPr/>
        </p:nvSpPr>
        <p:spPr bwMode="auto">
          <a:xfrm>
            <a:off x="5729463" y="723244"/>
            <a:ext cx="13918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smtClean="0">
                <a:solidFill>
                  <a:srgbClr val="000000"/>
                </a:solidFill>
                <a:latin typeface="Avenir Book"/>
                <a:cs typeface="Avenir Book"/>
              </a:rPr>
              <a:t>sample</a:t>
            </a:r>
            <a:endParaRPr lang="en-US" sz="1200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249" name="Text Box 7"/>
          <p:cNvSpPr txBox="1">
            <a:spLocks noChangeArrowheads="1"/>
          </p:cNvSpPr>
          <p:nvPr/>
        </p:nvSpPr>
        <p:spPr bwMode="auto">
          <a:xfrm>
            <a:off x="5352364" y="2264568"/>
            <a:ext cx="13918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Flux at sample</a:t>
            </a:r>
          </a:p>
        </p:txBody>
      </p:sp>
      <p:sp>
        <p:nvSpPr>
          <p:cNvPr id="250" name="Text Box 7"/>
          <p:cNvSpPr txBox="1">
            <a:spLocks noChangeArrowheads="1"/>
          </p:cNvSpPr>
          <p:nvPr/>
        </p:nvSpPr>
        <p:spPr bwMode="auto">
          <a:xfrm>
            <a:off x="7236868" y="2264568"/>
            <a:ext cx="13918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Flux at detector</a:t>
            </a:r>
          </a:p>
        </p:txBody>
      </p:sp>
      <p:sp>
        <p:nvSpPr>
          <p:cNvPr id="251" name="Text Box 7"/>
          <p:cNvSpPr txBox="1">
            <a:spLocks noChangeArrowheads="1"/>
          </p:cNvSpPr>
          <p:nvPr/>
        </p:nvSpPr>
        <p:spPr bwMode="auto">
          <a:xfrm>
            <a:off x="3067911" y="2267434"/>
            <a:ext cx="16013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Beam transportation</a:t>
            </a:r>
          </a:p>
        </p:txBody>
      </p:sp>
      <p:sp>
        <p:nvSpPr>
          <p:cNvPr id="252" name="Text Box 7"/>
          <p:cNvSpPr txBox="1">
            <a:spLocks noChangeArrowheads="1"/>
          </p:cNvSpPr>
          <p:nvPr/>
        </p:nvSpPr>
        <p:spPr bwMode="auto">
          <a:xfrm>
            <a:off x="604465" y="2267433"/>
            <a:ext cx="16013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smtClean="0">
                <a:solidFill>
                  <a:srgbClr val="000000"/>
                </a:solidFill>
                <a:latin typeface="Avenir Book"/>
                <a:cs typeface="Avenir Book"/>
              </a:rPr>
              <a:t>Source</a:t>
            </a:r>
            <a:endParaRPr lang="en-US" sz="1200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254" name="Text Box 7"/>
          <p:cNvSpPr txBox="1">
            <a:spLocks noChangeArrowheads="1"/>
          </p:cNvSpPr>
          <p:nvPr/>
        </p:nvSpPr>
        <p:spPr bwMode="auto">
          <a:xfrm>
            <a:off x="2341447" y="6033101"/>
            <a:ext cx="44738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Avenir Book"/>
                <a:cs typeface="Avenir Book"/>
              </a:rPr>
              <a:t>Each instrument is different!</a:t>
            </a:r>
          </a:p>
        </p:txBody>
      </p:sp>
      <p:pic>
        <p:nvPicPr>
          <p:cNvPr id="247" name="Picture 24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27216" y="3122992"/>
            <a:ext cx="1412567" cy="1058062"/>
          </a:xfrm>
          <a:prstGeom prst="rect">
            <a:avLst/>
          </a:prstGeom>
        </p:spPr>
      </p:pic>
      <p:cxnSp>
        <p:nvCxnSpPr>
          <p:cNvPr id="253" name="Connecteur droit avec flèche 69"/>
          <p:cNvCxnSpPr/>
          <p:nvPr/>
        </p:nvCxnSpPr>
        <p:spPr>
          <a:xfrm flipV="1">
            <a:off x="7217911" y="3543323"/>
            <a:ext cx="472117" cy="7273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76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Rectangle 83"/>
          <p:cNvSpPr>
            <a:spLocks noChangeArrowheads="1"/>
          </p:cNvSpPr>
          <p:nvPr/>
        </p:nvSpPr>
        <p:spPr bwMode="auto">
          <a:xfrm>
            <a:off x="4064827" y="148516"/>
            <a:ext cx="5102817" cy="283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Why the counting rate capability is improved?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latin typeface="Avenir Book"/>
              <a:cs typeface="Avenir Book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venir Book"/>
                <a:cs typeface="Avenir Book"/>
              </a:rPr>
              <a:t>The intensity is spread over a wider surface (5 degrees ~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factor x10</a:t>
            </a:r>
            <a:r>
              <a:rPr lang="en-US" dirty="0" smtClean="0">
                <a:latin typeface="Avenir Book"/>
                <a:cs typeface="Avenir Book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latin typeface="Avenir Book"/>
              <a:cs typeface="Avenir Book"/>
            </a:endParaRPr>
          </a:p>
          <a:p>
            <a:pPr marL="1257300" lvl="2" indent="-342900">
              <a:buFont typeface="+mj-lt"/>
              <a:buAutoNum type="arabicPeriod" startAt="2"/>
            </a:pPr>
            <a:r>
              <a:rPr lang="en-US" dirty="0" smtClean="0">
                <a:latin typeface="Avenir Book"/>
                <a:cs typeface="Avenir Book"/>
              </a:rPr>
              <a:t>Thin gap MWPC (4mm)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Avenir Book"/>
              <a:cs typeface="Avenir Book"/>
            </a:endParaRPr>
          </a:p>
          <a:p>
            <a:pPr marL="1714500" lvl="3" indent="-342900">
              <a:buFont typeface="+mj-lt"/>
              <a:buAutoNum type="arabicPeriod" startAt="3"/>
            </a:pPr>
            <a:r>
              <a:rPr lang="en-US" dirty="0" smtClean="0">
                <a:solidFill>
                  <a:srgbClr val="00AC00"/>
                </a:solidFill>
                <a:latin typeface="Avenir Book"/>
                <a:cs typeface="Avenir Book"/>
              </a:rPr>
              <a:t>Low gas gain </a:t>
            </a:r>
            <a:r>
              <a:rPr lang="en-US" dirty="0" smtClean="0">
                <a:latin typeface="Avenir Book"/>
                <a:cs typeface="Avenir Book"/>
              </a:rPr>
              <a:t>operation G~20</a:t>
            </a:r>
          </a:p>
          <a:p>
            <a:r>
              <a:rPr lang="en-US" dirty="0" smtClean="0">
                <a:latin typeface="Avenir Book"/>
                <a:cs typeface="Avenir Book"/>
              </a:rPr>
              <a:t>				(max 0.2pC avalanches)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 smtClean="0">
              <a:latin typeface="Avenir Book"/>
              <a:cs typeface="Avenir Book"/>
            </a:endParaRPr>
          </a:p>
        </p:txBody>
      </p:sp>
      <p:grpSp>
        <p:nvGrpSpPr>
          <p:cNvPr id="459" name="Group 458"/>
          <p:cNvGrpSpPr/>
          <p:nvPr/>
        </p:nvGrpSpPr>
        <p:grpSpPr>
          <a:xfrm rot="20392131">
            <a:off x="4515587" y="4708066"/>
            <a:ext cx="4627956" cy="633108"/>
            <a:chOff x="2850515" y="2977176"/>
            <a:chExt cx="2730765" cy="451824"/>
          </a:xfrm>
        </p:grpSpPr>
        <p:sp>
          <p:nvSpPr>
            <p:cNvPr id="460" name="Rectangle 459"/>
            <p:cNvSpPr/>
            <p:nvPr/>
          </p:nvSpPr>
          <p:spPr>
            <a:xfrm>
              <a:off x="2863850" y="3131333"/>
              <a:ext cx="2717430" cy="785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Rectangle 46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Oval 46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Oval 46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Oval 46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Right Triangle 46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Freeform 46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Oval 46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Oval 46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Oval 46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Oval 46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Oval 47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Oval 47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Oval 47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Oval 47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Oval 47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Oval 47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Oval 47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Oval 47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Oval 47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Oval 47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Oval 48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Oval 48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Oval 48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Oval 48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Oval 48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Oval 48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Oval 48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Oval 48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Oval 48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Oval 48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Oval 49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Oval 49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Oval 49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Oval 49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Oval 49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Oval 49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Oval 49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Oval 49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Oval 49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40" name="Rectangle 39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1" name="Picture 40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456" name="Rectangle 455"/>
          <p:cNvSpPr/>
          <p:nvPr/>
        </p:nvSpPr>
        <p:spPr>
          <a:xfrm rot="20478990">
            <a:off x="7935050" y="3836846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</a:t>
            </a:r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ires X</a:t>
            </a:r>
            <a:endParaRPr lang="en-US" sz="14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457" name="Rectangle 456"/>
          <p:cNvSpPr/>
          <p:nvPr/>
        </p:nvSpPr>
        <p:spPr>
          <a:xfrm rot="20426334">
            <a:off x="8266661" y="4334163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500" name="Straight Arrow Connector 499"/>
          <p:cNvCxnSpPr/>
          <p:nvPr/>
        </p:nvCxnSpPr>
        <p:spPr>
          <a:xfrm flipV="1">
            <a:off x="4051300" y="5109679"/>
            <a:ext cx="2326404" cy="36023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1" name="Rectangle 83"/>
          <p:cNvSpPr>
            <a:spLocks noChangeArrowheads="1"/>
          </p:cNvSpPr>
          <p:nvPr/>
        </p:nvSpPr>
        <p:spPr bwMode="auto">
          <a:xfrm>
            <a:off x="4051300" y="4811190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neutrons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502" name="TextBox 501"/>
          <p:cNvSpPr txBox="1"/>
          <p:nvPr/>
        </p:nvSpPr>
        <p:spPr>
          <a:xfrm rot="21385970">
            <a:off x="4853308" y="505140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latin typeface="Arial" pitchFamily="34" charset="0"/>
                <a:cs typeface="Arial" pitchFamily="34" charset="0"/>
              </a:rPr>
              <a:t>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3" name="Arc 502"/>
          <p:cNvSpPr/>
          <p:nvPr/>
        </p:nvSpPr>
        <p:spPr>
          <a:xfrm rot="11042738">
            <a:off x="5347231" y="5041925"/>
            <a:ext cx="269248" cy="391289"/>
          </a:xfrm>
          <a:prstGeom prst="arc">
            <a:avLst>
              <a:gd name="adj1" fmla="val 16594572"/>
              <a:gd name="adj2" fmla="val 208249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5" name="Rectangle 454"/>
          <p:cNvSpPr/>
          <p:nvPr/>
        </p:nvSpPr>
        <p:spPr>
          <a:xfrm rot="20336632">
            <a:off x="7628807" y="4860392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</a:t>
            </a:r>
            <a:r>
              <a:rPr lang="en-US" sz="1400" dirty="0" smtClean="0">
                <a:solidFill>
                  <a:srgbClr val="000090"/>
                </a:solidFill>
                <a:latin typeface="Avenir Book"/>
                <a:cs typeface="Avenir Book"/>
              </a:rPr>
              <a:t>trips Y</a:t>
            </a:r>
            <a:endParaRPr lang="en-US" sz="1400" dirty="0">
              <a:solidFill>
                <a:srgbClr val="000090"/>
              </a:solidFill>
              <a:latin typeface="Avenir Book"/>
              <a:cs typeface="Avenir Book"/>
            </a:endParaRPr>
          </a:p>
        </p:txBody>
      </p:sp>
      <p:sp>
        <p:nvSpPr>
          <p:cNvPr id="458" name="Rectangle 457"/>
          <p:cNvSpPr/>
          <p:nvPr/>
        </p:nvSpPr>
        <p:spPr>
          <a:xfrm rot="20488696">
            <a:off x="7269157" y="4605143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10" name="Text Box 7"/>
          <p:cNvSpPr txBox="1">
            <a:spLocks noChangeArrowheads="1"/>
          </p:cNvSpPr>
          <p:nvPr/>
        </p:nvSpPr>
        <p:spPr bwMode="auto">
          <a:xfrm>
            <a:off x="-48317" y="2457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  <a:latin typeface="Avenir Book"/>
                <a:cs typeface="Avenir Book"/>
              </a:rPr>
              <a:t>The Multi-Blade project</a:t>
            </a:r>
          </a:p>
        </p:txBody>
      </p:sp>
      <p:pic>
        <p:nvPicPr>
          <p:cNvPr id="411" name="Picture 410" descr="brightnessGreenX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sp>
        <p:nvSpPr>
          <p:cNvPr id="412" name="TextBox 411"/>
          <p:cNvSpPr txBox="1"/>
          <p:nvPr/>
        </p:nvSpPr>
        <p:spPr>
          <a:xfrm>
            <a:off x="4556637" y="5979233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Symbol" charset="2"/>
                <a:cs typeface="Symbol" charset="2"/>
              </a:rPr>
              <a:t>q </a:t>
            </a:r>
            <a:r>
              <a:rPr lang="en-US" sz="1600" dirty="0" smtClean="0">
                <a:latin typeface="Avenir Book"/>
                <a:cs typeface="Avenir Book"/>
              </a:rPr>
              <a:t>= 5 degrees</a:t>
            </a:r>
            <a:endParaRPr lang="en-US" sz="1600" dirty="0">
              <a:latin typeface="Avenir Book"/>
              <a:cs typeface="Avenir Book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683" y="1490665"/>
            <a:ext cx="4338049" cy="3081784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3902404" y="4496113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rate</a:t>
            </a:r>
            <a:endParaRPr lang="en-US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 flipH="1" flipV="1">
            <a:off x="3511370" y="1584745"/>
            <a:ext cx="6065" cy="2966146"/>
          </a:xfrm>
          <a:prstGeom prst="line">
            <a:avLst/>
          </a:prstGeom>
          <a:ln w="19050">
            <a:solidFill>
              <a:srgbClr val="00B0F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13"/>
          <p:cNvSpPr>
            <a:spLocks noChangeArrowheads="1"/>
          </p:cNvSpPr>
          <p:nvPr/>
        </p:nvSpPr>
        <p:spPr bwMode="auto">
          <a:xfrm>
            <a:off x="2787331" y="998360"/>
            <a:ext cx="14480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B0F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600" dirty="0" smtClean="0">
                <a:solidFill>
                  <a:srgbClr val="00B0F0"/>
                </a:solidFill>
                <a:latin typeface="Avenir Book" charset="0"/>
                <a:ea typeface="Avenir Book" charset="0"/>
                <a:cs typeface="Avenir Book" charset="0"/>
              </a:rPr>
              <a:t>ESS requirement</a:t>
            </a:r>
            <a:endParaRPr lang="en-US" sz="1600" dirty="0">
              <a:solidFill>
                <a:srgbClr val="00B0F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68" name="Connecteur droit avec flèche 69"/>
          <p:cNvCxnSpPr/>
          <p:nvPr/>
        </p:nvCxnSpPr>
        <p:spPr>
          <a:xfrm flipH="1" flipV="1">
            <a:off x="2426850" y="4943520"/>
            <a:ext cx="21583" cy="1156962"/>
          </a:xfrm>
          <a:prstGeom prst="straightConnector1">
            <a:avLst/>
          </a:prstGeom>
          <a:ln w="1270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/>
          <p:cNvCxnSpPr/>
          <p:nvPr/>
        </p:nvCxnSpPr>
        <p:spPr>
          <a:xfrm>
            <a:off x="1819491" y="4937587"/>
            <a:ext cx="24829" cy="1172872"/>
          </a:xfrm>
          <a:prstGeom prst="straightConnector1">
            <a:avLst/>
          </a:prstGeom>
          <a:ln w="1270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 flipV="1">
            <a:off x="4491982" y="1520647"/>
            <a:ext cx="6065" cy="2966146"/>
          </a:xfrm>
          <a:prstGeom prst="line">
            <a:avLst/>
          </a:prstGeom>
          <a:ln w="19050">
            <a:solidFill>
              <a:srgbClr val="00B0F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69"/>
          <p:cNvCxnSpPr/>
          <p:nvPr/>
        </p:nvCxnSpPr>
        <p:spPr>
          <a:xfrm flipH="1" flipV="1">
            <a:off x="3556289" y="1658444"/>
            <a:ext cx="918443" cy="1456"/>
          </a:xfrm>
          <a:prstGeom prst="straightConnector1">
            <a:avLst/>
          </a:prstGeom>
          <a:ln w="1270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avec flèche 69"/>
          <p:cNvCxnSpPr/>
          <p:nvPr/>
        </p:nvCxnSpPr>
        <p:spPr>
          <a:xfrm flipH="1">
            <a:off x="4441334" y="1243853"/>
            <a:ext cx="1899563" cy="282398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>
            <a:off x="845442" y="4413914"/>
            <a:ext cx="4023659" cy="4026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13"/>
          <p:cNvSpPr>
            <a:spLocks noChangeArrowheads="1"/>
          </p:cNvSpPr>
          <p:nvPr/>
        </p:nvSpPr>
        <p:spPr bwMode="auto">
          <a:xfrm>
            <a:off x="3012772" y="4559672"/>
            <a:ext cx="26904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3872F2"/>
                </a:solidFill>
              </a:rPr>
              <a:t> 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R</a:t>
            </a:r>
            <a:r>
              <a:rPr lang="en-US" sz="1400" dirty="0" smtClean="0">
                <a:latin typeface="Avenir Book" charset="0"/>
                <a:ea typeface="Avenir Book" charset="0"/>
                <a:cs typeface="Avenir Book" charset="0"/>
              </a:rPr>
              <a:t>ate (Hz/mm</a:t>
            </a:r>
            <a:r>
              <a:rPr lang="en-US" sz="1400" baseline="30000" dirty="0" smtClean="0">
                <a:latin typeface="Avenir Book" charset="0"/>
                <a:ea typeface="Avenir Book" charset="0"/>
                <a:cs typeface="Avenir Book" charset="0"/>
              </a:rPr>
              <a:t>2</a:t>
            </a:r>
            <a:r>
              <a:rPr lang="en-US" sz="1400" dirty="0" smtClean="0">
                <a:latin typeface="Avenir Book" charset="0"/>
                <a:ea typeface="Avenir Book" charset="0"/>
                <a:cs typeface="Avenir Book" charset="0"/>
              </a:rPr>
              <a:t>)</a:t>
            </a:r>
            <a:endParaRPr lang="en-US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81" name="Connecteur droit avec flèche 69"/>
          <p:cNvCxnSpPr/>
          <p:nvPr/>
        </p:nvCxnSpPr>
        <p:spPr>
          <a:xfrm flipV="1">
            <a:off x="2115918" y="4222619"/>
            <a:ext cx="306459" cy="75141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13"/>
          <p:cNvSpPr>
            <a:spLocks noChangeArrowheads="1"/>
          </p:cNvSpPr>
          <p:nvPr/>
        </p:nvSpPr>
        <p:spPr bwMode="auto">
          <a:xfrm>
            <a:off x="640606" y="4385130"/>
            <a:ext cx="58761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 charset="0"/>
                <a:ea typeface="Avenir Book" charset="0"/>
                <a:cs typeface="Avenir Book" charset="0"/>
              </a:rPr>
              <a:t>100		    1000               10000            100000</a:t>
            </a:r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77" name="Connecteur droit avec flèche 69"/>
          <p:cNvCxnSpPr/>
          <p:nvPr/>
        </p:nvCxnSpPr>
        <p:spPr>
          <a:xfrm flipH="1">
            <a:off x="4914310" y="2403867"/>
            <a:ext cx="981820" cy="162904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13"/>
          <p:cNvSpPr>
            <a:spLocks noChangeArrowheads="1"/>
          </p:cNvSpPr>
          <p:nvPr/>
        </p:nvSpPr>
        <p:spPr bwMode="auto">
          <a:xfrm>
            <a:off x="4872943" y="3800663"/>
            <a:ext cx="144807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B0F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200" dirty="0" smtClean="0">
                <a:solidFill>
                  <a:srgbClr val="00AC00"/>
                </a:solidFill>
                <a:latin typeface="Avenir Book" charset="0"/>
                <a:ea typeface="Avenir Book" charset="0"/>
                <a:cs typeface="Avenir Book" charset="0"/>
              </a:rPr>
              <a:t>equivalent neutron </a:t>
            </a:r>
          </a:p>
          <a:p>
            <a:pPr algn="ctr"/>
            <a:r>
              <a:rPr lang="en-US" sz="1200" dirty="0" smtClean="0">
                <a:solidFill>
                  <a:srgbClr val="00AC00"/>
                </a:solidFill>
                <a:latin typeface="Avenir Book" charset="0"/>
                <a:ea typeface="Avenir Book" charset="0"/>
                <a:cs typeface="Avenir Book" charset="0"/>
              </a:rPr>
              <a:t>charge event</a:t>
            </a:r>
            <a:endParaRPr lang="en-US" sz="1200" dirty="0">
              <a:solidFill>
                <a:srgbClr val="00AC00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1200" dirty="0">
                <a:solidFill>
                  <a:srgbClr val="00AC00"/>
                </a:solidFill>
                <a:latin typeface="Avenir Book" charset="0"/>
                <a:ea typeface="Avenir Book" charset="0"/>
                <a:cs typeface="Avenir Book" charset="0"/>
              </a:rPr>
              <a:t>f</a:t>
            </a:r>
            <a:r>
              <a:rPr lang="en-US" sz="1200" dirty="0" smtClean="0">
                <a:solidFill>
                  <a:srgbClr val="00AC00"/>
                </a:solidFill>
                <a:latin typeface="Avenir Book" charset="0"/>
                <a:ea typeface="Avenir Book" charset="0"/>
                <a:cs typeface="Avenir Book" charset="0"/>
              </a:rPr>
              <a:t>or 10B readout</a:t>
            </a:r>
            <a:endParaRPr lang="en-US" sz="1200" dirty="0">
              <a:solidFill>
                <a:srgbClr val="00AC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>
            <a:off x="745186" y="4097758"/>
            <a:ext cx="4535172" cy="26334"/>
          </a:xfrm>
          <a:prstGeom prst="line">
            <a:avLst/>
          </a:prstGeom>
          <a:ln w="19050">
            <a:solidFill>
              <a:srgbClr val="00AC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Rectangle 13"/>
          <p:cNvSpPr>
            <a:spLocks noChangeArrowheads="1"/>
          </p:cNvSpPr>
          <p:nvPr/>
        </p:nvSpPr>
        <p:spPr bwMode="auto">
          <a:xfrm>
            <a:off x="525229" y="5181077"/>
            <a:ext cx="144807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gain ~ charge to evacuate 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3" name="Rectangle 13"/>
          <p:cNvSpPr>
            <a:spLocks noChangeArrowheads="1"/>
          </p:cNvSpPr>
          <p:nvPr/>
        </p:nvSpPr>
        <p:spPr bwMode="auto">
          <a:xfrm>
            <a:off x="2252967" y="4983199"/>
            <a:ext cx="144807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872F2"/>
                </a:solidFill>
              </a:rPr>
              <a:t>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rate capability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59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2" name="Group 36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63" name="Rectangle 362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4" name="Picture 363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095614" y="2639663"/>
            <a:ext cx="2760908" cy="1020478"/>
            <a:chOff x="901622" y="4245225"/>
            <a:chExt cx="2760908" cy="1020478"/>
          </a:xfrm>
        </p:grpSpPr>
        <p:grpSp>
          <p:nvGrpSpPr>
            <p:cNvPr id="280" name="Group 279"/>
            <p:cNvGrpSpPr/>
            <p:nvPr/>
          </p:nvGrpSpPr>
          <p:grpSpPr>
            <a:xfrm rot="20392131">
              <a:off x="901622" y="4821929"/>
              <a:ext cx="2760908" cy="443774"/>
              <a:chOff x="2820372" y="2977176"/>
              <a:chExt cx="2760908" cy="443774"/>
            </a:xfrm>
          </p:grpSpPr>
          <p:sp>
            <p:nvSpPr>
              <p:cNvPr id="281" name="Rectangle 280"/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Rectangle 281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Oval 282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Oval 283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Right Triangle 285"/>
              <p:cNvSpPr/>
              <p:nvPr/>
            </p:nvSpPr>
            <p:spPr>
              <a:xfrm rot="10800000">
                <a:off x="2820372" y="3189201"/>
                <a:ext cx="651842" cy="230219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Oval 287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Oval 288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" name="Straight Connector 2"/>
            <p:cNvCxnSpPr/>
            <p:nvPr/>
          </p:nvCxnSpPr>
          <p:spPr>
            <a:xfrm flipV="1">
              <a:off x="914783" y="4245225"/>
              <a:ext cx="2519452" cy="904989"/>
            </a:xfrm>
            <a:prstGeom prst="line">
              <a:avLst/>
            </a:pr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3" name="Group 572"/>
          <p:cNvGrpSpPr/>
          <p:nvPr/>
        </p:nvGrpSpPr>
        <p:grpSpPr>
          <a:xfrm>
            <a:off x="1097015" y="1863951"/>
            <a:ext cx="2760908" cy="1020478"/>
            <a:chOff x="901622" y="4245225"/>
            <a:chExt cx="2760908" cy="1020478"/>
          </a:xfrm>
        </p:grpSpPr>
        <p:grpSp>
          <p:nvGrpSpPr>
            <p:cNvPr id="574" name="Group 573"/>
            <p:cNvGrpSpPr/>
            <p:nvPr/>
          </p:nvGrpSpPr>
          <p:grpSpPr>
            <a:xfrm rot="20392131">
              <a:off x="901622" y="4821929"/>
              <a:ext cx="2760908" cy="443774"/>
              <a:chOff x="2820372" y="2977176"/>
              <a:chExt cx="2760908" cy="443774"/>
            </a:xfrm>
          </p:grpSpPr>
          <p:sp>
            <p:nvSpPr>
              <p:cNvPr id="576" name="Rectangle 575"/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7" name="Rectangle 576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8" name="Oval 577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9" name="Oval 578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0" name="Oval 579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1" name="Right Triangle 580"/>
              <p:cNvSpPr/>
              <p:nvPr/>
            </p:nvSpPr>
            <p:spPr>
              <a:xfrm rot="10800000">
                <a:off x="2820372" y="3189201"/>
                <a:ext cx="651842" cy="230219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2" name="Oval 581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3" name="Oval 582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4" name="Oval 583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5" name="Oval 584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6" name="Oval 585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7" name="Oval 586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8" name="Oval 587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Oval 588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0" name="Oval 589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1" name="Oval 590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2" name="Oval 591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3" name="Oval 592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4" name="Oval 593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5" name="Oval 594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6" name="Oval 595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7" name="Oval 596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8" name="Oval 597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9" name="Oval 598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0" name="Oval 599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Oval 600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2" name="Oval 601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3" name="Oval 602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4" name="Oval 603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5" name="Oval 604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6" name="Oval 605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7" name="Oval 606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8" name="Oval 607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9" name="Oval 608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0" name="Oval 609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1" name="Oval 610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2" name="Oval 611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3" name="Oval 612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4" name="Oval 613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75" name="Straight Connector 574"/>
            <p:cNvCxnSpPr/>
            <p:nvPr/>
          </p:nvCxnSpPr>
          <p:spPr>
            <a:xfrm flipV="1">
              <a:off x="914783" y="4245225"/>
              <a:ext cx="2519452" cy="904989"/>
            </a:xfrm>
            <a:prstGeom prst="line">
              <a:avLst/>
            </a:pr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5" name="Group 614"/>
          <p:cNvGrpSpPr/>
          <p:nvPr/>
        </p:nvGrpSpPr>
        <p:grpSpPr>
          <a:xfrm>
            <a:off x="1087182" y="1113378"/>
            <a:ext cx="2760908" cy="1020478"/>
            <a:chOff x="901622" y="4245225"/>
            <a:chExt cx="2760908" cy="1020478"/>
          </a:xfrm>
        </p:grpSpPr>
        <p:grpSp>
          <p:nvGrpSpPr>
            <p:cNvPr id="616" name="Group 615"/>
            <p:cNvGrpSpPr/>
            <p:nvPr/>
          </p:nvGrpSpPr>
          <p:grpSpPr>
            <a:xfrm rot="20392131">
              <a:off x="901622" y="4821929"/>
              <a:ext cx="2760908" cy="443774"/>
              <a:chOff x="2820372" y="2977176"/>
              <a:chExt cx="2760908" cy="443774"/>
            </a:xfrm>
          </p:grpSpPr>
          <p:sp>
            <p:nvSpPr>
              <p:cNvPr id="618" name="Rectangle 617"/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9" name="Rectangle 61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0" name="Oval 61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1" name="Oval 62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2" name="Oval 62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3" name="Right Triangle 622"/>
              <p:cNvSpPr/>
              <p:nvPr/>
            </p:nvSpPr>
            <p:spPr>
              <a:xfrm rot="10800000">
                <a:off x="2820372" y="3189201"/>
                <a:ext cx="651842" cy="230219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4" name="Oval 623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5" name="Oval 624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6" name="Oval 625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7" name="Oval 626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8" name="Oval 627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9" name="Oval 628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0" name="Oval 629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1" name="Oval 630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2" name="Oval 631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3" name="Oval 632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4" name="Oval 633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5" name="Oval 634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6" name="Oval 635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7" name="Oval 636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8" name="Oval 637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9" name="Oval 638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0" name="Oval 639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1" name="Oval 640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Oval 641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Oval 642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Oval 643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Oval 644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Oval 645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Oval 646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Oval 647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Oval 648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Oval 649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1" name="Oval 650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2" name="Oval 651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Oval 652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Oval 653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Oval 654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Oval 655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17" name="Straight Connector 616"/>
            <p:cNvCxnSpPr/>
            <p:nvPr/>
          </p:nvCxnSpPr>
          <p:spPr>
            <a:xfrm flipV="1">
              <a:off x="914783" y="4245225"/>
              <a:ext cx="2519452" cy="904989"/>
            </a:xfrm>
            <a:prstGeom prst="line">
              <a:avLst/>
            </a:pr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9" name="Rectangle 83"/>
          <p:cNvSpPr>
            <a:spLocks noChangeArrowheads="1"/>
          </p:cNvSpPr>
          <p:nvPr/>
        </p:nvSpPr>
        <p:spPr bwMode="auto">
          <a:xfrm>
            <a:off x="5655" y="2306991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neutrons</a:t>
            </a:r>
            <a:endParaRPr lang="en-US" sz="1600" dirty="0">
              <a:latin typeface="Avenir Book"/>
              <a:cs typeface="Avenir Book"/>
            </a:endParaRPr>
          </a:p>
        </p:txBody>
      </p:sp>
      <p:cxnSp>
        <p:nvCxnSpPr>
          <p:cNvPr id="700" name="Straight Arrow Connector 699"/>
          <p:cNvCxnSpPr>
            <a:endCxn id="576" idx="0"/>
          </p:cNvCxnSpPr>
          <p:nvPr/>
        </p:nvCxnSpPr>
        <p:spPr>
          <a:xfrm flipV="1">
            <a:off x="-28980" y="2595589"/>
            <a:ext cx="2505059" cy="22825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1" name="Oval 700"/>
          <p:cNvSpPr/>
          <p:nvPr/>
        </p:nvSpPr>
        <p:spPr>
          <a:xfrm>
            <a:off x="1478392" y="2405001"/>
            <a:ext cx="304800" cy="3048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3" name="Left Bracket 702"/>
          <p:cNvSpPr/>
          <p:nvPr/>
        </p:nvSpPr>
        <p:spPr>
          <a:xfrm rot="9737582">
            <a:off x="3661772" y="934206"/>
            <a:ext cx="228600" cy="817377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8" name="TextBox 707"/>
          <p:cNvSpPr txBox="1"/>
          <p:nvPr/>
        </p:nvSpPr>
        <p:spPr>
          <a:xfrm>
            <a:off x="1593631" y="426751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Old Design 		     	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09" name="TextBox 708"/>
          <p:cNvSpPr txBox="1"/>
          <p:nvPr/>
        </p:nvSpPr>
        <p:spPr>
          <a:xfrm>
            <a:off x="3858562" y="1086772"/>
            <a:ext cx="948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cassette</a:t>
            </a:r>
          </a:p>
        </p:txBody>
      </p:sp>
      <p:sp>
        <p:nvSpPr>
          <p:cNvPr id="716" name="Rectangle 715"/>
          <p:cNvSpPr/>
          <p:nvPr/>
        </p:nvSpPr>
        <p:spPr>
          <a:xfrm rot="20488696">
            <a:off x="2024424" y="3364355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17" name="Rectangle 716"/>
          <p:cNvSpPr/>
          <p:nvPr/>
        </p:nvSpPr>
        <p:spPr>
          <a:xfrm rot="20426334">
            <a:off x="3018134" y="3044893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55" name="TextBox 354"/>
          <p:cNvSpPr txBox="1"/>
          <p:nvPr/>
        </p:nvSpPr>
        <p:spPr>
          <a:xfrm>
            <a:off x="0" y="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Materials evaluation</a:t>
            </a:r>
          </a:p>
        </p:txBody>
      </p:sp>
      <p:pic>
        <p:nvPicPr>
          <p:cNvPr id="356" name="Picture 355" descr="brightnessGreenX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sp>
        <p:nvSpPr>
          <p:cNvPr id="357" name="TextBox 356"/>
          <p:cNvSpPr txBox="1"/>
          <p:nvPr/>
        </p:nvSpPr>
        <p:spPr>
          <a:xfrm>
            <a:off x="3384" y="5962590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                 Reduce the scattering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8" name="Picture 27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5262" y="171450"/>
            <a:ext cx="4453308" cy="3483415"/>
          </a:xfrm>
          <a:prstGeom prst="rect">
            <a:avLst/>
          </a:prstGeom>
        </p:spPr>
      </p:pic>
      <p:pic>
        <p:nvPicPr>
          <p:cNvPr id="279" name="Picture 27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146" y="3733051"/>
            <a:ext cx="4636188" cy="2021635"/>
          </a:xfrm>
          <a:prstGeom prst="rect">
            <a:avLst/>
          </a:prstGeom>
        </p:spPr>
      </p:pic>
      <p:sp>
        <p:nvSpPr>
          <p:cNvPr id="287" name="TextBox 286"/>
          <p:cNvSpPr txBox="1"/>
          <p:nvPr/>
        </p:nvSpPr>
        <p:spPr>
          <a:xfrm>
            <a:off x="105501" y="4917281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Inclination makes a factor 10 </a:t>
            </a:r>
            <a:r>
              <a:rPr lang="en-US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thicker layers!</a:t>
            </a:r>
            <a:endParaRPr lang="en-US" dirty="0" smtClean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890211" y="4225386"/>
            <a:ext cx="6324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NO MPGD</a:t>
            </a:r>
          </a:p>
          <a:p>
            <a:endParaRPr lang="en-US" sz="4400" dirty="0" smtClean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73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2" name="Group 36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63" name="Rectangle 362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4" name="Picture 363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095614" y="2639663"/>
            <a:ext cx="2760908" cy="1020478"/>
            <a:chOff x="901622" y="4245225"/>
            <a:chExt cx="2760908" cy="1020478"/>
          </a:xfrm>
        </p:grpSpPr>
        <p:grpSp>
          <p:nvGrpSpPr>
            <p:cNvPr id="280" name="Group 279"/>
            <p:cNvGrpSpPr/>
            <p:nvPr/>
          </p:nvGrpSpPr>
          <p:grpSpPr>
            <a:xfrm rot="20392131">
              <a:off x="901622" y="4821929"/>
              <a:ext cx="2760908" cy="443774"/>
              <a:chOff x="2820372" y="2977176"/>
              <a:chExt cx="2760908" cy="443774"/>
            </a:xfrm>
          </p:grpSpPr>
          <p:sp>
            <p:nvSpPr>
              <p:cNvPr id="281" name="Rectangle 280"/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Rectangle 281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Oval 282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Oval 283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Right Triangle 285"/>
              <p:cNvSpPr/>
              <p:nvPr/>
            </p:nvSpPr>
            <p:spPr>
              <a:xfrm rot="10800000">
                <a:off x="2820372" y="3189201"/>
                <a:ext cx="651842" cy="230219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Oval 287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Oval 288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" name="Straight Connector 2"/>
            <p:cNvCxnSpPr/>
            <p:nvPr/>
          </p:nvCxnSpPr>
          <p:spPr>
            <a:xfrm flipV="1">
              <a:off x="914783" y="4245225"/>
              <a:ext cx="2519452" cy="904989"/>
            </a:xfrm>
            <a:prstGeom prst="line">
              <a:avLst/>
            </a:pr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3" name="Group 572"/>
          <p:cNvGrpSpPr/>
          <p:nvPr/>
        </p:nvGrpSpPr>
        <p:grpSpPr>
          <a:xfrm>
            <a:off x="1097015" y="1863951"/>
            <a:ext cx="2760908" cy="1020478"/>
            <a:chOff x="901622" y="4245225"/>
            <a:chExt cx="2760908" cy="1020478"/>
          </a:xfrm>
        </p:grpSpPr>
        <p:grpSp>
          <p:nvGrpSpPr>
            <p:cNvPr id="574" name="Group 573"/>
            <p:cNvGrpSpPr/>
            <p:nvPr/>
          </p:nvGrpSpPr>
          <p:grpSpPr>
            <a:xfrm rot="20392131">
              <a:off x="901622" y="4821929"/>
              <a:ext cx="2760908" cy="443774"/>
              <a:chOff x="2820372" y="2977176"/>
              <a:chExt cx="2760908" cy="443774"/>
            </a:xfrm>
          </p:grpSpPr>
          <p:sp>
            <p:nvSpPr>
              <p:cNvPr id="576" name="Rectangle 575"/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7" name="Rectangle 576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8" name="Oval 577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9" name="Oval 578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0" name="Oval 579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1" name="Right Triangle 580"/>
              <p:cNvSpPr/>
              <p:nvPr/>
            </p:nvSpPr>
            <p:spPr>
              <a:xfrm rot="10800000">
                <a:off x="2820372" y="3189201"/>
                <a:ext cx="651842" cy="230219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2" name="Oval 581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3" name="Oval 582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4" name="Oval 583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5" name="Oval 584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6" name="Oval 585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7" name="Oval 586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8" name="Oval 587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Oval 588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0" name="Oval 589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1" name="Oval 590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2" name="Oval 591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3" name="Oval 592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4" name="Oval 593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5" name="Oval 594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6" name="Oval 595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7" name="Oval 596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8" name="Oval 597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9" name="Oval 598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0" name="Oval 599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Oval 600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2" name="Oval 601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3" name="Oval 602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4" name="Oval 603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5" name="Oval 604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6" name="Oval 605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7" name="Oval 606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8" name="Oval 607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9" name="Oval 608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0" name="Oval 609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1" name="Oval 610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2" name="Oval 611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3" name="Oval 612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4" name="Oval 613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75" name="Straight Connector 574"/>
            <p:cNvCxnSpPr/>
            <p:nvPr/>
          </p:nvCxnSpPr>
          <p:spPr>
            <a:xfrm flipV="1">
              <a:off x="914783" y="4245225"/>
              <a:ext cx="2519452" cy="904989"/>
            </a:xfrm>
            <a:prstGeom prst="line">
              <a:avLst/>
            </a:pr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5" name="Group 614"/>
          <p:cNvGrpSpPr/>
          <p:nvPr/>
        </p:nvGrpSpPr>
        <p:grpSpPr>
          <a:xfrm>
            <a:off x="1087182" y="1113378"/>
            <a:ext cx="2760908" cy="1020478"/>
            <a:chOff x="901622" y="4245225"/>
            <a:chExt cx="2760908" cy="1020478"/>
          </a:xfrm>
        </p:grpSpPr>
        <p:grpSp>
          <p:nvGrpSpPr>
            <p:cNvPr id="616" name="Group 615"/>
            <p:cNvGrpSpPr/>
            <p:nvPr/>
          </p:nvGrpSpPr>
          <p:grpSpPr>
            <a:xfrm rot="20392131">
              <a:off x="901622" y="4821929"/>
              <a:ext cx="2760908" cy="443774"/>
              <a:chOff x="2820372" y="2977176"/>
              <a:chExt cx="2760908" cy="443774"/>
            </a:xfrm>
          </p:grpSpPr>
          <p:sp>
            <p:nvSpPr>
              <p:cNvPr id="618" name="Rectangle 617"/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9" name="Rectangle 61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0" name="Oval 61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1" name="Oval 62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2" name="Oval 62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3" name="Right Triangle 622"/>
              <p:cNvSpPr/>
              <p:nvPr/>
            </p:nvSpPr>
            <p:spPr>
              <a:xfrm rot="10800000">
                <a:off x="2820372" y="3189201"/>
                <a:ext cx="651842" cy="230219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4" name="Oval 623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5" name="Oval 624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6" name="Oval 625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7" name="Oval 626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8" name="Oval 627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9" name="Oval 628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0" name="Oval 629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1" name="Oval 630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2" name="Oval 631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3" name="Oval 632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4" name="Oval 633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5" name="Oval 634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6" name="Oval 635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7" name="Oval 636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8" name="Oval 637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9" name="Oval 638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0" name="Oval 639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1" name="Oval 640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Oval 641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Oval 642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Oval 643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Oval 644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Oval 645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Oval 646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Oval 647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Oval 648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Oval 649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1" name="Oval 650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2" name="Oval 651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Oval 652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Oval 653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Oval 654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Oval 655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17" name="Straight Connector 616"/>
            <p:cNvCxnSpPr/>
            <p:nvPr/>
          </p:nvCxnSpPr>
          <p:spPr>
            <a:xfrm flipV="1">
              <a:off x="914783" y="4245225"/>
              <a:ext cx="2519452" cy="904989"/>
            </a:xfrm>
            <a:prstGeom prst="line">
              <a:avLst/>
            </a:pr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9" name="Rectangle 83"/>
          <p:cNvSpPr>
            <a:spLocks noChangeArrowheads="1"/>
          </p:cNvSpPr>
          <p:nvPr/>
        </p:nvSpPr>
        <p:spPr bwMode="auto">
          <a:xfrm>
            <a:off x="5655" y="2306991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neutrons</a:t>
            </a:r>
            <a:endParaRPr lang="en-US" sz="1600" dirty="0">
              <a:latin typeface="Avenir Book"/>
              <a:cs typeface="Avenir Book"/>
            </a:endParaRPr>
          </a:p>
        </p:txBody>
      </p:sp>
      <p:cxnSp>
        <p:nvCxnSpPr>
          <p:cNvPr id="700" name="Straight Arrow Connector 699"/>
          <p:cNvCxnSpPr>
            <a:endCxn id="576" idx="0"/>
          </p:cNvCxnSpPr>
          <p:nvPr/>
        </p:nvCxnSpPr>
        <p:spPr>
          <a:xfrm flipV="1">
            <a:off x="-28980" y="2595589"/>
            <a:ext cx="2505059" cy="22825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1" name="Oval 700"/>
          <p:cNvSpPr/>
          <p:nvPr/>
        </p:nvSpPr>
        <p:spPr>
          <a:xfrm>
            <a:off x="1478392" y="2405001"/>
            <a:ext cx="304800" cy="3048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3" name="Left Bracket 702"/>
          <p:cNvSpPr/>
          <p:nvPr/>
        </p:nvSpPr>
        <p:spPr>
          <a:xfrm rot="9737582">
            <a:off x="3661772" y="934206"/>
            <a:ext cx="228600" cy="817377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8" name="TextBox 707"/>
          <p:cNvSpPr txBox="1"/>
          <p:nvPr/>
        </p:nvSpPr>
        <p:spPr>
          <a:xfrm>
            <a:off x="1593631" y="426751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Old Design 		     	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09" name="TextBox 708"/>
          <p:cNvSpPr txBox="1"/>
          <p:nvPr/>
        </p:nvSpPr>
        <p:spPr>
          <a:xfrm>
            <a:off x="3858562" y="1086772"/>
            <a:ext cx="948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cassette</a:t>
            </a:r>
          </a:p>
        </p:txBody>
      </p:sp>
      <p:sp>
        <p:nvSpPr>
          <p:cNvPr id="714" name="Rectangle 713"/>
          <p:cNvSpPr/>
          <p:nvPr/>
        </p:nvSpPr>
        <p:spPr>
          <a:xfrm rot="20336632">
            <a:off x="954024" y="3151469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</a:t>
            </a:r>
            <a:r>
              <a:rPr lang="en-US" sz="1400" dirty="0" smtClean="0">
                <a:solidFill>
                  <a:srgbClr val="000090"/>
                </a:solidFill>
                <a:latin typeface="Avenir Book"/>
                <a:cs typeface="Avenir Book"/>
              </a:rPr>
              <a:t>trips Y</a:t>
            </a:r>
            <a:endParaRPr lang="en-US" sz="1400" dirty="0">
              <a:solidFill>
                <a:srgbClr val="000090"/>
              </a:solidFill>
              <a:latin typeface="Avenir Book"/>
              <a:cs typeface="Avenir Book"/>
            </a:endParaRPr>
          </a:p>
        </p:txBody>
      </p:sp>
      <p:sp>
        <p:nvSpPr>
          <p:cNvPr id="715" name="Rectangle 714"/>
          <p:cNvSpPr/>
          <p:nvPr/>
        </p:nvSpPr>
        <p:spPr>
          <a:xfrm rot="20478990">
            <a:off x="482992" y="3631800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</a:t>
            </a:r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ires X</a:t>
            </a:r>
            <a:endParaRPr lang="en-US" sz="14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716" name="Rectangle 715"/>
          <p:cNvSpPr/>
          <p:nvPr/>
        </p:nvSpPr>
        <p:spPr>
          <a:xfrm rot="20488696">
            <a:off x="2024424" y="3364355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17" name="Rectangle 716"/>
          <p:cNvSpPr/>
          <p:nvPr/>
        </p:nvSpPr>
        <p:spPr>
          <a:xfrm rot="20426334">
            <a:off x="3018134" y="3044893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55" name="TextBox 354"/>
          <p:cNvSpPr txBox="1"/>
          <p:nvPr/>
        </p:nvSpPr>
        <p:spPr>
          <a:xfrm>
            <a:off x="0" y="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Materials evaluation</a:t>
            </a:r>
          </a:p>
        </p:txBody>
      </p:sp>
      <p:pic>
        <p:nvPicPr>
          <p:cNvPr id="356" name="Picture 355" descr="brightnessGreenX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sp>
        <p:nvSpPr>
          <p:cNvPr id="357" name="TextBox 356"/>
          <p:cNvSpPr txBox="1"/>
          <p:nvPr/>
        </p:nvSpPr>
        <p:spPr>
          <a:xfrm>
            <a:off x="3384" y="5962590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                 Reduce the scattering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8" name="Picture 27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5262" y="171450"/>
            <a:ext cx="4453308" cy="3483415"/>
          </a:xfrm>
          <a:prstGeom prst="rect">
            <a:avLst/>
          </a:prstGeom>
        </p:spPr>
      </p:pic>
      <p:pic>
        <p:nvPicPr>
          <p:cNvPr id="279" name="Picture 27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146" y="3733051"/>
            <a:ext cx="4636188" cy="2021635"/>
          </a:xfrm>
          <a:prstGeom prst="rect">
            <a:avLst/>
          </a:prstGeom>
        </p:spPr>
      </p:pic>
      <p:sp>
        <p:nvSpPr>
          <p:cNvPr id="287" name="TextBox 286"/>
          <p:cNvSpPr txBox="1"/>
          <p:nvPr/>
        </p:nvSpPr>
        <p:spPr>
          <a:xfrm>
            <a:off x="105501" y="4917281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Inclination makes a factor 10 thicker layers!</a:t>
            </a:r>
          </a:p>
        </p:txBody>
      </p:sp>
      <p:sp>
        <p:nvSpPr>
          <p:cNvPr id="321" name="TextBox 320"/>
          <p:cNvSpPr txBox="1"/>
          <p:nvPr/>
        </p:nvSpPr>
        <p:spPr>
          <a:xfrm>
            <a:off x="5243687" y="57419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30um </a:t>
            </a:r>
            <a:r>
              <a:rPr lang="en-US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kapton</a:t>
            </a:r>
            <a:r>
              <a:rPr lang="en-US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is 300um at 5deg</a:t>
            </a:r>
          </a:p>
        </p:txBody>
      </p:sp>
      <p:cxnSp>
        <p:nvCxnSpPr>
          <p:cNvPr id="322" name="Straight Arrow Connector 321"/>
          <p:cNvCxnSpPr/>
          <p:nvPr/>
        </p:nvCxnSpPr>
        <p:spPr>
          <a:xfrm>
            <a:off x="6972300" y="369332"/>
            <a:ext cx="5664" cy="894929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1829237" y="820516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Arial" pitchFamily="34" charset="0"/>
                <a:cs typeface="Arial" pitchFamily="34" charset="0"/>
              </a:rPr>
              <a:t>MWPC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87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2" name="Group 36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63" name="Rectangle 362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4" name="Picture 363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366" name="Rectangle 83"/>
          <p:cNvSpPr>
            <a:spLocks noChangeArrowheads="1"/>
          </p:cNvSpPr>
          <p:nvPr/>
        </p:nvSpPr>
        <p:spPr bwMode="auto">
          <a:xfrm>
            <a:off x="4453137" y="2051267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neutrons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367" name="Group 366"/>
          <p:cNvGrpSpPr/>
          <p:nvPr/>
        </p:nvGrpSpPr>
        <p:grpSpPr>
          <a:xfrm rot="20392131">
            <a:off x="5601170" y="2690138"/>
            <a:ext cx="2730765" cy="451824"/>
            <a:chOff x="2850515" y="2977176"/>
            <a:chExt cx="2730765" cy="451824"/>
          </a:xfrm>
        </p:grpSpPr>
        <p:sp>
          <p:nvSpPr>
            <p:cNvPr id="368" name="Rectangle 367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ight Triangle 372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Freeform 373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Oval 379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Oval 380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Oval 381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Oval 383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Oval 401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Oval 403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8" name="Group 407"/>
          <p:cNvGrpSpPr/>
          <p:nvPr/>
        </p:nvGrpSpPr>
        <p:grpSpPr>
          <a:xfrm rot="20392131">
            <a:off x="5588961" y="2029232"/>
            <a:ext cx="2730765" cy="451824"/>
            <a:chOff x="2850515" y="2977176"/>
            <a:chExt cx="2730765" cy="451824"/>
          </a:xfrm>
        </p:grpSpPr>
        <p:sp>
          <p:nvSpPr>
            <p:cNvPr id="409" name="Rectangle 40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Oval 41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Oval 41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ight Triangle 41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Freeform 41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Oval 41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Oval 41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Oval 41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Oval 41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Oval 41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Oval 42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Oval 42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Oval 42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Oval 42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Oval 42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Oval 42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Oval 42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Oval 42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Oval 42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Oval 42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Oval 43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Oval 43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Oval 43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Oval 43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Oval 43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Oval 43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Oval 43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Oval 43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Oval 43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Oval 43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Oval 44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Oval 44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Oval 44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Oval 44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Oval 44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Oval 44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Oval 44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Oval 44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9" name="Group 448"/>
          <p:cNvGrpSpPr/>
          <p:nvPr/>
        </p:nvGrpSpPr>
        <p:grpSpPr>
          <a:xfrm rot="20392131">
            <a:off x="5611809" y="1370430"/>
            <a:ext cx="2730765" cy="451824"/>
            <a:chOff x="2850515" y="2977176"/>
            <a:chExt cx="2730765" cy="451824"/>
          </a:xfrm>
        </p:grpSpPr>
        <p:sp>
          <p:nvSpPr>
            <p:cNvPr id="450" name="Rectangle 44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Rectangle 45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Oval 45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Oval 45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Oval 45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Right Triangle 45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Freeform 45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Oval 45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Oval 45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Oval 45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Oval 45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Oval 46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Oval 46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Oval 46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Oval 46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Oval 46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Oval 46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Oval 46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Oval 46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Oval 46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Oval 46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Oval 47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Oval 47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Oval 47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Oval 47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Oval 47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Oval 47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Oval 47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Oval 47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Oval 47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Oval 47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Oval 48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Oval 48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Oval 48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Oval 48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Oval 48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Oval 48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Oval 48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Oval 48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Oval 48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65" name="Straight Arrow Connector 364"/>
          <p:cNvCxnSpPr/>
          <p:nvPr/>
        </p:nvCxnSpPr>
        <p:spPr>
          <a:xfrm flipV="1">
            <a:off x="4353278" y="2347542"/>
            <a:ext cx="2046310" cy="29326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095614" y="2639663"/>
            <a:ext cx="2760908" cy="1020478"/>
            <a:chOff x="901622" y="4245225"/>
            <a:chExt cx="2760908" cy="1020478"/>
          </a:xfrm>
        </p:grpSpPr>
        <p:grpSp>
          <p:nvGrpSpPr>
            <p:cNvPr id="280" name="Group 279"/>
            <p:cNvGrpSpPr/>
            <p:nvPr/>
          </p:nvGrpSpPr>
          <p:grpSpPr>
            <a:xfrm rot="20392131">
              <a:off x="901622" y="4821929"/>
              <a:ext cx="2760908" cy="443774"/>
              <a:chOff x="2820372" y="2977176"/>
              <a:chExt cx="2760908" cy="443774"/>
            </a:xfrm>
          </p:grpSpPr>
          <p:sp>
            <p:nvSpPr>
              <p:cNvPr id="281" name="Rectangle 280"/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Rectangle 281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Oval 282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Oval 283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Right Triangle 285"/>
              <p:cNvSpPr/>
              <p:nvPr/>
            </p:nvSpPr>
            <p:spPr>
              <a:xfrm rot="10800000">
                <a:off x="2820372" y="3189201"/>
                <a:ext cx="651842" cy="230219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Oval 287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Oval 288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" name="Straight Connector 2"/>
            <p:cNvCxnSpPr/>
            <p:nvPr/>
          </p:nvCxnSpPr>
          <p:spPr>
            <a:xfrm flipV="1">
              <a:off x="914783" y="4245225"/>
              <a:ext cx="2519452" cy="904989"/>
            </a:xfrm>
            <a:prstGeom prst="line">
              <a:avLst/>
            </a:pr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3" name="Group 572"/>
          <p:cNvGrpSpPr/>
          <p:nvPr/>
        </p:nvGrpSpPr>
        <p:grpSpPr>
          <a:xfrm>
            <a:off x="1097015" y="1863951"/>
            <a:ext cx="2760908" cy="1020478"/>
            <a:chOff x="901622" y="4245225"/>
            <a:chExt cx="2760908" cy="1020478"/>
          </a:xfrm>
        </p:grpSpPr>
        <p:grpSp>
          <p:nvGrpSpPr>
            <p:cNvPr id="574" name="Group 573"/>
            <p:cNvGrpSpPr/>
            <p:nvPr/>
          </p:nvGrpSpPr>
          <p:grpSpPr>
            <a:xfrm rot="20392131">
              <a:off x="901622" y="4821929"/>
              <a:ext cx="2760908" cy="443774"/>
              <a:chOff x="2820372" y="2977176"/>
              <a:chExt cx="2760908" cy="443774"/>
            </a:xfrm>
          </p:grpSpPr>
          <p:sp>
            <p:nvSpPr>
              <p:cNvPr id="576" name="Rectangle 575"/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7" name="Rectangle 576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8" name="Oval 577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9" name="Oval 578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0" name="Oval 579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1" name="Right Triangle 580"/>
              <p:cNvSpPr/>
              <p:nvPr/>
            </p:nvSpPr>
            <p:spPr>
              <a:xfrm rot="10800000">
                <a:off x="2820372" y="3189201"/>
                <a:ext cx="651842" cy="230219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2" name="Oval 581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3" name="Oval 582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4" name="Oval 583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5" name="Oval 584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6" name="Oval 585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7" name="Oval 586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8" name="Oval 587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Oval 588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0" name="Oval 589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1" name="Oval 590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2" name="Oval 591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3" name="Oval 592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4" name="Oval 593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5" name="Oval 594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6" name="Oval 595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7" name="Oval 596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8" name="Oval 597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9" name="Oval 598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0" name="Oval 599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Oval 600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2" name="Oval 601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3" name="Oval 602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4" name="Oval 603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5" name="Oval 604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6" name="Oval 605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7" name="Oval 606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8" name="Oval 607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9" name="Oval 608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0" name="Oval 609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1" name="Oval 610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2" name="Oval 611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3" name="Oval 612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4" name="Oval 613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75" name="Straight Connector 574"/>
            <p:cNvCxnSpPr/>
            <p:nvPr/>
          </p:nvCxnSpPr>
          <p:spPr>
            <a:xfrm flipV="1">
              <a:off x="914783" y="4245225"/>
              <a:ext cx="2519452" cy="904989"/>
            </a:xfrm>
            <a:prstGeom prst="line">
              <a:avLst/>
            </a:pr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5" name="Group 614"/>
          <p:cNvGrpSpPr/>
          <p:nvPr/>
        </p:nvGrpSpPr>
        <p:grpSpPr>
          <a:xfrm>
            <a:off x="1087182" y="1113378"/>
            <a:ext cx="2760908" cy="1020478"/>
            <a:chOff x="901622" y="4245225"/>
            <a:chExt cx="2760908" cy="1020478"/>
          </a:xfrm>
        </p:grpSpPr>
        <p:grpSp>
          <p:nvGrpSpPr>
            <p:cNvPr id="616" name="Group 615"/>
            <p:cNvGrpSpPr/>
            <p:nvPr/>
          </p:nvGrpSpPr>
          <p:grpSpPr>
            <a:xfrm rot="20392131">
              <a:off x="901622" y="4821929"/>
              <a:ext cx="2760908" cy="443774"/>
              <a:chOff x="2820372" y="2977176"/>
              <a:chExt cx="2760908" cy="443774"/>
            </a:xfrm>
          </p:grpSpPr>
          <p:sp>
            <p:nvSpPr>
              <p:cNvPr id="618" name="Rectangle 617"/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9" name="Rectangle 61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0" name="Oval 61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1" name="Oval 62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2" name="Oval 62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3" name="Right Triangle 622"/>
              <p:cNvSpPr/>
              <p:nvPr/>
            </p:nvSpPr>
            <p:spPr>
              <a:xfrm rot="10800000">
                <a:off x="2820372" y="3189201"/>
                <a:ext cx="651842" cy="230219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4" name="Oval 623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5" name="Oval 624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6" name="Oval 625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7" name="Oval 626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8" name="Oval 627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9" name="Oval 628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0" name="Oval 629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1" name="Oval 630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2" name="Oval 631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3" name="Oval 632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4" name="Oval 633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5" name="Oval 634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6" name="Oval 635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7" name="Oval 636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8" name="Oval 637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9" name="Oval 638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0" name="Oval 639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1" name="Oval 640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Oval 641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Oval 642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Oval 643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Oval 644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Oval 645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Oval 646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Oval 647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Oval 648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Oval 649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1" name="Oval 650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2" name="Oval 651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Oval 652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Oval 653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Oval 654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Oval 655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17" name="Straight Connector 616"/>
            <p:cNvCxnSpPr/>
            <p:nvPr/>
          </p:nvCxnSpPr>
          <p:spPr>
            <a:xfrm flipV="1">
              <a:off x="914783" y="4245225"/>
              <a:ext cx="2519452" cy="904989"/>
            </a:xfrm>
            <a:prstGeom prst="line">
              <a:avLst/>
            </a:pr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9" name="Rectangle 83"/>
          <p:cNvSpPr>
            <a:spLocks noChangeArrowheads="1"/>
          </p:cNvSpPr>
          <p:nvPr/>
        </p:nvSpPr>
        <p:spPr bwMode="auto">
          <a:xfrm>
            <a:off x="5655" y="2306991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neutrons</a:t>
            </a:r>
            <a:endParaRPr lang="en-US" sz="1600" dirty="0">
              <a:latin typeface="Avenir Book"/>
              <a:cs typeface="Avenir Book"/>
            </a:endParaRPr>
          </a:p>
        </p:txBody>
      </p:sp>
      <p:cxnSp>
        <p:nvCxnSpPr>
          <p:cNvPr id="700" name="Straight Arrow Connector 699"/>
          <p:cNvCxnSpPr>
            <a:endCxn id="576" idx="0"/>
          </p:cNvCxnSpPr>
          <p:nvPr/>
        </p:nvCxnSpPr>
        <p:spPr>
          <a:xfrm flipV="1">
            <a:off x="-28980" y="2595589"/>
            <a:ext cx="2505059" cy="22825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1" name="Oval 700"/>
          <p:cNvSpPr/>
          <p:nvPr/>
        </p:nvSpPr>
        <p:spPr>
          <a:xfrm>
            <a:off x="1478392" y="2405001"/>
            <a:ext cx="304800" cy="3048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3" name="Left Bracket 702"/>
          <p:cNvSpPr/>
          <p:nvPr/>
        </p:nvSpPr>
        <p:spPr>
          <a:xfrm rot="9737582">
            <a:off x="3661772" y="934206"/>
            <a:ext cx="228600" cy="817377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4" name="Rectangle 703"/>
          <p:cNvSpPr/>
          <p:nvPr/>
        </p:nvSpPr>
        <p:spPr>
          <a:xfrm rot="20336632">
            <a:off x="7006745" y="2951660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</a:t>
            </a:r>
            <a:r>
              <a:rPr lang="en-US" sz="1400" dirty="0" smtClean="0">
                <a:solidFill>
                  <a:srgbClr val="000090"/>
                </a:solidFill>
                <a:latin typeface="Avenir Book"/>
                <a:cs typeface="Avenir Book"/>
              </a:rPr>
              <a:t>trips Y</a:t>
            </a:r>
            <a:endParaRPr lang="en-US" sz="1400" dirty="0">
              <a:solidFill>
                <a:srgbClr val="000090"/>
              </a:solidFill>
              <a:latin typeface="Avenir Book"/>
              <a:cs typeface="Avenir Book"/>
            </a:endParaRPr>
          </a:p>
        </p:txBody>
      </p:sp>
      <p:sp>
        <p:nvSpPr>
          <p:cNvPr id="705" name="Rectangle 704"/>
          <p:cNvSpPr/>
          <p:nvPr/>
        </p:nvSpPr>
        <p:spPr>
          <a:xfrm rot="20478990">
            <a:off x="5517288" y="2785306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</a:t>
            </a:r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ires X</a:t>
            </a:r>
            <a:endParaRPr lang="en-US" sz="14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708" name="TextBox 707"/>
          <p:cNvSpPr txBox="1"/>
          <p:nvPr/>
        </p:nvSpPr>
        <p:spPr>
          <a:xfrm>
            <a:off x="1593631" y="426751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Old Design 		     	                           New Design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09" name="TextBox 708"/>
          <p:cNvSpPr txBox="1"/>
          <p:nvPr/>
        </p:nvSpPr>
        <p:spPr>
          <a:xfrm>
            <a:off x="3858562" y="1086772"/>
            <a:ext cx="948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cassette</a:t>
            </a:r>
          </a:p>
        </p:txBody>
      </p:sp>
      <p:sp>
        <p:nvSpPr>
          <p:cNvPr id="710" name="TextBox 709"/>
          <p:cNvSpPr txBox="1"/>
          <p:nvPr/>
        </p:nvSpPr>
        <p:spPr>
          <a:xfrm>
            <a:off x="8294633" y="870996"/>
            <a:ext cx="948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cassette</a:t>
            </a:r>
          </a:p>
        </p:txBody>
      </p:sp>
      <p:sp>
        <p:nvSpPr>
          <p:cNvPr id="711" name="Left Bracket 710"/>
          <p:cNvSpPr/>
          <p:nvPr/>
        </p:nvSpPr>
        <p:spPr>
          <a:xfrm rot="9737582">
            <a:off x="8156596" y="792463"/>
            <a:ext cx="201948" cy="707191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2" name="Rectangle 711"/>
          <p:cNvSpPr/>
          <p:nvPr/>
        </p:nvSpPr>
        <p:spPr>
          <a:xfrm rot="20426334">
            <a:off x="7520290" y="2487363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13" name="Rectangle 712"/>
          <p:cNvSpPr/>
          <p:nvPr/>
        </p:nvSpPr>
        <p:spPr>
          <a:xfrm rot="20488696">
            <a:off x="6527025" y="2842747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14" name="Rectangle 713"/>
          <p:cNvSpPr/>
          <p:nvPr/>
        </p:nvSpPr>
        <p:spPr>
          <a:xfrm rot="20336632">
            <a:off x="954024" y="3151469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</a:t>
            </a:r>
            <a:r>
              <a:rPr lang="en-US" sz="1400" dirty="0" smtClean="0">
                <a:solidFill>
                  <a:srgbClr val="000090"/>
                </a:solidFill>
                <a:latin typeface="Avenir Book"/>
                <a:cs typeface="Avenir Book"/>
              </a:rPr>
              <a:t>trips Y</a:t>
            </a:r>
            <a:endParaRPr lang="en-US" sz="1400" dirty="0">
              <a:solidFill>
                <a:srgbClr val="000090"/>
              </a:solidFill>
              <a:latin typeface="Avenir Book"/>
              <a:cs typeface="Avenir Book"/>
            </a:endParaRPr>
          </a:p>
        </p:txBody>
      </p:sp>
      <p:sp>
        <p:nvSpPr>
          <p:cNvPr id="715" name="Rectangle 714"/>
          <p:cNvSpPr/>
          <p:nvPr/>
        </p:nvSpPr>
        <p:spPr>
          <a:xfrm rot="20478990">
            <a:off x="482992" y="3631800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</a:t>
            </a:r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ires X</a:t>
            </a:r>
            <a:endParaRPr lang="en-US" sz="14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716" name="Rectangle 715"/>
          <p:cNvSpPr/>
          <p:nvPr/>
        </p:nvSpPr>
        <p:spPr>
          <a:xfrm rot="20488696">
            <a:off x="2024424" y="3364355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17" name="Rectangle 716"/>
          <p:cNvSpPr/>
          <p:nvPr/>
        </p:nvSpPr>
        <p:spPr>
          <a:xfrm rot="20426334">
            <a:off x="3018134" y="3044893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55" name="TextBox 354"/>
          <p:cNvSpPr txBox="1"/>
          <p:nvPr/>
        </p:nvSpPr>
        <p:spPr>
          <a:xfrm>
            <a:off x="0" y="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Materials evaluation</a:t>
            </a:r>
          </a:p>
        </p:txBody>
      </p:sp>
      <p:pic>
        <p:nvPicPr>
          <p:cNvPr id="356" name="Picture 355" descr="brightnessGreenX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sp>
        <p:nvSpPr>
          <p:cNvPr id="357" name="TextBox 356"/>
          <p:cNvSpPr txBox="1"/>
          <p:nvPr/>
        </p:nvSpPr>
        <p:spPr>
          <a:xfrm>
            <a:off x="3384" y="5962590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                 Reduce the scattering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5" name="TextBox 274"/>
          <p:cNvSpPr txBox="1"/>
          <p:nvPr/>
        </p:nvSpPr>
        <p:spPr>
          <a:xfrm>
            <a:off x="4009260" y="2769403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Symbol" charset="2"/>
                <a:cs typeface="Symbol" charset="2"/>
              </a:rPr>
              <a:t>q </a:t>
            </a:r>
            <a:r>
              <a:rPr lang="en-US" sz="1600" dirty="0" smtClean="0">
                <a:latin typeface="Avenir Book"/>
                <a:cs typeface="Avenir Book"/>
              </a:rPr>
              <a:t>= 5 degrees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276" name="TextBox 275"/>
          <p:cNvSpPr txBox="1"/>
          <p:nvPr/>
        </p:nvSpPr>
        <p:spPr>
          <a:xfrm rot="21385970">
            <a:off x="5361863" y="230394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latin typeface="Arial" pitchFamily="34" charset="0"/>
                <a:cs typeface="Arial" pitchFamily="34" charset="0"/>
              </a:rPr>
              <a:t>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7" name="Arc 276"/>
          <p:cNvSpPr/>
          <p:nvPr/>
        </p:nvSpPr>
        <p:spPr>
          <a:xfrm rot="11042738">
            <a:off x="5713514" y="2295421"/>
            <a:ext cx="260177" cy="355974"/>
          </a:xfrm>
          <a:prstGeom prst="arc">
            <a:avLst>
              <a:gd name="adj1" fmla="val 16594572"/>
              <a:gd name="adj2" fmla="val 208249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TextBox 277"/>
          <p:cNvSpPr txBox="1"/>
          <p:nvPr/>
        </p:nvSpPr>
        <p:spPr>
          <a:xfrm>
            <a:off x="1829237" y="820516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Arial" pitchFamily="34" charset="0"/>
                <a:cs typeface="Arial" pitchFamily="34" charset="0"/>
              </a:rPr>
              <a:t>MWPC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9" name="TextBox 278"/>
          <p:cNvSpPr txBox="1"/>
          <p:nvPr/>
        </p:nvSpPr>
        <p:spPr>
          <a:xfrm>
            <a:off x="6081130" y="825236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MWPC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35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Picture 3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8264" y="3495479"/>
            <a:ext cx="3563831" cy="2787660"/>
          </a:xfrm>
          <a:prstGeom prst="rect">
            <a:avLst/>
          </a:prstGeom>
        </p:spPr>
      </p:pic>
      <p:grpSp>
        <p:nvGrpSpPr>
          <p:cNvPr id="362" name="Group 36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63" name="Rectangle 362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4" name="Picture 363" descr="Screen Shot 2014-10-14 at 09.12.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366" name="Rectangle 83"/>
          <p:cNvSpPr>
            <a:spLocks noChangeArrowheads="1"/>
          </p:cNvSpPr>
          <p:nvPr/>
        </p:nvSpPr>
        <p:spPr bwMode="auto">
          <a:xfrm>
            <a:off x="4453137" y="2051267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neutrons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367" name="Group 366"/>
          <p:cNvGrpSpPr/>
          <p:nvPr/>
        </p:nvGrpSpPr>
        <p:grpSpPr>
          <a:xfrm rot="20392131">
            <a:off x="5601170" y="2690138"/>
            <a:ext cx="2730765" cy="451824"/>
            <a:chOff x="2850515" y="2977176"/>
            <a:chExt cx="2730765" cy="451824"/>
          </a:xfrm>
        </p:grpSpPr>
        <p:sp>
          <p:nvSpPr>
            <p:cNvPr id="368" name="Rectangle 367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ight Triangle 372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Freeform 373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Oval 379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Oval 380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Oval 381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Oval 383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Oval 401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Oval 403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8" name="Group 407"/>
          <p:cNvGrpSpPr/>
          <p:nvPr/>
        </p:nvGrpSpPr>
        <p:grpSpPr>
          <a:xfrm rot="20392131">
            <a:off x="5588961" y="2029232"/>
            <a:ext cx="2730765" cy="451824"/>
            <a:chOff x="2850515" y="2977176"/>
            <a:chExt cx="2730765" cy="451824"/>
          </a:xfrm>
        </p:grpSpPr>
        <p:sp>
          <p:nvSpPr>
            <p:cNvPr id="409" name="Rectangle 40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Oval 41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Oval 41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ight Triangle 41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Freeform 41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Oval 41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Oval 41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Oval 41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Oval 41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Oval 41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Oval 42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Oval 42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Oval 42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Oval 42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Oval 42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Oval 42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Oval 42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Oval 42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Oval 42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Oval 42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Oval 43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Oval 43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Oval 43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Oval 43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Oval 43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Oval 43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Oval 43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Oval 43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Oval 43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Oval 43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Oval 44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Oval 44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Oval 44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Oval 44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Oval 44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Oval 44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Oval 44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Oval 44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9" name="Group 448"/>
          <p:cNvGrpSpPr/>
          <p:nvPr/>
        </p:nvGrpSpPr>
        <p:grpSpPr>
          <a:xfrm rot="20392131">
            <a:off x="5611809" y="1370430"/>
            <a:ext cx="2730765" cy="451824"/>
            <a:chOff x="2850515" y="2977176"/>
            <a:chExt cx="2730765" cy="451824"/>
          </a:xfrm>
        </p:grpSpPr>
        <p:sp>
          <p:nvSpPr>
            <p:cNvPr id="450" name="Rectangle 44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Rectangle 45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Oval 45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Oval 45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Oval 45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Right Triangle 45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Freeform 45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Oval 45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Oval 45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Oval 45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Oval 45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Oval 46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Oval 46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Oval 46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Oval 46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Oval 46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Oval 46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Oval 46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Oval 46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Oval 46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Oval 46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Oval 47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Oval 47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Oval 47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Oval 47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Oval 47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Oval 47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Oval 47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Oval 47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Oval 47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Oval 47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Oval 48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Oval 48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Oval 48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Oval 48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Oval 48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Oval 48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Oval 48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Oval 48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Oval 48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65" name="Straight Arrow Connector 364"/>
          <p:cNvCxnSpPr/>
          <p:nvPr/>
        </p:nvCxnSpPr>
        <p:spPr>
          <a:xfrm flipV="1">
            <a:off x="4353278" y="2347542"/>
            <a:ext cx="2046310" cy="29326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095614" y="2639663"/>
            <a:ext cx="2760908" cy="1020478"/>
            <a:chOff x="901622" y="4245225"/>
            <a:chExt cx="2760908" cy="1020478"/>
          </a:xfrm>
        </p:grpSpPr>
        <p:grpSp>
          <p:nvGrpSpPr>
            <p:cNvPr id="280" name="Group 279"/>
            <p:cNvGrpSpPr/>
            <p:nvPr/>
          </p:nvGrpSpPr>
          <p:grpSpPr>
            <a:xfrm rot="20392131">
              <a:off x="901622" y="4821929"/>
              <a:ext cx="2760908" cy="443774"/>
              <a:chOff x="2820372" y="2977176"/>
              <a:chExt cx="2760908" cy="443774"/>
            </a:xfrm>
          </p:grpSpPr>
          <p:sp>
            <p:nvSpPr>
              <p:cNvPr id="281" name="Rectangle 280"/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Rectangle 281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Oval 282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Oval 283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Right Triangle 285"/>
              <p:cNvSpPr/>
              <p:nvPr/>
            </p:nvSpPr>
            <p:spPr>
              <a:xfrm rot="10800000">
                <a:off x="2820372" y="3189201"/>
                <a:ext cx="651842" cy="230219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Oval 287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Oval 288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" name="Straight Connector 2"/>
            <p:cNvCxnSpPr/>
            <p:nvPr/>
          </p:nvCxnSpPr>
          <p:spPr>
            <a:xfrm flipV="1">
              <a:off x="914783" y="4245225"/>
              <a:ext cx="2519452" cy="904989"/>
            </a:xfrm>
            <a:prstGeom prst="line">
              <a:avLst/>
            </a:pr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3" name="Group 572"/>
          <p:cNvGrpSpPr/>
          <p:nvPr/>
        </p:nvGrpSpPr>
        <p:grpSpPr>
          <a:xfrm>
            <a:off x="1097015" y="1863951"/>
            <a:ext cx="2760908" cy="1020478"/>
            <a:chOff x="901622" y="4245225"/>
            <a:chExt cx="2760908" cy="1020478"/>
          </a:xfrm>
        </p:grpSpPr>
        <p:grpSp>
          <p:nvGrpSpPr>
            <p:cNvPr id="574" name="Group 573"/>
            <p:cNvGrpSpPr/>
            <p:nvPr/>
          </p:nvGrpSpPr>
          <p:grpSpPr>
            <a:xfrm rot="20392131">
              <a:off x="901622" y="4821929"/>
              <a:ext cx="2760908" cy="443774"/>
              <a:chOff x="2820372" y="2977176"/>
              <a:chExt cx="2760908" cy="443774"/>
            </a:xfrm>
          </p:grpSpPr>
          <p:sp>
            <p:nvSpPr>
              <p:cNvPr id="576" name="Rectangle 575"/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7" name="Rectangle 576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8" name="Oval 577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9" name="Oval 578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0" name="Oval 579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1" name="Right Triangle 580"/>
              <p:cNvSpPr/>
              <p:nvPr/>
            </p:nvSpPr>
            <p:spPr>
              <a:xfrm rot="10800000">
                <a:off x="2820372" y="3189201"/>
                <a:ext cx="651842" cy="230219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2" name="Oval 581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3" name="Oval 582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4" name="Oval 583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5" name="Oval 584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6" name="Oval 585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7" name="Oval 586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8" name="Oval 587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Oval 588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0" name="Oval 589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1" name="Oval 590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2" name="Oval 591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3" name="Oval 592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4" name="Oval 593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5" name="Oval 594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6" name="Oval 595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7" name="Oval 596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8" name="Oval 597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9" name="Oval 598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0" name="Oval 599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Oval 600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2" name="Oval 601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3" name="Oval 602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4" name="Oval 603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5" name="Oval 604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6" name="Oval 605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7" name="Oval 606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8" name="Oval 607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9" name="Oval 608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0" name="Oval 609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1" name="Oval 610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2" name="Oval 611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3" name="Oval 612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4" name="Oval 613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75" name="Straight Connector 574"/>
            <p:cNvCxnSpPr/>
            <p:nvPr/>
          </p:nvCxnSpPr>
          <p:spPr>
            <a:xfrm flipV="1">
              <a:off x="914783" y="4245225"/>
              <a:ext cx="2519452" cy="904989"/>
            </a:xfrm>
            <a:prstGeom prst="line">
              <a:avLst/>
            </a:pr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5" name="Group 614"/>
          <p:cNvGrpSpPr/>
          <p:nvPr/>
        </p:nvGrpSpPr>
        <p:grpSpPr>
          <a:xfrm>
            <a:off x="1087182" y="1113378"/>
            <a:ext cx="2760908" cy="1020478"/>
            <a:chOff x="901622" y="4245225"/>
            <a:chExt cx="2760908" cy="1020478"/>
          </a:xfrm>
        </p:grpSpPr>
        <p:grpSp>
          <p:nvGrpSpPr>
            <p:cNvPr id="616" name="Group 615"/>
            <p:cNvGrpSpPr/>
            <p:nvPr/>
          </p:nvGrpSpPr>
          <p:grpSpPr>
            <a:xfrm rot="20392131">
              <a:off x="901622" y="4821929"/>
              <a:ext cx="2760908" cy="443774"/>
              <a:chOff x="2820372" y="2977176"/>
              <a:chExt cx="2760908" cy="443774"/>
            </a:xfrm>
          </p:grpSpPr>
          <p:sp>
            <p:nvSpPr>
              <p:cNvPr id="618" name="Rectangle 617"/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9" name="Rectangle 61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0" name="Oval 61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1" name="Oval 62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2" name="Oval 62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3" name="Right Triangle 622"/>
              <p:cNvSpPr/>
              <p:nvPr/>
            </p:nvSpPr>
            <p:spPr>
              <a:xfrm rot="10800000">
                <a:off x="2820372" y="3189201"/>
                <a:ext cx="651842" cy="230219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4" name="Oval 623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5" name="Oval 624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6" name="Oval 625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7" name="Oval 626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8" name="Oval 627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9" name="Oval 628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0" name="Oval 629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1" name="Oval 630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2" name="Oval 631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3" name="Oval 632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4" name="Oval 633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5" name="Oval 634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6" name="Oval 635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7" name="Oval 636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8" name="Oval 637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9" name="Oval 638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0" name="Oval 639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1" name="Oval 640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Oval 641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Oval 642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Oval 643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Oval 644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Oval 645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Oval 646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Oval 647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Oval 648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Oval 649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1" name="Oval 650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2" name="Oval 651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Oval 652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Oval 653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Oval 654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Oval 655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17" name="Straight Connector 616"/>
            <p:cNvCxnSpPr/>
            <p:nvPr/>
          </p:nvCxnSpPr>
          <p:spPr>
            <a:xfrm flipV="1">
              <a:off x="914783" y="4245225"/>
              <a:ext cx="2519452" cy="904989"/>
            </a:xfrm>
            <a:prstGeom prst="line">
              <a:avLst/>
            </a:pr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9" name="Rectangle 83"/>
          <p:cNvSpPr>
            <a:spLocks noChangeArrowheads="1"/>
          </p:cNvSpPr>
          <p:nvPr/>
        </p:nvSpPr>
        <p:spPr bwMode="auto">
          <a:xfrm>
            <a:off x="5655" y="2306991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neutrons</a:t>
            </a:r>
            <a:endParaRPr lang="en-US" sz="1600" dirty="0">
              <a:latin typeface="Avenir Book"/>
              <a:cs typeface="Avenir Book"/>
            </a:endParaRPr>
          </a:p>
        </p:txBody>
      </p:sp>
      <p:cxnSp>
        <p:nvCxnSpPr>
          <p:cNvPr id="700" name="Straight Arrow Connector 699"/>
          <p:cNvCxnSpPr>
            <a:endCxn id="576" idx="0"/>
          </p:cNvCxnSpPr>
          <p:nvPr/>
        </p:nvCxnSpPr>
        <p:spPr>
          <a:xfrm flipV="1">
            <a:off x="-28980" y="2595589"/>
            <a:ext cx="2505059" cy="22825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1" name="Oval 700"/>
          <p:cNvSpPr/>
          <p:nvPr/>
        </p:nvSpPr>
        <p:spPr>
          <a:xfrm>
            <a:off x="1478392" y="2405001"/>
            <a:ext cx="304800" cy="3048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3" name="Left Bracket 702"/>
          <p:cNvSpPr/>
          <p:nvPr/>
        </p:nvSpPr>
        <p:spPr>
          <a:xfrm rot="9737582">
            <a:off x="3661772" y="934206"/>
            <a:ext cx="228600" cy="817377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4" name="Rectangle 703"/>
          <p:cNvSpPr/>
          <p:nvPr/>
        </p:nvSpPr>
        <p:spPr>
          <a:xfrm rot="20336632">
            <a:off x="7006745" y="2951660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</a:t>
            </a:r>
            <a:r>
              <a:rPr lang="en-US" sz="1400" dirty="0" smtClean="0">
                <a:solidFill>
                  <a:srgbClr val="000090"/>
                </a:solidFill>
                <a:latin typeface="Avenir Book"/>
                <a:cs typeface="Avenir Book"/>
              </a:rPr>
              <a:t>trips Y</a:t>
            </a:r>
            <a:endParaRPr lang="en-US" sz="1400" dirty="0">
              <a:solidFill>
                <a:srgbClr val="000090"/>
              </a:solidFill>
              <a:latin typeface="Avenir Book"/>
              <a:cs typeface="Avenir Book"/>
            </a:endParaRPr>
          </a:p>
        </p:txBody>
      </p:sp>
      <p:sp>
        <p:nvSpPr>
          <p:cNvPr id="705" name="Rectangle 704"/>
          <p:cNvSpPr/>
          <p:nvPr/>
        </p:nvSpPr>
        <p:spPr>
          <a:xfrm rot="20478990">
            <a:off x="5517288" y="2785306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</a:t>
            </a:r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ires X</a:t>
            </a:r>
            <a:endParaRPr lang="en-US" sz="14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708" name="TextBox 707"/>
          <p:cNvSpPr txBox="1"/>
          <p:nvPr/>
        </p:nvSpPr>
        <p:spPr>
          <a:xfrm>
            <a:off x="1593631" y="426751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Old Design 		     	                           New Design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09" name="TextBox 708"/>
          <p:cNvSpPr txBox="1"/>
          <p:nvPr/>
        </p:nvSpPr>
        <p:spPr>
          <a:xfrm>
            <a:off x="3858562" y="1086772"/>
            <a:ext cx="948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cassette</a:t>
            </a:r>
          </a:p>
        </p:txBody>
      </p:sp>
      <p:sp>
        <p:nvSpPr>
          <p:cNvPr id="710" name="TextBox 709"/>
          <p:cNvSpPr txBox="1"/>
          <p:nvPr/>
        </p:nvSpPr>
        <p:spPr>
          <a:xfrm>
            <a:off x="8294633" y="870996"/>
            <a:ext cx="948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cassette</a:t>
            </a:r>
          </a:p>
        </p:txBody>
      </p:sp>
      <p:sp>
        <p:nvSpPr>
          <p:cNvPr id="711" name="Left Bracket 710"/>
          <p:cNvSpPr/>
          <p:nvPr/>
        </p:nvSpPr>
        <p:spPr>
          <a:xfrm rot="9737582">
            <a:off x="8156596" y="792463"/>
            <a:ext cx="201948" cy="707191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2" name="Rectangle 711"/>
          <p:cNvSpPr/>
          <p:nvPr/>
        </p:nvSpPr>
        <p:spPr>
          <a:xfrm rot="20426334">
            <a:off x="7520290" y="2487363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13" name="Rectangle 712"/>
          <p:cNvSpPr/>
          <p:nvPr/>
        </p:nvSpPr>
        <p:spPr>
          <a:xfrm rot="20488696">
            <a:off x="6527025" y="2842747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14" name="Rectangle 713"/>
          <p:cNvSpPr/>
          <p:nvPr/>
        </p:nvSpPr>
        <p:spPr>
          <a:xfrm rot="20336632">
            <a:off x="954024" y="3151469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</a:t>
            </a:r>
            <a:r>
              <a:rPr lang="en-US" sz="1400" dirty="0" smtClean="0">
                <a:solidFill>
                  <a:srgbClr val="000090"/>
                </a:solidFill>
                <a:latin typeface="Avenir Book"/>
                <a:cs typeface="Avenir Book"/>
              </a:rPr>
              <a:t>trips Y</a:t>
            </a:r>
            <a:endParaRPr lang="en-US" sz="1400" dirty="0">
              <a:solidFill>
                <a:srgbClr val="000090"/>
              </a:solidFill>
              <a:latin typeface="Avenir Book"/>
              <a:cs typeface="Avenir Book"/>
            </a:endParaRPr>
          </a:p>
        </p:txBody>
      </p:sp>
      <p:sp>
        <p:nvSpPr>
          <p:cNvPr id="715" name="Rectangle 714"/>
          <p:cNvSpPr/>
          <p:nvPr/>
        </p:nvSpPr>
        <p:spPr>
          <a:xfrm rot="20478990">
            <a:off x="482992" y="3631800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</a:t>
            </a:r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ires X</a:t>
            </a:r>
            <a:endParaRPr lang="en-US" sz="14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716" name="Rectangle 715"/>
          <p:cNvSpPr/>
          <p:nvPr/>
        </p:nvSpPr>
        <p:spPr>
          <a:xfrm rot="20488696">
            <a:off x="2024424" y="3364355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17" name="Rectangle 716"/>
          <p:cNvSpPr/>
          <p:nvPr/>
        </p:nvSpPr>
        <p:spPr>
          <a:xfrm rot="20426334">
            <a:off x="3018134" y="3044893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55" name="TextBox 354"/>
          <p:cNvSpPr txBox="1"/>
          <p:nvPr/>
        </p:nvSpPr>
        <p:spPr>
          <a:xfrm>
            <a:off x="0" y="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Materials evaluation</a:t>
            </a:r>
          </a:p>
        </p:txBody>
      </p:sp>
      <p:pic>
        <p:nvPicPr>
          <p:cNvPr id="356" name="Picture 355" descr="brightnessGreenX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sp>
        <p:nvSpPr>
          <p:cNvPr id="357" name="TextBox 356"/>
          <p:cNvSpPr txBox="1"/>
          <p:nvPr/>
        </p:nvSpPr>
        <p:spPr>
          <a:xfrm>
            <a:off x="3384" y="5962590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                 Reduce the scattering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0" name="Oval 359"/>
          <p:cNvSpPr/>
          <p:nvPr/>
        </p:nvSpPr>
        <p:spPr>
          <a:xfrm>
            <a:off x="5927594" y="2076692"/>
            <a:ext cx="1343987" cy="53891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1" name="Straight Arrow Connector 360"/>
          <p:cNvCxnSpPr/>
          <p:nvPr/>
        </p:nvCxnSpPr>
        <p:spPr>
          <a:xfrm flipV="1">
            <a:off x="6732209" y="2316825"/>
            <a:ext cx="2046310" cy="29326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0" name="Rectangle 489"/>
          <p:cNvSpPr/>
          <p:nvPr/>
        </p:nvSpPr>
        <p:spPr>
          <a:xfrm>
            <a:off x="6824040" y="2091274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venir Book"/>
                <a:cs typeface="Avenir Book"/>
              </a:rPr>
              <a:t>X</a:t>
            </a:r>
            <a:endParaRPr lang="en-US" sz="2400" b="1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cxnSp>
        <p:nvCxnSpPr>
          <p:cNvPr id="491" name="Straight Connector 490"/>
          <p:cNvCxnSpPr/>
          <p:nvPr/>
        </p:nvCxnSpPr>
        <p:spPr>
          <a:xfrm flipH="1">
            <a:off x="5925023" y="3519756"/>
            <a:ext cx="11558" cy="2568414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2" name="Rectangle 491"/>
          <p:cNvSpPr/>
          <p:nvPr/>
        </p:nvSpPr>
        <p:spPr>
          <a:xfrm>
            <a:off x="5869985" y="5357042"/>
            <a:ext cx="5573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2.5Å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06453" y="3700668"/>
            <a:ext cx="221142" cy="2275421"/>
          </a:xfrm>
          <a:prstGeom prst="rect">
            <a:avLst/>
          </a:prstGeom>
          <a:solidFill>
            <a:schemeClr val="bg1">
              <a:lumMod val="65000"/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3" name="Straight Arrow Connector 492"/>
          <p:cNvCxnSpPr/>
          <p:nvPr/>
        </p:nvCxnSpPr>
        <p:spPr>
          <a:xfrm flipV="1">
            <a:off x="4708678" y="3794420"/>
            <a:ext cx="1204431" cy="1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4" name="Rectangle 493"/>
          <p:cNvSpPr/>
          <p:nvPr/>
        </p:nvSpPr>
        <p:spPr>
          <a:xfrm>
            <a:off x="2590827" y="3625279"/>
            <a:ext cx="22365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99% absorption with 7μm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287" name="TextBox 286"/>
          <p:cNvSpPr txBox="1"/>
          <p:nvPr/>
        </p:nvSpPr>
        <p:spPr>
          <a:xfrm rot="21385970">
            <a:off x="5361863" y="230394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latin typeface="Arial" pitchFamily="34" charset="0"/>
                <a:cs typeface="Arial" pitchFamily="34" charset="0"/>
              </a:rPr>
              <a:t>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1" name="Arc 320"/>
          <p:cNvSpPr/>
          <p:nvPr/>
        </p:nvSpPr>
        <p:spPr>
          <a:xfrm rot="11042738">
            <a:off x="5713514" y="2295421"/>
            <a:ext cx="260177" cy="355974"/>
          </a:xfrm>
          <a:prstGeom prst="arc">
            <a:avLst>
              <a:gd name="adj1" fmla="val 16594572"/>
              <a:gd name="adj2" fmla="val 208249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TextBox 321"/>
          <p:cNvSpPr txBox="1"/>
          <p:nvPr/>
        </p:nvSpPr>
        <p:spPr>
          <a:xfrm>
            <a:off x="4009260" y="2769403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Symbol" charset="2"/>
                <a:cs typeface="Symbol" charset="2"/>
              </a:rPr>
              <a:t>q </a:t>
            </a:r>
            <a:r>
              <a:rPr lang="en-US" sz="1600" dirty="0" smtClean="0">
                <a:latin typeface="Avenir Book"/>
                <a:cs typeface="Avenir Book"/>
              </a:rPr>
              <a:t>= 5 degrees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324" name="TextBox 323"/>
          <p:cNvSpPr txBox="1"/>
          <p:nvPr/>
        </p:nvSpPr>
        <p:spPr>
          <a:xfrm>
            <a:off x="1829237" y="820516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Arial" pitchFamily="34" charset="0"/>
                <a:cs typeface="Arial" pitchFamily="34" charset="0"/>
              </a:rPr>
              <a:t>MWPC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5" name="TextBox 324"/>
          <p:cNvSpPr txBox="1"/>
          <p:nvPr/>
        </p:nvSpPr>
        <p:spPr>
          <a:xfrm>
            <a:off x="6081130" y="825236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MWPC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63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roup 458"/>
          <p:cNvGrpSpPr/>
          <p:nvPr/>
        </p:nvGrpSpPr>
        <p:grpSpPr>
          <a:xfrm rot="20392131">
            <a:off x="4515587" y="4708066"/>
            <a:ext cx="4627956" cy="633108"/>
            <a:chOff x="2850515" y="2977176"/>
            <a:chExt cx="2730765" cy="451824"/>
          </a:xfrm>
        </p:grpSpPr>
        <p:sp>
          <p:nvSpPr>
            <p:cNvPr id="460" name="Rectangle 459"/>
            <p:cNvSpPr/>
            <p:nvPr/>
          </p:nvSpPr>
          <p:spPr>
            <a:xfrm>
              <a:off x="2863850" y="3131333"/>
              <a:ext cx="2717430" cy="785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Rectangle 46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Oval 46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Oval 46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Oval 46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Right Triangle 46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Freeform 46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Oval 46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Oval 46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Oval 46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Oval 46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Oval 47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Oval 47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Oval 47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Oval 47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Oval 47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Oval 47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Oval 47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Oval 47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Oval 47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Oval 47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Oval 48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Oval 48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Oval 48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Oval 48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Oval 48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Oval 48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Oval 48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Oval 48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Oval 48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Oval 48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Oval 49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Oval 49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Oval 49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Oval 49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Oval 49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Oval 49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Oval 49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Oval 49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Oval 49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40" name="Rectangle 39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1" name="Picture 40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-2134589" y="518300"/>
            <a:ext cx="7704294" cy="7467600"/>
            <a:chOff x="1477249" y="-533400"/>
            <a:chExt cx="7704294" cy="7467600"/>
          </a:xfrm>
        </p:grpSpPr>
        <p:cxnSp>
          <p:nvCxnSpPr>
            <p:cNvPr id="114" name="Straight Arrow Connector 113"/>
            <p:cNvCxnSpPr/>
            <p:nvPr/>
          </p:nvCxnSpPr>
          <p:spPr>
            <a:xfrm flipV="1">
              <a:off x="5111750" y="2586450"/>
              <a:ext cx="2205129" cy="5885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Arc 114"/>
            <p:cNvSpPr/>
            <p:nvPr/>
          </p:nvSpPr>
          <p:spPr>
            <a:xfrm>
              <a:off x="3001249" y="990600"/>
              <a:ext cx="4419600" cy="4343400"/>
            </a:xfrm>
            <a:prstGeom prst="arc">
              <a:avLst>
                <a:gd name="adj1" fmla="val 18358277"/>
                <a:gd name="adj2" fmla="val 21525764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Arc 115"/>
            <p:cNvSpPr/>
            <p:nvPr/>
          </p:nvSpPr>
          <p:spPr>
            <a:xfrm>
              <a:off x="1477249" y="-533400"/>
              <a:ext cx="7467600" cy="7467600"/>
            </a:xfrm>
            <a:prstGeom prst="arc">
              <a:avLst>
                <a:gd name="adj1" fmla="val 18378030"/>
                <a:gd name="adj2" fmla="val 21488267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5" name="Straight Arrow Connector 124"/>
            <p:cNvCxnSpPr>
              <a:stCxn id="115" idx="2"/>
            </p:cNvCxnSpPr>
            <p:nvPr/>
          </p:nvCxnSpPr>
          <p:spPr>
            <a:xfrm flipV="1">
              <a:off x="7420316" y="3070145"/>
              <a:ext cx="1524533" cy="4444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>
              <a:stCxn id="115" idx="0"/>
              <a:endCxn id="116" idx="0"/>
            </p:cNvCxnSpPr>
            <p:nvPr/>
          </p:nvCxnSpPr>
          <p:spPr>
            <a:xfrm flipV="1">
              <a:off x="6494251" y="191244"/>
              <a:ext cx="927283" cy="120301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1"/>
            <p:cNvGrpSpPr/>
            <p:nvPr/>
          </p:nvGrpSpPr>
          <p:grpSpPr>
            <a:xfrm rot="18078754">
              <a:off x="6564146" y="992757"/>
              <a:ext cx="1291891" cy="194951"/>
              <a:chOff x="2850515" y="2977176"/>
              <a:chExt cx="2730765" cy="451824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ight Triangle 48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6" name="Straight Arrow Connector 155"/>
            <p:cNvCxnSpPr/>
            <p:nvPr/>
          </p:nvCxnSpPr>
          <p:spPr>
            <a:xfrm flipV="1">
              <a:off x="5100552" y="1635050"/>
              <a:ext cx="1706648" cy="15399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/>
            <p:cNvCxnSpPr/>
            <p:nvPr/>
          </p:nvCxnSpPr>
          <p:spPr>
            <a:xfrm flipV="1">
              <a:off x="5111750" y="2090267"/>
              <a:ext cx="1969995" cy="1084733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" name="Group 157"/>
            <p:cNvGrpSpPr/>
            <p:nvPr/>
          </p:nvGrpSpPr>
          <p:grpSpPr>
            <a:xfrm rot="18253117">
              <a:off x="6759030" y="1193391"/>
              <a:ext cx="1291891" cy="194951"/>
              <a:chOff x="2850515" y="2977176"/>
              <a:chExt cx="2730765" cy="451824"/>
            </a:xfrm>
          </p:grpSpPr>
          <p:sp>
            <p:nvSpPr>
              <p:cNvPr id="159" name="Rectangle 158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ight Triangle 163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Freeform 164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Oval 197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9" name="Group 198"/>
            <p:cNvGrpSpPr/>
            <p:nvPr/>
          </p:nvGrpSpPr>
          <p:grpSpPr>
            <a:xfrm rot="18312533">
              <a:off x="6943850" y="1451770"/>
              <a:ext cx="1291891" cy="194951"/>
              <a:chOff x="2850515" y="2977176"/>
              <a:chExt cx="2730765" cy="451824"/>
            </a:xfrm>
          </p:grpSpPr>
          <p:sp>
            <p:nvSpPr>
              <p:cNvPr id="200" name="Rectangle 199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Rectangle 200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Oval 202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Oval 203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ight Triangle 204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Freeform 205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Oval 227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Oval 237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Oval 238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0" name="Group 239"/>
            <p:cNvGrpSpPr/>
            <p:nvPr/>
          </p:nvGrpSpPr>
          <p:grpSpPr>
            <a:xfrm rot="18604752">
              <a:off x="7102601" y="1700101"/>
              <a:ext cx="1291891" cy="194951"/>
              <a:chOff x="2850515" y="2977176"/>
              <a:chExt cx="2730765" cy="451824"/>
            </a:xfrm>
          </p:grpSpPr>
          <p:sp>
            <p:nvSpPr>
              <p:cNvPr id="241" name="Rectangle 240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Rectangle 241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Oval 243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Right Triangle 245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Freeform 246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Oval 251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Oval 254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Oval 256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Oval 258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Oval 259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Oval 260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261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Oval 262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263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Oval 267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Oval 268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Oval 271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Oval 272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Oval 274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Oval 275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Oval 276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Oval 277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Oval 278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Oval 279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2" name="Group 281"/>
            <p:cNvGrpSpPr/>
            <p:nvPr/>
          </p:nvGrpSpPr>
          <p:grpSpPr>
            <a:xfrm rot="18959329">
              <a:off x="7248265" y="1979849"/>
              <a:ext cx="1291891" cy="194951"/>
              <a:chOff x="2850515" y="2977176"/>
              <a:chExt cx="2730765" cy="451824"/>
            </a:xfrm>
          </p:grpSpPr>
          <p:sp>
            <p:nvSpPr>
              <p:cNvPr id="283" name="Rectangle 282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Rectangle 283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Oval 286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Right Triangle 287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Freeform 288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23" name="Straight Arrow Connector 322"/>
            <p:cNvCxnSpPr/>
            <p:nvPr/>
          </p:nvCxnSpPr>
          <p:spPr>
            <a:xfrm flipV="1">
              <a:off x="5107767" y="3006995"/>
              <a:ext cx="2271206" cy="182052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4" name="Group 323"/>
            <p:cNvGrpSpPr/>
            <p:nvPr/>
          </p:nvGrpSpPr>
          <p:grpSpPr>
            <a:xfrm rot="19625935">
              <a:off x="7401066" y="2622747"/>
              <a:ext cx="1291891" cy="194951"/>
              <a:chOff x="2850515" y="2977176"/>
              <a:chExt cx="2730765" cy="451824"/>
            </a:xfrm>
          </p:grpSpPr>
          <p:sp>
            <p:nvSpPr>
              <p:cNvPr id="325" name="Rectangle 324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Rectangle 325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Right Triangle 329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Freeform 330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5" name="Group 364"/>
            <p:cNvGrpSpPr/>
            <p:nvPr/>
          </p:nvGrpSpPr>
          <p:grpSpPr>
            <a:xfrm rot="19276549">
              <a:off x="7352382" y="2295454"/>
              <a:ext cx="1291891" cy="194951"/>
              <a:chOff x="2850515" y="2977176"/>
              <a:chExt cx="2730765" cy="451824"/>
            </a:xfrm>
          </p:grpSpPr>
          <p:sp>
            <p:nvSpPr>
              <p:cNvPr id="366" name="Rectangle 365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Rectangle 366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Right Triangle 370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Freeform 371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Oval 387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4967779" y="3070144"/>
              <a:ext cx="265546" cy="25439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83"/>
            <p:cNvSpPr>
              <a:spLocks noChangeArrowheads="1"/>
            </p:cNvSpPr>
            <p:nvPr/>
          </p:nvSpPr>
          <p:spPr bwMode="auto">
            <a:xfrm>
              <a:off x="7457544" y="3087163"/>
              <a:ext cx="17239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latin typeface="Avenir Book"/>
                  <a:cs typeface="Avenir Book"/>
                </a:rPr>
                <a:t>Multi-Blade</a:t>
              </a:r>
              <a:endParaRPr lang="en-US" sz="1600" dirty="0">
                <a:latin typeface="Avenir Book"/>
                <a:cs typeface="Avenir Book"/>
              </a:endParaRPr>
            </a:p>
          </p:txBody>
        </p:sp>
        <p:sp>
          <p:nvSpPr>
            <p:cNvPr id="407" name="Rectangle 83"/>
            <p:cNvSpPr>
              <a:spLocks noChangeArrowheads="1"/>
            </p:cNvSpPr>
            <p:nvPr/>
          </p:nvSpPr>
          <p:spPr bwMode="auto">
            <a:xfrm>
              <a:off x="4687450" y="3279530"/>
              <a:ext cx="17239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latin typeface="Avenir Book"/>
                  <a:cs typeface="Avenir Book"/>
                </a:rPr>
                <a:t>sample</a:t>
              </a:r>
              <a:endParaRPr lang="en-US" sz="1600" dirty="0">
                <a:latin typeface="Avenir Book"/>
                <a:cs typeface="Avenir Book"/>
              </a:endParaRPr>
            </a:p>
          </p:txBody>
        </p:sp>
      </p:grpSp>
      <p:cxnSp>
        <p:nvCxnSpPr>
          <p:cNvPr id="408" name="Straight Arrow Connector 407"/>
          <p:cNvCxnSpPr/>
          <p:nvPr/>
        </p:nvCxnSpPr>
        <p:spPr>
          <a:xfrm flipV="1">
            <a:off x="0" y="4242494"/>
            <a:ext cx="1258455" cy="14866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9" name="Rectangle 83"/>
          <p:cNvSpPr>
            <a:spLocks noChangeArrowheads="1"/>
          </p:cNvSpPr>
          <p:nvPr/>
        </p:nvSpPr>
        <p:spPr bwMode="auto">
          <a:xfrm>
            <a:off x="-39939" y="3952927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neutrons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456" name="Rectangle 455"/>
          <p:cNvSpPr/>
          <p:nvPr/>
        </p:nvSpPr>
        <p:spPr>
          <a:xfrm rot="20478990">
            <a:off x="7935050" y="3836846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</a:t>
            </a:r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ires X</a:t>
            </a:r>
            <a:endParaRPr lang="en-US" sz="14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457" name="Rectangle 456"/>
          <p:cNvSpPr/>
          <p:nvPr/>
        </p:nvSpPr>
        <p:spPr>
          <a:xfrm rot="20426334">
            <a:off x="8266661" y="4334163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500" name="Straight Arrow Connector 499"/>
          <p:cNvCxnSpPr/>
          <p:nvPr/>
        </p:nvCxnSpPr>
        <p:spPr>
          <a:xfrm flipV="1">
            <a:off x="4051300" y="5109679"/>
            <a:ext cx="2326404" cy="36023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1" name="Rectangle 83"/>
          <p:cNvSpPr>
            <a:spLocks noChangeArrowheads="1"/>
          </p:cNvSpPr>
          <p:nvPr/>
        </p:nvSpPr>
        <p:spPr bwMode="auto">
          <a:xfrm>
            <a:off x="4051300" y="4811190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neutrons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502" name="TextBox 501"/>
          <p:cNvSpPr txBox="1"/>
          <p:nvPr/>
        </p:nvSpPr>
        <p:spPr>
          <a:xfrm rot="21385970">
            <a:off x="4853308" y="505140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latin typeface="Arial" pitchFamily="34" charset="0"/>
                <a:cs typeface="Arial" pitchFamily="34" charset="0"/>
              </a:rPr>
              <a:t>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3" name="Arc 502"/>
          <p:cNvSpPr/>
          <p:nvPr/>
        </p:nvSpPr>
        <p:spPr>
          <a:xfrm rot="11042738">
            <a:off x="5347231" y="5041925"/>
            <a:ext cx="269248" cy="391289"/>
          </a:xfrm>
          <a:prstGeom prst="arc">
            <a:avLst>
              <a:gd name="adj1" fmla="val 16594572"/>
              <a:gd name="adj2" fmla="val 208249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5" name="Rectangle 454"/>
          <p:cNvSpPr/>
          <p:nvPr/>
        </p:nvSpPr>
        <p:spPr>
          <a:xfrm rot="20336632">
            <a:off x="7628807" y="4860392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</a:t>
            </a:r>
            <a:r>
              <a:rPr lang="en-US" sz="1400" dirty="0" smtClean="0">
                <a:solidFill>
                  <a:srgbClr val="000090"/>
                </a:solidFill>
                <a:latin typeface="Avenir Book"/>
                <a:cs typeface="Avenir Book"/>
              </a:rPr>
              <a:t>trips Y</a:t>
            </a:r>
            <a:endParaRPr lang="en-US" sz="1400" dirty="0">
              <a:solidFill>
                <a:srgbClr val="000090"/>
              </a:solidFill>
              <a:latin typeface="Avenir Book"/>
              <a:cs typeface="Avenir Book"/>
            </a:endParaRPr>
          </a:p>
        </p:txBody>
      </p:sp>
      <p:sp>
        <p:nvSpPr>
          <p:cNvPr id="458" name="Rectangle 457"/>
          <p:cNvSpPr/>
          <p:nvPr/>
        </p:nvSpPr>
        <p:spPr>
          <a:xfrm rot="20488696">
            <a:off x="7269157" y="4605143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10" name="Text Box 7"/>
          <p:cNvSpPr txBox="1">
            <a:spLocks noChangeArrowheads="1"/>
          </p:cNvSpPr>
          <p:nvPr/>
        </p:nvSpPr>
        <p:spPr bwMode="auto">
          <a:xfrm>
            <a:off x="-48317" y="2457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  <a:latin typeface="Avenir Book"/>
                <a:cs typeface="Avenir Book"/>
              </a:rPr>
              <a:t>The Multi-Blade project</a:t>
            </a:r>
          </a:p>
        </p:txBody>
      </p:sp>
      <p:pic>
        <p:nvPicPr>
          <p:cNvPr id="411" name="Picture 410" descr="brightnessGreenX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9050" y="1692505"/>
            <a:ext cx="903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MWPC</a:t>
            </a:r>
            <a:endParaRPr lang="en-US" dirty="0"/>
          </a:p>
        </p:txBody>
      </p:sp>
      <p:cxnSp>
        <p:nvCxnSpPr>
          <p:cNvPr id="412" name="Straight Arrow Connector 411"/>
          <p:cNvCxnSpPr>
            <a:endCxn id="184" idx="7"/>
          </p:cNvCxnSpPr>
          <p:nvPr/>
        </p:nvCxnSpPr>
        <p:spPr>
          <a:xfrm>
            <a:off x="2512059" y="2007057"/>
            <a:ext cx="1276909" cy="1755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3" name="Straight Arrow Connector 412"/>
          <p:cNvCxnSpPr>
            <a:stCxn id="3" idx="3"/>
            <a:endCxn id="80" idx="1"/>
          </p:cNvCxnSpPr>
          <p:nvPr/>
        </p:nvCxnSpPr>
        <p:spPr>
          <a:xfrm flipV="1">
            <a:off x="2512059" y="1810593"/>
            <a:ext cx="1178169" cy="665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4" name="Straight Arrow Connector 413"/>
          <p:cNvCxnSpPr>
            <a:endCxn id="218" idx="5"/>
          </p:cNvCxnSpPr>
          <p:nvPr/>
        </p:nvCxnSpPr>
        <p:spPr>
          <a:xfrm>
            <a:off x="2512059" y="2110230"/>
            <a:ext cx="1329432" cy="544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5" name="TextBox 414"/>
          <p:cNvSpPr txBox="1"/>
          <p:nvPr/>
        </p:nvSpPr>
        <p:spPr>
          <a:xfrm>
            <a:off x="4556637" y="5979233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Symbol" charset="2"/>
                <a:cs typeface="Symbol" charset="2"/>
              </a:rPr>
              <a:t>q </a:t>
            </a:r>
            <a:r>
              <a:rPr lang="en-US" sz="1600" dirty="0" smtClean="0">
                <a:latin typeface="Avenir Book"/>
                <a:cs typeface="Avenir Book"/>
              </a:rPr>
              <a:t>= 5 degrees</a:t>
            </a:r>
            <a:endParaRPr lang="en-US" sz="16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3563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assetteExp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821" y="1437613"/>
            <a:ext cx="3835400" cy="507272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10" name="Rectangle 9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Screen Shot 2014-10-14 at 09.12.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7" name="Rectangle 83"/>
          <p:cNvSpPr>
            <a:spLocks noChangeArrowheads="1"/>
          </p:cNvSpPr>
          <p:nvPr/>
        </p:nvSpPr>
        <p:spPr bwMode="auto">
          <a:xfrm>
            <a:off x="0" y="0"/>
            <a:ext cx="63178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Mechanical design</a:t>
            </a:r>
            <a:endParaRPr lang="en-US" u="sng" dirty="0">
              <a:latin typeface="Avenir Book"/>
              <a:cs typeface="Avenir Book"/>
            </a:endParaRPr>
          </a:p>
        </p:txBody>
      </p:sp>
      <p:pic>
        <p:nvPicPr>
          <p:cNvPr id="12" name="Picture 11" descr="Vesse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3264" y="852851"/>
            <a:ext cx="5374016" cy="5431744"/>
          </a:xfrm>
          <a:prstGeom prst="rect">
            <a:avLst/>
          </a:prstGeom>
        </p:spPr>
      </p:pic>
      <p:sp>
        <p:nvSpPr>
          <p:cNvPr id="14" name="Rectangle 83"/>
          <p:cNvSpPr>
            <a:spLocks noChangeArrowheads="1"/>
          </p:cNvSpPr>
          <p:nvPr/>
        </p:nvSpPr>
        <p:spPr bwMode="auto">
          <a:xfrm rot="2174027">
            <a:off x="2605321" y="1428090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amplifier board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5" name="Rectangle 83"/>
          <p:cNvSpPr>
            <a:spLocks noChangeArrowheads="1"/>
          </p:cNvSpPr>
          <p:nvPr/>
        </p:nvSpPr>
        <p:spPr bwMode="auto">
          <a:xfrm rot="16200000">
            <a:off x="-398229" y="3979401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amplifier board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6" name="Rectangle 83"/>
          <p:cNvSpPr>
            <a:spLocks noChangeArrowheads="1"/>
          </p:cNvSpPr>
          <p:nvPr/>
        </p:nvSpPr>
        <p:spPr bwMode="auto">
          <a:xfrm rot="16200000">
            <a:off x="814623" y="4500102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cathode strips 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7" name="Rectangle 83"/>
          <p:cNvSpPr>
            <a:spLocks noChangeArrowheads="1"/>
          </p:cNvSpPr>
          <p:nvPr/>
        </p:nvSpPr>
        <p:spPr bwMode="auto">
          <a:xfrm rot="16200000">
            <a:off x="3035633" y="4500101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anode wires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8" name="Rectangle 83"/>
          <p:cNvSpPr>
            <a:spLocks noChangeArrowheads="1"/>
          </p:cNvSpPr>
          <p:nvPr/>
        </p:nvSpPr>
        <p:spPr bwMode="auto">
          <a:xfrm rot="16200000">
            <a:off x="1946410" y="4392151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holding frame 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9" name="Rectangle 83"/>
          <p:cNvSpPr>
            <a:spLocks noChangeArrowheads="1"/>
          </p:cNvSpPr>
          <p:nvPr/>
        </p:nvSpPr>
        <p:spPr bwMode="auto">
          <a:xfrm rot="2062127">
            <a:off x="1076461" y="3280263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aseline="30000" dirty="0" smtClean="0">
                <a:latin typeface="Avenir Book"/>
                <a:cs typeface="Avenir Book"/>
              </a:rPr>
              <a:t>10</a:t>
            </a:r>
            <a:r>
              <a:rPr lang="en-US" sz="1400" dirty="0" smtClean="0">
                <a:latin typeface="Avenir Book"/>
                <a:cs typeface="Avenir Book"/>
              </a:rPr>
              <a:t>B</a:t>
            </a:r>
            <a:r>
              <a:rPr lang="en-US" sz="1400" baseline="-25000" dirty="0" smtClean="0">
                <a:latin typeface="Avenir Book"/>
                <a:cs typeface="Avenir Book"/>
              </a:rPr>
              <a:t>4</a:t>
            </a:r>
            <a:r>
              <a:rPr lang="en-US" sz="1400" dirty="0" smtClean="0">
                <a:latin typeface="Avenir Book"/>
                <a:cs typeface="Avenir Book"/>
              </a:rPr>
              <a:t>C substrate </a:t>
            </a:r>
            <a:endParaRPr lang="en-US" sz="1400" dirty="0">
              <a:latin typeface="Avenir Book"/>
              <a:cs typeface="Avenir Book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4330700" y="4539692"/>
            <a:ext cx="1567873" cy="1315008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83"/>
          <p:cNvSpPr>
            <a:spLocks noChangeArrowheads="1"/>
          </p:cNvSpPr>
          <p:nvPr/>
        </p:nvSpPr>
        <p:spPr bwMode="auto">
          <a:xfrm rot="19202904">
            <a:off x="4026189" y="5254311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neutrons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22" name="Rectangle 83"/>
          <p:cNvSpPr>
            <a:spLocks noChangeArrowheads="1"/>
          </p:cNvSpPr>
          <p:nvPr/>
        </p:nvSpPr>
        <p:spPr bwMode="auto">
          <a:xfrm>
            <a:off x="5054600" y="348311"/>
            <a:ext cx="4089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Avenir Book"/>
                <a:cs typeface="Avenir Book"/>
              </a:rPr>
              <a:t>100x140mm</a:t>
            </a:r>
            <a:r>
              <a:rPr lang="en-US" sz="1400" baseline="30000" dirty="0" smtClean="0">
                <a:latin typeface="Avenir Book"/>
                <a:cs typeface="Avenir Book"/>
              </a:rPr>
              <a:t>2 </a:t>
            </a:r>
            <a:r>
              <a:rPr lang="en-US" sz="1400" dirty="0" smtClean="0">
                <a:latin typeface="Avenir Book"/>
                <a:cs typeface="Avenir Book"/>
              </a:rPr>
              <a:t>active area demonstrator</a:t>
            </a:r>
            <a:endParaRPr lang="en-US" sz="14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9178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assetteExp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821" y="1437613"/>
            <a:ext cx="3835400" cy="507272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10" name="Rectangle 9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Screen Shot 2014-10-14 at 09.12.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14" name="Rectangle 83"/>
          <p:cNvSpPr>
            <a:spLocks noChangeArrowheads="1"/>
          </p:cNvSpPr>
          <p:nvPr/>
        </p:nvSpPr>
        <p:spPr bwMode="auto">
          <a:xfrm rot="2174027">
            <a:off x="2605321" y="1428090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amplifier board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5" name="Rectangle 83"/>
          <p:cNvSpPr>
            <a:spLocks noChangeArrowheads="1"/>
          </p:cNvSpPr>
          <p:nvPr/>
        </p:nvSpPr>
        <p:spPr bwMode="auto">
          <a:xfrm rot="16200000">
            <a:off x="-398229" y="3979401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amplifier board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6" name="Rectangle 83"/>
          <p:cNvSpPr>
            <a:spLocks noChangeArrowheads="1"/>
          </p:cNvSpPr>
          <p:nvPr/>
        </p:nvSpPr>
        <p:spPr bwMode="auto">
          <a:xfrm rot="16200000">
            <a:off x="814623" y="4500102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cathode strips 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7" name="Rectangle 83"/>
          <p:cNvSpPr>
            <a:spLocks noChangeArrowheads="1"/>
          </p:cNvSpPr>
          <p:nvPr/>
        </p:nvSpPr>
        <p:spPr bwMode="auto">
          <a:xfrm rot="16200000">
            <a:off x="3035633" y="4500101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anode wires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8" name="Rectangle 83"/>
          <p:cNvSpPr>
            <a:spLocks noChangeArrowheads="1"/>
          </p:cNvSpPr>
          <p:nvPr/>
        </p:nvSpPr>
        <p:spPr bwMode="auto">
          <a:xfrm rot="16200000">
            <a:off x="1946410" y="4392151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holding frame 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9" name="Rectangle 83"/>
          <p:cNvSpPr>
            <a:spLocks noChangeArrowheads="1"/>
          </p:cNvSpPr>
          <p:nvPr/>
        </p:nvSpPr>
        <p:spPr bwMode="auto">
          <a:xfrm rot="2062127">
            <a:off x="1076461" y="3280263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aseline="30000" dirty="0" smtClean="0">
                <a:latin typeface="Avenir Book"/>
                <a:cs typeface="Avenir Book"/>
              </a:rPr>
              <a:t>10</a:t>
            </a:r>
            <a:r>
              <a:rPr lang="en-US" sz="1400" dirty="0" smtClean="0">
                <a:latin typeface="Avenir Book"/>
                <a:cs typeface="Avenir Book"/>
              </a:rPr>
              <a:t>B</a:t>
            </a:r>
            <a:r>
              <a:rPr lang="en-US" sz="1400" baseline="-25000" dirty="0" smtClean="0">
                <a:latin typeface="Avenir Book"/>
                <a:cs typeface="Avenir Book"/>
              </a:rPr>
              <a:t>4</a:t>
            </a:r>
            <a:r>
              <a:rPr lang="en-US" sz="1400" dirty="0" smtClean="0">
                <a:latin typeface="Avenir Book"/>
                <a:cs typeface="Avenir Book"/>
              </a:rPr>
              <a:t>C substrate </a:t>
            </a:r>
            <a:endParaRPr lang="en-US" sz="1400" dirty="0">
              <a:latin typeface="Avenir Book"/>
              <a:cs typeface="Avenir Book"/>
            </a:endParaRPr>
          </a:p>
        </p:txBody>
      </p:sp>
      <p:pic>
        <p:nvPicPr>
          <p:cNvPr id="28" name="Picture 27" descr="IMG_432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935906" y="1050633"/>
            <a:ext cx="5601071" cy="4602065"/>
          </a:xfrm>
          <a:prstGeom prst="rect">
            <a:avLst/>
          </a:prstGeom>
        </p:spPr>
      </p:pic>
      <p:sp>
        <p:nvSpPr>
          <p:cNvPr id="29" name="Rectangle 83"/>
          <p:cNvSpPr>
            <a:spLocks noChangeArrowheads="1"/>
          </p:cNvSpPr>
          <p:nvPr/>
        </p:nvSpPr>
        <p:spPr bwMode="auto">
          <a:xfrm rot="2062127">
            <a:off x="4735927" y="2237587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aseline="30000" dirty="0" smtClean="0">
                <a:solidFill>
                  <a:srgbClr val="FFFFFF"/>
                </a:solidFill>
                <a:latin typeface="Avenir Book"/>
                <a:cs typeface="Avenir Book"/>
              </a:rPr>
              <a:t>10</a:t>
            </a:r>
            <a:r>
              <a:rPr lang="en-US" sz="1400" dirty="0" smtClean="0">
                <a:solidFill>
                  <a:srgbClr val="FFFFFF"/>
                </a:solidFill>
                <a:latin typeface="Avenir Book"/>
                <a:cs typeface="Avenir Book"/>
              </a:rPr>
              <a:t>B</a:t>
            </a:r>
            <a:r>
              <a:rPr lang="en-US" sz="1400" baseline="-25000" dirty="0" smtClean="0">
                <a:solidFill>
                  <a:srgbClr val="FFFFFF"/>
                </a:solidFill>
                <a:latin typeface="Avenir Book"/>
                <a:cs typeface="Avenir Book"/>
              </a:rPr>
              <a:t>4</a:t>
            </a:r>
            <a:r>
              <a:rPr lang="en-US" sz="1400" dirty="0" smtClean="0">
                <a:solidFill>
                  <a:srgbClr val="FFFFFF"/>
                </a:solidFill>
                <a:latin typeface="Avenir Book"/>
                <a:cs typeface="Avenir Book"/>
              </a:rPr>
              <a:t>C substrate </a:t>
            </a:r>
            <a:endParaRPr lang="en-US" sz="14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sp>
        <p:nvSpPr>
          <p:cNvPr id="30" name="Rectangle 83"/>
          <p:cNvSpPr>
            <a:spLocks noChangeArrowheads="1"/>
          </p:cNvSpPr>
          <p:nvPr/>
        </p:nvSpPr>
        <p:spPr bwMode="auto">
          <a:xfrm rot="16200000">
            <a:off x="6173198" y="2414747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Avenir Book"/>
                <a:cs typeface="Avenir Book"/>
              </a:rPr>
              <a:t>holding frame </a:t>
            </a:r>
            <a:endParaRPr lang="en-US" sz="14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sp>
        <p:nvSpPr>
          <p:cNvPr id="31" name="Rectangle 83"/>
          <p:cNvSpPr>
            <a:spLocks noChangeArrowheads="1"/>
          </p:cNvSpPr>
          <p:nvPr/>
        </p:nvSpPr>
        <p:spPr bwMode="auto">
          <a:xfrm rot="16200000">
            <a:off x="4951156" y="4252789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Avenir Book"/>
                <a:cs typeface="Avenir Book"/>
              </a:rPr>
              <a:t>cathode strips </a:t>
            </a:r>
            <a:endParaRPr lang="en-US" sz="14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sp>
        <p:nvSpPr>
          <p:cNvPr id="32" name="Rectangle 83"/>
          <p:cNvSpPr>
            <a:spLocks noChangeArrowheads="1"/>
          </p:cNvSpPr>
          <p:nvPr/>
        </p:nvSpPr>
        <p:spPr bwMode="auto">
          <a:xfrm rot="16200000">
            <a:off x="7611369" y="4951289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Avenir Book"/>
                <a:cs typeface="Avenir Book"/>
              </a:rPr>
              <a:t>cathode strips </a:t>
            </a:r>
            <a:endParaRPr lang="en-US" sz="14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pic>
        <p:nvPicPr>
          <p:cNvPr id="20" name="Picture 19" descr="brightnessGreenXLar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0"/>
            <a:ext cx="2544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u="sng" dirty="0" smtClean="0">
                <a:latin typeface="Avenir Book"/>
                <a:cs typeface="Avenir Book"/>
              </a:rPr>
              <a:t>The Multi-</a:t>
            </a:r>
            <a:r>
              <a:rPr lang="en-US" u="sng" dirty="0" smtClean="0">
                <a:latin typeface="Avenir Book"/>
                <a:cs typeface="Avenir Book"/>
              </a:rPr>
              <a:t>Blade</a:t>
            </a:r>
            <a:r>
              <a:rPr lang="en-US" sz="1600" u="sng" dirty="0" smtClean="0">
                <a:latin typeface="Avenir Book"/>
                <a:cs typeface="Avenir Book"/>
              </a:rPr>
              <a:t> detector</a:t>
            </a:r>
            <a:endParaRPr lang="en-US" sz="1600" u="sng" dirty="0"/>
          </a:p>
        </p:txBody>
      </p:sp>
    </p:spTree>
    <p:extLst>
      <p:ext uri="{BB962C8B-B14F-4D97-AF65-F5344CB8AC3E}">
        <p14:creationId xmlns:p14="http://schemas.microsoft.com/office/powerpoint/2010/main" val="184637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10" name="Rectangle 9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28" name="Picture 27" descr="IMG_432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935906" y="1050633"/>
            <a:ext cx="5601071" cy="4602065"/>
          </a:xfrm>
          <a:prstGeom prst="rect">
            <a:avLst/>
          </a:prstGeom>
        </p:spPr>
      </p:pic>
      <p:sp>
        <p:nvSpPr>
          <p:cNvPr id="29" name="Rectangle 83"/>
          <p:cNvSpPr>
            <a:spLocks noChangeArrowheads="1"/>
          </p:cNvSpPr>
          <p:nvPr/>
        </p:nvSpPr>
        <p:spPr bwMode="auto">
          <a:xfrm rot="2062127">
            <a:off x="4735927" y="2237587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aseline="30000" dirty="0" smtClean="0">
                <a:solidFill>
                  <a:srgbClr val="FFFFFF"/>
                </a:solidFill>
                <a:latin typeface="Avenir Book"/>
                <a:cs typeface="Avenir Book"/>
              </a:rPr>
              <a:t>10</a:t>
            </a:r>
            <a:r>
              <a:rPr lang="en-US" sz="1400" dirty="0" smtClean="0">
                <a:solidFill>
                  <a:srgbClr val="FFFFFF"/>
                </a:solidFill>
                <a:latin typeface="Avenir Book"/>
                <a:cs typeface="Avenir Book"/>
              </a:rPr>
              <a:t>B</a:t>
            </a:r>
            <a:r>
              <a:rPr lang="en-US" sz="1400" baseline="-25000" dirty="0" smtClean="0">
                <a:solidFill>
                  <a:srgbClr val="FFFFFF"/>
                </a:solidFill>
                <a:latin typeface="Avenir Book"/>
                <a:cs typeface="Avenir Book"/>
              </a:rPr>
              <a:t>4</a:t>
            </a:r>
            <a:r>
              <a:rPr lang="en-US" sz="1400" dirty="0" smtClean="0">
                <a:solidFill>
                  <a:srgbClr val="FFFFFF"/>
                </a:solidFill>
                <a:latin typeface="Avenir Book"/>
                <a:cs typeface="Avenir Book"/>
              </a:rPr>
              <a:t>C substrate </a:t>
            </a:r>
            <a:endParaRPr lang="en-US" sz="14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sp>
        <p:nvSpPr>
          <p:cNvPr id="30" name="Rectangle 83"/>
          <p:cNvSpPr>
            <a:spLocks noChangeArrowheads="1"/>
          </p:cNvSpPr>
          <p:nvPr/>
        </p:nvSpPr>
        <p:spPr bwMode="auto">
          <a:xfrm rot="16200000">
            <a:off x="6173198" y="2414747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Avenir Book"/>
                <a:cs typeface="Avenir Book"/>
              </a:rPr>
              <a:t>holding frame </a:t>
            </a:r>
            <a:endParaRPr lang="en-US" sz="14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sp>
        <p:nvSpPr>
          <p:cNvPr id="31" name="Rectangle 83"/>
          <p:cNvSpPr>
            <a:spLocks noChangeArrowheads="1"/>
          </p:cNvSpPr>
          <p:nvPr/>
        </p:nvSpPr>
        <p:spPr bwMode="auto">
          <a:xfrm rot="16200000">
            <a:off x="4951156" y="4252789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Avenir Book"/>
                <a:cs typeface="Avenir Book"/>
              </a:rPr>
              <a:t>cathode strips </a:t>
            </a:r>
            <a:endParaRPr lang="en-US" sz="14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sp>
        <p:nvSpPr>
          <p:cNvPr id="32" name="Rectangle 83"/>
          <p:cNvSpPr>
            <a:spLocks noChangeArrowheads="1"/>
          </p:cNvSpPr>
          <p:nvPr/>
        </p:nvSpPr>
        <p:spPr bwMode="auto">
          <a:xfrm rot="16200000">
            <a:off x="7611369" y="4951289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Avenir Book"/>
                <a:cs typeface="Avenir Book"/>
              </a:rPr>
              <a:t>cathode strips </a:t>
            </a:r>
            <a:endParaRPr lang="en-US" sz="14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pic>
        <p:nvPicPr>
          <p:cNvPr id="20" name="Picture 19" descr="IMG_436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15" y="361084"/>
            <a:ext cx="2810931" cy="1908382"/>
          </a:xfrm>
          <a:prstGeom prst="rect">
            <a:avLst/>
          </a:prstGeom>
        </p:spPr>
      </p:pic>
      <p:pic>
        <p:nvPicPr>
          <p:cNvPr id="21" name="Picture 20" descr="IMG_4374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23654" y="2391950"/>
            <a:ext cx="2810933" cy="1857118"/>
          </a:xfrm>
          <a:prstGeom prst="rect">
            <a:avLst/>
          </a:prstGeom>
        </p:spPr>
      </p:pic>
      <p:pic>
        <p:nvPicPr>
          <p:cNvPr id="22" name="Picture 21" descr="IMG_4377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15" y="4365121"/>
            <a:ext cx="2810932" cy="1890985"/>
          </a:xfrm>
          <a:prstGeom prst="rect">
            <a:avLst/>
          </a:prstGeom>
        </p:spPr>
      </p:pic>
      <p:pic>
        <p:nvPicPr>
          <p:cNvPr id="13" name="Picture 12" descr="brightnessGreenXLar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0"/>
            <a:ext cx="2544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u="sng" dirty="0" smtClean="0">
                <a:latin typeface="Avenir Book"/>
                <a:cs typeface="Avenir Book"/>
              </a:rPr>
              <a:t>The Multi-</a:t>
            </a:r>
            <a:r>
              <a:rPr lang="en-US" u="sng" dirty="0" smtClean="0">
                <a:latin typeface="Avenir Book"/>
                <a:cs typeface="Avenir Book"/>
              </a:rPr>
              <a:t>Blade</a:t>
            </a:r>
            <a:r>
              <a:rPr lang="en-US" sz="1600" u="sng" dirty="0" smtClean="0">
                <a:latin typeface="Avenir Book"/>
                <a:cs typeface="Avenir Book"/>
              </a:rPr>
              <a:t> detector</a:t>
            </a:r>
            <a:endParaRPr lang="en-US" sz="1600" u="sng" dirty="0"/>
          </a:p>
        </p:txBody>
      </p:sp>
    </p:spTree>
    <p:extLst>
      <p:ext uri="{BB962C8B-B14F-4D97-AF65-F5344CB8AC3E}">
        <p14:creationId xmlns:p14="http://schemas.microsoft.com/office/powerpoint/2010/main" val="94006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" name="Rectangle 2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149" name="Picture 148" descr="Assemb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623" y="844558"/>
            <a:ext cx="4044377" cy="4612292"/>
          </a:xfrm>
          <a:prstGeom prst="rect">
            <a:avLst/>
          </a:prstGeom>
        </p:spPr>
      </p:pic>
      <p:pic>
        <p:nvPicPr>
          <p:cNvPr id="150" name="Picture 149" descr="IMG_475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567831" y="1282801"/>
            <a:ext cx="4596052" cy="3752046"/>
          </a:xfrm>
          <a:prstGeom prst="rect">
            <a:avLst/>
          </a:prstGeom>
        </p:spPr>
      </p:pic>
      <p:pic>
        <p:nvPicPr>
          <p:cNvPr id="7" name="Picture 6" descr="brightnessGreenXLar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2544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u="sng" dirty="0" smtClean="0">
                <a:latin typeface="Avenir Book"/>
                <a:cs typeface="Avenir Book"/>
              </a:rPr>
              <a:t>The Multi-</a:t>
            </a:r>
            <a:r>
              <a:rPr lang="en-US" u="sng" dirty="0" smtClean="0">
                <a:latin typeface="Avenir Book"/>
                <a:cs typeface="Avenir Book"/>
              </a:rPr>
              <a:t>Blade</a:t>
            </a:r>
            <a:r>
              <a:rPr lang="en-US" sz="1600" u="sng" dirty="0" smtClean="0">
                <a:latin typeface="Avenir Book"/>
                <a:cs typeface="Avenir Book"/>
              </a:rPr>
              <a:t> detector</a:t>
            </a:r>
            <a:endParaRPr lang="en-US" sz="1600" u="sng" dirty="0"/>
          </a:p>
        </p:txBody>
      </p:sp>
    </p:spTree>
    <p:extLst>
      <p:ext uri="{BB962C8B-B14F-4D97-AF65-F5344CB8AC3E}">
        <p14:creationId xmlns:p14="http://schemas.microsoft.com/office/powerpoint/2010/main" val="57134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icture 2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216" y="3122992"/>
            <a:ext cx="1412567" cy="105806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grpSp>
          <p:nvGrpSpPr>
            <p:cNvPr id="8" name="Group 7"/>
            <p:cNvGrpSpPr/>
            <p:nvPr/>
          </p:nvGrpSpPr>
          <p:grpSpPr>
            <a:xfrm>
              <a:off x="12700" y="6362700"/>
              <a:ext cx="9131300" cy="501650"/>
              <a:chOff x="12700" y="6362700"/>
              <a:chExt cx="9131300" cy="50165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700" y="6362700"/>
                <a:ext cx="9131300" cy="5016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 descr="Screen Shot 2014-10-14 at 09.12.54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99" y="6373981"/>
                <a:ext cx="4546601" cy="480726"/>
              </a:xfrm>
              <a:prstGeom prst="rect">
                <a:avLst/>
              </a:prstGeom>
            </p:spPr>
          </p:pic>
        </p:grpSp>
        <p:pic>
          <p:nvPicPr>
            <p:cNvPr id="9" name="Picture 8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811" y="6410269"/>
              <a:ext cx="1892904" cy="416439"/>
            </a:xfrm>
            <a:prstGeom prst="rect">
              <a:avLst/>
            </a:prstGeom>
          </p:spPr>
        </p:pic>
      </p:grpSp>
      <p:pic>
        <p:nvPicPr>
          <p:cNvPr id="17" name="Picture 16" descr="Screen Shot 2016-09-20 at 09.31.3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932" y="3293025"/>
            <a:ext cx="1799797" cy="11302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982" y="3043663"/>
            <a:ext cx="607888" cy="327783"/>
          </a:xfrm>
          <a:prstGeom prst="rect">
            <a:avLst/>
          </a:prstGeom>
        </p:spPr>
      </p:pic>
      <p:cxnSp>
        <p:nvCxnSpPr>
          <p:cNvPr id="61" name="Straight Arrow Connector 60"/>
          <p:cNvCxnSpPr/>
          <p:nvPr/>
        </p:nvCxnSpPr>
        <p:spPr>
          <a:xfrm>
            <a:off x="497856" y="1862847"/>
            <a:ext cx="1755076" cy="17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607166" y="936393"/>
            <a:ext cx="10019" cy="10280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Freeform 62"/>
          <p:cNvSpPr/>
          <p:nvPr/>
        </p:nvSpPr>
        <p:spPr>
          <a:xfrm>
            <a:off x="651745" y="1281230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 Box 7"/>
          <p:cNvSpPr txBox="1">
            <a:spLocks noChangeArrowheads="1"/>
          </p:cNvSpPr>
          <p:nvPr/>
        </p:nvSpPr>
        <p:spPr bwMode="auto">
          <a:xfrm rot="16200000">
            <a:off x="30188" y="1141458"/>
            <a:ext cx="935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65" name="Oval 64"/>
          <p:cNvSpPr/>
          <p:nvPr/>
        </p:nvSpPr>
        <p:spPr>
          <a:xfrm>
            <a:off x="684426" y="1227230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1626263" y="1289903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 Box 7"/>
          <p:cNvSpPr txBox="1">
            <a:spLocks noChangeArrowheads="1"/>
          </p:cNvSpPr>
          <p:nvPr/>
        </p:nvSpPr>
        <p:spPr bwMode="auto">
          <a:xfrm>
            <a:off x="1720305" y="1811935"/>
            <a:ext cx="567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time</a:t>
            </a:r>
          </a:p>
        </p:txBody>
      </p:sp>
      <p:sp>
        <p:nvSpPr>
          <p:cNvPr id="68" name="Rectangle 67"/>
          <p:cNvSpPr/>
          <p:nvPr/>
        </p:nvSpPr>
        <p:spPr>
          <a:xfrm>
            <a:off x="7387468" y="656908"/>
            <a:ext cx="1061877" cy="12768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 Box 7"/>
          <p:cNvSpPr txBox="1">
            <a:spLocks noChangeArrowheads="1"/>
          </p:cNvSpPr>
          <p:nvPr/>
        </p:nvSpPr>
        <p:spPr bwMode="auto">
          <a:xfrm>
            <a:off x="7321472" y="348082"/>
            <a:ext cx="13918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detector area</a:t>
            </a:r>
          </a:p>
        </p:txBody>
      </p:sp>
      <p:sp>
        <p:nvSpPr>
          <p:cNvPr id="72" name="Oval 71"/>
          <p:cNvSpPr/>
          <p:nvPr/>
        </p:nvSpPr>
        <p:spPr>
          <a:xfrm>
            <a:off x="7687215" y="746952"/>
            <a:ext cx="293183" cy="22142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7951783" y="1584596"/>
            <a:ext cx="399446" cy="23195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7527216" y="1469026"/>
            <a:ext cx="293183" cy="22142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8058046" y="1043521"/>
            <a:ext cx="293183" cy="22142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7508000" y="1129726"/>
            <a:ext cx="399446" cy="231951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0" y="0"/>
            <a:ext cx="77639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000000"/>
                </a:solidFill>
                <a:latin typeface="Avenir Book"/>
                <a:cs typeface="Avenir Book"/>
              </a:rPr>
              <a:t>Counting rate definitions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4074" y="806450"/>
            <a:ext cx="845285" cy="11285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0955" y="802405"/>
            <a:ext cx="1774877" cy="1181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0474" y="855005"/>
            <a:ext cx="1119914" cy="1075900"/>
          </a:xfrm>
          <a:prstGeom prst="rect">
            <a:avLst/>
          </a:prstGeom>
        </p:spPr>
      </p:pic>
      <p:cxnSp>
        <p:nvCxnSpPr>
          <p:cNvPr id="44" name="Connecteur droit avec flèche 69"/>
          <p:cNvCxnSpPr/>
          <p:nvPr/>
        </p:nvCxnSpPr>
        <p:spPr>
          <a:xfrm flipV="1">
            <a:off x="1967182" y="1284519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69"/>
          <p:cNvCxnSpPr/>
          <p:nvPr/>
        </p:nvCxnSpPr>
        <p:spPr>
          <a:xfrm>
            <a:off x="5298812" y="1335229"/>
            <a:ext cx="285750" cy="288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69"/>
          <p:cNvCxnSpPr/>
          <p:nvPr/>
        </p:nvCxnSpPr>
        <p:spPr>
          <a:xfrm flipV="1">
            <a:off x="6697176" y="1257671"/>
            <a:ext cx="472117" cy="7273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69"/>
          <p:cNvCxnSpPr/>
          <p:nvPr/>
        </p:nvCxnSpPr>
        <p:spPr>
          <a:xfrm flipV="1">
            <a:off x="6590388" y="857664"/>
            <a:ext cx="646480" cy="304526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69"/>
          <p:cNvCxnSpPr/>
          <p:nvPr/>
        </p:nvCxnSpPr>
        <p:spPr>
          <a:xfrm>
            <a:off x="6653487" y="1527707"/>
            <a:ext cx="583381" cy="27458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69"/>
          <p:cNvCxnSpPr/>
          <p:nvPr/>
        </p:nvCxnSpPr>
        <p:spPr>
          <a:xfrm>
            <a:off x="6653487" y="1411052"/>
            <a:ext cx="627193" cy="97669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Box 7"/>
          <p:cNvSpPr txBox="1">
            <a:spLocks noChangeArrowheads="1"/>
          </p:cNvSpPr>
          <p:nvPr/>
        </p:nvSpPr>
        <p:spPr bwMode="auto">
          <a:xfrm>
            <a:off x="2992503" y="487174"/>
            <a:ext cx="232731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smtClean="0">
                <a:solidFill>
                  <a:srgbClr val="000000"/>
                </a:solidFill>
                <a:latin typeface="Avenir Book"/>
                <a:cs typeface="Avenir Book"/>
              </a:rPr>
              <a:t>neutron delivery system</a:t>
            </a:r>
            <a:endParaRPr lang="en-US" sz="1200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55" name="Text Box 7"/>
          <p:cNvSpPr txBox="1">
            <a:spLocks noChangeArrowheads="1"/>
          </p:cNvSpPr>
          <p:nvPr/>
        </p:nvSpPr>
        <p:spPr bwMode="auto">
          <a:xfrm>
            <a:off x="3130539" y="4587406"/>
            <a:ext cx="13918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Wavelengths spread in time, intensities are chopped and shaped 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515892" y="-383882"/>
            <a:ext cx="631152" cy="37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/>
          <a:p>
            <a:pPr eaLnBrk="1" hangingPunct="1"/>
            <a:r>
              <a:rPr lang="en-US" sz="2000" dirty="0">
                <a:solidFill>
                  <a:schemeClr val="bg1"/>
                </a:solidFill>
              </a:rPr>
              <a:t>4 cm</a:t>
            </a:r>
          </a:p>
        </p:txBody>
      </p:sp>
      <p:pic>
        <p:nvPicPr>
          <p:cNvPr id="58" name="Picture 57" descr="Macintosh HD:Users:hannawacklin:Desktop:FluxVSQ14HzwfmOFF_3Angles.eps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95"/>
          <a:stretch/>
        </p:blipFill>
        <p:spPr bwMode="auto">
          <a:xfrm>
            <a:off x="5277557" y="2864490"/>
            <a:ext cx="2109911" cy="17229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grpSp>
        <p:nvGrpSpPr>
          <p:cNvPr id="82" name="Group 81"/>
          <p:cNvGrpSpPr/>
          <p:nvPr/>
        </p:nvGrpSpPr>
        <p:grpSpPr>
          <a:xfrm>
            <a:off x="2906260" y="2901843"/>
            <a:ext cx="2086781" cy="1692019"/>
            <a:chOff x="1141598" y="2353733"/>
            <a:chExt cx="10745601" cy="7268851"/>
          </a:xfrm>
        </p:grpSpPr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41598" y="2353733"/>
              <a:ext cx="10745601" cy="7268851"/>
            </a:xfrm>
            <a:prstGeom prst="rect">
              <a:avLst/>
            </a:prstGeom>
          </p:spPr>
        </p:pic>
        <p:grpSp>
          <p:nvGrpSpPr>
            <p:cNvPr id="93" name="Group 92"/>
            <p:cNvGrpSpPr/>
            <p:nvPr/>
          </p:nvGrpSpPr>
          <p:grpSpPr>
            <a:xfrm>
              <a:off x="1515534" y="7283450"/>
              <a:ext cx="9002250" cy="139700"/>
              <a:chOff x="1515534" y="7283450"/>
              <a:chExt cx="9002250" cy="139700"/>
            </a:xfrm>
          </p:grpSpPr>
          <p:cxnSp>
            <p:nvCxnSpPr>
              <p:cNvPr id="171" name="Straight Connector 170"/>
              <p:cNvCxnSpPr/>
              <p:nvPr/>
            </p:nvCxnSpPr>
            <p:spPr bwMode="auto">
              <a:xfrm>
                <a:off x="2139950" y="7283450"/>
                <a:ext cx="250182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172" name="Group 171"/>
              <p:cNvGrpSpPr/>
              <p:nvPr/>
            </p:nvGrpSpPr>
            <p:grpSpPr>
              <a:xfrm>
                <a:off x="2391834" y="7283450"/>
                <a:ext cx="1437250" cy="133350"/>
                <a:chOff x="2391834" y="7283450"/>
                <a:chExt cx="1437250" cy="133350"/>
              </a:xfrm>
            </p:grpSpPr>
            <p:cxnSp>
              <p:nvCxnSpPr>
                <p:cNvPr id="233" name="Straight Connector 232"/>
                <p:cNvCxnSpPr/>
                <p:nvPr/>
              </p:nvCxnSpPr>
              <p:spPr bwMode="auto">
                <a:xfrm>
                  <a:off x="2391834" y="7410450"/>
                  <a:ext cx="180000" cy="0"/>
                </a:xfrm>
                <a:prstGeom prst="line">
                  <a:avLst/>
                </a:prstGeom>
                <a:blipFill dpi="0" rotWithShape="0">
                  <a:blip r:embed="rId12"/>
                  <a:srcRect/>
                  <a:tile tx="0" ty="0" sx="100000" sy="100000" flip="none" algn="tl"/>
                </a:blip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4" name="Straight Connector 233"/>
                <p:cNvCxnSpPr/>
                <p:nvPr/>
              </p:nvCxnSpPr>
              <p:spPr bwMode="auto">
                <a:xfrm>
                  <a:off x="2442634" y="7283450"/>
                  <a:ext cx="216000" cy="0"/>
                </a:xfrm>
                <a:prstGeom prst="line">
                  <a:avLst/>
                </a:prstGeom>
                <a:blipFill dpi="0" rotWithShape="0">
                  <a:blip r:embed="rId12"/>
                  <a:srcRect/>
                  <a:tile tx="0" ty="0" sx="100000" sy="100000" flip="none" algn="tl"/>
                </a:blip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5" name="Straight Connector 234"/>
                <p:cNvCxnSpPr/>
                <p:nvPr/>
              </p:nvCxnSpPr>
              <p:spPr bwMode="auto">
                <a:xfrm>
                  <a:off x="2658534" y="7410450"/>
                  <a:ext cx="180000" cy="0"/>
                </a:xfrm>
                <a:prstGeom prst="line">
                  <a:avLst/>
                </a:prstGeom>
                <a:blipFill dpi="0" rotWithShape="0">
                  <a:blip r:embed="rId12"/>
                  <a:srcRect/>
                  <a:tile tx="0" ty="0" sx="100000" sy="100000" flip="none" algn="tl"/>
                </a:blip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6" name="Straight Connector 235"/>
                <p:cNvCxnSpPr/>
                <p:nvPr/>
              </p:nvCxnSpPr>
              <p:spPr bwMode="auto">
                <a:xfrm>
                  <a:off x="2728384" y="7283450"/>
                  <a:ext cx="180000" cy="0"/>
                </a:xfrm>
                <a:prstGeom prst="line">
                  <a:avLst/>
                </a:prstGeom>
                <a:blipFill dpi="0" rotWithShape="0">
                  <a:blip r:embed="rId12"/>
                  <a:srcRect/>
                  <a:tile tx="0" ty="0" sx="100000" sy="100000" flip="none" algn="tl"/>
                </a:blip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7" name="Straight Connector 236"/>
                <p:cNvCxnSpPr/>
                <p:nvPr/>
              </p:nvCxnSpPr>
              <p:spPr bwMode="auto">
                <a:xfrm>
                  <a:off x="2906184" y="7410450"/>
                  <a:ext cx="144000" cy="0"/>
                </a:xfrm>
                <a:prstGeom prst="line">
                  <a:avLst/>
                </a:prstGeom>
                <a:blipFill dpi="0" rotWithShape="0">
                  <a:blip r:embed="rId12"/>
                  <a:srcRect/>
                  <a:tile tx="0" ty="0" sx="100000" sy="100000" flip="none" algn="tl"/>
                </a:blip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8" name="Straight Connector 237"/>
                <p:cNvCxnSpPr/>
                <p:nvPr/>
              </p:nvCxnSpPr>
              <p:spPr bwMode="auto">
                <a:xfrm>
                  <a:off x="3153834" y="7410450"/>
                  <a:ext cx="108000" cy="0"/>
                </a:xfrm>
                <a:prstGeom prst="line">
                  <a:avLst/>
                </a:prstGeom>
                <a:blipFill dpi="0" rotWithShape="0">
                  <a:blip r:embed="rId12"/>
                  <a:srcRect/>
                  <a:tile tx="0" ty="0" sx="100000" sy="100000" flip="none" algn="tl"/>
                </a:blip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9" name="Straight Connector 238"/>
                <p:cNvCxnSpPr/>
                <p:nvPr/>
              </p:nvCxnSpPr>
              <p:spPr bwMode="auto">
                <a:xfrm>
                  <a:off x="3369734" y="7416800"/>
                  <a:ext cx="108000" cy="0"/>
                </a:xfrm>
                <a:prstGeom prst="line">
                  <a:avLst/>
                </a:prstGeom>
                <a:blipFill dpi="0" rotWithShape="0">
                  <a:blip r:embed="rId12"/>
                  <a:srcRect/>
                  <a:tile tx="0" ty="0" sx="100000" sy="100000" flip="none" algn="tl"/>
                </a:blip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0" name="Straight Connector 239"/>
                <p:cNvCxnSpPr/>
                <p:nvPr/>
              </p:nvCxnSpPr>
              <p:spPr bwMode="auto">
                <a:xfrm>
                  <a:off x="3598334" y="7416800"/>
                  <a:ext cx="72000" cy="0"/>
                </a:xfrm>
                <a:prstGeom prst="line">
                  <a:avLst/>
                </a:prstGeom>
                <a:blipFill dpi="0" rotWithShape="0">
                  <a:blip r:embed="rId12"/>
                  <a:srcRect/>
                  <a:tile tx="0" ty="0" sx="100000" sy="100000" flip="none" algn="tl"/>
                </a:blip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1" name="Straight Connector 240"/>
                <p:cNvCxnSpPr/>
                <p:nvPr/>
              </p:nvCxnSpPr>
              <p:spPr bwMode="auto">
                <a:xfrm>
                  <a:off x="3007784" y="7283450"/>
                  <a:ext cx="144000" cy="0"/>
                </a:xfrm>
                <a:prstGeom prst="line">
                  <a:avLst/>
                </a:prstGeom>
                <a:blipFill dpi="0" rotWithShape="0">
                  <a:blip r:embed="rId12"/>
                  <a:srcRect/>
                  <a:tile tx="0" ty="0" sx="100000" sy="100000" flip="none" algn="tl"/>
                </a:blip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2" name="Straight Connector 241"/>
                <p:cNvCxnSpPr/>
                <p:nvPr/>
              </p:nvCxnSpPr>
              <p:spPr bwMode="auto">
                <a:xfrm>
                  <a:off x="3255434" y="7283450"/>
                  <a:ext cx="144000" cy="0"/>
                </a:xfrm>
                <a:prstGeom prst="line">
                  <a:avLst/>
                </a:prstGeom>
                <a:blipFill dpi="0" rotWithShape="0">
                  <a:blip r:embed="rId12"/>
                  <a:srcRect/>
                  <a:tile tx="0" ty="0" sx="100000" sy="100000" flip="none" algn="tl"/>
                </a:blip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3" name="Straight Connector 242"/>
                <p:cNvCxnSpPr/>
                <p:nvPr/>
              </p:nvCxnSpPr>
              <p:spPr bwMode="auto">
                <a:xfrm>
                  <a:off x="3503084" y="7283450"/>
                  <a:ext cx="108000" cy="0"/>
                </a:xfrm>
                <a:prstGeom prst="line">
                  <a:avLst/>
                </a:prstGeom>
                <a:blipFill dpi="0" rotWithShape="0">
                  <a:blip r:embed="rId12"/>
                  <a:srcRect/>
                  <a:tile tx="0" ty="0" sx="100000" sy="100000" flip="none" algn="tl"/>
                </a:blip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4" name="Straight Connector 243"/>
                <p:cNvCxnSpPr/>
                <p:nvPr/>
              </p:nvCxnSpPr>
              <p:spPr bwMode="auto">
                <a:xfrm>
                  <a:off x="3757084" y="7283450"/>
                  <a:ext cx="72000" cy="0"/>
                </a:xfrm>
                <a:prstGeom prst="line">
                  <a:avLst/>
                </a:prstGeom>
                <a:blipFill dpi="0" rotWithShape="0">
                  <a:blip r:embed="rId12"/>
                  <a:srcRect/>
                  <a:tile tx="0" ty="0" sx="100000" sy="100000" flip="none" algn="tl"/>
                </a:blip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73" name="Group 172"/>
              <p:cNvGrpSpPr/>
              <p:nvPr/>
            </p:nvGrpSpPr>
            <p:grpSpPr>
              <a:xfrm>
                <a:off x="3810000" y="7289800"/>
                <a:ext cx="1860584" cy="133350"/>
                <a:chOff x="3810000" y="7302500"/>
                <a:chExt cx="1860584" cy="133350"/>
              </a:xfrm>
            </p:grpSpPr>
            <p:grpSp>
              <p:nvGrpSpPr>
                <p:cNvPr id="218" name="Group 217"/>
                <p:cNvGrpSpPr/>
                <p:nvPr/>
              </p:nvGrpSpPr>
              <p:grpSpPr>
                <a:xfrm>
                  <a:off x="4233334" y="7302500"/>
                  <a:ext cx="1437250" cy="133350"/>
                  <a:chOff x="2391834" y="7283450"/>
                  <a:chExt cx="1437250" cy="133350"/>
                </a:xfrm>
              </p:grpSpPr>
              <p:cxnSp>
                <p:nvCxnSpPr>
                  <p:cNvPr id="221" name="Straight Connector 220"/>
                  <p:cNvCxnSpPr/>
                  <p:nvPr/>
                </p:nvCxnSpPr>
                <p:spPr bwMode="auto">
                  <a:xfrm>
                    <a:off x="2391834" y="7410450"/>
                    <a:ext cx="180000" cy="0"/>
                  </a:xfrm>
                  <a:prstGeom prst="line">
                    <a:avLst/>
                  </a:prstGeom>
                  <a:blipFill dpi="0" rotWithShape="0">
                    <a:blip r:embed="rId12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22" name="Straight Connector 221"/>
                  <p:cNvCxnSpPr/>
                  <p:nvPr/>
                </p:nvCxnSpPr>
                <p:spPr bwMode="auto">
                  <a:xfrm>
                    <a:off x="2442634" y="7283450"/>
                    <a:ext cx="216000" cy="0"/>
                  </a:xfrm>
                  <a:prstGeom prst="line">
                    <a:avLst/>
                  </a:prstGeom>
                  <a:blipFill dpi="0" rotWithShape="0">
                    <a:blip r:embed="rId12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23" name="Straight Connector 222"/>
                  <p:cNvCxnSpPr/>
                  <p:nvPr/>
                </p:nvCxnSpPr>
                <p:spPr bwMode="auto">
                  <a:xfrm>
                    <a:off x="2658534" y="7410450"/>
                    <a:ext cx="180000" cy="0"/>
                  </a:xfrm>
                  <a:prstGeom prst="line">
                    <a:avLst/>
                  </a:prstGeom>
                  <a:blipFill dpi="0" rotWithShape="0">
                    <a:blip r:embed="rId12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24" name="Straight Connector 223"/>
                  <p:cNvCxnSpPr/>
                  <p:nvPr/>
                </p:nvCxnSpPr>
                <p:spPr bwMode="auto">
                  <a:xfrm>
                    <a:off x="2728384" y="7283450"/>
                    <a:ext cx="180000" cy="0"/>
                  </a:xfrm>
                  <a:prstGeom prst="line">
                    <a:avLst/>
                  </a:prstGeom>
                  <a:blipFill dpi="0" rotWithShape="0">
                    <a:blip r:embed="rId12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25" name="Straight Connector 224"/>
                  <p:cNvCxnSpPr/>
                  <p:nvPr/>
                </p:nvCxnSpPr>
                <p:spPr bwMode="auto">
                  <a:xfrm>
                    <a:off x="2906184" y="7410450"/>
                    <a:ext cx="144000" cy="0"/>
                  </a:xfrm>
                  <a:prstGeom prst="line">
                    <a:avLst/>
                  </a:prstGeom>
                  <a:blipFill dpi="0" rotWithShape="0">
                    <a:blip r:embed="rId12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26" name="Straight Connector 225"/>
                  <p:cNvCxnSpPr/>
                  <p:nvPr/>
                </p:nvCxnSpPr>
                <p:spPr bwMode="auto">
                  <a:xfrm>
                    <a:off x="3153834" y="7410450"/>
                    <a:ext cx="108000" cy="0"/>
                  </a:xfrm>
                  <a:prstGeom prst="line">
                    <a:avLst/>
                  </a:prstGeom>
                  <a:blipFill dpi="0" rotWithShape="0">
                    <a:blip r:embed="rId12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27" name="Straight Connector 226"/>
                  <p:cNvCxnSpPr/>
                  <p:nvPr/>
                </p:nvCxnSpPr>
                <p:spPr bwMode="auto">
                  <a:xfrm>
                    <a:off x="3369734" y="7416800"/>
                    <a:ext cx="108000" cy="0"/>
                  </a:xfrm>
                  <a:prstGeom prst="line">
                    <a:avLst/>
                  </a:prstGeom>
                  <a:blipFill dpi="0" rotWithShape="0">
                    <a:blip r:embed="rId12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28" name="Straight Connector 227"/>
                  <p:cNvCxnSpPr/>
                  <p:nvPr/>
                </p:nvCxnSpPr>
                <p:spPr bwMode="auto">
                  <a:xfrm>
                    <a:off x="3598334" y="7416800"/>
                    <a:ext cx="72000" cy="0"/>
                  </a:xfrm>
                  <a:prstGeom prst="line">
                    <a:avLst/>
                  </a:prstGeom>
                  <a:blipFill dpi="0" rotWithShape="0">
                    <a:blip r:embed="rId12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29" name="Straight Connector 228"/>
                  <p:cNvCxnSpPr/>
                  <p:nvPr/>
                </p:nvCxnSpPr>
                <p:spPr bwMode="auto">
                  <a:xfrm>
                    <a:off x="3007784" y="7283450"/>
                    <a:ext cx="144000" cy="0"/>
                  </a:xfrm>
                  <a:prstGeom prst="line">
                    <a:avLst/>
                  </a:prstGeom>
                  <a:blipFill dpi="0" rotWithShape="0">
                    <a:blip r:embed="rId12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0" name="Straight Connector 229"/>
                  <p:cNvCxnSpPr/>
                  <p:nvPr/>
                </p:nvCxnSpPr>
                <p:spPr bwMode="auto">
                  <a:xfrm>
                    <a:off x="3255434" y="7283450"/>
                    <a:ext cx="144000" cy="0"/>
                  </a:xfrm>
                  <a:prstGeom prst="line">
                    <a:avLst/>
                  </a:prstGeom>
                  <a:blipFill dpi="0" rotWithShape="0">
                    <a:blip r:embed="rId12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1" name="Straight Connector 230"/>
                  <p:cNvCxnSpPr/>
                  <p:nvPr/>
                </p:nvCxnSpPr>
                <p:spPr bwMode="auto">
                  <a:xfrm>
                    <a:off x="3503084" y="7283450"/>
                    <a:ext cx="108000" cy="0"/>
                  </a:xfrm>
                  <a:prstGeom prst="line">
                    <a:avLst/>
                  </a:prstGeom>
                  <a:blipFill dpi="0" rotWithShape="0">
                    <a:blip r:embed="rId12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2" name="Straight Connector 231"/>
                  <p:cNvCxnSpPr/>
                  <p:nvPr/>
                </p:nvCxnSpPr>
                <p:spPr bwMode="auto">
                  <a:xfrm>
                    <a:off x="3757084" y="7283450"/>
                    <a:ext cx="72000" cy="0"/>
                  </a:xfrm>
                  <a:prstGeom prst="line">
                    <a:avLst/>
                  </a:prstGeom>
                  <a:blipFill dpi="0" rotWithShape="0">
                    <a:blip r:embed="rId12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cxnSp>
              <p:nvCxnSpPr>
                <p:cNvPr id="219" name="Straight Connector 218"/>
                <p:cNvCxnSpPr/>
                <p:nvPr/>
              </p:nvCxnSpPr>
              <p:spPr bwMode="auto">
                <a:xfrm>
                  <a:off x="3810000" y="7429500"/>
                  <a:ext cx="349250" cy="0"/>
                </a:xfrm>
                <a:prstGeom prst="line">
                  <a:avLst/>
                </a:prstGeom>
                <a:blipFill dpi="0" rotWithShape="0">
                  <a:blip r:embed="rId12"/>
                  <a:srcRect/>
                  <a:tile tx="0" ty="0" sx="100000" sy="100000" flip="none" algn="tl"/>
                </a:blip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0" name="Straight Connector 219"/>
                <p:cNvCxnSpPr/>
                <p:nvPr/>
              </p:nvCxnSpPr>
              <p:spPr bwMode="auto">
                <a:xfrm>
                  <a:off x="3968750" y="7302500"/>
                  <a:ext cx="250182" cy="0"/>
                </a:xfrm>
                <a:prstGeom prst="line">
                  <a:avLst/>
                </a:prstGeom>
                <a:blipFill dpi="0" rotWithShape="0">
                  <a:blip r:embed="rId12"/>
                  <a:srcRect/>
                  <a:tile tx="0" ty="0" sx="100000" sy="100000" flip="none" algn="tl"/>
                </a:blip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174" name="Straight Connector 173"/>
              <p:cNvCxnSpPr/>
              <p:nvPr/>
            </p:nvCxnSpPr>
            <p:spPr bwMode="auto">
              <a:xfrm>
                <a:off x="1962150" y="7410450"/>
                <a:ext cx="34925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175" name="Group 174"/>
              <p:cNvGrpSpPr/>
              <p:nvPr/>
            </p:nvGrpSpPr>
            <p:grpSpPr>
              <a:xfrm>
                <a:off x="5721350" y="7289800"/>
                <a:ext cx="1860584" cy="133350"/>
                <a:chOff x="3810000" y="7302500"/>
                <a:chExt cx="1860584" cy="133350"/>
              </a:xfrm>
            </p:grpSpPr>
            <p:grpSp>
              <p:nvGrpSpPr>
                <p:cNvPr id="203" name="Group 202"/>
                <p:cNvGrpSpPr/>
                <p:nvPr/>
              </p:nvGrpSpPr>
              <p:grpSpPr>
                <a:xfrm>
                  <a:off x="4233334" y="7302500"/>
                  <a:ext cx="1437250" cy="133350"/>
                  <a:chOff x="2391834" y="7283450"/>
                  <a:chExt cx="1437250" cy="133350"/>
                </a:xfrm>
              </p:grpSpPr>
              <p:cxnSp>
                <p:nvCxnSpPr>
                  <p:cNvPr id="206" name="Straight Connector 205"/>
                  <p:cNvCxnSpPr/>
                  <p:nvPr/>
                </p:nvCxnSpPr>
                <p:spPr bwMode="auto">
                  <a:xfrm>
                    <a:off x="2391834" y="7410450"/>
                    <a:ext cx="180000" cy="0"/>
                  </a:xfrm>
                  <a:prstGeom prst="line">
                    <a:avLst/>
                  </a:prstGeom>
                  <a:blipFill dpi="0" rotWithShape="0">
                    <a:blip r:embed="rId12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07" name="Straight Connector 206"/>
                  <p:cNvCxnSpPr/>
                  <p:nvPr/>
                </p:nvCxnSpPr>
                <p:spPr bwMode="auto">
                  <a:xfrm>
                    <a:off x="2442634" y="7283450"/>
                    <a:ext cx="216000" cy="0"/>
                  </a:xfrm>
                  <a:prstGeom prst="line">
                    <a:avLst/>
                  </a:prstGeom>
                  <a:blipFill dpi="0" rotWithShape="0">
                    <a:blip r:embed="rId12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08" name="Straight Connector 207"/>
                  <p:cNvCxnSpPr/>
                  <p:nvPr/>
                </p:nvCxnSpPr>
                <p:spPr bwMode="auto">
                  <a:xfrm>
                    <a:off x="2658534" y="7410450"/>
                    <a:ext cx="180000" cy="0"/>
                  </a:xfrm>
                  <a:prstGeom prst="line">
                    <a:avLst/>
                  </a:prstGeom>
                  <a:blipFill dpi="0" rotWithShape="0">
                    <a:blip r:embed="rId12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09" name="Straight Connector 208"/>
                  <p:cNvCxnSpPr/>
                  <p:nvPr/>
                </p:nvCxnSpPr>
                <p:spPr bwMode="auto">
                  <a:xfrm>
                    <a:off x="2728384" y="7283450"/>
                    <a:ext cx="180000" cy="0"/>
                  </a:xfrm>
                  <a:prstGeom prst="line">
                    <a:avLst/>
                  </a:prstGeom>
                  <a:blipFill dpi="0" rotWithShape="0">
                    <a:blip r:embed="rId12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10" name="Straight Connector 209"/>
                  <p:cNvCxnSpPr/>
                  <p:nvPr/>
                </p:nvCxnSpPr>
                <p:spPr bwMode="auto">
                  <a:xfrm>
                    <a:off x="2906184" y="7410450"/>
                    <a:ext cx="144000" cy="0"/>
                  </a:xfrm>
                  <a:prstGeom prst="line">
                    <a:avLst/>
                  </a:prstGeom>
                  <a:blipFill dpi="0" rotWithShape="0">
                    <a:blip r:embed="rId12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11" name="Straight Connector 210"/>
                  <p:cNvCxnSpPr/>
                  <p:nvPr/>
                </p:nvCxnSpPr>
                <p:spPr bwMode="auto">
                  <a:xfrm>
                    <a:off x="3153834" y="7410450"/>
                    <a:ext cx="108000" cy="0"/>
                  </a:xfrm>
                  <a:prstGeom prst="line">
                    <a:avLst/>
                  </a:prstGeom>
                  <a:blipFill dpi="0" rotWithShape="0">
                    <a:blip r:embed="rId12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12" name="Straight Connector 211"/>
                  <p:cNvCxnSpPr/>
                  <p:nvPr/>
                </p:nvCxnSpPr>
                <p:spPr bwMode="auto">
                  <a:xfrm>
                    <a:off x="3369734" y="7416800"/>
                    <a:ext cx="108000" cy="0"/>
                  </a:xfrm>
                  <a:prstGeom prst="line">
                    <a:avLst/>
                  </a:prstGeom>
                  <a:blipFill dpi="0" rotWithShape="0">
                    <a:blip r:embed="rId12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13" name="Straight Connector 212"/>
                  <p:cNvCxnSpPr/>
                  <p:nvPr/>
                </p:nvCxnSpPr>
                <p:spPr bwMode="auto">
                  <a:xfrm>
                    <a:off x="3598334" y="7416800"/>
                    <a:ext cx="72000" cy="0"/>
                  </a:xfrm>
                  <a:prstGeom prst="line">
                    <a:avLst/>
                  </a:prstGeom>
                  <a:blipFill dpi="0" rotWithShape="0">
                    <a:blip r:embed="rId12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14" name="Straight Connector 213"/>
                  <p:cNvCxnSpPr/>
                  <p:nvPr/>
                </p:nvCxnSpPr>
                <p:spPr bwMode="auto">
                  <a:xfrm>
                    <a:off x="3007784" y="7283450"/>
                    <a:ext cx="144000" cy="0"/>
                  </a:xfrm>
                  <a:prstGeom prst="line">
                    <a:avLst/>
                  </a:prstGeom>
                  <a:blipFill dpi="0" rotWithShape="0">
                    <a:blip r:embed="rId12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15" name="Straight Connector 214"/>
                  <p:cNvCxnSpPr/>
                  <p:nvPr/>
                </p:nvCxnSpPr>
                <p:spPr bwMode="auto">
                  <a:xfrm>
                    <a:off x="3255434" y="7283450"/>
                    <a:ext cx="144000" cy="0"/>
                  </a:xfrm>
                  <a:prstGeom prst="line">
                    <a:avLst/>
                  </a:prstGeom>
                  <a:blipFill dpi="0" rotWithShape="0">
                    <a:blip r:embed="rId12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16" name="Straight Connector 215"/>
                  <p:cNvCxnSpPr/>
                  <p:nvPr/>
                </p:nvCxnSpPr>
                <p:spPr bwMode="auto">
                  <a:xfrm>
                    <a:off x="3503084" y="7283450"/>
                    <a:ext cx="108000" cy="0"/>
                  </a:xfrm>
                  <a:prstGeom prst="line">
                    <a:avLst/>
                  </a:prstGeom>
                  <a:blipFill dpi="0" rotWithShape="0">
                    <a:blip r:embed="rId12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17" name="Straight Connector 216"/>
                  <p:cNvCxnSpPr/>
                  <p:nvPr/>
                </p:nvCxnSpPr>
                <p:spPr bwMode="auto">
                  <a:xfrm>
                    <a:off x="3757084" y="7283450"/>
                    <a:ext cx="72000" cy="0"/>
                  </a:xfrm>
                  <a:prstGeom prst="line">
                    <a:avLst/>
                  </a:prstGeom>
                  <a:blipFill dpi="0" rotWithShape="0">
                    <a:blip r:embed="rId12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cxnSp>
              <p:nvCxnSpPr>
                <p:cNvPr id="204" name="Straight Connector 203"/>
                <p:cNvCxnSpPr/>
                <p:nvPr/>
              </p:nvCxnSpPr>
              <p:spPr bwMode="auto">
                <a:xfrm>
                  <a:off x="3810000" y="7429500"/>
                  <a:ext cx="349250" cy="0"/>
                </a:xfrm>
                <a:prstGeom prst="line">
                  <a:avLst/>
                </a:prstGeom>
                <a:blipFill dpi="0" rotWithShape="0">
                  <a:blip r:embed="rId12"/>
                  <a:srcRect/>
                  <a:tile tx="0" ty="0" sx="100000" sy="100000" flip="none" algn="tl"/>
                </a:blip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05" name="Straight Connector 204"/>
                <p:cNvCxnSpPr/>
                <p:nvPr/>
              </p:nvCxnSpPr>
              <p:spPr bwMode="auto">
                <a:xfrm>
                  <a:off x="3968750" y="7302500"/>
                  <a:ext cx="250182" cy="0"/>
                </a:xfrm>
                <a:prstGeom prst="line">
                  <a:avLst/>
                </a:prstGeom>
                <a:blipFill dpi="0" rotWithShape="0">
                  <a:blip r:embed="rId12"/>
                  <a:srcRect/>
                  <a:tile tx="0" ty="0" sx="100000" sy="100000" flip="none" algn="tl"/>
                </a:blip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76" name="Group 175"/>
              <p:cNvGrpSpPr/>
              <p:nvPr/>
            </p:nvGrpSpPr>
            <p:grpSpPr>
              <a:xfrm>
                <a:off x="7569200" y="7289800"/>
                <a:ext cx="1860584" cy="133350"/>
                <a:chOff x="3810000" y="7302500"/>
                <a:chExt cx="1860584" cy="133350"/>
              </a:xfrm>
            </p:grpSpPr>
            <p:grpSp>
              <p:nvGrpSpPr>
                <p:cNvPr id="188" name="Group 187"/>
                <p:cNvGrpSpPr/>
                <p:nvPr/>
              </p:nvGrpSpPr>
              <p:grpSpPr>
                <a:xfrm>
                  <a:off x="4233334" y="7302500"/>
                  <a:ext cx="1437250" cy="133350"/>
                  <a:chOff x="2391834" y="7283450"/>
                  <a:chExt cx="1437250" cy="133350"/>
                </a:xfrm>
              </p:grpSpPr>
              <p:cxnSp>
                <p:nvCxnSpPr>
                  <p:cNvPr id="191" name="Straight Connector 190"/>
                  <p:cNvCxnSpPr/>
                  <p:nvPr/>
                </p:nvCxnSpPr>
                <p:spPr bwMode="auto">
                  <a:xfrm>
                    <a:off x="2391834" y="7410450"/>
                    <a:ext cx="180000" cy="0"/>
                  </a:xfrm>
                  <a:prstGeom prst="line">
                    <a:avLst/>
                  </a:prstGeom>
                  <a:blipFill dpi="0" rotWithShape="0">
                    <a:blip r:embed="rId12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92" name="Straight Connector 191"/>
                  <p:cNvCxnSpPr/>
                  <p:nvPr/>
                </p:nvCxnSpPr>
                <p:spPr bwMode="auto">
                  <a:xfrm>
                    <a:off x="2442634" y="7283450"/>
                    <a:ext cx="216000" cy="0"/>
                  </a:xfrm>
                  <a:prstGeom prst="line">
                    <a:avLst/>
                  </a:prstGeom>
                  <a:blipFill dpi="0" rotWithShape="0">
                    <a:blip r:embed="rId12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93" name="Straight Connector 192"/>
                  <p:cNvCxnSpPr/>
                  <p:nvPr/>
                </p:nvCxnSpPr>
                <p:spPr bwMode="auto">
                  <a:xfrm>
                    <a:off x="2658534" y="7410450"/>
                    <a:ext cx="180000" cy="0"/>
                  </a:xfrm>
                  <a:prstGeom prst="line">
                    <a:avLst/>
                  </a:prstGeom>
                  <a:blipFill dpi="0" rotWithShape="0">
                    <a:blip r:embed="rId12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94" name="Straight Connector 193"/>
                  <p:cNvCxnSpPr/>
                  <p:nvPr/>
                </p:nvCxnSpPr>
                <p:spPr bwMode="auto">
                  <a:xfrm>
                    <a:off x="2728384" y="7283450"/>
                    <a:ext cx="180000" cy="0"/>
                  </a:xfrm>
                  <a:prstGeom prst="line">
                    <a:avLst/>
                  </a:prstGeom>
                  <a:blipFill dpi="0" rotWithShape="0">
                    <a:blip r:embed="rId12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95" name="Straight Connector 194"/>
                  <p:cNvCxnSpPr/>
                  <p:nvPr/>
                </p:nvCxnSpPr>
                <p:spPr bwMode="auto">
                  <a:xfrm>
                    <a:off x="2906184" y="7410450"/>
                    <a:ext cx="144000" cy="0"/>
                  </a:xfrm>
                  <a:prstGeom prst="line">
                    <a:avLst/>
                  </a:prstGeom>
                  <a:blipFill dpi="0" rotWithShape="0">
                    <a:blip r:embed="rId12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96" name="Straight Connector 195"/>
                  <p:cNvCxnSpPr/>
                  <p:nvPr/>
                </p:nvCxnSpPr>
                <p:spPr bwMode="auto">
                  <a:xfrm>
                    <a:off x="3153834" y="7410450"/>
                    <a:ext cx="108000" cy="0"/>
                  </a:xfrm>
                  <a:prstGeom prst="line">
                    <a:avLst/>
                  </a:prstGeom>
                  <a:blipFill dpi="0" rotWithShape="0">
                    <a:blip r:embed="rId12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97" name="Straight Connector 196"/>
                  <p:cNvCxnSpPr/>
                  <p:nvPr/>
                </p:nvCxnSpPr>
                <p:spPr bwMode="auto">
                  <a:xfrm>
                    <a:off x="3369734" y="7416800"/>
                    <a:ext cx="108000" cy="0"/>
                  </a:xfrm>
                  <a:prstGeom prst="line">
                    <a:avLst/>
                  </a:prstGeom>
                  <a:blipFill dpi="0" rotWithShape="0">
                    <a:blip r:embed="rId12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98" name="Straight Connector 197"/>
                  <p:cNvCxnSpPr/>
                  <p:nvPr/>
                </p:nvCxnSpPr>
                <p:spPr bwMode="auto">
                  <a:xfrm>
                    <a:off x="3598334" y="7416800"/>
                    <a:ext cx="72000" cy="0"/>
                  </a:xfrm>
                  <a:prstGeom prst="line">
                    <a:avLst/>
                  </a:prstGeom>
                  <a:blipFill dpi="0" rotWithShape="0">
                    <a:blip r:embed="rId12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99" name="Straight Connector 198"/>
                  <p:cNvCxnSpPr/>
                  <p:nvPr/>
                </p:nvCxnSpPr>
                <p:spPr bwMode="auto">
                  <a:xfrm>
                    <a:off x="3007784" y="7283450"/>
                    <a:ext cx="144000" cy="0"/>
                  </a:xfrm>
                  <a:prstGeom prst="line">
                    <a:avLst/>
                  </a:prstGeom>
                  <a:blipFill dpi="0" rotWithShape="0">
                    <a:blip r:embed="rId12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00" name="Straight Connector 199"/>
                  <p:cNvCxnSpPr/>
                  <p:nvPr/>
                </p:nvCxnSpPr>
                <p:spPr bwMode="auto">
                  <a:xfrm>
                    <a:off x="3255434" y="7283450"/>
                    <a:ext cx="144000" cy="0"/>
                  </a:xfrm>
                  <a:prstGeom prst="line">
                    <a:avLst/>
                  </a:prstGeom>
                  <a:blipFill dpi="0" rotWithShape="0">
                    <a:blip r:embed="rId12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01" name="Straight Connector 200"/>
                  <p:cNvCxnSpPr/>
                  <p:nvPr/>
                </p:nvCxnSpPr>
                <p:spPr bwMode="auto">
                  <a:xfrm>
                    <a:off x="3503084" y="7283450"/>
                    <a:ext cx="108000" cy="0"/>
                  </a:xfrm>
                  <a:prstGeom prst="line">
                    <a:avLst/>
                  </a:prstGeom>
                  <a:blipFill dpi="0" rotWithShape="0">
                    <a:blip r:embed="rId12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02" name="Straight Connector 201"/>
                  <p:cNvCxnSpPr/>
                  <p:nvPr/>
                </p:nvCxnSpPr>
                <p:spPr bwMode="auto">
                  <a:xfrm>
                    <a:off x="3757084" y="7283450"/>
                    <a:ext cx="72000" cy="0"/>
                  </a:xfrm>
                  <a:prstGeom prst="line">
                    <a:avLst/>
                  </a:prstGeom>
                  <a:blipFill dpi="0" rotWithShape="0">
                    <a:blip r:embed="rId12"/>
                    <a:srcRect/>
                    <a:tile tx="0" ty="0" sx="100000" sy="100000" flip="none" algn="tl"/>
                  </a:blip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cxnSp>
              <p:nvCxnSpPr>
                <p:cNvPr id="189" name="Straight Connector 188"/>
                <p:cNvCxnSpPr/>
                <p:nvPr/>
              </p:nvCxnSpPr>
              <p:spPr bwMode="auto">
                <a:xfrm>
                  <a:off x="3810000" y="7429500"/>
                  <a:ext cx="349250" cy="0"/>
                </a:xfrm>
                <a:prstGeom prst="line">
                  <a:avLst/>
                </a:prstGeom>
                <a:blipFill dpi="0" rotWithShape="0">
                  <a:blip r:embed="rId12"/>
                  <a:srcRect/>
                  <a:tile tx="0" ty="0" sx="100000" sy="100000" flip="none" algn="tl"/>
                </a:blip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90" name="Straight Connector 189"/>
                <p:cNvCxnSpPr/>
                <p:nvPr/>
              </p:nvCxnSpPr>
              <p:spPr bwMode="auto">
                <a:xfrm>
                  <a:off x="3968750" y="7302500"/>
                  <a:ext cx="250182" cy="0"/>
                </a:xfrm>
                <a:prstGeom prst="line">
                  <a:avLst/>
                </a:prstGeom>
                <a:blipFill dpi="0" rotWithShape="0">
                  <a:blip r:embed="rId12"/>
                  <a:srcRect/>
                  <a:tile tx="0" ty="0" sx="100000" sy="100000" flip="none" algn="tl"/>
                </a:blip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177" name="Straight Connector 176"/>
              <p:cNvCxnSpPr/>
              <p:nvPr/>
            </p:nvCxnSpPr>
            <p:spPr bwMode="auto">
              <a:xfrm>
                <a:off x="9859434" y="7416800"/>
                <a:ext cx="180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8" name="Straight Connector 177"/>
              <p:cNvCxnSpPr/>
              <p:nvPr/>
            </p:nvCxnSpPr>
            <p:spPr bwMode="auto">
              <a:xfrm>
                <a:off x="9910234" y="7289800"/>
                <a:ext cx="216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9" name="Straight Connector 178"/>
              <p:cNvCxnSpPr/>
              <p:nvPr/>
            </p:nvCxnSpPr>
            <p:spPr bwMode="auto">
              <a:xfrm>
                <a:off x="10126134" y="7416800"/>
                <a:ext cx="180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0" name="Straight Connector 179"/>
              <p:cNvCxnSpPr/>
              <p:nvPr/>
            </p:nvCxnSpPr>
            <p:spPr bwMode="auto">
              <a:xfrm>
                <a:off x="10195984" y="7289800"/>
                <a:ext cx="180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1" name="Straight Connector 180"/>
              <p:cNvCxnSpPr/>
              <p:nvPr/>
            </p:nvCxnSpPr>
            <p:spPr bwMode="auto">
              <a:xfrm>
                <a:off x="10373784" y="7416800"/>
                <a:ext cx="144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2" name="Straight Connector 181"/>
              <p:cNvCxnSpPr/>
              <p:nvPr/>
            </p:nvCxnSpPr>
            <p:spPr bwMode="auto">
              <a:xfrm>
                <a:off x="9436100" y="7416800"/>
                <a:ext cx="34925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3" name="Straight Connector 182"/>
              <p:cNvCxnSpPr/>
              <p:nvPr/>
            </p:nvCxnSpPr>
            <p:spPr bwMode="auto">
              <a:xfrm>
                <a:off x="9594850" y="7289800"/>
                <a:ext cx="250182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4" name="Straight Connector 183"/>
              <p:cNvCxnSpPr/>
              <p:nvPr/>
            </p:nvCxnSpPr>
            <p:spPr bwMode="auto">
              <a:xfrm>
                <a:off x="1515534" y="7416800"/>
                <a:ext cx="108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5" name="Straight Connector 184"/>
              <p:cNvCxnSpPr/>
              <p:nvPr/>
            </p:nvCxnSpPr>
            <p:spPr bwMode="auto">
              <a:xfrm>
                <a:off x="1744134" y="7416800"/>
                <a:ext cx="72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6" name="Straight Connector 185"/>
              <p:cNvCxnSpPr/>
              <p:nvPr/>
            </p:nvCxnSpPr>
            <p:spPr bwMode="auto">
              <a:xfrm>
                <a:off x="1648884" y="7283450"/>
                <a:ext cx="108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7" name="Straight Connector 186"/>
              <p:cNvCxnSpPr/>
              <p:nvPr/>
            </p:nvCxnSpPr>
            <p:spPr bwMode="auto">
              <a:xfrm>
                <a:off x="1902884" y="7283450"/>
                <a:ext cx="72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94" name="Group 93"/>
            <p:cNvGrpSpPr/>
            <p:nvPr/>
          </p:nvGrpSpPr>
          <p:grpSpPr>
            <a:xfrm>
              <a:off x="2432052" y="6883400"/>
              <a:ext cx="1835182" cy="6350"/>
              <a:chOff x="2432052" y="6883400"/>
              <a:chExt cx="1835182" cy="6350"/>
            </a:xfrm>
          </p:grpSpPr>
          <p:cxnSp>
            <p:nvCxnSpPr>
              <p:cNvPr id="164" name="Straight Connector 163"/>
              <p:cNvCxnSpPr/>
              <p:nvPr/>
            </p:nvCxnSpPr>
            <p:spPr bwMode="auto">
              <a:xfrm>
                <a:off x="2614084" y="6883400"/>
                <a:ext cx="216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5" name="Straight Connector 164"/>
              <p:cNvCxnSpPr/>
              <p:nvPr/>
            </p:nvCxnSpPr>
            <p:spPr bwMode="auto">
              <a:xfrm>
                <a:off x="2976034" y="6883400"/>
                <a:ext cx="180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6" name="Straight Connector 165"/>
              <p:cNvCxnSpPr/>
              <p:nvPr/>
            </p:nvCxnSpPr>
            <p:spPr bwMode="auto">
              <a:xfrm>
                <a:off x="3299884" y="6883400"/>
                <a:ext cx="180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7" name="Straight Connector 166"/>
              <p:cNvCxnSpPr/>
              <p:nvPr/>
            </p:nvCxnSpPr>
            <p:spPr bwMode="auto">
              <a:xfrm>
                <a:off x="3611034" y="6883400"/>
                <a:ext cx="144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8" name="Straight Connector 167"/>
              <p:cNvCxnSpPr/>
              <p:nvPr/>
            </p:nvCxnSpPr>
            <p:spPr bwMode="auto">
              <a:xfrm>
                <a:off x="3915834" y="6889750"/>
                <a:ext cx="108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9" name="Straight Connector 168"/>
              <p:cNvCxnSpPr/>
              <p:nvPr/>
            </p:nvCxnSpPr>
            <p:spPr bwMode="auto">
              <a:xfrm>
                <a:off x="4195234" y="6889750"/>
                <a:ext cx="72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0" name="Straight Connector 169"/>
              <p:cNvCxnSpPr/>
              <p:nvPr/>
            </p:nvCxnSpPr>
            <p:spPr bwMode="auto">
              <a:xfrm>
                <a:off x="2432052" y="6883400"/>
                <a:ext cx="71997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95" name="Group 94"/>
            <p:cNvGrpSpPr/>
            <p:nvPr/>
          </p:nvGrpSpPr>
          <p:grpSpPr>
            <a:xfrm>
              <a:off x="4464052" y="6883400"/>
              <a:ext cx="1835182" cy="6350"/>
              <a:chOff x="2432052" y="6883400"/>
              <a:chExt cx="1835182" cy="6350"/>
            </a:xfrm>
          </p:grpSpPr>
          <p:cxnSp>
            <p:nvCxnSpPr>
              <p:cNvPr id="157" name="Straight Connector 156"/>
              <p:cNvCxnSpPr/>
              <p:nvPr/>
            </p:nvCxnSpPr>
            <p:spPr bwMode="auto">
              <a:xfrm>
                <a:off x="2614084" y="6883400"/>
                <a:ext cx="216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8" name="Straight Connector 157"/>
              <p:cNvCxnSpPr/>
              <p:nvPr/>
            </p:nvCxnSpPr>
            <p:spPr bwMode="auto">
              <a:xfrm>
                <a:off x="2976034" y="6883400"/>
                <a:ext cx="180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9" name="Straight Connector 158"/>
              <p:cNvCxnSpPr/>
              <p:nvPr/>
            </p:nvCxnSpPr>
            <p:spPr bwMode="auto">
              <a:xfrm>
                <a:off x="3299884" y="6883400"/>
                <a:ext cx="180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0" name="Straight Connector 159"/>
              <p:cNvCxnSpPr/>
              <p:nvPr/>
            </p:nvCxnSpPr>
            <p:spPr bwMode="auto">
              <a:xfrm>
                <a:off x="3611034" y="6883400"/>
                <a:ext cx="144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1" name="Straight Connector 160"/>
              <p:cNvCxnSpPr/>
              <p:nvPr/>
            </p:nvCxnSpPr>
            <p:spPr bwMode="auto">
              <a:xfrm>
                <a:off x="3915834" y="6889750"/>
                <a:ext cx="108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2" name="Straight Connector 161"/>
              <p:cNvCxnSpPr/>
              <p:nvPr/>
            </p:nvCxnSpPr>
            <p:spPr bwMode="auto">
              <a:xfrm>
                <a:off x="4195234" y="6889750"/>
                <a:ext cx="72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3" name="Straight Connector 162"/>
              <p:cNvCxnSpPr/>
              <p:nvPr/>
            </p:nvCxnSpPr>
            <p:spPr bwMode="auto">
              <a:xfrm>
                <a:off x="2432052" y="6883400"/>
                <a:ext cx="71997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96" name="Group 95"/>
            <p:cNvGrpSpPr/>
            <p:nvPr/>
          </p:nvGrpSpPr>
          <p:grpSpPr>
            <a:xfrm>
              <a:off x="6477002" y="6889750"/>
              <a:ext cx="1835182" cy="6350"/>
              <a:chOff x="2432052" y="6883400"/>
              <a:chExt cx="1835182" cy="6350"/>
            </a:xfrm>
          </p:grpSpPr>
          <p:cxnSp>
            <p:nvCxnSpPr>
              <p:cNvPr id="150" name="Straight Connector 149"/>
              <p:cNvCxnSpPr/>
              <p:nvPr/>
            </p:nvCxnSpPr>
            <p:spPr bwMode="auto">
              <a:xfrm>
                <a:off x="2614084" y="6883400"/>
                <a:ext cx="216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1" name="Straight Connector 150"/>
              <p:cNvCxnSpPr/>
              <p:nvPr/>
            </p:nvCxnSpPr>
            <p:spPr bwMode="auto">
              <a:xfrm>
                <a:off x="2976034" y="6883400"/>
                <a:ext cx="180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2" name="Straight Connector 151"/>
              <p:cNvCxnSpPr/>
              <p:nvPr/>
            </p:nvCxnSpPr>
            <p:spPr bwMode="auto">
              <a:xfrm>
                <a:off x="3299884" y="6883400"/>
                <a:ext cx="180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3" name="Straight Connector 152"/>
              <p:cNvCxnSpPr/>
              <p:nvPr/>
            </p:nvCxnSpPr>
            <p:spPr bwMode="auto">
              <a:xfrm>
                <a:off x="3611034" y="6883400"/>
                <a:ext cx="144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4" name="Straight Connector 153"/>
              <p:cNvCxnSpPr/>
              <p:nvPr/>
            </p:nvCxnSpPr>
            <p:spPr bwMode="auto">
              <a:xfrm>
                <a:off x="3915834" y="6889750"/>
                <a:ext cx="108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5" name="Straight Connector 154"/>
              <p:cNvCxnSpPr/>
              <p:nvPr/>
            </p:nvCxnSpPr>
            <p:spPr bwMode="auto">
              <a:xfrm>
                <a:off x="4195234" y="6889750"/>
                <a:ext cx="72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6" name="Straight Connector 155"/>
              <p:cNvCxnSpPr/>
              <p:nvPr/>
            </p:nvCxnSpPr>
            <p:spPr bwMode="auto">
              <a:xfrm>
                <a:off x="2432052" y="6883400"/>
                <a:ext cx="71997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97" name="Group 96"/>
            <p:cNvGrpSpPr/>
            <p:nvPr/>
          </p:nvGrpSpPr>
          <p:grpSpPr>
            <a:xfrm>
              <a:off x="8502652" y="6889750"/>
              <a:ext cx="1835182" cy="6350"/>
              <a:chOff x="2432052" y="6883400"/>
              <a:chExt cx="1835182" cy="6350"/>
            </a:xfrm>
          </p:grpSpPr>
          <p:cxnSp>
            <p:nvCxnSpPr>
              <p:cNvPr id="143" name="Straight Connector 142"/>
              <p:cNvCxnSpPr/>
              <p:nvPr/>
            </p:nvCxnSpPr>
            <p:spPr bwMode="auto">
              <a:xfrm>
                <a:off x="2614084" y="6883400"/>
                <a:ext cx="216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4" name="Straight Connector 143"/>
              <p:cNvCxnSpPr/>
              <p:nvPr/>
            </p:nvCxnSpPr>
            <p:spPr bwMode="auto">
              <a:xfrm>
                <a:off x="2976034" y="6883400"/>
                <a:ext cx="180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5" name="Straight Connector 144"/>
              <p:cNvCxnSpPr/>
              <p:nvPr/>
            </p:nvCxnSpPr>
            <p:spPr bwMode="auto">
              <a:xfrm>
                <a:off x="3299884" y="6883400"/>
                <a:ext cx="180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6" name="Straight Connector 145"/>
              <p:cNvCxnSpPr/>
              <p:nvPr/>
            </p:nvCxnSpPr>
            <p:spPr bwMode="auto">
              <a:xfrm>
                <a:off x="3611034" y="6883400"/>
                <a:ext cx="144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7" name="Straight Connector 146"/>
              <p:cNvCxnSpPr/>
              <p:nvPr/>
            </p:nvCxnSpPr>
            <p:spPr bwMode="auto">
              <a:xfrm>
                <a:off x="3915834" y="6889750"/>
                <a:ext cx="108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8" name="Straight Connector 147"/>
              <p:cNvCxnSpPr/>
              <p:nvPr/>
            </p:nvCxnSpPr>
            <p:spPr bwMode="auto">
              <a:xfrm>
                <a:off x="4195234" y="6889750"/>
                <a:ext cx="72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9" name="Straight Connector 148"/>
              <p:cNvCxnSpPr/>
              <p:nvPr/>
            </p:nvCxnSpPr>
            <p:spPr bwMode="auto">
              <a:xfrm>
                <a:off x="2432052" y="6883400"/>
                <a:ext cx="71997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98" name="Straight Connector 97"/>
            <p:cNvCxnSpPr/>
            <p:nvPr/>
          </p:nvCxnSpPr>
          <p:spPr bwMode="auto">
            <a:xfrm>
              <a:off x="1636184" y="6883400"/>
              <a:ext cx="144000" cy="0"/>
            </a:xfrm>
            <a:prstGeom prst="line">
              <a:avLst/>
            </a:prstGeom>
            <a:blipFill dpi="0" rotWithShape="0">
              <a:blip r:embed="rId12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Straight Connector 98"/>
            <p:cNvCxnSpPr/>
            <p:nvPr/>
          </p:nvCxnSpPr>
          <p:spPr bwMode="auto">
            <a:xfrm>
              <a:off x="1940984" y="6889750"/>
              <a:ext cx="108000" cy="0"/>
            </a:xfrm>
            <a:prstGeom prst="line">
              <a:avLst/>
            </a:prstGeom>
            <a:blipFill dpi="0" rotWithShape="0">
              <a:blip r:embed="rId12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Straight Connector 99"/>
            <p:cNvCxnSpPr/>
            <p:nvPr/>
          </p:nvCxnSpPr>
          <p:spPr bwMode="auto">
            <a:xfrm>
              <a:off x="2220384" y="6889750"/>
              <a:ext cx="72000" cy="0"/>
            </a:xfrm>
            <a:prstGeom prst="line">
              <a:avLst/>
            </a:prstGeom>
            <a:blipFill dpi="0" rotWithShape="0">
              <a:blip r:embed="rId12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Straight Connector 100"/>
            <p:cNvCxnSpPr/>
            <p:nvPr/>
          </p:nvCxnSpPr>
          <p:spPr bwMode="auto">
            <a:xfrm>
              <a:off x="10471152" y="6896100"/>
              <a:ext cx="71997" cy="0"/>
            </a:xfrm>
            <a:prstGeom prst="line">
              <a:avLst/>
            </a:prstGeom>
            <a:blipFill dpi="0" rotWithShape="0">
              <a:blip r:embed="rId12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02" name="Group 101"/>
            <p:cNvGrpSpPr/>
            <p:nvPr/>
          </p:nvGrpSpPr>
          <p:grpSpPr>
            <a:xfrm>
              <a:off x="2622552" y="6330950"/>
              <a:ext cx="2260632" cy="6350"/>
              <a:chOff x="2622552" y="6330950"/>
              <a:chExt cx="2260632" cy="6350"/>
            </a:xfrm>
          </p:grpSpPr>
          <p:cxnSp>
            <p:nvCxnSpPr>
              <p:cNvPr id="136" name="Straight Connector 135"/>
              <p:cNvCxnSpPr/>
              <p:nvPr/>
            </p:nvCxnSpPr>
            <p:spPr bwMode="auto">
              <a:xfrm>
                <a:off x="2880784" y="6330950"/>
                <a:ext cx="216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7" name="Straight Connector 136"/>
              <p:cNvCxnSpPr/>
              <p:nvPr/>
            </p:nvCxnSpPr>
            <p:spPr bwMode="auto">
              <a:xfrm>
                <a:off x="3312584" y="6330950"/>
                <a:ext cx="180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8" name="Straight Connector 137"/>
              <p:cNvCxnSpPr/>
              <p:nvPr/>
            </p:nvCxnSpPr>
            <p:spPr bwMode="auto">
              <a:xfrm>
                <a:off x="3706284" y="6330950"/>
                <a:ext cx="180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9" name="Straight Connector 138"/>
              <p:cNvCxnSpPr/>
              <p:nvPr/>
            </p:nvCxnSpPr>
            <p:spPr bwMode="auto">
              <a:xfrm>
                <a:off x="4093634" y="6330950"/>
                <a:ext cx="144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0" name="Straight Connector 139"/>
              <p:cNvCxnSpPr/>
              <p:nvPr/>
            </p:nvCxnSpPr>
            <p:spPr bwMode="auto">
              <a:xfrm>
                <a:off x="4468284" y="6337300"/>
                <a:ext cx="108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1" name="Straight Connector 140"/>
              <p:cNvCxnSpPr/>
              <p:nvPr/>
            </p:nvCxnSpPr>
            <p:spPr bwMode="auto">
              <a:xfrm>
                <a:off x="4811184" y="6337300"/>
                <a:ext cx="72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2" name="Straight Connector 141"/>
              <p:cNvCxnSpPr/>
              <p:nvPr/>
            </p:nvCxnSpPr>
            <p:spPr bwMode="auto">
              <a:xfrm>
                <a:off x="2622552" y="6330950"/>
                <a:ext cx="71997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3" name="Group 102"/>
            <p:cNvGrpSpPr/>
            <p:nvPr/>
          </p:nvGrpSpPr>
          <p:grpSpPr>
            <a:xfrm>
              <a:off x="5137152" y="6343650"/>
              <a:ext cx="2260632" cy="6350"/>
              <a:chOff x="2622552" y="6330950"/>
              <a:chExt cx="2260632" cy="6350"/>
            </a:xfrm>
          </p:grpSpPr>
          <p:cxnSp>
            <p:nvCxnSpPr>
              <p:cNvPr id="129" name="Straight Connector 128"/>
              <p:cNvCxnSpPr/>
              <p:nvPr/>
            </p:nvCxnSpPr>
            <p:spPr bwMode="auto">
              <a:xfrm>
                <a:off x="2880784" y="6330950"/>
                <a:ext cx="216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0" name="Straight Connector 129"/>
              <p:cNvCxnSpPr/>
              <p:nvPr/>
            </p:nvCxnSpPr>
            <p:spPr bwMode="auto">
              <a:xfrm>
                <a:off x="3312584" y="6330950"/>
                <a:ext cx="180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1" name="Straight Connector 130"/>
              <p:cNvCxnSpPr/>
              <p:nvPr/>
            </p:nvCxnSpPr>
            <p:spPr bwMode="auto">
              <a:xfrm>
                <a:off x="3706284" y="6330950"/>
                <a:ext cx="180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2" name="Straight Connector 131"/>
              <p:cNvCxnSpPr/>
              <p:nvPr/>
            </p:nvCxnSpPr>
            <p:spPr bwMode="auto">
              <a:xfrm>
                <a:off x="4093634" y="6330950"/>
                <a:ext cx="144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3" name="Straight Connector 132"/>
              <p:cNvCxnSpPr/>
              <p:nvPr/>
            </p:nvCxnSpPr>
            <p:spPr bwMode="auto">
              <a:xfrm>
                <a:off x="4468284" y="6337300"/>
                <a:ext cx="108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4" name="Straight Connector 133"/>
              <p:cNvCxnSpPr/>
              <p:nvPr/>
            </p:nvCxnSpPr>
            <p:spPr bwMode="auto">
              <a:xfrm>
                <a:off x="4811184" y="6337300"/>
                <a:ext cx="72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5" name="Straight Connector 134"/>
              <p:cNvCxnSpPr/>
              <p:nvPr/>
            </p:nvCxnSpPr>
            <p:spPr bwMode="auto">
              <a:xfrm>
                <a:off x="2622552" y="6330950"/>
                <a:ext cx="71997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4" name="Group 103"/>
            <p:cNvGrpSpPr/>
            <p:nvPr/>
          </p:nvGrpSpPr>
          <p:grpSpPr>
            <a:xfrm>
              <a:off x="7740652" y="6343650"/>
              <a:ext cx="2260632" cy="6350"/>
              <a:chOff x="2622552" y="6330950"/>
              <a:chExt cx="2260632" cy="6350"/>
            </a:xfrm>
          </p:grpSpPr>
          <p:cxnSp>
            <p:nvCxnSpPr>
              <p:cNvPr id="122" name="Straight Connector 121"/>
              <p:cNvCxnSpPr/>
              <p:nvPr/>
            </p:nvCxnSpPr>
            <p:spPr bwMode="auto">
              <a:xfrm>
                <a:off x="2880784" y="6330950"/>
                <a:ext cx="216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3" name="Straight Connector 122"/>
              <p:cNvCxnSpPr/>
              <p:nvPr/>
            </p:nvCxnSpPr>
            <p:spPr bwMode="auto">
              <a:xfrm>
                <a:off x="3312584" y="6330950"/>
                <a:ext cx="180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4" name="Straight Connector 123"/>
              <p:cNvCxnSpPr/>
              <p:nvPr/>
            </p:nvCxnSpPr>
            <p:spPr bwMode="auto">
              <a:xfrm>
                <a:off x="3706284" y="6330950"/>
                <a:ext cx="180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5" name="Straight Connector 124"/>
              <p:cNvCxnSpPr/>
              <p:nvPr/>
            </p:nvCxnSpPr>
            <p:spPr bwMode="auto">
              <a:xfrm>
                <a:off x="4093634" y="6330950"/>
                <a:ext cx="144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6" name="Straight Connector 125"/>
              <p:cNvCxnSpPr/>
              <p:nvPr/>
            </p:nvCxnSpPr>
            <p:spPr bwMode="auto">
              <a:xfrm>
                <a:off x="4468284" y="6337300"/>
                <a:ext cx="108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7" name="Straight Connector 126"/>
              <p:cNvCxnSpPr/>
              <p:nvPr/>
            </p:nvCxnSpPr>
            <p:spPr bwMode="auto">
              <a:xfrm>
                <a:off x="4811184" y="6337300"/>
                <a:ext cx="72000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8" name="Straight Connector 127"/>
              <p:cNvCxnSpPr/>
              <p:nvPr/>
            </p:nvCxnSpPr>
            <p:spPr bwMode="auto">
              <a:xfrm>
                <a:off x="2622552" y="6330950"/>
                <a:ext cx="71997" cy="0"/>
              </a:xfrm>
              <a:prstGeom prst="line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05" name="Straight Connector 104"/>
            <p:cNvCxnSpPr/>
            <p:nvPr/>
          </p:nvCxnSpPr>
          <p:spPr bwMode="auto">
            <a:xfrm>
              <a:off x="1502834" y="6324600"/>
              <a:ext cx="180000" cy="0"/>
            </a:xfrm>
            <a:prstGeom prst="line">
              <a:avLst/>
            </a:prstGeom>
            <a:blipFill dpi="0" rotWithShape="0">
              <a:blip r:embed="rId12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Straight Connector 105"/>
            <p:cNvCxnSpPr/>
            <p:nvPr/>
          </p:nvCxnSpPr>
          <p:spPr bwMode="auto">
            <a:xfrm>
              <a:off x="1890184" y="6324600"/>
              <a:ext cx="144000" cy="0"/>
            </a:xfrm>
            <a:prstGeom prst="line">
              <a:avLst/>
            </a:prstGeom>
            <a:blipFill dpi="0" rotWithShape="0">
              <a:blip r:embed="rId12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" name="Straight Connector 106"/>
            <p:cNvCxnSpPr/>
            <p:nvPr/>
          </p:nvCxnSpPr>
          <p:spPr bwMode="auto">
            <a:xfrm>
              <a:off x="2264834" y="6330950"/>
              <a:ext cx="108000" cy="0"/>
            </a:xfrm>
            <a:prstGeom prst="line">
              <a:avLst/>
            </a:prstGeom>
            <a:blipFill dpi="0" rotWithShape="0">
              <a:blip r:embed="rId12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Straight Connector 107"/>
            <p:cNvCxnSpPr/>
            <p:nvPr/>
          </p:nvCxnSpPr>
          <p:spPr bwMode="auto">
            <a:xfrm>
              <a:off x="2607734" y="6330950"/>
              <a:ext cx="72000" cy="0"/>
            </a:xfrm>
            <a:prstGeom prst="line">
              <a:avLst/>
            </a:prstGeom>
            <a:blipFill dpi="0" rotWithShape="0">
              <a:blip r:embed="rId12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/>
            <p:cNvCxnSpPr/>
            <p:nvPr/>
          </p:nvCxnSpPr>
          <p:spPr bwMode="auto">
            <a:xfrm>
              <a:off x="10248902" y="6350000"/>
              <a:ext cx="71997" cy="0"/>
            </a:xfrm>
            <a:prstGeom prst="line">
              <a:avLst/>
            </a:prstGeom>
            <a:blipFill dpi="0" rotWithShape="0">
              <a:blip r:embed="rId12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Straight Connector 109"/>
            <p:cNvCxnSpPr/>
            <p:nvPr/>
          </p:nvCxnSpPr>
          <p:spPr bwMode="auto">
            <a:xfrm>
              <a:off x="3515784" y="4972050"/>
              <a:ext cx="216000" cy="0"/>
            </a:xfrm>
            <a:prstGeom prst="line">
              <a:avLst/>
            </a:prstGeom>
            <a:blipFill dpi="0" rotWithShape="0">
              <a:blip r:embed="rId12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Straight Connector 110"/>
            <p:cNvCxnSpPr/>
            <p:nvPr/>
          </p:nvCxnSpPr>
          <p:spPr bwMode="auto">
            <a:xfrm>
              <a:off x="4144434" y="4972050"/>
              <a:ext cx="180000" cy="0"/>
            </a:xfrm>
            <a:prstGeom prst="line">
              <a:avLst/>
            </a:prstGeom>
            <a:blipFill dpi="0" rotWithShape="0">
              <a:blip r:embed="rId12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Straight Connector 111"/>
            <p:cNvCxnSpPr/>
            <p:nvPr/>
          </p:nvCxnSpPr>
          <p:spPr bwMode="auto">
            <a:xfrm>
              <a:off x="4722284" y="4972050"/>
              <a:ext cx="180000" cy="0"/>
            </a:xfrm>
            <a:prstGeom prst="line">
              <a:avLst/>
            </a:prstGeom>
            <a:blipFill dpi="0" rotWithShape="0">
              <a:blip r:embed="rId12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Straight Connector 112"/>
            <p:cNvCxnSpPr/>
            <p:nvPr/>
          </p:nvCxnSpPr>
          <p:spPr bwMode="auto">
            <a:xfrm>
              <a:off x="5281084" y="4972050"/>
              <a:ext cx="144000" cy="0"/>
            </a:xfrm>
            <a:prstGeom prst="line">
              <a:avLst/>
            </a:prstGeom>
            <a:blipFill dpi="0" rotWithShape="0">
              <a:blip r:embed="rId12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4" name="Straight Connector 113"/>
            <p:cNvCxnSpPr/>
            <p:nvPr/>
          </p:nvCxnSpPr>
          <p:spPr bwMode="auto">
            <a:xfrm>
              <a:off x="5827184" y="4978400"/>
              <a:ext cx="108000" cy="0"/>
            </a:xfrm>
            <a:prstGeom prst="line">
              <a:avLst/>
            </a:prstGeom>
            <a:blipFill dpi="0" rotWithShape="0">
              <a:blip r:embed="rId12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" name="Straight Connector 114"/>
            <p:cNvCxnSpPr/>
            <p:nvPr/>
          </p:nvCxnSpPr>
          <p:spPr bwMode="auto">
            <a:xfrm>
              <a:off x="6328834" y="4978400"/>
              <a:ext cx="72000" cy="0"/>
            </a:xfrm>
            <a:prstGeom prst="line">
              <a:avLst/>
            </a:prstGeom>
            <a:blipFill dpi="0" rotWithShape="0">
              <a:blip r:embed="rId12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" name="Straight Connector 115"/>
            <p:cNvCxnSpPr/>
            <p:nvPr/>
          </p:nvCxnSpPr>
          <p:spPr bwMode="auto">
            <a:xfrm>
              <a:off x="8367184" y="4978400"/>
              <a:ext cx="216000" cy="0"/>
            </a:xfrm>
            <a:prstGeom prst="line">
              <a:avLst/>
            </a:prstGeom>
            <a:blipFill dpi="0" rotWithShape="0">
              <a:blip r:embed="rId12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7" name="Straight Connector 116"/>
            <p:cNvCxnSpPr/>
            <p:nvPr/>
          </p:nvCxnSpPr>
          <p:spPr bwMode="auto">
            <a:xfrm>
              <a:off x="8995834" y="4978400"/>
              <a:ext cx="180000" cy="0"/>
            </a:xfrm>
            <a:prstGeom prst="line">
              <a:avLst/>
            </a:prstGeom>
            <a:blipFill dpi="0" rotWithShape="0">
              <a:blip r:embed="rId12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Straight Connector 117"/>
            <p:cNvCxnSpPr/>
            <p:nvPr/>
          </p:nvCxnSpPr>
          <p:spPr bwMode="auto">
            <a:xfrm>
              <a:off x="9573684" y="4978400"/>
              <a:ext cx="180000" cy="0"/>
            </a:xfrm>
            <a:prstGeom prst="line">
              <a:avLst/>
            </a:prstGeom>
            <a:blipFill dpi="0" rotWithShape="0">
              <a:blip r:embed="rId12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/>
            <p:cNvCxnSpPr/>
            <p:nvPr/>
          </p:nvCxnSpPr>
          <p:spPr bwMode="auto">
            <a:xfrm>
              <a:off x="10132484" y="4978400"/>
              <a:ext cx="144000" cy="0"/>
            </a:xfrm>
            <a:prstGeom prst="line">
              <a:avLst/>
            </a:prstGeom>
            <a:blipFill dpi="0" rotWithShape="0">
              <a:blip r:embed="rId12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/>
            <p:cNvCxnSpPr/>
            <p:nvPr/>
          </p:nvCxnSpPr>
          <p:spPr bwMode="auto">
            <a:xfrm>
              <a:off x="6813550" y="4978400"/>
              <a:ext cx="1147596" cy="0"/>
            </a:xfrm>
            <a:prstGeom prst="line">
              <a:avLst/>
            </a:prstGeom>
            <a:blipFill dpi="0" rotWithShape="0">
              <a:blip r:embed="rId12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/>
            <p:cNvCxnSpPr/>
            <p:nvPr/>
          </p:nvCxnSpPr>
          <p:spPr bwMode="auto">
            <a:xfrm>
              <a:off x="1974850" y="4972050"/>
              <a:ext cx="1147596" cy="0"/>
            </a:xfrm>
            <a:prstGeom prst="line">
              <a:avLst/>
            </a:prstGeom>
            <a:blipFill dpi="0" rotWithShape="0">
              <a:blip r:embed="rId12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45" name="Connecteur droit avec flèche 69"/>
          <p:cNvCxnSpPr/>
          <p:nvPr/>
        </p:nvCxnSpPr>
        <p:spPr>
          <a:xfrm flipV="1">
            <a:off x="1864223" y="3677842"/>
            <a:ext cx="571500" cy="6350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Connecteur droit avec flèche 69"/>
          <p:cNvCxnSpPr/>
          <p:nvPr/>
        </p:nvCxnSpPr>
        <p:spPr>
          <a:xfrm>
            <a:off x="5265592" y="3131608"/>
            <a:ext cx="285750" cy="288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8" name="Text Box 7"/>
          <p:cNvSpPr txBox="1">
            <a:spLocks noChangeArrowheads="1"/>
          </p:cNvSpPr>
          <p:nvPr/>
        </p:nvSpPr>
        <p:spPr bwMode="auto">
          <a:xfrm>
            <a:off x="5729463" y="723244"/>
            <a:ext cx="13918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smtClean="0">
                <a:solidFill>
                  <a:srgbClr val="000000"/>
                </a:solidFill>
                <a:latin typeface="Avenir Book"/>
                <a:cs typeface="Avenir Book"/>
              </a:rPr>
              <a:t>sample</a:t>
            </a:r>
            <a:endParaRPr lang="en-US" sz="1200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249" name="Text Box 7"/>
          <p:cNvSpPr txBox="1">
            <a:spLocks noChangeArrowheads="1"/>
          </p:cNvSpPr>
          <p:nvPr/>
        </p:nvSpPr>
        <p:spPr bwMode="auto">
          <a:xfrm>
            <a:off x="5352364" y="2264568"/>
            <a:ext cx="13918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Flux at sample</a:t>
            </a:r>
          </a:p>
        </p:txBody>
      </p:sp>
      <p:sp>
        <p:nvSpPr>
          <p:cNvPr id="250" name="Text Box 7"/>
          <p:cNvSpPr txBox="1">
            <a:spLocks noChangeArrowheads="1"/>
          </p:cNvSpPr>
          <p:nvPr/>
        </p:nvSpPr>
        <p:spPr bwMode="auto">
          <a:xfrm>
            <a:off x="7236868" y="2264568"/>
            <a:ext cx="13918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Flux at detector</a:t>
            </a:r>
          </a:p>
        </p:txBody>
      </p:sp>
      <p:sp>
        <p:nvSpPr>
          <p:cNvPr id="251" name="Text Box 7"/>
          <p:cNvSpPr txBox="1">
            <a:spLocks noChangeArrowheads="1"/>
          </p:cNvSpPr>
          <p:nvPr/>
        </p:nvSpPr>
        <p:spPr bwMode="auto">
          <a:xfrm>
            <a:off x="3067911" y="2267434"/>
            <a:ext cx="16013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Beam transportation</a:t>
            </a:r>
          </a:p>
        </p:txBody>
      </p:sp>
      <p:sp>
        <p:nvSpPr>
          <p:cNvPr id="252" name="Text Box 7"/>
          <p:cNvSpPr txBox="1">
            <a:spLocks noChangeArrowheads="1"/>
          </p:cNvSpPr>
          <p:nvPr/>
        </p:nvSpPr>
        <p:spPr bwMode="auto">
          <a:xfrm>
            <a:off x="604465" y="2267433"/>
            <a:ext cx="16013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smtClean="0">
                <a:solidFill>
                  <a:srgbClr val="000000"/>
                </a:solidFill>
                <a:latin typeface="Avenir Book"/>
                <a:cs typeface="Avenir Book"/>
              </a:rPr>
              <a:t>Source</a:t>
            </a:r>
            <a:endParaRPr lang="en-US" sz="1200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253" name="Text Box 7"/>
          <p:cNvSpPr txBox="1">
            <a:spLocks noChangeArrowheads="1"/>
          </p:cNvSpPr>
          <p:nvPr/>
        </p:nvSpPr>
        <p:spPr bwMode="auto">
          <a:xfrm>
            <a:off x="2341447" y="6033101"/>
            <a:ext cx="44738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Avenir Book"/>
                <a:cs typeface="Avenir Book"/>
              </a:rPr>
              <a:t>Each instrument is different!</a:t>
            </a:r>
          </a:p>
        </p:txBody>
      </p:sp>
      <p:sp>
        <p:nvSpPr>
          <p:cNvPr id="3" name="Oval 2"/>
          <p:cNvSpPr/>
          <p:nvPr/>
        </p:nvSpPr>
        <p:spPr>
          <a:xfrm>
            <a:off x="6697176" y="190500"/>
            <a:ext cx="2372251" cy="5321300"/>
          </a:xfrm>
          <a:prstGeom prst="ellipse">
            <a:avLst/>
          </a:prstGeom>
          <a:noFill/>
          <a:ln>
            <a:solidFill>
              <a:srgbClr val="FF0000">
                <a:alpha val="99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4" name="Connecteur droit avec flèche 69"/>
          <p:cNvCxnSpPr/>
          <p:nvPr/>
        </p:nvCxnSpPr>
        <p:spPr>
          <a:xfrm flipV="1">
            <a:off x="7217911" y="3543323"/>
            <a:ext cx="472117" cy="7273"/>
          </a:xfrm>
          <a:prstGeom prst="straightConnector1">
            <a:avLst/>
          </a:prstGeom>
          <a:ln w="25400">
            <a:solidFill>
              <a:srgbClr val="387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31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Picture 3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08633" y="1077513"/>
            <a:ext cx="4408928" cy="3306697"/>
          </a:xfrm>
          <a:prstGeom prst="rect">
            <a:avLst/>
          </a:prstGeom>
        </p:spPr>
      </p:pic>
      <p:pic>
        <p:nvPicPr>
          <p:cNvPr id="327" name="Picture 3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450" y="526397"/>
            <a:ext cx="3309454" cy="441260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grpSp>
        <p:nvGrpSpPr>
          <p:cNvPr id="9" name="Group 8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10" name="Rectangle 9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 rot="5400000">
            <a:off x="3049205" y="2915845"/>
            <a:ext cx="1049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venir Book"/>
                <a:cs typeface="Avenir Book"/>
              </a:rPr>
              <a:t>140mm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0964647">
            <a:off x="2221699" y="4447875"/>
            <a:ext cx="1049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venir Book"/>
                <a:cs typeface="Avenir Book"/>
              </a:rPr>
              <a:t>100mm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3" name="Picture 12" descr="brightnessGreenXLar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2544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u="sng" dirty="0" smtClean="0">
                <a:latin typeface="Avenir Book"/>
                <a:cs typeface="Avenir Book"/>
              </a:rPr>
              <a:t>The Multi-</a:t>
            </a:r>
            <a:r>
              <a:rPr lang="en-US" u="sng" dirty="0" smtClean="0">
                <a:latin typeface="Avenir Book"/>
                <a:cs typeface="Avenir Book"/>
              </a:rPr>
              <a:t>Blade</a:t>
            </a:r>
            <a:r>
              <a:rPr lang="en-US" sz="1600" u="sng" dirty="0" smtClean="0">
                <a:latin typeface="Avenir Book"/>
                <a:cs typeface="Avenir Book"/>
              </a:rPr>
              <a:t> detector</a:t>
            </a:r>
            <a:endParaRPr lang="en-US" sz="1600" u="sng" dirty="0"/>
          </a:p>
        </p:txBody>
      </p:sp>
      <p:grpSp>
        <p:nvGrpSpPr>
          <p:cNvPr id="23" name="Group 22"/>
          <p:cNvGrpSpPr/>
          <p:nvPr/>
        </p:nvGrpSpPr>
        <p:grpSpPr>
          <a:xfrm>
            <a:off x="5282894" y="4254011"/>
            <a:ext cx="3644262" cy="3812930"/>
            <a:chOff x="1477249" y="-533400"/>
            <a:chExt cx="7467600" cy="7467600"/>
          </a:xfrm>
        </p:grpSpPr>
        <p:cxnSp>
          <p:nvCxnSpPr>
            <p:cNvPr id="24" name="Straight Arrow Connector 23"/>
            <p:cNvCxnSpPr/>
            <p:nvPr/>
          </p:nvCxnSpPr>
          <p:spPr>
            <a:xfrm flipV="1">
              <a:off x="5111750" y="2586450"/>
              <a:ext cx="2205129" cy="5885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Arc 24"/>
            <p:cNvSpPr/>
            <p:nvPr/>
          </p:nvSpPr>
          <p:spPr>
            <a:xfrm>
              <a:off x="3001249" y="990600"/>
              <a:ext cx="4419600" cy="4343400"/>
            </a:xfrm>
            <a:prstGeom prst="arc">
              <a:avLst>
                <a:gd name="adj1" fmla="val 18358277"/>
                <a:gd name="adj2" fmla="val 21525764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c 25"/>
            <p:cNvSpPr/>
            <p:nvPr/>
          </p:nvSpPr>
          <p:spPr>
            <a:xfrm>
              <a:off x="1477249" y="-533400"/>
              <a:ext cx="7467600" cy="7467600"/>
            </a:xfrm>
            <a:prstGeom prst="arc">
              <a:avLst>
                <a:gd name="adj1" fmla="val 18378030"/>
                <a:gd name="adj2" fmla="val 21488267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/>
            <p:cNvCxnSpPr>
              <a:stCxn id="25" idx="2"/>
            </p:cNvCxnSpPr>
            <p:nvPr/>
          </p:nvCxnSpPr>
          <p:spPr>
            <a:xfrm flipV="1">
              <a:off x="7420316" y="3070145"/>
              <a:ext cx="1524533" cy="4444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25" idx="0"/>
              <a:endCxn id="26" idx="0"/>
            </p:cNvCxnSpPr>
            <p:nvPr/>
          </p:nvCxnSpPr>
          <p:spPr>
            <a:xfrm flipV="1">
              <a:off x="6494251" y="191244"/>
              <a:ext cx="927283" cy="120301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oup 28"/>
            <p:cNvGrpSpPr/>
            <p:nvPr/>
          </p:nvGrpSpPr>
          <p:grpSpPr>
            <a:xfrm rot="18078754">
              <a:off x="6564146" y="992757"/>
              <a:ext cx="1291891" cy="194951"/>
              <a:chOff x="2850515" y="2977176"/>
              <a:chExt cx="2730765" cy="451824"/>
            </a:xfrm>
          </p:grpSpPr>
          <p:sp>
            <p:nvSpPr>
              <p:cNvPr id="282" name="Rectangle 281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Rectangle 282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Oval 283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Right Triangle 286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Freeform 287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Oval 288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0" name="Straight Arrow Connector 29"/>
            <p:cNvCxnSpPr/>
            <p:nvPr/>
          </p:nvCxnSpPr>
          <p:spPr>
            <a:xfrm flipV="1">
              <a:off x="5100552" y="1635050"/>
              <a:ext cx="1706648" cy="15399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5111750" y="2090267"/>
              <a:ext cx="1969995" cy="1084733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/>
            <p:cNvGrpSpPr/>
            <p:nvPr/>
          </p:nvGrpSpPr>
          <p:grpSpPr>
            <a:xfrm rot="18253117">
              <a:off x="6759030" y="1193391"/>
              <a:ext cx="1291891" cy="194951"/>
              <a:chOff x="2850515" y="2977176"/>
              <a:chExt cx="2730765" cy="451824"/>
            </a:xfrm>
          </p:grpSpPr>
          <p:sp>
            <p:nvSpPr>
              <p:cNvPr id="242" name="Rectangle 241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Rectangle 242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Oval 243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Right Triangle 246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Freeform 247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Oval 251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Oval 254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Oval 256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Oval 258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Oval 259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Oval 260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261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Oval 262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263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Oval 267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Oval 268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Oval 271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Oval 272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Oval 274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Oval 275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Oval 276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Oval 277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Oval 278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Oval 279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Oval 280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 rot="18312533">
              <a:off x="6943850" y="1451770"/>
              <a:ext cx="1291891" cy="194951"/>
              <a:chOff x="2850515" y="2977176"/>
              <a:chExt cx="2730765" cy="451824"/>
            </a:xfrm>
          </p:grpSpPr>
          <p:sp>
            <p:nvSpPr>
              <p:cNvPr id="202" name="Rectangle 201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ectangle 202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Oval 203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Right Triangle 206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Freeform 207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Oval 227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Oval 237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Oval 238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 rot="18604752">
              <a:off x="7102601" y="1700101"/>
              <a:ext cx="1291891" cy="194951"/>
              <a:chOff x="2850515" y="2977176"/>
              <a:chExt cx="2730765" cy="451824"/>
            </a:xfrm>
          </p:grpSpPr>
          <p:sp>
            <p:nvSpPr>
              <p:cNvPr id="162" name="Rectangle 161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ight Triangle 166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Freeform 167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Oval 197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Oval 198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Oval 200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 rot="18959329">
              <a:off x="7248265" y="1979849"/>
              <a:ext cx="1291891" cy="194951"/>
              <a:chOff x="2850515" y="2977176"/>
              <a:chExt cx="2730765" cy="451824"/>
            </a:xfrm>
          </p:grpSpPr>
          <p:sp>
            <p:nvSpPr>
              <p:cNvPr id="122" name="Rectangle 121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ight Triangle 126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Freeform 127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Oval 157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6" name="Straight Arrow Connector 35"/>
            <p:cNvCxnSpPr/>
            <p:nvPr/>
          </p:nvCxnSpPr>
          <p:spPr>
            <a:xfrm flipV="1">
              <a:off x="5107767" y="3006995"/>
              <a:ext cx="2271206" cy="182052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/>
            <p:cNvGrpSpPr/>
            <p:nvPr/>
          </p:nvGrpSpPr>
          <p:grpSpPr>
            <a:xfrm rot="19625935">
              <a:off x="7401066" y="2622747"/>
              <a:ext cx="1291891" cy="194951"/>
              <a:chOff x="2850515" y="2977176"/>
              <a:chExt cx="2730765" cy="451824"/>
            </a:xfrm>
          </p:grpSpPr>
          <p:sp>
            <p:nvSpPr>
              <p:cNvPr id="82" name="Rectangle 81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ight Triangle 86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Freeform 87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 rot="19276549">
              <a:off x="7352382" y="2295454"/>
              <a:ext cx="1291891" cy="194951"/>
              <a:chOff x="2850515" y="2977176"/>
              <a:chExt cx="2730765" cy="451824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ight Triangle 46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Freeform 47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Oval 38"/>
            <p:cNvSpPr/>
            <p:nvPr/>
          </p:nvSpPr>
          <p:spPr>
            <a:xfrm>
              <a:off x="4967779" y="3070144"/>
              <a:ext cx="265546" cy="25439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2" name="Straight Arrow Connector 321"/>
          <p:cNvCxnSpPr/>
          <p:nvPr/>
        </p:nvCxnSpPr>
        <p:spPr>
          <a:xfrm flipV="1">
            <a:off x="5727852" y="6154166"/>
            <a:ext cx="1258455" cy="14866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3" name="Rectangle 83"/>
          <p:cNvSpPr>
            <a:spLocks noChangeArrowheads="1"/>
          </p:cNvSpPr>
          <p:nvPr/>
        </p:nvSpPr>
        <p:spPr bwMode="auto">
          <a:xfrm>
            <a:off x="5687913" y="5864599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neutrons</a:t>
            </a:r>
            <a:endParaRPr lang="en-US" sz="1600" dirty="0">
              <a:latin typeface="Avenir Book"/>
              <a:cs typeface="Avenir Book"/>
            </a:endParaRPr>
          </a:p>
        </p:txBody>
      </p:sp>
      <p:cxnSp>
        <p:nvCxnSpPr>
          <p:cNvPr id="324" name="Straight Arrow Connector 323"/>
          <p:cNvCxnSpPr/>
          <p:nvPr/>
        </p:nvCxnSpPr>
        <p:spPr>
          <a:xfrm flipH="1" flipV="1">
            <a:off x="2931644" y="3853621"/>
            <a:ext cx="951633" cy="863619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5" name="Rectangle 83"/>
          <p:cNvSpPr>
            <a:spLocks noChangeArrowheads="1"/>
          </p:cNvSpPr>
          <p:nvPr/>
        </p:nvSpPr>
        <p:spPr bwMode="auto">
          <a:xfrm rot="2487096">
            <a:off x="3268017" y="4344502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neutrons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328" name="Rectangle 327"/>
          <p:cNvSpPr/>
          <p:nvPr/>
        </p:nvSpPr>
        <p:spPr>
          <a:xfrm>
            <a:off x="7985067" y="6069973"/>
            <a:ext cx="11087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Multi-Blade</a:t>
            </a:r>
            <a:endParaRPr lang="en-US" sz="1400" dirty="0"/>
          </a:p>
        </p:txBody>
      </p:sp>
      <p:sp>
        <p:nvSpPr>
          <p:cNvPr id="15" name="Freeform 14"/>
          <p:cNvSpPr/>
          <p:nvPr/>
        </p:nvSpPr>
        <p:spPr>
          <a:xfrm>
            <a:off x="1770934" y="1574800"/>
            <a:ext cx="1696166" cy="2622984"/>
          </a:xfrm>
          <a:custGeom>
            <a:avLst/>
            <a:gdLst>
              <a:gd name="connsiteX0" fmla="*/ 0 w 1676400"/>
              <a:gd name="connsiteY0" fmla="*/ 0 h 2578100"/>
              <a:gd name="connsiteX1" fmla="*/ 1676400 w 1676400"/>
              <a:gd name="connsiteY1" fmla="*/ 82550 h 2578100"/>
              <a:gd name="connsiteX2" fmla="*/ 1479550 w 1676400"/>
              <a:gd name="connsiteY2" fmla="*/ 2330450 h 2578100"/>
              <a:gd name="connsiteX3" fmla="*/ 31750 w 1676400"/>
              <a:gd name="connsiteY3" fmla="*/ 2578100 h 2578100"/>
              <a:gd name="connsiteX4" fmla="*/ 0 w 1676400"/>
              <a:gd name="connsiteY4" fmla="*/ 0 h 257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400" h="2578100">
                <a:moveTo>
                  <a:pt x="0" y="0"/>
                </a:moveTo>
                <a:lnTo>
                  <a:pt x="1676400" y="82550"/>
                </a:lnTo>
                <a:lnTo>
                  <a:pt x="1479550" y="2330450"/>
                </a:lnTo>
                <a:lnTo>
                  <a:pt x="31750" y="257810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5" name="Rectangle 4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7" name="Rectangle 83"/>
          <p:cNvSpPr>
            <a:spLocks noChangeArrowheads="1"/>
          </p:cNvSpPr>
          <p:nvPr/>
        </p:nvSpPr>
        <p:spPr bwMode="auto">
          <a:xfrm>
            <a:off x="0" y="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pic>
        <p:nvPicPr>
          <p:cNvPr id="8" name="Picture 7" descr="brightnessGreenX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6146" y="5969859"/>
            <a:ext cx="8564407" cy="24622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F. </a:t>
            </a:r>
            <a:r>
              <a:rPr lang="en-US" sz="1000" dirty="0" err="1" smtClean="0">
                <a:latin typeface="Avenir Book" charset="0"/>
                <a:ea typeface="Avenir Book" charset="0"/>
                <a:cs typeface="Avenir Book" charset="0"/>
              </a:rPr>
              <a:t>Piscitelli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 et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al., The Multi-Blade Boron-10-based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Neutron Detector for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high intensity Neutron Reflectometry at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ESS,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JINST 12 (3) P03013 (2017).</a:t>
            </a:r>
            <a:endParaRPr lang="en-US" sz="10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18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_ef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206" y="574172"/>
            <a:ext cx="5931587" cy="463973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" name="Rectangle 2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Screen Shot 2014-10-14 at 09.12.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7" name="Rectangle 83"/>
          <p:cNvSpPr>
            <a:spLocks noChangeArrowheads="1"/>
          </p:cNvSpPr>
          <p:nvPr/>
        </p:nvSpPr>
        <p:spPr bwMode="auto">
          <a:xfrm>
            <a:off x="0" y="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Efficienc</a:t>
            </a:r>
            <a:r>
              <a:rPr lang="en-US" sz="1600" u="sng" dirty="0" smtClean="0">
                <a:latin typeface="Avenir Book"/>
                <a:cs typeface="Avenir Book"/>
              </a:rPr>
              <a:t>y</a:t>
            </a:r>
            <a:endParaRPr lang="en-US" sz="1600" u="sng" dirty="0">
              <a:latin typeface="Avenir Book"/>
              <a:cs typeface="Avenir Book"/>
            </a:endParaRPr>
          </a:p>
        </p:txBody>
      </p:sp>
      <p:sp>
        <p:nvSpPr>
          <p:cNvPr id="10" name="Rectangle 83"/>
          <p:cNvSpPr>
            <a:spLocks noChangeArrowheads="1"/>
          </p:cNvSpPr>
          <p:nvPr/>
        </p:nvSpPr>
        <p:spPr bwMode="auto">
          <a:xfrm>
            <a:off x="4322232" y="2298074"/>
            <a:ext cx="53232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64% </a:t>
            </a:r>
            <a:r>
              <a:rPr lang="en-US" sz="1600" dirty="0">
                <a:latin typeface="Avenir Book"/>
                <a:cs typeface="Avenir Book"/>
              </a:rPr>
              <a:t>@ </a:t>
            </a:r>
            <a:r>
              <a:rPr lang="en-US" sz="1600" dirty="0" smtClean="0">
                <a:latin typeface="Avenir Book"/>
                <a:cs typeface="Avenir Book"/>
              </a:rPr>
              <a:t>5.1Å 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13" name="Rectangle 83"/>
          <p:cNvSpPr>
            <a:spLocks noChangeArrowheads="1"/>
          </p:cNvSpPr>
          <p:nvPr/>
        </p:nvSpPr>
        <p:spPr bwMode="auto">
          <a:xfrm>
            <a:off x="2633337" y="2353765"/>
            <a:ext cx="18822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measured</a:t>
            </a:r>
            <a:endParaRPr lang="en-US" sz="16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14" name="Rectangle 83"/>
          <p:cNvSpPr>
            <a:spLocks noChangeArrowheads="1"/>
          </p:cNvSpPr>
          <p:nvPr/>
        </p:nvSpPr>
        <p:spPr bwMode="auto">
          <a:xfrm rot="20486718">
            <a:off x="4738052" y="1351377"/>
            <a:ext cx="13838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  <a:latin typeface="Avenir Book"/>
                <a:cs typeface="Avenir Book"/>
              </a:rPr>
              <a:t>Calculated*</a:t>
            </a:r>
            <a:endParaRPr lang="en-US" sz="1600" dirty="0">
              <a:solidFill>
                <a:srgbClr val="3366FF"/>
              </a:solidFill>
              <a:latin typeface="Avenir Book"/>
              <a:cs typeface="Avenir Boo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02633" y="2783467"/>
            <a:ext cx="12879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58% </a:t>
            </a:r>
            <a:r>
              <a:rPr lang="en-US" sz="1600" dirty="0">
                <a:latin typeface="Avenir Book"/>
                <a:cs typeface="Avenir Book"/>
              </a:rPr>
              <a:t>@ </a:t>
            </a:r>
            <a:r>
              <a:rPr lang="en-US" sz="1600" dirty="0" smtClean="0">
                <a:latin typeface="Avenir Book"/>
                <a:cs typeface="Avenir Book"/>
              </a:rPr>
              <a:t>4.2Å 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95478" y="3715178"/>
            <a:ext cx="12879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4</a:t>
            </a:r>
            <a:r>
              <a:rPr lang="en-US" sz="1600" dirty="0" smtClean="0">
                <a:latin typeface="Avenir Book"/>
                <a:cs typeface="Avenir Book"/>
              </a:rPr>
              <a:t>5</a:t>
            </a:r>
            <a:r>
              <a:rPr lang="en-US" sz="1600" dirty="0">
                <a:latin typeface="Avenir Book"/>
                <a:cs typeface="Avenir Book"/>
              </a:rPr>
              <a:t>% @ </a:t>
            </a:r>
            <a:r>
              <a:rPr lang="en-US" sz="1600" dirty="0" smtClean="0">
                <a:latin typeface="Avenir Book"/>
                <a:cs typeface="Avenir Book"/>
              </a:rPr>
              <a:t>2.5Å </a:t>
            </a:r>
            <a:endParaRPr lang="en-US" sz="1600" dirty="0">
              <a:latin typeface="Avenir Book"/>
              <a:cs typeface="Avenir Book"/>
            </a:endParaRPr>
          </a:p>
        </p:txBody>
      </p:sp>
      <p:pic>
        <p:nvPicPr>
          <p:cNvPr id="15" name="Picture 14" descr="brightnessGreenX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365500" y="-13563"/>
            <a:ext cx="5778500" cy="707886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sz="1000" dirty="0" smtClean="0"/>
              <a:t>*F</a:t>
            </a:r>
            <a:r>
              <a:rPr lang="en-US" sz="1000" dirty="0"/>
              <a:t>. Piscitelli and P. van </a:t>
            </a:r>
            <a:r>
              <a:rPr lang="en-US" sz="1000" dirty="0" err="1"/>
              <a:t>Esch</a:t>
            </a:r>
            <a:r>
              <a:rPr lang="en-US" sz="1000" dirty="0"/>
              <a:t>, </a:t>
            </a:r>
            <a:endParaRPr lang="en-US" sz="1000" dirty="0" smtClean="0"/>
          </a:p>
          <a:p>
            <a:pPr algn="r"/>
            <a:r>
              <a:rPr lang="en-US" sz="1000" i="1" dirty="0" smtClean="0"/>
              <a:t>Analytical </a:t>
            </a:r>
            <a:r>
              <a:rPr lang="en-US" sz="1000" i="1" dirty="0"/>
              <a:t>modeling of thin film neutron converters and its application to thermal neutron gas </a:t>
            </a:r>
            <a:r>
              <a:rPr lang="en-US" sz="1000" i="1" dirty="0" smtClean="0"/>
              <a:t>detectors</a:t>
            </a:r>
            <a:r>
              <a:rPr lang="en-US" sz="1000" dirty="0" smtClean="0"/>
              <a:t> </a:t>
            </a:r>
          </a:p>
          <a:p>
            <a:pPr algn="r"/>
            <a:r>
              <a:rPr lang="en-US" sz="1000" dirty="0" smtClean="0"/>
              <a:t>J</a:t>
            </a:r>
            <a:r>
              <a:rPr lang="en-US" sz="1000" dirty="0"/>
              <a:t>. </a:t>
            </a:r>
            <a:r>
              <a:rPr lang="en-US" sz="1000" dirty="0" err="1"/>
              <a:t>Instrum</a:t>
            </a:r>
            <a:r>
              <a:rPr lang="en-US" sz="1000" dirty="0"/>
              <a:t>. </a:t>
            </a:r>
            <a:r>
              <a:rPr lang="en-US" sz="1000" dirty="0" smtClean="0"/>
              <a:t>8, </a:t>
            </a:r>
            <a:r>
              <a:rPr lang="en-US" sz="1000" dirty="0"/>
              <a:t>P04020 (2013</a:t>
            </a:r>
            <a:r>
              <a:rPr lang="en-US" sz="1000" dirty="0" smtClean="0"/>
              <a:t>)</a:t>
            </a:r>
          </a:p>
          <a:p>
            <a:pPr algn="r"/>
            <a:r>
              <a:rPr lang="en-US" sz="1000" dirty="0" smtClean="0"/>
              <a:t>arXiv:1302.3153</a:t>
            </a:r>
            <a:endParaRPr lang="en-US" sz="1000" dirty="0"/>
          </a:p>
        </p:txBody>
      </p:sp>
      <p:sp>
        <p:nvSpPr>
          <p:cNvPr id="17" name="Rectangle 16"/>
          <p:cNvSpPr/>
          <p:nvPr/>
        </p:nvSpPr>
        <p:spPr>
          <a:xfrm>
            <a:off x="296146" y="5969859"/>
            <a:ext cx="8564407" cy="24622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F. </a:t>
            </a:r>
            <a:r>
              <a:rPr lang="en-US" sz="1000" dirty="0" err="1" smtClean="0">
                <a:latin typeface="Avenir Book" charset="0"/>
                <a:ea typeface="Avenir Book" charset="0"/>
                <a:cs typeface="Avenir Book" charset="0"/>
              </a:rPr>
              <a:t>Piscitelli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 et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al., The Multi-Blade Boron-10-based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Neutron Detector for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high intensity Neutron Reflectometry at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ESS,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JINST 12 (3) P03013 (2017).</a:t>
            </a:r>
            <a:endParaRPr lang="en-US" sz="10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014_PHSlowgain_700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20" y="951591"/>
            <a:ext cx="4373639" cy="342109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" name="Rectangle 2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Screen Shot 2014-10-14 at 09.12.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7" name="Rectangle 83"/>
          <p:cNvSpPr>
            <a:spLocks noChangeArrowheads="1"/>
          </p:cNvSpPr>
          <p:nvPr/>
        </p:nvSpPr>
        <p:spPr bwMode="auto">
          <a:xfrm>
            <a:off x="0" y="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PHS and Gain </a:t>
            </a:r>
            <a:endParaRPr lang="en-US" u="sng" dirty="0">
              <a:latin typeface="Avenir Book"/>
              <a:cs typeface="Avenir Book"/>
            </a:endParaRPr>
          </a:p>
        </p:txBody>
      </p:sp>
      <p:pic>
        <p:nvPicPr>
          <p:cNvPr id="12" name="Picture 11" descr="brightnessGreenX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81519" y="981833"/>
            <a:ext cx="24416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Measured @ </a:t>
            </a:r>
            <a:r>
              <a:rPr lang="en-US" sz="1400" dirty="0">
                <a:latin typeface="Avenir Book"/>
                <a:cs typeface="Avenir Book"/>
              </a:rPr>
              <a:t>4.1Å </a:t>
            </a:r>
            <a:r>
              <a:rPr lang="en-US" sz="1400" dirty="0" smtClean="0">
                <a:latin typeface="Avenir Book"/>
                <a:cs typeface="Avenir Book"/>
              </a:rPr>
              <a:t>5 </a:t>
            </a:r>
            <a:r>
              <a:rPr lang="en-US" sz="1400" dirty="0">
                <a:latin typeface="Avenir Book"/>
                <a:cs typeface="Avenir Book"/>
              </a:rPr>
              <a:t>degrees </a:t>
            </a:r>
            <a:endParaRPr lang="en-US" sz="1400" dirty="0"/>
          </a:p>
        </p:txBody>
      </p:sp>
      <p:sp>
        <p:nvSpPr>
          <p:cNvPr id="15" name="Rectangle 83"/>
          <p:cNvSpPr>
            <a:spLocks noChangeArrowheads="1"/>
          </p:cNvSpPr>
          <p:nvPr/>
        </p:nvSpPr>
        <p:spPr bwMode="auto">
          <a:xfrm>
            <a:off x="3131673" y="2967657"/>
            <a:ext cx="18822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measured</a:t>
            </a:r>
            <a:endParaRPr lang="en-US" sz="16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16" name="Rectangle 83"/>
          <p:cNvSpPr>
            <a:spLocks noChangeArrowheads="1"/>
          </p:cNvSpPr>
          <p:nvPr/>
        </p:nvSpPr>
        <p:spPr bwMode="auto">
          <a:xfrm>
            <a:off x="3038048" y="1633515"/>
            <a:ext cx="13002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366FF"/>
                </a:solidFill>
                <a:latin typeface="Avenir Book"/>
                <a:cs typeface="Avenir Book"/>
              </a:rPr>
              <a:t>c</a:t>
            </a:r>
            <a:r>
              <a:rPr lang="en-US" sz="1600" dirty="0" smtClean="0">
                <a:solidFill>
                  <a:srgbClr val="3366FF"/>
                </a:solidFill>
                <a:latin typeface="Avenir Book"/>
                <a:cs typeface="Avenir Book"/>
              </a:rPr>
              <a:t>alculated*</a:t>
            </a:r>
            <a:endParaRPr lang="en-US" sz="1600" dirty="0">
              <a:solidFill>
                <a:srgbClr val="3366FF"/>
              </a:solidFill>
              <a:latin typeface="Avenir Book"/>
              <a:cs typeface="Avenir Book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65500" y="-13563"/>
            <a:ext cx="5778500" cy="707886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sz="1000" dirty="0" smtClean="0"/>
              <a:t>*F</a:t>
            </a:r>
            <a:r>
              <a:rPr lang="en-US" sz="1000" dirty="0"/>
              <a:t>. Piscitelli and P. van </a:t>
            </a:r>
            <a:r>
              <a:rPr lang="en-US" sz="1000" dirty="0" err="1"/>
              <a:t>Esch</a:t>
            </a:r>
            <a:r>
              <a:rPr lang="en-US" sz="1000" dirty="0"/>
              <a:t>, </a:t>
            </a:r>
            <a:endParaRPr lang="en-US" sz="1000" dirty="0" smtClean="0"/>
          </a:p>
          <a:p>
            <a:pPr algn="r"/>
            <a:r>
              <a:rPr lang="en-US" sz="1000" i="1" dirty="0" smtClean="0"/>
              <a:t>Analytical </a:t>
            </a:r>
            <a:r>
              <a:rPr lang="en-US" sz="1000" i="1" dirty="0"/>
              <a:t>modeling of thin film neutron converters and its application to thermal neutron gas </a:t>
            </a:r>
            <a:r>
              <a:rPr lang="en-US" sz="1000" i="1" dirty="0" smtClean="0"/>
              <a:t>detectors</a:t>
            </a:r>
            <a:r>
              <a:rPr lang="en-US" sz="1000" dirty="0" smtClean="0"/>
              <a:t> </a:t>
            </a:r>
          </a:p>
          <a:p>
            <a:pPr algn="r"/>
            <a:r>
              <a:rPr lang="en-US" sz="1000" dirty="0" smtClean="0"/>
              <a:t>J</a:t>
            </a:r>
            <a:r>
              <a:rPr lang="en-US" sz="1000" dirty="0"/>
              <a:t>. </a:t>
            </a:r>
            <a:r>
              <a:rPr lang="en-US" sz="1000" dirty="0" err="1"/>
              <a:t>Instrum</a:t>
            </a:r>
            <a:r>
              <a:rPr lang="en-US" sz="1000" dirty="0"/>
              <a:t>. </a:t>
            </a:r>
            <a:r>
              <a:rPr lang="en-US" sz="1000" dirty="0" smtClean="0"/>
              <a:t>8, </a:t>
            </a:r>
            <a:r>
              <a:rPr lang="en-US" sz="1000" dirty="0"/>
              <a:t>P04020 (2013</a:t>
            </a:r>
            <a:r>
              <a:rPr lang="en-US" sz="1000" dirty="0" smtClean="0"/>
              <a:t>)</a:t>
            </a:r>
          </a:p>
          <a:p>
            <a:pPr algn="r"/>
            <a:r>
              <a:rPr lang="en-US" sz="1000" dirty="0" smtClean="0"/>
              <a:t>arXiv:1302.3153</a:t>
            </a:r>
            <a:endParaRPr lang="en-US" sz="1000" dirty="0"/>
          </a:p>
        </p:txBody>
      </p:sp>
      <p:sp>
        <p:nvSpPr>
          <p:cNvPr id="17" name="Rectangle 16"/>
          <p:cNvSpPr/>
          <p:nvPr/>
        </p:nvSpPr>
        <p:spPr>
          <a:xfrm>
            <a:off x="296146" y="5969859"/>
            <a:ext cx="8564407" cy="24622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F. </a:t>
            </a:r>
            <a:r>
              <a:rPr lang="en-US" sz="1000" dirty="0" err="1" smtClean="0">
                <a:latin typeface="Avenir Book" charset="0"/>
                <a:ea typeface="Avenir Book" charset="0"/>
                <a:cs typeface="Avenir Book" charset="0"/>
              </a:rPr>
              <a:t>Piscitelli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 et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al., The Multi-Blade Boron-10-based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Neutron Detector for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high intensity Neutron Reflectometry at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ESS,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JINST 12 (3) P03013 (2017).</a:t>
            </a:r>
            <a:endParaRPr lang="en-US" sz="10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8" name="Rectangle 83"/>
          <p:cNvSpPr>
            <a:spLocks noChangeArrowheads="1"/>
          </p:cNvSpPr>
          <p:nvPr/>
        </p:nvSpPr>
        <p:spPr bwMode="auto">
          <a:xfrm>
            <a:off x="12700" y="4668706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Gas Gain ~ 20 </a:t>
            </a:r>
            <a:r>
              <a:rPr lang="en-US" sz="1400" dirty="0" smtClean="0">
                <a:latin typeface="Avenir Book"/>
                <a:cs typeface="Avenir Book"/>
              </a:rPr>
              <a:t>(max 0.2pC avalanche charge)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(contributes to improve the counting rate capability)</a:t>
            </a:r>
          </a:p>
        </p:txBody>
      </p:sp>
    </p:spTree>
    <p:extLst>
      <p:ext uri="{BB962C8B-B14F-4D97-AF65-F5344CB8AC3E}">
        <p14:creationId xmlns:p14="http://schemas.microsoft.com/office/powerpoint/2010/main" val="24941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014_PHSlowgain_700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20" y="951591"/>
            <a:ext cx="4373639" cy="342109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" name="Rectangle 2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Screen Shot 2014-10-14 at 09.12.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7" name="Rectangle 83"/>
          <p:cNvSpPr>
            <a:spLocks noChangeArrowheads="1"/>
          </p:cNvSpPr>
          <p:nvPr/>
        </p:nvSpPr>
        <p:spPr bwMode="auto">
          <a:xfrm>
            <a:off x="0" y="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PHS and Gain 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10" name="Rectangle 83"/>
          <p:cNvSpPr>
            <a:spLocks noChangeArrowheads="1"/>
          </p:cNvSpPr>
          <p:nvPr/>
        </p:nvSpPr>
        <p:spPr bwMode="auto">
          <a:xfrm>
            <a:off x="12700" y="4668706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venir Book"/>
                <a:cs typeface="Avenir Book"/>
              </a:rPr>
              <a:t>Gas Gain ~ 20 </a:t>
            </a:r>
            <a:r>
              <a:rPr lang="en-US" sz="1400" dirty="0" smtClean="0">
                <a:latin typeface="Avenir Book"/>
                <a:cs typeface="Avenir Book"/>
              </a:rPr>
              <a:t>(max 0.2pC avalanche charge)</a:t>
            </a:r>
          </a:p>
          <a:p>
            <a:pPr algn="ctr"/>
            <a:r>
              <a:rPr lang="en-US" dirty="0" smtClean="0">
                <a:latin typeface="Avenir Book"/>
                <a:cs typeface="Avenir Book"/>
              </a:rPr>
              <a:t>(contributes to improve the counting rate capability)</a:t>
            </a:r>
          </a:p>
        </p:txBody>
      </p:sp>
      <p:pic>
        <p:nvPicPr>
          <p:cNvPr id="12" name="Picture 11" descr="brightnessGreenX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81519" y="981833"/>
            <a:ext cx="24416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Measured @ </a:t>
            </a:r>
            <a:r>
              <a:rPr lang="en-US" sz="1400" dirty="0">
                <a:latin typeface="Avenir Book"/>
                <a:cs typeface="Avenir Book"/>
              </a:rPr>
              <a:t>4.1Å </a:t>
            </a:r>
            <a:r>
              <a:rPr lang="en-US" sz="1400" dirty="0" smtClean="0">
                <a:latin typeface="Avenir Book"/>
                <a:cs typeface="Avenir Book"/>
              </a:rPr>
              <a:t>5 </a:t>
            </a:r>
            <a:r>
              <a:rPr lang="en-US" sz="1400" dirty="0">
                <a:latin typeface="Avenir Book"/>
                <a:cs typeface="Avenir Book"/>
              </a:rPr>
              <a:t>degrees </a:t>
            </a:r>
            <a:endParaRPr lang="en-US" sz="1400" dirty="0"/>
          </a:p>
        </p:txBody>
      </p:sp>
      <p:sp>
        <p:nvSpPr>
          <p:cNvPr id="15" name="Rectangle 83"/>
          <p:cNvSpPr>
            <a:spLocks noChangeArrowheads="1"/>
          </p:cNvSpPr>
          <p:nvPr/>
        </p:nvSpPr>
        <p:spPr bwMode="auto">
          <a:xfrm>
            <a:off x="3131673" y="2967657"/>
            <a:ext cx="18822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measured</a:t>
            </a:r>
            <a:endParaRPr lang="en-US" sz="16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16" name="Rectangle 83"/>
          <p:cNvSpPr>
            <a:spLocks noChangeArrowheads="1"/>
          </p:cNvSpPr>
          <p:nvPr/>
        </p:nvSpPr>
        <p:spPr bwMode="auto">
          <a:xfrm>
            <a:off x="3038048" y="1633515"/>
            <a:ext cx="13002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366FF"/>
                </a:solidFill>
                <a:latin typeface="Avenir Book"/>
                <a:cs typeface="Avenir Book"/>
              </a:rPr>
              <a:t>c</a:t>
            </a:r>
            <a:r>
              <a:rPr lang="en-US" sz="1600" dirty="0" smtClean="0">
                <a:solidFill>
                  <a:srgbClr val="3366FF"/>
                </a:solidFill>
                <a:latin typeface="Avenir Book"/>
                <a:cs typeface="Avenir Book"/>
              </a:rPr>
              <a:t>alculated*</a:t>
            </a:r>
            <a:endParaRPr lang="en-US" sz="1600" dirty="0">
              <a:solidFill>
                <a:srgbClr val="3366FF"/>
              </a:solidFill>
              <a:latin typeface="Avenir Book"/>
              <a:cs typeface="Avenir Book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65500" y="-13563"/>
            <a:ext cx="5778500" cy="707886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sz="1000" dirty="0" smtClean="0"/>
              <a:t>*F</a:t>
            </a:r>
            <a:r>
              <a:rPr lang="en-US" sz="1000" dirty="0"/>
              <a:t>. Piscitelli and P. van </a:t>
            </a:r>
            <a:r>
              <a:rPr lang="en-US" sz="1000" dirty="0" err="1"/>
              <a:t>Esch</a:t>
            </a:r>
            <a:r>
              <a:rPr lang="en-US" sz="1000" dirty="0"/>
              <a:t>, </a:t>
            </a:r>
            <a:endParaRPr lang="en-US" sz="1000" dirty="0" smtClean="0"/>
          </a:p>
          <a:p>
            <a:pPr algn="r"/>
            <a:r>
              <a:rPr lang="en-US" sz="1000" i="1" dirty="0" smtClean="0"/>
              <a:t>Analytical </a:t>
            </a:r>
            <a:r>
              <a:rPr lang="en-US" sz="1000" i="1" dirty="0"/>
              <a:t>modeling of thin film neutron converters and its application to thermal neutron gas </a:t>
            </a:r>
            <a:r>
              <a:rPr lang="en-US" sz="1000" i="1" dirty="0" smtClean="0"/>
              <a:t>detectors</a:t>
            </a:r>
            <a:r>
              <a:rPr lang="en-US" sz="1000" dirty="0" smtClean="0"/>
              <a:t> </a:t>
            </a:r>
          </a:p>
          <a:p>
            <a:pPr algn="r"/>
            <a:r>
              <a:rPr lang="en-US" sz="1000" dirty="0" smtClean="0"/>
              <a:t>J</a:t>
            </a:r>
            <a:r>
              <a:rPr lang="en-US" sz="1000" dirty="0"/>
              <a:t>. </a:t>
            </a:r>
            <a:r>
              <a:rPr lang="en-US" sz="1000" dirty="0" err="1"/>
              <a:t>Instrum</a:t>
            </a:r>
            <a:r>
              <a:rPr lang="en-US" sz="1000" dirty="0"/>
              <a:t>. </a:t>
            </a:r>
            <a:r>
              <a:rPr lang="en-US" sz="1000" dirty="0" smtClean="0"/>
              <a:t>8, </a:t>
            </a:r>
            <a:r>
              <a:rPr lang="en-US" sz="1000" dirty="0"/>
              <a:t>P04020 (2013</a:t>
            </a:r>
            <a:r>
              <a:rPr lang="en-US" sz="1000" dirty="0" smtClean="0"/>
              <a:t>)</a:t>
            </a:r>
          </a:p>
          <a:p>
            <a:pPr algn="r"/>
            <a:r>
              <a:rPr lang="en-US" sz="1000" dirty="0" smtClean="0"/>
              <a:t>arXiv:1302.3153</a:t>
            </a:r>
            <a:endParaRPr lang="en-US" sz="1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981833"/>
            <a:ext cx="4338049" cy="3081784"/>
          </a:xfrm>
          <a:prstGeom prst="rect">
            <a:avLst/>
          </a:prstGeom>
        </p:spPr>
      </p:pic>
      <p:sp>
        <p:nvSpPr>
          <p:cNvPr id="20" name="Rectangle 83"/>
          <p:cNvSpPr>
            <a:spLocks noChangeArrowheads="1"/>
          </p:cNvSpPr>
          <p:nvPr/>
        </p:nvSpPr>
        <p:spPr bwMode="auto">
          <a:xfrm>
            <a:off x="1757891" y="5335985"/>
            <a:ext cx="57679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&gt;10</a:t>
            </a:r>
            <a:r>
              <a:rPr lang="en-US" sz="1600" baseline="30000" dirty="0" smtClean="0">
                <a:solidFill>
                  <a:srgbClr val="FF0000"/>
                </a:solidFill>
                <a:latin typeface="Avenir Book"/>
                <a:cs typeface="Avenir Book"/>
              </a:rPr>
              <a:t>5 </a:t>
            </a:r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Hz/mm</a:t>
            </a:r>
            <a:r>
              <a:rPr lang="en-US" sz="1600" baseline="30000" dirty="0" smtClean="0">
                <a:solidFill>
                  <a:srgbClr val="FF0000"/>
                </a:solidFill>
                <a:latin typeface="Avenir Book"/>
                <a:cs typeface="Avenir Book"/>
              </a:rPr>
              <a:t>2 </a:t>
            </a:r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is achievable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96146" y="5969859"/>
            <a:ext cx="8564407" cy="24622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F. </a:t>
            </a:r>
            <a:r>
              <a:rPr lang="en-US" sz="1000" dirty="0" err="1" smtClean="0">
                <a:latin typeface="Avenir Book" charset="0"/>
                <a:ea typeface="Avenir Book" charset="0"/>
                <a:cs typeface="Avenir Book" charset="0"/>
              </a:rPr>
              <a:t>Piscitelli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 et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al., The Multi-Blade Boron-10-based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Neutron Detector for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high intensity Neutron Reflectometry at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ESS,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JINST 12 (3) P03013 (2017).</a:t>
            </a:r>
            <a:endParaRPr lang="en-US" sz="10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89550" y="3914679"/>
            <a:ext cx="4023659" cy="4026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5160301" y="3860394"/>
            <a:ext cx="58761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 charset="0"/>
                <a:ea typeface="Avenir Book" charset="0"/>
                <a:cs typeface="Avenir Book" charset="0"/>
              </a:rPr>
              <a:t>100		  1000             10000             100000</a:t>
            </a:r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7025080" y="4107673"/>
            <a:ext cx="26904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3872F2"/>
                </a:solidFill>
              </a:rPr>
              <a:t> 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R</a:t>
            </a:r>
            <a:r>
              <a:rPr lang="en-US" sz="1400" dirty="0" smtClean="0">
                <a:latin typeface="Avenir Book" charset="0"/>
                <a:ea typeface="Avenir Book" charset="0"/>
                <a:cs typeface="Avenir Book" charset="0"/>
              </a:rPr>
              <a:t>ate (Hz/mm</a:t>
            </a:r>
            <a:r>
              <a:rPr lang="en-US" sz="1400" baseline="30000" dirty="0" smtClean="0">
                <a:latin typeface="Avenir Book" charset="0"/>
                <a:ea typeface="Avenir Book" charset="0"/>
                <a:cs typeface="Avenir Book" charset="0"/>
              </a:rPr>
              <a:t>2</a:t>
            </a:r>
            <a:r>
              <a:rPr lang="en-US" sz="1400" dirty="0" smtClean="0">
                <a:latin typeface="Avenir Book" charset="0"/>
                <a:ea typeface="Avenir Book" charset="0"/>
                <a:cs typeface="Avenir Book" charset="0"/>
              </a:rPr>
              <a:t>)</a:t>
            </a:r>
            <a:endParaRPr lang="en-US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7982529" y="1135721"/>
            <a:ext cx="7739" cy="2822897"/>
          </a:xfrm>
          <a:prstGeom prst="line">
            <a:avLst/>
          </a:prstGeom>
          <a:ln w="19050">
            <a:solidFill>
              <a:srgbClr val="00B0F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7258490" y="655273"/>
            <a:ext cx="14480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B0F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600" dirty="0" smtClean="0">
                <a:solidFill>
                  <a:srgbClr val="00B0F0"/>
                </a:solidFill>
                <a:latin typeface="Avenir Book" charset="0"/>
                <a:ea typeface="Avenir Book" charset="0"/>
                <a:cs typeface="Avenir Book" charset="0"/>
              </a:rPr>
              <a:t>ESS requirement</a:t>
            </a:r>
            <a:endParaRPr lang="en-US" sz="1600" dirty="0">
              <a:solidFill>
                <a:srgbClr val="00B0F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4129186" y="3028786"/>
            <a:ext cx="144807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B0F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050" dirty="0" smtClean="0">
                <a:solidFill>
                  <a:srgbClr val="00AC00"/>
                </a:solidFill>
                <a:latin typeface="Avenir Book" charset="0"/>
                <a:ea typeface="Avenir Book" charset="0"/>
                <a:cs typeface="Avenir Book" charset="0"/>
              </a:rPr>
              <a:t>equivalent neutron </a:t>
            </a:r>
          </a:p>
          <a:p>
            <a:pPr algn="ctr"/>
            <a:r>
              <a:rPr lang="en-US" sz="1050" dirty="0" smtClean="0">
                <a:solidFill>
                  <a:srgbClr val="00AC00"/>
                </a:solidFill>
                <a:latin typeface="Avenir Book" charset="0"/>
                <a:ea typeface="Avenir Book" charset="0"/>
                <a:cs typeface="Avenir Book" charset="0"/>
              </a:rPr>
              <a:t>charge event</a:t>
            </a:r>
            <a:endParaRPr lang="en-US" sz="1050" dirty="0">
              <a:solidFill>
                <a:srgbClr val="00AC00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1050" dirty="0">
                <a:solidFill>
                  <a:srgbClr val="00AC00"/>
                </a:solidFill>
                <a:latin typeface="Avenir Book" charset="0"/>
                <a:ea typeface="Avenir Book" charset="0"/>
                <a:cs typeface="Avenir Book" charset="0"/>
              </a:rPr>
              <a:t>f</a:t>
            </a:r>
            <a:r>
              <a:rPr lang="en-US" sz="1050" dirty="0" smtClean="0">
                <a:solidFill>
                  <a:srgbClr val="00AC00"/>
                </a:solidFill>
                <a:latin typeface="Avenir Book" charset="0"/>
                <a:ea typeface="Avenir Book" charset="0"/>
                <a:cs typeface="Avenir Book" charset="0"/>
              </a:rPr>
              <a:t>or 10B readout</a:t>
            </a:r>
            <a:endParaRPr lang="en-US" sz="1050" dirty="0">
              <a:solidFill>
                <a:srgbClr val="00AC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4773038" y="3583210"/>
            <a:ext cx="4236562" cy="23678"/>
          </a:xfrm>
          <a:prstGeom prst="line">
            <a:avLst/>
          </a:prstGeom>
          <a:ln w="19050">
            <a:solidFill>
              <a:srgbClr val="00AC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16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415" y="310372"/>
            <a:ext cx="4435067" cy="346914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10" name="Rectangle 9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Screen Shot 2014-10-14 at 09.12.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5" name="Picture 4" descr="brightnessGreenX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pic>
        <p:nvPicPr>
          <p:cNvPr id="3" name="Picture 2" descr="017_CRC_Beam2D_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515" y="2974624"/>
            <a:ext cx="2966014" cy="2309416"/>
          </a:xfrm>
          <a:prstGeom prst="rect">
            <a:avLst/>
          </a:prstGeom>
        </p:spPr>
      </p:pic>
      <p:pic>
        <p:nvPicPr>
          <p:cNvPr id="6" name="Picture 5" descr="017_CRC_Beam2D_3_sli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515" y="547814"/>
            <a:ext cx="2893240" cy="2252752"/>
          </a:xfrm>
          <a:prstGeom prst="rect">
            <a:avLst/>
          </a:prstGeom>
        </p:spPr>
      </p:pic>
      <p:sp>
        <p:nvSpPr>
          <p:cNvPr id="12" name="Rectangle 83"/>
          <p:cNvSpPr>
            <a:spLocks noChangeArrowheads="1"/>
          </p:cNvSpPr>
          <p:nvPr/>
        </p:nvSpPr>
        <p:spPr bwMode="auto">
          <a:xfrm>
            <a:off x="567267" y="5078200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Spot</a:t>
            </a:r>
            <a:endParaRPr lang="en-US" sz="1600" baseline="30000" dirty="0" smtClean="0">
              <a:latin typeface="Avenir Book"/>
              <a:cs typeface="Avenir Book"/>
            </a:endParaRPr>
          </a:p>
        </p:txBody>
      </p:sp>
      <p:sp>
        <p:nvSpPr>
          <p:cNvPr id="13" name="Rectangle 83"/>
          <p:cNvSpPr>
            <a:spLocks noChangeArrowheads="1"/>
          </p:cNvSpPr>
          <p:nvPr/>
        </p:nvSpPr>
        <p:spPr bwMode="auto">
          <a:xfrm>
            <a:off x="0" y="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Counting rate capability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14" name="Rectangle 83"/>
          <p:cNvSpPr>
            <a:spLocks noChangeArrowheads="1"/>
          </p:cNvSpPr>
          <p:nvPr/>
        </p:nvSpPr>
        <p:spPr bwMode="auto">
          <a:xfrm>
            <a:off x="1705757" y="5544542"/>
            <a:ext cx="57679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No saturation observed</a:t>
            </a:r>
            <a:r>
              <a:rPr lang="en-US" sz="1600" baseline="30000" dirty="0">
                <a:solidFill>
                  <a:srgbClr val="FF0000"/>
                </a:solidFill>
                <a:latin typeface="Avenir Book"/>
                <a:cs typeface="Avenir Book"/>
              </a:rPr>
              <a:t>!</a:t>
            </a:r>
            <a:endParaRPr lang="en-US" sz="1600" dirty="0" smtClean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15" name="Rectangle 83"/>
          <p:cNvSpPr>
            <a:spLocks noChangeArrowheads="1"/>
          </p:cNvSpPr>
          <p:nvPr/>
        </p:nvSpPr>
        <p:spPr bwMode="auto">
          <a:xfrm>
            <a:off x="567267" y="2583907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Slit</a:t>
            </a:r>
            <a:endParaRPr lang="en-US" baseline="30000" dirty="0">
              <a:latin typeface="Avenir Book"/>
              <a:cs typeface="Avenir Book"/>
            </a:endParaRPr>
          </a:p>
        </p:txBody>
      </p:sp>
      <p:sp>
        <p:nvSpPr>
          <p:cNvPr id="17" name="Rectangle 83"/>
          <p:cNvSpPr>
            <a:spLocks noChangeArrowheads="1"/>
          </p:cNvSpPr>
          <p:nvPr/>
        </p:nvSpPr>
        <p:spPr bwMode="auto">
          <a:xfrm rot="21309002">
            <a:off x="5470762" y="2890172"/>
            <a:ext cx="15578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Rate per mm</a:t>
            </a:r>
            <a:r>
              <a:rPr lang="en-US" sz="1400" baseline="30000" dirty="0" smtClean="0">
                <a:latin typeface="Avenir Book"/>
                <a:cs typeface="Avenir Book"/>
              </a:rPr>
              <a:t>2</a:t>
            </a:r>
          </a:p>
        </p:txBody>
      </p:sp>
      <p:sp>
        <p:nvSpPr>
          <p:cNvPr id="19" name="Rectangle 83"/>
          <p:cNvSpPr>
            <a:spLocks noChangeArrowheads="1"/>
          </p:cNvSpPr>
          <p:nvPr/>
        </p:nvSpPr>
        <p:spPr bwMode="auto">
          <a:xfrm rot="19353418">
            <a:off x="4894976" y="1625936"/>
            <a:ext cx="15578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Rate per channel</a:t>
            </a:r>
            <a:endParaRPr lang="en-US" sz="1400" baseline="30000" dirty="0" smtClean="0">
              <a:latin typeface="Avenir Book"/>
              <a:cs typeface="Avenir Boo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71190" y="536707"/>
            <a:ext cx="1140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17kHz/</a:t>
            </a:r>
            <a:r>
              <a:rPr lang="en-US" dirty="0" err="1" smtClean="0">
                <a:solidFill>
                  <a:srgbClr val="FF0000"/>
                </a:solidFill>
                <a:latin typeface="Avenir Book"/>
                <a:cs typeface="Avenir Book"/>
              </a:rPr>
              <a:t>ch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745065" y="2812018"/>
            <a:ext cx="1446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venir Book"/>
                <a:cs typeface="Avenir Book"/>
              </a:rPr>
              <a:t>1.6kHz/mm</a:t>
            </a:r>
            <a:r>
              <a:rPr lang="en-US" baseline="30000" dirty="0">
                <a:solidFill>
                  <a:srgbClr val="0000FF"/>
                </a:solidFill>
                <a:latin typeface="Avenir Book"/>
                <a:cs typeface="Avenir Book"/>
              </a:rPr>
              <a:t>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638483" y="651590"/>
            <a:ext cx="267576" cy="19643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668366" y="3104261"/>
            <a:ext cx="267576" cy="19643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7437910" y="816312"/>
            <a:ext cx="50369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7416824" y="3162794"/>
            <a:ext cx="503699" cy="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638483" y="1630498"/>
            <a:ext cx="86255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696590" y="3283817"/>
            <a:ext cx="832669" cy="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96146" y="5969859"/>
            <a:ext cx="8564407" cy="24622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F. </a:t>
            </a:r>
            <a:r>
              <a:rPr lang="en-US" sz="1000" dirty="0" err="1" smtClean="0">
                <a:latin typeface="Avenir Book" charset="0"/>
                <a:ea typeface="Avenir Book" charset="0"/>
                <a:cs typeface="Avenir Book" charset="0"/>
              </a:rPr>
              <a:t>Piscitelli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 et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al., The Multi-Blade Boron-10-based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Neutron Detector for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high intensity Neutron Reflectometry at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ESS,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JINST 12 (3) P03013 (2017).</a:t>
            </a:r>
            <a:endParaRPr lang="en-US" sz="10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43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19_IMG_lessdotssre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754"/>
          <a:stretch/>
        </p:blipFill>
        <p:spPr>
          <a:xfrm>
            <a:off x="4246469" y="857655"/>
            <a:ext cx="4861246" cy="415458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" name="Rectangle 2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Screen Shot 2014-10-14 at 09.12.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10" name="Picture 9" descr="IMG_539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5513" y="899958"/>
            <a:ext cx="4438561" cy="3943350"/>
          </a:xfrm>
          <a:prstGeom prst="rect">
            <a:avLst/>
          </a:prstGeom>
        </p:spPr>
      </p:pic>
      <p:pic>
        <p:nvPicPr>
          <p:cNvPr id="15" name="Picture 14" descr="brightnessGreenXLar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5880705" y="1210235"/>
            <a:ext cx="0" cy="3401869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470488" y="646002"/>
            <a:ext cx="0" cy="349958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533572" y="1831856"/>
            <a:ext cx="0" cy="2167286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83"/>
          <p:cNvSpPr>
            <a:spLocks noChangeArrowheads="1"/>
          </p:cNvSpPr>
          <p:nvPr/>
        </p:nvSpPr>
        <p:spPr bwMode="auto">
          <a:xfrm>
            <a:off x="7533572" y="2716101"/>
            <a:ext cx="14533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venir Book"/>
                <a:cs typeface="Avenir Book"/>
              </a:rPr>
              <a:t>24mm</a:t>
            </a:r>
            <a:endParaRPr lang="en-US" sz="16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768659" y="1057380"/>
            <a:ext cx="364694" cy="36215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83"/>
          <p:cNvSpPr>
            <a:spLocks noChangeArrowheads="1"/>
          </p:cNvSpPr>
          <p:nvPr/>
        </p:nvSpPr>
        <p:spPr bwMode="auto">
          <a:xfrm>
            <a:off x="0" y="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Images</a:t>
            </a:r>
            <a:endParaRPr lang="en-US" u="sng" dirty="0">
              <a:latin typeface="Avenir Book"/>
              <a:cs typeface="Avenir Book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467266" y="1319441"/>
            <a:ext cx="1110087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83"/>
          <p:cNvSpPr>
            <a:spLocks noChangeArrowheads="1"/>
          </p:cNvSpPr>
          <p:nvPr/>
        </p:nvSpPr>
        <p:spPr bwMode="auto">
          <a:xfrm>
            <a:off x="1467266" y="980887"/>
            <a:ext cx="11100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  <a:latin typeface="Avenir Book"/>
                <a:cs typeface="Avenir Book"/>
              </a:rPr>
              <a:t>14mm</a:t>
            </a:r>
            <a:endParaRPr lang="en-US" sz="16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800207" y="1491198"/>
            <a:ext cx="0" cy="1990096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83"/>
          <p:cNvSpPr>
            <a:spLocks noChangeArrowheads="1"/>
          </p:cNvSpPr>
          <p:nvPr/>
        </p:nvSpPr>
        <p:spPr bwMode="auto">
          <a:xfrm>
            <a:off x="2793113" y="2315678"/>
            <a:ext cx="10617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venir Book"/>
                <a:cs typeface="Avenir Book"/>
              </a:rPr>
              <a:t>24mm</a:t>
            </a:r>
            <a:endParaRPr lang="en-US" sz="16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887055" y="1534595"/>
            <a:ext cx="1453357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83"/>
          <p:cNvSpPr>
            <a:spLocks noChangeArrowheads="1"/>
          </p:cNvSpPr>
          <p:nvPr/>
        </p:nvSpPr>
        <p:spPr bwMode="auto">
          <a:xfrm>
            <a:off x="5887055" y="1152644"/>
            <a:ext cx="14533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  <a:latin typeface="Avenir Book"/>
                <a:cs typeface="Avenir Book"/>
              </a:rPr>
              <a:t>14mm</a:t>
            </a:r>
            <a:endParaRPr lang="en-US" sz="16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sp>
        <p:nvSpPr>
          <p:cNvPr id="28" name="Rectangle 83"/>
          <p:cNvSpPr>
            <a:spLocks noChangeArrowheads="1"/>
          </p:cNvSpPr>
          <p:nvPr/>
        </p:nvSpPr>
        <p:spPr bwMode="auto">
          <a:xfrm>
            <a:off x="5408373" y="5074037"/>
            <a:ext cx="57679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Raw image from the detector</a:t>
            </a:r>
            <a:endParaRPr lang="en-US" sz="1600" baseline="30000" dirty="0">
              <a:latin typeface="Avenir Book"/>
              <a:cs typeface="Avenir Book"/>
            </a:endParaRPr>
          </a:p>
        </p:txBody>
      </p:sp>
      <p:sp>
        <p:nvSpPr>
          <p:cNvPr id="29" name="Rectangle 83"/>
          <p:cNvSpPr>
            <a:spLocks noChangeArrowheads="1"/>
          </p:cNvSpPr>
          <p:nvPr/>
        </p:nvSpPr>
        <p:spPr bwMode="auto">
          <a:xfrm>
            <a:off x="1900877" y="5074037"/>
            <a:ext cx="57679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Mask</a:t>
            </a:r>
            <a:endParaRPr lang="en-US" sz="1600" baseline="30000" dirty="0">
              <a:latin typeface="Avenir Book"/>
              <a:cs typeface="Avenir Book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034802" y="611970"/>
            <a:ext cx="35553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smtClean="0">
                <a:solidFill>
                  <a:srgbClr val="FF0000"/>
                </a:solidFill>
                <a:latin typeface="Avenir Book"/>
                <a:cs typeface="Avenir Book"/>
              </a:rPr>
              <a:t>Spatial Resolution FWHM ~ 0.5mm</a:t>
            </a:r>
            <a:endParaRPr lang="en-US" sz="16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33" name="Rectangle 32"/>
          <p:cNvSpPr/>
          <p:nvPr/>
        </p:nvSpPr>
        <p:spPr>
          <a:xfrm rot="5400000">
            <a:off x="7076543" y="2698896"/>
            <a:ext cx="35553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smtClean="0">
                <a:solidFill>
                  <a:srgbClr val="FF0000"/>
                </a:solidFill>
                <a:latin typeface="Avenir Book"/>
                <a:cs typeface="Avenir Book"/>
              </a:rPr>
              <a:t>Spatial Resolution FWHM ~ 2.5mm</a:t>
            </a:r>
            <a:endParaRPr lang="en-US" sz="16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6683442" y="982679"/>
            <a:ext cx="292583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8716676" y="2650414"/>
            <a:ext cx="0" cy="40424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296146" y="5969859"/>
            <a:ext cx="8564407" cy="24622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F. </a:t>
            </a:r>
            <a:r>
              <a:rPr lang="en-US" sz="1000" dirty="0" err="1" smtClean="0">
                <a:latin typeface="Avenir Book" charset="0"/>
                <a:ea typeface="Avenir Book" charset="0"/>
                <a:cs typeface="Avenir Book" charset="0"/>
              </a:rPr>
              <a:t>Piscitelli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 et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al., The Multi-Blade Boron-10-based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Neutron Detector for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high intensity Neutron Reflectometry at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ESS,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JINST 12 (3) P03013 (2017).</a:t>
            </a:r>
            <a:endParaRPr lang="en-US" sz="10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09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354" y="1188874"/>
            <a:ext cx="4296070" cy="336042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" name="Rectangle 2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Screen Shot 2014-10-14 at 09.12.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10" name="Picture 9" descr="IMG_538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80450" y="648193"/>
            <a:ext cx="2296696" cy="3923112"/>
          </a:xfrm>
          <a:prstGeom prst="rect">
            <a:avLst/>
          </a:prstGeom>
        </p:spPr>
      </p:pic>
      <p:sp>
        <p:nvSpPr>
          <p:cNvPr id="8" name="Rectangle 83"/>
          <p:cNvSpPr>
            <a:spLocks noChangeArrowheads="1"/>
          </p:cNvSpPr>
          <p:nvPr/>
        </p:nvSpPr>
        <p:spPr bwMode="auto">
          <a:xfrm>
            <a:off x="0" y="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Images</a:t>
            </a:r>
            <a:endParaRPr lang="en-US" u="sng" dirty="0">
              <a:latin typeface="Avenir Book"/>
              <a:cs typeface="Avenir Book"/>
            </a:endParaRPr>
          </a:p>
        </p:txBody>
      </p:sp>
      <p:pic>
        <p:nvPicPr>
          <p:cNvPr id="13" name="Picture 12" descr="brightnessGreenXLar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1678105" y="1849912"/>
            <a:ext cx="2133558" cy="2853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83"/>
          <p:cNvSpPr>
            <a:spLocks noChangeArrowheads="1"/>
          </p:cNvSpPr>
          <p:nvPr/>
        </p:nvSpPr>
        <p:spPr bwMode="auto">
          <a:xfrm>
            <a:off x="2165892" y="1514211"/>
            <a:ext cx="11100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  <a:latin typeface="Avenir Book"/>
                <a:cs typeface="Avenir Book"/>
              </a:rPr>
              <a:t>60mm</a:t>
            </a:r>
            <a:endParaRPr lang="en-US" sz="16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426071" y="2002653"/>
            <a:ext cx="0" cy="1285918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83"/>
          <p:cNvSpPr>
            <a:spLocks noChangeArrowheads="1"/>
          </p:cNvSpPr>
          <p:nvPr/>
        </p:nvSpPr>
        <p:spPr bwMode="auto">
          <a:xfrm>
            <a:off x="734014" y="2427507"/>
            <a:ext cx="10617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venir Book"/>
                <a:cs typeface="Avenir Book"/>
              </a:rPr>
              <a:t>35mm</a:t>
            </a:r>
            <a:endParaRPr lang="en-US" sz="16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937564" y="1241216"/>
            <a:ext cx="2750628" cy="285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83"/>
          <p:cNvSpPr>
            <a:spLocks noChangeArrowheads="1"/>
          </p:cNvSpPr>
          <p:nvPr/>
        </p:nvSpPr>
        <p:spPr bwMode="auto">
          <a:xfrm>
            <a:off x="5813817" y="946287"/>
            <a:ext cx="11100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60mm</a:t>
            </a:r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24" name="Rectangle 83"/>
          <p:cNvSpPr>
            <a:spLocks noChangeArrowheads="1"/>
          </p:cNvSpPr>
          <p:nvPr/>
        </p:nvSpPr>
        <p:spPr bwMode="auto">
          <a:xfrm>
            <a:off x="8252030" y="2589727"/>
            <a:ext cx="10617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35mm</a:t>
            </a:r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8280254" y="1775834"/>
            <a:ext cx="0" cy="198226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83"/>
          <p:cNvSpPr>
            <a:spLocks noChangeArrowheads="1"/>
          </p:cNvSpPr>
          <p:nvPr/>
        </p:nvSpPr>
        <p:spPr bwMode="auto">
          <a:xfrm>
            <a:off x="4716223" y="4820396"/>
            <a:ext cx="57679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Raw image from the detector (log scale)</a:t>
            </a:r>
            <a:endParaRPr lang="en-US" sz="1600" baseline="30000" dirty="0">
              <a:latin typeface="Avenir Book"/>
              <a:cs typeface="Avenir Book"/>
            </a:endParaRPr>
          </a:p>
        </p:txBody>
      </p:sp>
      <p:sp>
        <p:nvSpPr>
          <p:cNvPr id="26" name="Rectangle 83"/>
          <p:cNvSpPr>
            <a:spLocks noChangeArrowheads="1"/>
          </p:cNvSpPr>
          <p:nvPr/>
        </p:nvSpPr>
        <p:spPr bwMode="auto">
          <a:xfrm>
            <a:off x="1776675" y="4825087"/>
            <a:ext cx="57679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Mask</a:t>
            </a:r>
            <a:endParaRPr lang="en-US" sz="1600" baseline="30000" dirty="0">
              <a:latin typeface="Avenir Book"/>
              <a:cs typeface="Avenir Book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96146" y="5969859"/>
            <a:ext cx="8564407" cy="24622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F. </a:t>
            </a:r>
            <a:r>
              <a:rPr lang="en-US" sz="1000" dirty="0" err="1" smtClean="0">
                <a:latin typeface="Avenir Book" charset="0"/>
                <a:ea typeface="Avenir Book" charset="0"/>
                <a:cs typeface="Avenir Book" charset="0"/>
              </a:rPr>
              <a:t>Piscitelli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 et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al., The Multi-Blade Boron-10-based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Neutron Detector for 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high intensity Neutron Reflectometry at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ESS,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000" dirty="0" smtClean="0">
                <a:latin typeface="Avenir Book" charset="0"/>
                <a:ea typeface="Avenir Book" charset="0"/>
                <a:cs typeface="Avenir Book" charset="0"/>
              </a:rPr>
              <a:t>JINST 12 (3) P03013 (2017).</a:t>
            </a:r>
            <a:endParaRPr lang="en-US" sz="10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44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10" name="Rectangle 9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5" name="Picture 4" descr="brightnessGreenX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sp>
        <p:nvSpPr>
          <p:cNvPr id="6" name="Rectangle 83"/>
          <p:cNvSpPr>
            <a:spLocks noChangeArrowheads="1"/>
          </p:cNvSpPr>
          <p:nvPr/>
        </p:nvSpPr>
        <p:spPr bwMode="auto">
          <a:xfrm>
            <a:off x="0" y="0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Summary</a:t>
            </a:r>
            <a:endParaRPr lang="en-US" sz="16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07515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580" y="624523"/>
            <a:ext cx="6833118" cy="321945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5" name="Rectangle 4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Screen Shot 2014-10-14 at 09.12.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16" name="Rectangle 83"/>
          <p:cNvSpPr>
            <a:spLocks noChangeArrowheads="1"/>
          </p:cNvSpPr>
          <p:nvPr/>
        </p:nvSpPr>
        <p:spPr bwMode="auto">
          <a:xfrm>
            <a:off x="0" y="0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Summary</a:t>
            </a:r>
            <a:endParaRPr lang="en-US" sz="1600" dirty="0">
              <a:latin typeface="Avenir Book"/>
              <a:cs typeface="Avenir Book"/>
            </a:endParaRPr>
          </a:p>
        </p:txBody>
      </p:sp>
      <p:pic>
        <p:nvPicPr>
          <p:cNvPr id="27" name="Picture 26" descr="brightnessGreenX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29939" y="994887"/>
            <a:ext cx="2546351" cy="2736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43939" y="988538"/>
            <a:ext cx="2279650" cy="27431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3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grpSp>
          <p:nvGrpSpPr>
            <p:cNvPr id="8" name="Group 7"/>
            <p:cNvGrpSpPr/>
            <p:nvPr/>
          </p:nvGrpSpPr>
          <p:grpSpPr>
            <a:xfrm>
              <a:off x="12700" y="6362700"/>
              <a:ext cx="9131300" cy="501650"/>
              <a:chOff x="12700" y="6362700"/>
              <a:chExt cx="9131300" cy="50165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700" y="6362700"/>
                <a:ext cx="9131300" cy="5016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 descr="Screen Shot 2014-10-14 at 09.12.54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99" y="6373981"/>
                <a:ext cx="4546601" cy="480726"/>
              </a:xfrm>
              <a:prstGeom prst="rect">
                <a:avLst/>
              </a:prstGeom>
            </p:spPr>
          </p:pic>
        </p:grpSp>
        <p:pic>
          <p:nvPicPr>
            <p:cNvPr id="9" name="Picture 8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811" y="6410269"/>
              <a:ext cx="1892904" cy="416439"/>
            </a:xfrm>
            <a:prstGeom prst="rect">
              <a:avLst/>
            </a:prstGeom>
          </p:spPr>
        </p:pic>
      </p:grp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0" y="0"/>
            <a:ext cx="77639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000000"/>
                </a:solidFill>
                <a:latin typeface="Avenir Book"/>
                <a:cs typeface="Avenir Book"/>
              </a:rPr>
              <a:t>Counting rate definitions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</a:p>
          <a:p>
            <a:pPr marL="285750" indent="-285750" algn="ctr"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59879"/>
              </p:ext>
            </p:extLst>
          </p:nvPr>
        </p:nvGraphicFramePr>
        <p:xfrm>
          <a:off x="111513" y="354670"/>
          <a:ext cx="8913540" cy="541113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46770"/>
                <a:gridCol w="4021873"/>
                <a:gridCol w="4244897"/>
              </a:tblGrid>
              <a:tr h="544827"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Global</a:t>
                      </a:r>
                    </a:p>
                    <a:p>
                      <a:pPr algn="ctr"/>
                      <a:r>
                        <a:rPr lang="en-US" sz="1400" b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over whole detector area</a:t>
                      </a:r>
                      <a:endParaRPr lang="en-US" sz="1400" b="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Local</a:t>
                      </a:r>
                    </a:p>
                    <a:p>
                      <a:pPr algn="ctr"/>
                      <a:r>
                        <a:rPr lang="en-US" sz="1400" b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per cm</a:t>
                      </a:r>
                      <a:r>
                        <a:rPr lang="en-US" sz="1400" b="0" baseline="300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2</a:t>
                      </a:r>
                      <a:r>
                        <a:rPr lang="en-US" sz="1400" b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, mm</a:t>
                      </a:r>
                      <a:r>
                        <a:rPr lang="en-US" sz="1400" b="0" baseline="300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2</a:t>
                      </a:r>
                      <a:r>
                        <a:rPr lang="en-US" sz="1400" b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or</a:t>
                      </a:r>
                      <a:r>
                        <a:rPr lang="en-US" sz="1400" b="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pixel</a:t>
                      </a:r>
                      <a:endParaRPr lang="en-US" sz="1400" b="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2309790">
                <a:tc>
                  <a:txBody>
                    <a:bodyPr/>
                    <a:lstStyle/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pPr algn="ctr"/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2552700">
                <a:tc>
                  <a:txBody>
                    <a:bodyPr/>
                    <a:lstStyle/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Text Box 7"/>
          <p:cNvSpPr txBox="1">
            <a:spLocks noChangeArrowheads="1"/>
          </p:cNvSpPr>
          <p:nvPr/>
        </p:nvSpPr>
        <p:spPr bwMode="auto">
          <a:xfrm rot="16200000">
            <a:off x="-495093" y="1703961"/>
            <a:ext cx="17927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venir Book"/>
                <a:cs typeface="Avenir Book"/>
              </a:rPr>
              <a:t>Time-averaged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Avenir Book"/>
                <a:cs typeface="Avenir Book"/>
              </a:rPr>
              <a:t>per  s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 rot="16200000">
            <a:off x="-484243" y="4104482"/>
            <a:ext cx="17927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venir Book" charset="0"/>
                <a:ea typeface="Avenir Book" charset="0"/>
                <a:cs typeface="Avenir Book" charset="0"/>
              </a:rPr>
              <a:t>Instantaneous</a:t>
            </a:r>
          </a:p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per s</a:t>
            </a:r>
          </a:p>
        </p:txBody>
      </p:sp>
      <p:sp>
        <p:nvSpPr>
          <p:cNvPr id="2" name="Rectangle 1"/>
          <p:cNvSpPr/>
          <p:nvPr/>
        </p:nvSpPr>
        <p:spPr>
          <a:xfrm>
            <a:off x="25398" y="6055910"/>
            <a:ext cx="9118601" cy="276999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Avenir Book" charset="0"/>
                <a:ea typeface="Avenir Book" charset="0"/>
                <a:cs typeface="Avenir Book" charset="0"/>
              </a:rPr>
              <a:t> </a:t>
            </a: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*I</a:t>
            </a:r>
            <a:r>
              <a:rPr lang="en-US" sz="1200" dirty="0">
                <a:latin typeface="Avenir Book" charset="0"/>
                <a:ea typeface="Avenir Book" charset="0"/>
                <a:cs typeface="Avenir Book" charset="0"/>
              </a:rPr>
              <a:t>. </a:t>
            </a:r>
            <a:r>
              <a:rPr lang="en-US" sz="1200" dirty="0" err="1">
                <a:latin typeface="Avenir Book" charset="0"/>
                <a:ea typeface="Avenir Book" charset="0"/>
                <a:cs typeface="Avenir Book" charset="0"/>
              </a:rPr>
              <a:t>Stefanescu</a:t>
            </a:r>
            <a:r>
              <a:rPr lang="en-US" sz="1200" dirty="0">
                <a:latin typeface="Avenir Book" charset="0"/>
                <a:ea typeface="Avenir Book" charset="0"/>
                <a:cs typeface="Avenir Book" charset="0"/>
              </a:rPr>
              <a:t> et al. ,“Neutron detectors for the ESS diffractometers,” Journal </a:t>
            </a: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of Instrumentation </a:t>
            </a:r>
            <a:r>
              <a:rPr lang="en-US" sz="1200" dirty="0">
                <a:latin typeface="Avenir Book" charset="0"/>
                <a:ea typeface="Avenir Book" charset="0"/>
                <a:cs typeface="Avenir Book" charset="0"/>
              </a:rPr>
              <a:t>, vol. 12, no. 01, p. P01019, 2017.</a:t>
            </a:r>
            <a:endParaRPr lang="en-US" sz="1200" dirty="0">
              <a:effectLst/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29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5" name="Rectangle 4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16" name="Rectangle 83"/>
          <p:cNvSpPr>
            <a:spLocks noChangeArrowheads="1"/>
          </p:cNvSpPr>
          <p:nvPr/>
        </p:nvSpPr>
        <p:spPr bwMode="auto">
          <a:xfrm>
            <a:off x="0" y="0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Summary</a:t>
            </a:r>
            <a:endParaRPr lang="en-US" sz="1600" dirty="0">
              <a:latin typeface="Avenir Book"/>
              <a:cs typeface="Avenir Book"/>
            </a:endParaRPr>
          </a:p>
        </p:txBody>
      </p:sp>
      <p:pic>
        <p:nvPicPr>
          <p:cNvPr id="27" name="Picture 26" descr="brightnessGreenX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580" y="624523"/>
            <a:ext cx="6833118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2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5" name="Rectangle 4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16" name="Rectangle 83"/>
          <p:cNvSpPr>
            <a:spLocks noChangeArrowheads="1"/>
          </p:cNvSpPr>
          <p:nvPr/>
        </p:nvSpPr>
        <p:spPr bwMode="auto">
          <a:xfrm>
            <a:off x="0" y="0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Summary</a:t>
            </a:r>
            <a:endParaRPr lang="en-US" sz="1600" dirty="0">
              <a:latin typeface="Avenir Book"/>
              <a:cs typeface="Avenir Book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580" y="624523"/>
            <a:ext cx="6833118" cy="32194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800" y="919451"/>
            <a:ext cx="291780" cy="3378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800" y="1217112"/>
            <a:ext cx="291780" cy="3378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01" y="1831848"/>
            <a:ext cx="291780" cy="3378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01" y="2280392"/>
            <a:ext cx="291780" cy="337850"/>
          </a:xfrm>
          <a:prstGeom prst="rect">
            <a:avLst/>
          </a:prstGeom>
        </p:spPr>
      </p:pic>
      <p:sp>
        <p:nvSpPr>
          <p:cNvPr id="26" name="Striped Right Arrow 25"/>
          <p:cNvSpPr/>
          <p:nvPr/>
        </p:nvSpPr>
        <p:spPr>
          <a:xfrm>
            <a:off x="385267" y="2961327"/>
            <a:ext cx="331247" cy="190500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brightnessGreenXLar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01" y="3213880"/>
            <a:ext cx="291780" cy="3378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800" y="2583787"/>
            <a:ext cx="291780" cy="337850"/>
          </a:xfrm>
          <a:prstGeom prst="rect">
            <a:avLst/>
          </a:prstGeom>
        </p:spPr>
      </p:pic>
      <p:sp>
        <p:nvSpPr>
          <p:cNvPr id="30" name="Rectangle 83"/>
          <p:cNvSpPr>
            <a:spLocks noChangeArrowheads="1"/>
          </p:cNvSpPr>
          <p:nvPr/>
        </p:nvSpPr>
        <p:spPr bwMode="auto">
          <a:xfrm rot="16200000">
            <a:off x="-1278962" y="1983812"/>
            <a:ext cx="2927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AC00"/>
                </a:solidFill>
                <a:latin typeface="Avenir Book"/>
                <a:cs typeface="Avenir Book"/>
              </a:rPr>
              <a:t>Matching</a:t>
            </a:r>
            <a:r>
              <a:rPr lang="en-US" sz="1600" dirty="0" smtClean="0">
                <a:solidFill>
                  <a:srgbClr val="00AC00"/>
                </a:solidFill>
                <a:latin typeface="Avenir Book"/>
                <a:cs typeface="Avenir Book"/>
              </a:rPr>
              <a:t> ESS requirements </a:t>
            </a:r>
            <a:endParaRPr lang="en-US" sz="1600" dirty="0">
              <a:solidFill>
                <a:srgbClr val="00AC00"/>
              </a:solidFill>
              <a:latin typeface="Avenir Book"/>
              <a:cs typeface="Avenir Book"/>
            </a:endParaRPr>
          </a:p>
        </p:txBody>
      </p:sp>
      <p:sp>
        <p:nvSpPr>
          <p:cNvPr id="33" name="Striped Right Arrow 32"/>
          <p:cNvSpPr/>
          <p:nvPr/>
        </p:nvSpPr>
        <p:spPr>
          <a:xfrm>
            <a:off x="369333" y="2149648"/>
            <a:ext cx="331247" cy="190500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triped Right Arrow 24"/>
          <p:cNvSpPr/>
          <p:nvPr/>
        </p:nvSpPr>
        <p:spPr>
          <a:xfrm>
            <a:off x="7530612" y="2138998"/>
            <a:ext cx="331247" cy="190500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triped Right Arrow 28"/>
          <p:cNvSpPr/>
          <p:nvPr/>
        </p:nvSpPr>
        <p:spPr>
          <a:xfrm>
            <a:off x="7537497" y="2896235"/>
            <a:ext cx="331247" cy="190500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83"/>
          <p:cNvSpPr>
            <a:spLocks noChangeArrowheads="1"/>
          </p:cNvSpPr>
          <p:nvPr/>
        </p:nvSpPr>
        <p:spPr bwMode="auto">
          <a:xfrm rot="16200000">
            <a:off x="6589782" y="1991415"/>
            <a:ext cx="2927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Focus on next steps 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77735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5" name="Rectangle 4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16" name="Rectangle 83"/>
          <p:cNvSpPr>
            <a:spLocks noChangeArrowheads="1"/>
          </p:cNvSpPr>
          <p:nvPr/>
        </p:nvSpPr>
        <p:spPr bwMode="auto">
          <a:xfrm>
            <a:off x="0" y="0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Summary</a:t>
            </a:r>
            <a:endParaRPr lang="en-US" sz="1600" dirty="0">
              <a:latin typeface="Avenir Book"/>
              <a:cs typeface="Avenir Book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580" y="624523"/>
            <a:ext cx="6833118" cy="32194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800" y="919451"/>
            <a:ext cx="291780" cy="3378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800" y="1217112"/>
            <a:ext cx="291780" cy="3378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01" y="1831848"/>
            <a:ext cx="291780" cy="3378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01" y="2280392"/>
            <a:ext cx="291780" cy="337850"/>
          </a:xfrm>
          <a:prstGeom prst="rect">
            <a:avLst/>
          </a:prstGeom>
        </p:spPr>
      </p:pic>
      <p:sp>
        <p:nvSpPr>
          <p:cNvPr id="26" name="Striped Right Arrow 25"/>
          <p:cNvSpPr/>
          <p:nvPr/>
        </p:nvSpPr>
        <p:spPr>
          <a:xfrm>
            <a:off x="385267" y="2961327"/>
            <a:ext cx="331247" cy="190500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brightnessGreenXLar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01" y="3213880"/>
            <a:ext cx="291780" cy="3378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23589" y="1894123"/>
            <a:ext cx="2559050" cy="21330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800" y="2583787"/>
            <a:ext cx="291780" cy="33785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923589" y="2817504"/>
            <a:ext cx="2559050" cy="478146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83"/>
          <p:cNvSpPr>
            <a:spLocks noChangeArrowheads="1"/>
          </p:cNvSpPr>
          <p:nvPr/>
        </p:nvSpPr>
        <p:spPr bwMode="auto">
          <a:xfrm rot="16200000">
            <a:off x="-1278962" y="1983812"/>
            <a:ext cx="2927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AC00"/>
                </a:solidFill>
                <a:latin typeface="Avenir Book"/>
                <a:cs typeface="Avenir Book"/>
              </a:rPr>
              <a:t>Matching</a:t>
            </a:r>
            <a:r>
              <a:rPr lang="en-US" sz="1600" dirty="0" smtClean="0">
                <a:solidFill>
                  <a:srgbClr val="00AC00"/>
                </a:solidFill>
                <a:latin typeface="Avenir Book"/>
                <a:cs typeface="Avenir Book"/>
              </a:rPr>
              <a:t> ESS requirements </a:t>
            </a:r>
            <a:endParaRPr lang="en-US" sz="1600" dirty="0">
              <a:solidFill>
                <a:srgbClr val="00AC00"/>
              </a:solidFill>
              <a:latin typeface="Avenir Book"/>
              <a:cs typeface="Avenir Book"/>
            </a:endParaRPr>
          </a:p>
        </p:txBody>
      </p:sp>
      <p:sp>
        <p:nvSpPr>
          <p:cNvPr id="31" name="Rectangle 83"/>
          <p:cNvSpPr>
            <a:spLocks noChangeArrowheads="1"/>
          </p:cNvSpPr>
          <p:nvPr/>
        </p:nvSpPr>
        <p:spPr bwMode="auto">
          <a:xfrm>
            <a:off x="7482639" y="1737206"/>
            <a:ext cx="47420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AC00"/>
                </a:solidFill>
                <a:latin typeface="Avenir Book"/>
                <a:cs typeface="Avenir Book"/>
              </a:rPr>
              <a:t>x3 better than </a:t>
            </a:r>
          </a:p>
          <a:p>
            <a:r>
              <a:rPr lang="en-US" sz="1400" dirty="0" smtClean="0">
                <a:solidFill>
                  <a:srgbClr val="00AC00"/>
                </a:solidFill>
                <a:latin typeface="Avenir Book"/>
                <a:cs typeface="Avenir Book"/>
              </a:rPr>
              <a:t>state-of-the-art</a:t>
            </a:r>
            <a:endParaRPr lang="en-US" sz="1200" dirty="0">
              <a:solidFill>
                <a:srgbClr val="00AC00"/>
              </a:solidFill>
              <a:latin typeface="Avenir Book"/>
              <a:cs typeface="Avenir Book"/>
            </a:endParaRPr>
          </a:p>
        </p:txBody>
      </p:sp>
      <p:sp>
        <p:nvSpPr>
          <p:cNvPr id="32" name="Rectangle 83"/>
          <p:cNvSpPr>
            <a:spLocks noChangeArrowheads="1"/>
          </p:cNvSpPr>
          <p:nvPr/>
        </p:nvSpPr>
        <p:spPr bwMode="auto">
          <a:xfrm>
            <a:off x="7482639" y="2794967"/>
            <a:ext cx="47420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smtClean="0">
                <a:solidFill>
                  <a:srgbClr val="00AC00"/>
                </a:solidFill>
                <a:latin typeface="Avenir Book"/>
                <a:cs typeface="Avenir Book"/>
              </a:rPr>
              <a:t>x10 </a:t>
            </a:r>
            <a:r>
              <a:rPr lang="en-US" sz="1400" dirty="0" smtClean="0">
                <a:solidFill>
                  <a:srgbClr val="00AC00"/>
                </a:solidFill>
                <a:latin typeface="Avenir Book"/>
                <a:cs typeface="Avenir Book"/>
              </a:rPr>
              <a:t>better than </a:t>
            </a:r>
          </a:p>
          <a:p>
            <a:r>
              <a:rPr lang="en-US" sz="1400" dirty="0" smtClean="0">
                <a:solidFill>
                  <a:srgbClr val="00AC00"/>
                </a:solidFill>
                <a:latin typeface="Avenir Book"/>
                <a:cs typeface="Avenir Book"/>
              </a:rPr>
              <a:t>state-of-the-art</a:t>
            </a:r>
            <a:endParaRPr lang="en-US" sz="1200" dirty="0">
              <a:solidFill>
                <a:srgbClr val="00AC00"/>
              </a:solidFill>
              <a:latin typeface="Avenir Book"/>
              <a:cs typeface="Avenir Book"/>
            </a:endParaRPr>
          </a:p>
        </p:txBody>
      </p:sp>
      <p:sp>
        <p:nvSpPr>
          <p:cNvPr id="33" name="Striped Right Arrow 32"/>
          <p:cNvSpPr/>
          <p:nvPr/>
        </p:nvSpPr>
        <p:spPr>
          <a:xfrm>
            <a:off x="369333" y="2149648"/>
            <a:ext cx="331247" cy="190500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1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5" name="Rectangle 4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16" name="Rectangle 83"/>
          <p:cNvSpPr>
            <a:spLocks noChangeArrowheads="1"/>
          </p:cNvSpPr>
          <p:nvPr/>
        </p:nvSpPr>
        <p:spPr bwMode="auto">
          <a:xfrm>
            <a:off x="0" y="0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Summary</a:t>
            </a:r>
            <a:endParaRPr lang="en-US" sz="1600" dirty="0">
              <a:latin typeface="Avenir Book"/>
              <a:cs typeface="Avenir Book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580" y="624523"/>
            <a:ext cx="6833118" cy="32194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800" y="919451"/>
            <a:ext cx="291780" cy="3378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800" y="1217112"/>
            <a:ext cx="291780" cy="3378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01" y="1831848"/>
            <a:ext cx="291780" cy="3378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01" y="2280392"/>
            <a:ext cx="291780" cy="337850"/>
          </a:xfrm>
          <a:prstGeom prst="rect">
            <a:avLst/>
          </a:prstGeom>
        </p:spPr>
      </p:pic>
      <p:sp>
        <p:nvSpPr>
          <p:cNvPr id="26" name="Striped Right Arrow 25"/>
          <p:cNvSpPr/>
          <p:nvPr/>
        </p:nvSpPr>
        <p:spPr>
          <a:xfrm>
            <a:off x="385267" y="2961327"/>
            <a:ext cx="331247" cy="190500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brightnessGreenXLar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01" y="3213880"/>
            <a:ext cx="291780" cy="3378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23589" y="1894123"/>
            <a:ext cx="2559050" cy="21330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800" y="2583787"/>
            <a:ext cx="291780" cy="33785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923589" y="2817504"/>
            <a:ext cx="2559050" cy="478146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83"/>
          <p:cNvSpPr>
            <a:spLocks noChangeArrowheads="1"/>
          </p:cNvSpPr>
          <p:nvPr/>
        </p:nvSpPr>
        <p:spPr bwMode="auto">
          <a:xfrm rot="16200000">
            <a:off x="-1278962" y="1983812"/>
            <a:ext cx="2927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AC00"/>
                </a:solidFill>
                <a:latin typeface="Avenir Book"/>
                <a:cs typeface="Avenir Book"/>
              </a:rPr>
              <a:t>Matching</a:t>
            </a:r>
            <a:r>
              <a:rPr lang="en-US" sz="1600" dirty="0" smtClean="0">
                <a:solidFill>
                  <a:srgbClr val="00AC00"/>
                </a:solidFill>
                <a:latin typeface="Avenir Book"/>
                <a:cs typeface="Avenir Book"/>
              </a:rPr>
              <a:t> ESS requirements </a:t>
            </a:r>
            <a:endParaRPr lang="en-US" sz="1600" dirty="0">
              <a:solidFill>
                <a:srgbClr val="00AC00"/>
              </a:solidFill>
              <a:latin typeface="Avenir Book"/>
              <a:cs typeface="Avenir Book"/>
            </a:endParaRPr>
          </a:p>
        </p:txBody>
      </p:sp>
      <p:sp>
        <p:nvSpPr>
          <p:cNvPr id="31" name="Rectangle 83"/>
          <p:cNvSpPr>
            <a:spLocks noChangeArrowheads="1"/>
          </p:cNvSpPr>
          <p:nvPr/>
        </p:nvSpPr>
        <p:spPr bwMode="auto">
          <a:xfrm>
            <a:off x="7482639" y="1737206"/>
            <a:ext cx="47420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AC00"/>
                </a:solidFill>
                <a:latin typeface="Avenir Book"/>
                <a:cs typeface="Avenir Book"/>
              </a:rPr>
              <a:t>x3 better than </a:t>
            </a:r>
          </a:p>
          <a:p>
            <a:r>
              <a:rPr lang="en-US" sz="1400" dirty="0" smtClean="0">
                <a:solidFill>
                  <a:srgbClr val="00AC00"/>
                </a:solidFill>
                <a:latin typeface="Avenir Book"/>
                <a:cs typeface="Avenir Book"/>
              </a:rPr>
              <a:t>state-of-the-art</a:t>
            </a:r>
            <a:endParaRPr lang="en-US" sz="1200" dirty="0">
              <a:solidFill>
                <a:srgbClr val="00AC00"/>
              </a:solidFill>
              <a:latin typeface="Avenir Book"/>
              <a:cs typeface="Avenir Book"/>
            </a:endParaRPr>
          </a:p>
        </p:txBody>
      </p:sp>
      <p:sp>
        <p:nvSpPr>
          <p:cNvPr id="32" name="Rectangle 83"/>
          <p:cNvSpPr>
            <a:spLocks noChangeArrowheads="1"/>
          </p:cNvSpPr>
          <p:nvPr/>
        </p:nvSpPr>
        <p:spPr bwMode="auto">
          <a:xfrm>
            <a:off x="7482639" y="2794967"/>
            <a:ext cx="47420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smtClean="0">
                <a:solidFill>
                  <a:srgbClr val="00AC00"/>
                </a:solidFill>
                <a:latin typeface="Avenir Book"/>
                <a:cs typeface="Avenir Book"/>
              </a:rPr>
              <a:t>x10 </a:t>
            </a:r>
            <a:r>
              <a:rPr lang="en-US" sz="1400" dirty="0" smtClean="0">
                <a:solidFill>
                  <a:srgbClr val="00AC00"/>
                </a:solidFill>
                <a:latin typeface="Avenir Book"/>
                <a:cs typeface="Avenir Book"/>
              </a:rPr>
              <a:t>better than </a:t>
            </a:r>
          </a:p>
          <a:p>
            <a:r>
              <a:rPr lang="en-US" sz="1400" dirty="0" smtClean="0">
                <a:solidFill>
                  <a:srgbClr val="00AC00"/>
                </a:solidFill>
                <a:latin typeface="Avenir Book"/>
                <a:cs typeface="Avenir Book"/>
              </a:rPr>
              <a:t>state-of-the-art</a:t>
            </a:r>
            <a:endParaRPr lang="en-US" sz="1200" dirty="0">
              <a:solidFill>
                <a:srgbClr val="00AC00"/>
              </a:solidFill>
              <a:latin typeface="Avenir Book"/>
              <a:cs typeface="Avenir Book"/>
            </a:endParaRPr>
          </a:p>
        </p:txBody>
      </p:sp>
      <p:sp>
        <p:nvSpPr>
          <p:cNvPr id="33" name="Striped Right Arrow 32"/>
          <p:cNvSpPr/>
          <p:nvPr/>
        </p:nvSpPr>
        <p:spPr>
          <a:xfrm>
            <a:off x="369333" y="2149648"/>
            <a:ext cx="331247" cy="190500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83"/>
          <p:cNvSpPr>
            <a:spLocks noChangeArrowheads="1"/>
          </p:cNvSpPr>
          <p:nvPr/>
        </p:nvSpPr>
        <p:spPr bwMode="auto">
          <a:xfrm>
            <a:off x="442768" y="4955046"/>
            <a:ext cx="82711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venir Book"/>
                <a:cs typeface="Avenir Book"/>
              </a:rPr>
              <a:t>A new detector is going to be tested this year on a Reflectometer</a:t>
            </a:r>
            <a:endParaRPr lang="en-US" sz="2000" b="1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54701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grpSp>
          <p:nvGrpSpPr>
            <p:cNvPr id="13" name="Group 12"/>
            <p:cNvGrpSpPr/>
            <p:nvPr/>
          </p:nvGrpSpPr>
          <p:grpSpPr>
            <a:xfrm>
              <a:off x="12700" y="6362700"/>
              <a:ext cx="9131300" cy="501650"/>
              <a:chOff x="12700" y="6362700"/>
              <a:chExt cx="9131300" cy="50165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2700" y="6362700"/>
                <a:ext cx="9131300" cy="5016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6" name="Picture 15" descr="Screen Shot 2014-10-14 at 09.12.54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99" y="6373981"/>
                <a:ext cx="4546601" cy="480726"/>
              </a:xfrm>
              <a:prstGeom prst="rect">
                <a:avLst/>
              </a:prstGeom>
            </p:spPr>
          </p:pic>
        </p:grpSp>
        <p:pic>
          <p:nvPicPr>
            <p:cNvPr id="14" name="Picture 13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811" y="6410269"/>
              <a:ext cx="1892904" cy="416439"/>
            </a:xfrm>
            <a:prstGeom prst="rect">
              <a:avLst/>
            </a:prstGeom>
          </p:spPr>
        </p:pic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-2" y="2972083"/>
            <a:ext cx="91440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Avenir Book"/>
                <a:cs typeface="Avenir Book"/>
              </a:rPr>
              <a:t>Thank you.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9419" y="114251"/>
            <a:ext cx="1854200" cy="9977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51" y="369541"/>
            <a:ext cx="1210394" cy="447846"/>
          </a:xfrm>
          <a:prstGeom prst="rect">
            <a:avLst/>
          </a:prstGeom>
        </p:spPr>
      </p:pic>
      <p:pic>
        <p:nvPicPr>
          <p:cNvPr id="10" name="Picture 9" descr="Screen Shot 2015-09-16 at 14.46.1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982" y="360349"/>
            <a:ext cx="2264433" cy="5524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4065" y="804193"/>
            <a:ext cx="22365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Wigner Research Institute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2700" y="1312333"/>
            <a:ext cx="9131300" cy="8467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linkopings_universitet_logo_detail_blu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2336" y="205135"/>
            <a:ext cx="599058" cy="59905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271425" y="804193"/>
            <a:ext cx="18004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Linköping University</a:t>
            </a:r>
          </a:p>
        </p:txBody>
      </p:sp>
      <p:pic>
        <p:nvPicPr>
          <p:cNvPr id="20" name="Picture 19" descr="brightnessGreenX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519" y="5085031"/>
            <a:ext cx="1892904" cy="416439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V="1">
            <a:off x="6348" y="4925582"/>
            <a:ext cx="9131300" cy="8467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-2" y="5431479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Avenir Book"/>
                <a:cs typeface="Avenir Book"/>
              </a:rPr>
              <a:t>Building research infrastructure and synergies for highest scientific impact on ESS</a:t>
            </a:r>
          </a:p>
          <a:p>
            <a:pPr algn="ctr"/>
            <a:r>
              <a:rPr lang="en-US" sz="1400" dirty="0" smtClean="0">
                <a:latin typeface="Avenir Book"/>
                <a:cs typeface="Avenir Book"/>
              </a:rPr>
              <a:t>Horizon 2020 grant agreement 676548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065" y="5431479"/>
            <a:ext cx="583327" cy="39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5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grpSp>
          <p:nvGrpSpPr>
            <p:cNvPr id="13" name="Group 12"/>
            <p:cNvGrpSpPr/>
            <p:nvPr/>
          </p:nvGrpSpPr>
          <p:grpSpPr>
            <a:xfrm>
              <a:off x="12700" y="6362700"/>
              <a:ext cx="9131300" cy="501650"/>
              <a:chOff x="12700" y="6362700"/>
              <a:chExt cx="9131300" cy="50165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2700" y="6362700"/>
                <a:ext cx="9131300" cy="5016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6" name="Picture 15" descr="Screen Shot 2014-10-14 at 09.12.54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99" y="6373981"/>
                <a:ext cx="4546601" cy="480726"/>
              </a:xfrm>
              <a:prstGeom prst="rect">
                <a:avLst/>
              </a:prstGeom>
            </p:spPr>
          </p:pic>
        </p:grpSp>
        <p:pic>
          <p:nvPicPr>
            <p:cNvPr id="14" name="Picture 13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811" y="6410269"/>
              <a:ext cx="1892904" cy="416439"/>
            </a:xfrm>
            <a:prstGeom prst="rect">
              <a:avLst/>
            </a:prstGeom>
          </p:spPr>
        </p:pic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-48317" y="2457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  <a:latin typeface="Avenir Book"/>
                <a:cs typeface="Avenir Book"/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93064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grpSp>
          <p:nvGrpSpPr>
            <p:cNvPr id="8" name="Group 7"/>
            <p:cNvGrpSpPr/>
            <p:nvPr/>
          </p:nvGrpSpPr>
          <p:grpSpPr>
            <a:xfrm>
              <a:off x="12700" y="6362700"/>
              <a:ext cx="9131300" cy="501650"/>
              <a:chOff x="12700" y="6362700"/>
              <a:chExt cx="9131300" cy="50165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700" y="6362700"/>
                <a:ext cx="9131300" cy="5016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 descr="Screen Shot 2014-10-14 at 09.12.54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99" y="6373981"/>
                <a:ext cx="4546601" cy="480726"/>
              </a:xfrm>
              <a:prstGeom prst="rect">
                <a:avLst/>
              </a:prstGeom>
            </p:spPr>
          </p:pic>
        </p:grpSp>
        <p:pic>
          <p:nvPicPr>
            <p:cNvPr id="9" name="Picture 8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811" y="6410269"/>
              <a:ext cx="1892904" cy="416439"/>
            </a:xfrm>
            <a:prstGeom prst="rect">
              <a:avLst/>
            </a:prstGeom>
          </p:spPr>
        </p:pic>
      </p:grp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0" y="0"/>
            <a:ext cx="77639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000000"/>
                </a:solidFill>
                <a:latin typeface="Avenir Book"/>
                <a:cs typeface="Avenir Book"/>
              </a:rPr>
              <a:t>References:</a:t>
            </a:r>
            <a:endParaRPr lang="en-US" sz="16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285750" indent="-285750" algn="ctr"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413325"/>
            <a:ext cx="107696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I. </a:t>
            </a:r>
            <a:r>
              <a:rPr lang="en-US" sz="900" dirty="0" err="1" smtClean="0">
                <a:latin typeface="Avenir Book" charset="0"/>
                <a:ea typeface="Avenir Book" charset="0"/>
                <a:cs typeface="Avenir Book" charset="0"/>
              </a:rPr>
              <a:t>Stefanescu</a:t>
            </a:r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 et al. ,“Neutron detectors for the ESS diffractometers,” Journal of Instrumentation , vol. 12, no. 01, p. P01019, 2017.</a:t>
            </a:r>
          </a:p>
          <a:p>
            <a:endParaRPr lang="en-US" sz="900" dirty="0" smtClean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O. Kirstein et al. , “Neutron position sensitive detectors for the ESS,” arXiv:1411.6194 ,vol. Proceedings of the 23rd International  Workshop on Vertex </a:t>
            </a:r>
          </a:p>
          <a:p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Detectors, 15-19 September 2014, Macha Lake, The Czech Republic, no. </a:t>
            </a:r>
            <a:r>
              <a:rPr lang="en-US" sz="900" dirty="0" err="1" smtClean="0">
                <a:latin typeface="Avenir Book" charset="0"/>
                <a:ea typeface="Avenir Book" charset="0"/>
                <a:cs typeface="Avenir Book" charset="0"/>
              </a:rPr>
              <a:t>PoS</a:t>
            </a:r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(Vertex2014)029, 2014.</a:t>
            </a:r>
          </a:p>
          <a:p>
            <a:endParaRPr lang="en-US" sz="900" dirty="0" smtClean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H. </a:t>
            </a:r>
            <a:r>
              <a:rPr lang="en-US" sz="900" dirty="0" err="1" smtClean="0">
                <a:latin typeface="Avenir Book" charset="0"/>
                <a:ea typeface="Avenir Book" charset="0"/>
                <a:cs typeface="Avenir Book" charset="0"/>
              </a:rPr>
              <a:t>Wacklin</a:t>
            </a:r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. FREIA: Reflectometer concept for fast kinetics at ESS - ESS instrument proposal – </a:t>
            </a:r>
          </a:p>
          <a:p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https://</a:t>
            </a:r>
            <a:r>
              <a:rPr lang="en-US" sz="900" dirty="0" err="1" smtClean="0">
                <a:latin typeface="Avenir Book" charset="0"/>
                <a:ea typeface="Avenir Book" charset="0"/>
                <a:cs typeface="Avenir Book" charset="0"/>
              </a:rPr>
              <a:t>europeanspallationsource.se</a:t>
            </a:r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/sites/default/files/</a:t>
            </a:r>
            <a:r>
              <a:rPr lang="en-US" sz="900" dirty="0" err="1" smtClean="0">
                <a:latin typeface="Avenir Book" charset="0"/>
                <a:ea typeface="Avenir Book" charset="0"/>
                <a:cs typeface="Avenir Book" charset="0"/>
              </a:rPr>
              <a:t>freia_proposal.pdf</a:t>
            </a:r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, 2014.</a:t>
            </a:r>
          </a:p>
          <a:p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 </a:t>
            </a:r>
          </a:p>
          <a:p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J</a:t>
            </a:r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. </a:t>
            </a:r>
            <a:r>
              <a:rPr lang="en-US" sz="900" dirty="0" err="1">
                <a:latin typeface="Avenir Book" charset="0"/>
                <a:ea typeface="Avenir Book" charset="0"/>
                <a:cs typeface="Avenir Book" charset="0"/>
              </a:rPr>
              <a:t>Stah</a:t>
            </a:r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, U. </a:t>
            </a:r>
            <a:r>
              <a:rPr lang="en-US" sz="900" dirty="0" err="1">
                <a:latin typeface="Avenir Book" charset="0"/>
                <a:ea typeface="Avenir Book" charset="0"/>
                <a:cs typeface="Avenir Book" charset="0"/>
              </a:rPr>
              <a:t>Filges</a:t>
            </a:r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 and T. </a:t>
            </a:r>
            <a:r>
              <a:rPr lang="en-US" sz="900" dirty="0" err="1">
                <a:latin typeface="Avenir Book" charset="0"/>
                <a:ea typeface="Avenir Book" charset="0"/>
                <a:cs typeface="Avenir Book" charset="0"/>
              </a:rPr>
              <a:t>Panzner</a:t>
            </a:r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, “Focusing specular neutron reflectometry for </a:t>
            </a:r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small samples</a:t>
            </a:r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,” Eur. Phys. J. Appl. Phys. , </a:t>
            </a:r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vol</a:t>
            </a:r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. 58, no. 1, p. 11001, 2012</a:t>
            </a:r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.</a:t>
            </a:r>
          </a:p>
          <a:p>
            <a:endParaRPr lang="en-US" sz="9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A</a:t>
            </a:r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. </a:t>
            </a:r>
            <a:r>
              <a:rPr lang="en-US" sz="900" dirty="0" err="1">
                <a:latin typeface="Avenir Book" charset="0"/>
                <a:ea typeface="Avenir Book" charset="0"/>
                <a:cs typeface="Avenir Book" charset="0"/>
              </a:rPr>
              <a:t>Ravazzani</a:t>
            </a:r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 et al. , “</a:t>
            </a:r>
            <a:r>
              <a:rPr lang="en-US" sz="900" dirty="0" err="1">
                <a:latin typeface="Avenir Book" charset="0"/>
                <a:ea typeface="Avenir Book" charset="0"/>
                <a:cs typeface="Avenir Book" charset="0"/>
              </a:rPr>
              <a:t>Characterisation</a:t>
            </a:r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 of proportional counters,” Radiation Measurements </a:t>
            </a:r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, vol</a:t>
            </a:r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. 41, no. 5, pp. 582 – 593, 2006</a:t>
            </a:r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.</a:t>
            </a:r>
          </a:p>
          <a:p>
            <a:endParaRPr lang="en-US" sz="9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B</a:t>
            </a:r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. Guerard, R. Hall-Wilton, and F. </a:t>
            </a:r>
            <a:r>
              <a:rPr lang="en-US" sz="900" dirty="0" err="1">
                <a:latin typeface="Avenir Book" charset="0"/>
                <a:ea typeface="Avenir Book" charset="0"/>
                <a:cs typeface="Avenir Book" charset="0"/>
              </a:rPr>
              <a:t>Murtas</a:t>
            </a:r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, “Prospects in MPGDs development for </a:t>
            </a:r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neutron detection</a:t>
            </a:r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,” 2014 - arXiv:1410.0107</a:t>
            </a:r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.</a:t>
            </a:r>
          </a:p>
          <a:p>
            <a:endParaRPr lang="en-US" sz="9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C</a:t>
            </a:r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. </a:t>
            </a:r>
            <a:r>
              <a:rPr lang="en-US" sz="900" dirty="0" err="1">
                <a:latin typeface="Avenir Book" charset="0"/>
                <a:ea typeface="Avenir Book" charset="0"/>
                <a:cs typeface="Avenir Book" charset="0"/>
              </a:rPr>
              <a:t>Höglund</a:t>
            </a:r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 et al. , “B4C thin films for neutron detection,” Journal of Applied Physics </a:t>
            </a:r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,vol</a:t>
            </a:r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. 111, no. 10, 2012</a:t>
            </a:r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.</a:t>
            </a:r>
          </a:p>
          <a:p>
            <a:endParaRPr lang="en-US" sz="9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 A. </a:t>
            </a:r>
            <a:r>
              <a:rPr lang="en-US" sz="900" dirty="0" err="1">
                <a:latin typeface="Avenir Book" charset="0"/>
                <a:ea typeface="Avenir Book" charset="0"/>
                <a:cs typeface="Avenir Book" charset="0"/>
              </a:rPr>
              <a:t>Andronic</a:t>
            </a:r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 et al. , “A comprehensive study of rate capability in multi-wire </a:t>
            </a:r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proportional chambers</a:t>
            </a:r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,” Journal of Instrumentation , vol. 4, no. 10, p. P10014, 2009</a:t>
            </a:r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.</a:t>
            </a:r>
          </a:p>
          <a:p>
            <a:endParaRPr lang="en-US" sz="9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 H. </a:t>
            </a:r>
            <a:r>
              <a:rPr lang="en-US" sz="900" dirty="0" err="1">
                <a:latin typeface="Avenir Book" charset="0"/>
                <a:ea typeface="Avenir Book" charset="0"/>
                <a:cs typeface="Avenir Book" charset="0"/>
              </a:rPr>
              <a:t>Sipilä</a:t>
            </a:r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 and V. </a:t>
            </a:r>
            <a:r>
              <a:rPr lang="en-US" sz="900" dirty="0" err="1">
                <a:latin typeface="Avenir Book" charset="0"/>
                <a:ea typeface="Avenir Book" charset="0"/>
                <a:cs typeface="Avenir Book" charset="0"/>
              </a:rPr>
              <a:t>Vanha-Honko</a:t>
            </a:r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, “The counting rate dependent gain shift and the space charge</a:t>
            </a:r>
          </a:p>
          <a:p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in proportional counters,” Nuclear Instruments and Methods , vol. 153, no. 2, pp. 461 – 464,</a:t>
            </a:r>
          </a:p>
          <a:p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1978</a:t>
            </a:r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.</a:t>
            </a:r>
          </a:p>
          <a:p>
            <a:endParaRPr lang="en-US" sz="9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 E. Mathieson, “Dependence of gain on count rate, due to space charge, in coaxial </a:t>
            </a:r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and </a:t>
            </a:r>
            <a:r>
              <a:rPr lang="en-US" sz="900" dirty="0" err="1" smtClean="0">
                <a:latin typeface="Avenir Book" charset="0"/>
                <a:ea typeface="Avenir Book" charset="0"/>
                <a:cs typeface="Avenir Book" charset="0"/>
              </a:rPr>
              <a:t>multiwire</a:t>
            </a:r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proportional chambers,” Nuclear Instruments and Methods in Physics Research</a:t>
            </a:r>
          </a:p>
          <a:p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Section A: Accelerators, Spectrometers, Detectors and Associated Equipment , vol. 249, no. </a:t>
            </a:r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2, pp</a:t>
            </a:r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. 413 – 420, 1986</a:t>
            </a:r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.</a:t>
            </a:r>
          </a:p>
          <a:p>
            <a:endParaRPr lang="en-US" sz="9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E</a:t>
            </a:r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. Mathieson and G. Smith, “Gain reduction due to space charge in a </a:t>
            </a:r>
            <a:r>
              <a:rPr lang="en-US" sz="900" dirty="0" err="1">
                <a:latin typeface="Avenir Book" charset="0"/>
                <a:ea typeface="Avenir Book" charset="0"/>
                <a:cs typeface="Avenir Book" charset="0"/>
              </a:rPr>
              <a:t>multiwire</a:t>
            </a:r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proportional chamber </a:t>
            </a:r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irradiated by a uniform beam of rectangular section,” Nuclear Instruments </a:t>
            </a:r>
            <a:endParaRPr lang="en-US" sz="900" dirty="0" smtClean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And</a:t>
            </a:r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Methods </a:t>
            </a:r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in Physics Research Section A: Accelerators, Spectrometers, Detectors </a:t>
            </a:r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and Associated </a:t>
            </a:r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Equipment , vol. 316, no. 2, pp. 246 – 251, 1992</a:t>
            </a:r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.</a:t>
            </a:r>
          </a:p>
          <a:p>
            <a:endParaRPr lang="en-US" sz="9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 Y. </a:t>
            </a:r>
            <a:r>
              <a:rPr lang="en-US" sz="900" dirty="0" err="1">
                <a:latin typeface="Avenir Book" charset="0"/>
                <a:ea typeface="Avenir Book" charset="0"/>
                <a:cs typeface="Avenir Book" charset="0"/>
              </a:rPr>
              <a:t>Ivaniouchenkov</a:t>
            </a:r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 et al. , “Breakdown limit studies in high-rate gaseous detectors,” </a:t>
            </a:r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Nuclear Instruments </a:t>
            </a:r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and Methods in Physics Research Section A: Accelerators, </a:t>
            </a:r>
            <a:endParaRPr lang="en-US" sz="900" dirty="0" smtClean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Spectrometers</a:t>
            </a:r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, </a:t>
            </a:r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Detectors </a:t>
            </a:r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and Associated Equipment , vol. 422, no. 1–3, pp. 300 – 304, 1999</a:t>
            </a:r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.</a:t>
            </a:r>
          </a:p>
          <a:p>
            <a:endParaRPr lang="en-US" sz="9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 S. </a:t>
            </a:r>
            <a:r>
              <a:rPr lang="en-US" sz="900" dirty="0" err="1">
                <a:latin typeface="Avenir Book" charset="0"/>
                <a:ea typeface="Avenir Book" charset="0"/>
                <a:cs typeface="Avenir Book" charset="0"/>
              </a:rPr>
              <a:t>Koperny</a:t>
            </a:r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 and T. Z. Kowalski, “11th topical seminar on innovative particle and </a:t>
            </a:r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radiation detectors </a:t>
            </a:r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(IPRD08) performance of proportional counters under high count rate, </a:t>
            </a:r>
            <a:endParaRPr lang="en-US" sz="900" dirty="0" smtClean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high gas gain </a:t>
            </a:r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and at high working gas pressure,” Nuclear Physics B - Proceedings Supplements </a:t>
            </a:r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, vol</a:t>
            </a:r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. 197, no. 1, pp. 370 – 373, 2009</a:t>
            </a:r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.</a:t>
            </a:r>
          </a:p>
          <a:p>
            <a:endParaRPr lang="en-US" sz="9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 P. Fonte, “Which gaseous detector is the best at high rates?,” SLAC-JOURNAL-ICFA-16-2 </a:t>
            </a:r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.</a:t>
            </a:r>
          </a:p>
          <a:p>
            <a:endParaRPr lang="en-US" sz="9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 M. </a:t>
            </a:r>
            <a:r>
              <a:rPr lang="en-US" sz="900" dirty="0" err="1">
                <a:latin typeface="Avenir Book" charset="0"/>
                <a:ea typeface="Avenir Book" charset="0"/>
                <a:cs typeface="Avenir Book" charset="0"/>
              </a:rPr>
              <a:t>Titov</a:t>
            </a:r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, “Perspectives of micro-pattern gaseous detector </a:t>
            </a:r>
            <a:r>
              <a:rPr lang="en-US" sz="900" dirty="0" err="1">
                <a:latin typeface="Avenir Book" charset="0"/>
                <a:ea typeface="Avenir Book" charset="0"/>
                <a:cs typeface="Avenir Book" charset="0"/>
              </a:rPr>
              <a:t>technolologies</a:t>
            </a:r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 for future </a:t>
            </a:r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physics projects</a:t>
            </a:r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,” 2013 - arXiv:1308.3047</a:t>
            </a:r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.</a:t>
            </a:r>
          </a:p>
          <a:p>
            <a:endParaRPr lang="en-US" sz="9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 E. P. </a:t>
            </a:r>
            <a:r>
              <a:rPr lang="en-US" sz="900" dirty="0" err="1">
                <a:latin typeface="Avenir Book" charset="0"/>
                <a:ea typeface="Avenir Book" charset="0"/>
                <a:cs typeface="Avenir Book" charset="0"/>
              </a:rPr>
              <a:t>Cippo</a:t>
            </a:r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 et al. , “A GEM-based thermal neutron detector for high counting </a:t>
            </a:r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rate applications</a:t>
            </a:r>
            <a:r>
              <a:rPr lang="en-US" sz="900" dirty="0">
                <a:latin typeface="Avenir Book" charset="0"/>
                <a:ea typeface="Avenir Book" charset="0"/>
                <a:cs typeface="Avenir Book" charset="0"/>
              </a:rPr>
              <a:t>,” Journal of Instrumentation , vol. 10, no. 10, p. P10003, </a:t>
            </a:r>
            <a:r>
              <a:rPr lang="en-US" sz="900" dirty="0" smtClean="0">
                <a:latin typeface="Avenir Book" charset="0"/>
                <a:ea typeface="Avenir Book" charset="0"/>
                <a:cs typeface="Avenir Book" charset="0"/>
              </a:rPr>
              <a:t>2015.</a:t>
            </a:r>
          </a:p>
          <a:p>
            <a:endParaRPr lang="en-US" sz="8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34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40" name="Rectangle 39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1" name="Picture 40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19" name="Picture 18" descr="IMG_436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219289" y="3547454"/>
            <a:ext cx="3924229" cy="250979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106225" y="490052"/>
            <a:ext cx="7037294" cy="2788472"/>
            <a:chOff x="2106706" y="2044997"/>
            <a:chExt cx="7037294" cy="2788472"/>
          </a:xfrm>
        </p:grpSpPr>
        <p:pic>
          <p:nvPicPr>
            <p:cNvPr id="9" name="Picture 8" descr="IMG_6490.jpe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2106706" y="2044997"/>
              <a:ext cx="7037294" cy="2788472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2452701" y="2451167"/>
              <a:ext cx="567295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latin typeface="Avenir Book"/>
                  <a:cs typeface="Avenir Book"/>
                </a:rPr>
                <a:t>Al				   	Ti 					SS</a:t>
              </a:r>
              <a:endParaRPr lang="en-US" sz="1600" baseline="30000" dirty="0"/>
            </a:p>
          </p:txBody>
        </p:sp>
      </p:grpSp>
      <p:pic>
        <p:nvPicPr>
          <p:cNvPr id="38" name="Picture 37" descr="brightnessGreenXLar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2765884" y="205875"/>
            <a:ext cx="40906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Planarity is an issue on large surfaces on Al</a:t>
            </a:r>
            <a:endParaRPr lang="en-US" sz="1600" dirty="0"/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MB-16</a:t>
            </a:r>
          </a:p>
        </p:txBody>
      </p:sp>
      <p:pic>
        <p:nvPicPr>
          <p:cNvPr id="2" name="Picture 1" descr="IMG_300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222" y="4109522"/>
            <a:ext cx="2831629" cy="21237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60084" y="4373223"/>
            <a:ext cx="370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Ti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5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40" name="Rectangle 39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1" name="Picture 40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2524904" y="1060433"/>
            <a:ext cx="18263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~7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latin typeface="Avenir Book"/>
                <a:cs typeface="Avenir Book"/>
              </a:rPr>
              <a:t>m single-side</a:t>
            </a:r>
            <a:endParaRPr lang="en-US" sz="1600" dirty="0"/>
          </a:p>
        </p:txBody>
      </p:sp>
      <p:grpSp>
        <p:nvGrpSpPr>
          <p:cNvPr id="5" name="Group 4"/>
          <p:cNvGrpSpPr/>
          <p:nvPr/>
        </p:nvGrpSpPr>
        <p:grpSpPr>
          <a:xfrm>
            <a:off x="2733391" y="1736728"/>
            <a:ext cx="3426598" cy="4573564"/>
            <a:chOff x="5401734" y="1749619"/>
            <a:chExt cx="3426598" cy="4573564"/>
          </a:xfrm>
        </p:grpSpPr>
        <p:pic>
          <p:nvPicPr>
            <p:cNvPr id="3" name="Picture 2" descr="P1000207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5723255" y="3218107"/>
              <a:ext cx="2783555" cy="3426598"/>
            </a:xfrm>
            <a:prstGeom prst="rect">
              <a:avLst/>
            </a:prstGeom>
          </p:spPr>
        </p:pic>
        <p:pic>
          <p:nvPicPr>
            <p:cNvPr id="12" name="Picture 11" descr="IMG_0244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01734" y="1749619"/>
              <a:ext cx="3426598" cy="1566165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5401734" y="3235517"/>
              <a:ext cx="342659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latin typeface="Avenir Book"/>
                  <a:cs typeface="Avenir Book"/>
                </a:rPr>
                <a:t>1mm              2mm              3mm</a:t>
              </a:r>
              <a:endParaRPr lang="en-US" sz="1600" dirty="0"/>
            </a:p>
          </p:txBody>
        </p:sp>
      </p:grpSp>
      <p:pic>
        <p:nvPicPr>
          <p:cNvPr id="19" name="Picture 18" descr="IMG_4363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7699" y="4056831"/>
            <a:ext cx="2642192" cy="215728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525745" y="424267"/>
            <a:ext cx="36122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Planarity is an issue on large surfaces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5163" y="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Materials evaluation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2840" y="409530"/>
            <a:ext cx="2462064" cy="2041637"/>
            <a:chOff x="75736" y="404361"/>
            <a:chExt cx="3480263" cy="2533650"/>
          </a:xfrm>
        </p:grpSpPr>
        <p:pic>
          <p:nvPicPr>
            <p:cNvPr id="6" name="Picture 5" descr="R202_C1_7p5um.t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36" y="404361"/>
              <a:ext cx="3378200" cy="2533650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3555999" y="824553"/>
              <a:ext cx="0" cy="1708149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1340792" y="842792"/>
              <a:ext cx="7492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aseline="30000" dirty="0">
                  <a:solidFill>
                    <a:schemeClr val="bg1"/>
                  </a:solidFill>
                  <a:latin typeface="Avenir Book"/>
                  <a:cs typeface="Avenir Book"/>
                </a:rPr>
                <a:t>10</a:t>
              </a:r>
              <a:r>
                <a:rPr lang="en-US" dirty="0">
                  <a:solidFill>
                    <a:schemeClr val="bg1"/>
                  </a:solidFill>
                  <a:latin typeface="Avenir Book"/>
                  <a:cs typeface="Avenir Book"/>
                </a:rPr>
                <a:t>B</a:t>
              </a:r>
              <a:r>
                <a:rPr lang="en-US" baseline="-25000" dirty="0">
                  <a:solidFill>
                    <a:schemeClr val="bg1"/>
                  </a:solidFill>
                  <a:latin typeface="Avenir Book"/>
                  <a:cs typeface="Avenir Book"/>
                </a:rPr>
                <a:t>4</a:t>
              </a:r>
              <a:r>
                <a:rPr lang="en-US" dirty="0">
                  <a:solidFill>
                    <a:schemeClr val="bg1"/>
                  </a:solidFill>
                  <a:latin typeface="Avenir Book"/>
                  <a:cs typeface="Avenir Book"/>
                </a:rPr>
                <a:t>C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619621" y="2367954"/>
              <a:ext cx="3684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  <a:latin typeface="Avenir Book"/>
                  <a:cs typeface="Avenir Book"/>
                </a:rPr>
                <a:t>Si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223569" y="83874"/>
            <a:ext cx="2903517" cy="6258301"/>
            <a:chOff x="6177220" y="70530"/>
            <a:chExt cx="2903517" cy="6258301"/>
          </a:xfrm>
        </p:grpSpPr>
        <p:pic>
          <p:nvPicPr>
            <p:cNvPr id="25" name="Picture 24" descr="AlOx substrates.jpe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78732" y="70530"/>
              <a:ext cx="2891323" cy="1765164"/>
            </a:xfrm>
            <a:prstGeom prst="rect">
              <a:avLst/>
            </a:prstGeom>
          </p:spPr>
        </p:pic>
        <p:pic>
          <p:nvPicPr>
            <p:cNvPr id="26" name="Picture 25" descr="P1000410.JP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77220" y="1870944"/>
              <a:ext cx="2891323" cy="2514194"/>
            </a:xfrm>
            <a:prstGeom prst="rect">
              <a:avLst/>
            </a:prstGeom>
          </p:spPr>
        </p:pic>
        <p:pic>
          <p:nvPicPr>
            <p:cNvPr id="27" name="Picture 26" descr="B4ConAlOx_310050_8.ti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3431" y="4411363"/>
              <a:ext cx="2556624" cy="1917468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6467408" y="4094287"/>
              <a:ext cx="212712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aseline="30000" dirty="0" smtClean="0">
                  <a:latin typeface="Avenir Book"/>
                  <a:cs typeface="Avenir Book"/>
                </a:rPr>
                <a:t>10</a:t>
              </a:r>
              <a:r>
                <a:rPr lang="en-US" sz="1600" dirty="0" smtClean="0">
                  <a:latin typeface="Avenir Book"/>
                  <a:cs typeface="Avenir Book"/>
                </a:rPr>
                <a:t>B</a:t>
              </a:r>
              <a:r>
                <a:rPr lang="en-US" sz="1600" baseline="-25000" dirty="0" smtClean="0">
                  <a:latin typeface="Avenir Book"/>
                  <a:cs typeface="Avenir Book"/>
                </a:rPr>
                <a:t>4</a:t>
              </a:r>
              <a:r>
                <a:rPr lang="en-US" sz="1600" dirty="0" smtClean="0">
                  <a:latin typeface="Avenir Book"/>
                  <a:cs typeface="Avenir Book"/>
                </a:rPr>
                <a:t>C good adhesion</a:t>
              </a:r>
              <a:endParaRPr lang="en-US" sz="1600" dirty="0">
                <a:latin typeface="Avenir Book"/>
                <a:cs typeface="Avenir Book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032570" y="225370"/>
              <a:ext cx="82126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600" dirty="0" smtClean="0">
                  <a:latin typeface="Avenir Book"/>
                  <a:cs typeface="Avenir Book"/>
                </a:rPr>
                <a:t>1mm</a:t>
              </a:r>
              <a:endParaRPr lang="en-US" sz="1600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259472" y="323129"/>
              <a:ext cx="82126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600" dirty="0" smtClean="0">
                  <a:latin typeface="Avenir Book"/>
                  <a:cs typeface="Avenir Book"/>
                </a:rPr>
                <a:t>2mm</a:t>
              </a:r>
              <a:endParaRPr lang="en-US" sz="1600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032570" y="1519309"/>
              <a:ext cx="144779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600" dirty="0" smtClean="0">
                  <a:latin typeface="Avenir Book"/>
                  <a:cs typeface="Avenir Book"/>
                </a:rPr>
                <a:t>100x100mm</a:t>
              </a:r>
              <a:r>
                <a:rPr lang="en-US" sz="1600" baseline="30000" dirty="0" smtClean="0">
                  <a:latin typeface="Avenir Book"/>
                  <a:cs typeface="Avenir Book"/>
                </a:rPr>
                <a:t>2</a:t>
              </a:r>
              <a:endParaRPr lang="en-US" sz="1600" baseline="30000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347892" y="4965250"/>
              <a:ext cx="7492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aseline="30000" dirty="0">
                  <a:latin typeface="Avenir Book"/>
                  <a:cs typeface="Avenir Book"/>
                </a:rPr>
                <a:t>10</a:t>
              </a:r>
              <a:r>
                <a:rPr lang="en-US" dirty="0">
                  <a:latin typeface="Avenir Book"/>
                  <a:cs typeface="Avenir Book"/>
                </a:rPr>
                <a:t>B</a:t>
              </a:r>
              <a:r>
                <a:rPr lang="en-US" baseline="-25000" dirty="0">
                  <a:latin typeface="Avenir Book"/>
                  <a:cs typeface="Avenir Book"/>
                </a:rPr>
                <a:t>4</a:t>
              </a:r>
              <a:r>
                <a:rPr lang="en-US" dirty="0">
                  <a:latin typeface="Avenir Book"/>
                  <a:cs typeface="Avenir Book"/>
                </a:rPr>
                <a:t>C</a:t>
              </a:r>
              <a:endParaRPr lang="en-US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461621" y="5675617"/>
              <a:ext cx="7620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Avenir Book"/>
                  <a:cs typeface="Avenir Book"/>
                </a:rPr>
                <a:t>Al</a:t>
              </a:r>
              <a:r>
                <a:rPr lang="en-US" baseline="-25000" dirty="0">
                  <a:latin typeface="Avenir Book"/>
                  <a:cs typeface="Avenir Book"/>
                </a:rPr>
                <a:t>2</a:t>
              </a:r>
              <a:r>
                <a:rPr lang="en-US" dirty="0">
                  <a:latin typeface="Avenir Book"/>
                  <a:cs typeface="Avenir Book"/>
                </a:rPr>
                <a:t>O</a:t>
              </a:r>
              <a:r>
                <a:rPr lang="en-US" baseline="-25000" dirty="0">
                  <a:latin typeface="Avenir Book"/>
                  <a:cs typeface="Avenir Book"/>
                </a:rPr>
                <a:t>3 </a:t>
              </a:r>
              <a:endParaRPr lang="en-US" dirty="0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6882696" y="2674493"/>
            <a:ext cx="15751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venir Book"/>
                <a:cs typeface="Avenir Book"/>
              </a:rPr>
              <a:t>Al</a:t>
            </a:r>
            <a:r>
              <a:rPr lang="en-US" sz="1600" b="1" baseline="-25000" dirty="0">
                <a:solidFill>
                  <a:schemeClr val="bg1"/>
                </a:solidFill>
                <a:latin typeface="Avenir Book"/>
                <a:cs typeface="Avenir Book"/>
              </a:rPr>
              <a:t>2</a:t>
            </a:r>
            <a:r>
              <a:rPr lang="en-US" sz="1600" b="1" dirty="0">
                <a:solidFill>
                  <a:schemeClr val="bg1"/>
                </a:solidFill>
                <a:latin typeface="Avenir Book"/>
                <a:cs typeface="Avenir Book"/>
              </a:rPr>
              <a:t>O</a:t>
            </a:r>
            <a:r>
              <a:rPr lang="en-US" sz="1600" b="1" baseline="-25000" dirty="0">
                <a:solidFill>
                  <a:schemeClr val="bg1"/>
                </a:solidFill>
                <a:latin typeface="Avenir Book"/>
                <a:cs typeface="Avenir Book"/>
              </a:rPr>
              <a:t>3 </a:t>
            </a:r>
            <a:r>
              <a:rPr lang="en-US" sz="1600" b="1" dirty="0">
                <a:solidFill>
                  <a:schemeClr val="bg1"/>
                </a:solidFill>
                <a:latin typeface="Avenir Book"/>
                <a:cs typeface="Avenir Book"/>
              </a:rPr>
              <a:t>substrate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022988" y="5358152"/>
            <a:ext cx="12747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venir Book"/>
                <a:cs typeface="Avenir Book"/>
              </a:rPr>
              <a:t>Al substrate</a:t>
            </a:r>
            <a:endParaRPr lang="en-US" sz="1600" b="1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79850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grpSp>
          <p:nvGrpSpPr>
            <p:cNvPr id="8" name="Group 7"/>
            <p:cNvGrpSpPr/>
            <p:nvPr/>
          </p:nvGrpSpPr>
          <p:grpSpPr>
            <a:xfrm>
              <a:off x="12700" y="6362700"/>
              <a:ext cx="9131300" cy="501650"/>
              <a:chOff x="12700" y="6362700"/>
              <a:chExt cx="9131300" cy="50165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700" y="6362700"/>
                <a:ext cx="9131300" cy="5016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 descr="Screen Shot 2014-10-14 at 09.12.54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99" y="6373981"/>
                <a:ext cx="4546601" cy="480726"/>
              </a:xfrm>
              <a:prstGeom prst="rect">
                <a:avLst/>
              </a:prstGeom>
            </p:spPr>
          </p:pic>
        </p:grpSp>
        <p:pic>
          <p:nvPicPr>
            <p:cNvPr id="9" name="Picture 8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811" y="6410269"/>
              <a:ext cx="1892904" cy="416439"/>
            </a:xfrm>
            <a:prstGeom prst="rect">
              <a:avLst/>
            </a:prstGeom>
          </p:spPr>
        </p:pic>
      </p:grp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0" y="0"/>
            <a:ext cx="77639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000000"/>
                </a:solidFill>
                <a:latin typeface="Avenir Book"/>
                <a:cs typeface="Avenir Book"/>
              </a:rPr>
              <a:t>Counting rate definitions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</a:p>
          <a:p>
            <a:pPr marL="285750" indent="-285750" algn="ctr"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11513" y="354670"/>
          <a:ext cx="8913540" cy="541113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46770"/>
                <a:gridCol w="4021873"/>
                <a:gridCol w="4244897"/>
              </a:tblGrid>
              <a:tr h="544827"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Global</a:t>
                      </a:r>
                    </a:p>
                    <a:p>
                      <a:pPr algn="ctr"/>
                      <a:r>
                        <a:rPr lang="en-US" sz="1400" b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over whole detector area</a:t>
                      </a:r>
                      <a:endParaRPr lang="en-US" sz="1400" b="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Local</a:t>
                      </a:r>
                    </a:p>
                    <a:p>
                      <a:pPr algn="ctr"/>
                      <a:r>
                        <a:rPr lang="en-US" sz="1400" b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per cm</a:t>
                      </a:r>
                      <a:r>
                        <a:rPr lang="en-US" sz="1400" b="0" baseline="300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2</a:t>
                      </a:r>
                      <a:r>
                        <a:rPr lang="en-US" sz="1400" b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, mm</a:t>
                      </a:r>
                      <a:r>
                        <a:rPr lang="en-US" sz="1400" b="0" baseline="300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2</a:t>
                      </a:r>
                      <a:r>
                        <a:rPr lang="en-US" sz="1400" b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or</a:t>
                      </a:r>
                      <a:r>
                        <a:rPr lang="en-US" sz="1400" b="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pixel</a:t>
                      </a:r>
                      <a:endParaRPr lang="en-US" sz="1400" b="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2309790">
                <a:tc>
                  <a:txBody>
                    <a:bodyPr/>
                    <a:lstStyle/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pPr algn="ctr"/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2552700">
                <a:tc>
                  <a:txBody>
                    <a:bodyPr/>
                    <a:lstStyle/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2" name="Straight Arrow Connector 11"/>
          <p:cNvCxnSpPr/>
          <p:nvPr/>
        </p:nvCxnSpPr>
        <p:spPr>
          <a:xfrm>
            <a:off x="985170" y="2219066"/>
            <a:ext cx="1755076" cy="17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094480" y="1292612"/>
            <a:ext cx="10019" cy="10280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1139059" y="1637449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094480" y="2052608"/>
            <a:ext cx="1514258" cy="35885"/>
          </a:xfrm>
          <a:prstGeom prst="straightConnector1">
            <a:avLst/>
          </a:prstGeom>
          <a:ln w="31750">
            <a:solidFill>
              <a:srgbClr val="00AC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Box 7"/>
          <p:cNvSpPr txBox="1">
            <a:spLocks noChangeArrowheads="1"/>
          </p:cNvSpPr>
          <p:nvPr/>
        </p:nvSpPr>
        <p:spPr bwMode="auto">
          <a:xfrm rot="16200000">
            <a:off x="517502" y="1497677"/>
            <a:ext cx="935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 rot="16200000">
            <a:off x="-495093" y="1703961"/>
            <a:ext cx="17927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venir Book"/>
                <a:cs typeface="Avenir Book"/>
              </a:rPr>
              <a:t>Time-averaged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Avenir Book"/>
                <a:cs typeface="Avenir Book"/>
              </a:rPr>
              <a:t>per  s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 rot="16200000">
            <a:off x="-484243" y="4104482"/>
            <a:ext cx="17927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venir Book" charset="0"/>
                <a:ea typeface="Avenir Book" charset="0"/>
                <a:cs typeface="Avenir Book" charset="0"/>
              </a:rPr>
              <a:t>Instantaneous</a:t>
            </a:r>
          </a:p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per s</a:t>
            </a:r>
          </a:p>
        </p:txBody>
      </p:sp>
      <p:sp>
        <p:nvSpPr>
          <p:cNvPr id="23" name="Freeform 22"/>
          <p:cNvSpPr/>
          <p:nvPr/>
        </p:nvSpPr>
        <p:spPr>
          <a:xfrm>
            <a:off x="2113577" y="1646122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2207619" y="2168154"/>
            <a:ext cx="567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time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5112559" y="2226444"/>
            <a:ext cx="1755076" cy="17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221869" y="1299990"/>
            <a:ext cx="10019" cy="10280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Freeform 37"/>
          <p:cNvSpPr/>
          <p:nvPr/>
        </p:nvSpPr>
        <p:spPr>
          <a:xfrm>
            <a:off x="5266448" y="1644827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5221869" y="2059986"/>
            <a:ext cx="1514258" cy="35885"/>
          </a:xfrm>
          <a:prstGeom prst="straightConnector1">
            <a:avLst/>
          </a:prstGeom>
          <a:ln w="31750">
            <a:solidFill>
              <a:srgbClr val="00AC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 Box 7"/>
          <p:cNvSpPr txBox="1">
            <a:spLocks noChangeArrowheads="1"/>
          </p:cNvSpPr>
          <p:nvPr/>
        </p:nvSpPr>
        <p:spPr bwMode="auto">
          <a:xfrm rot="16200000">
            <a:off x="4644891" y="1505055"/>
            <a:ext cx="935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42" name="Freeform 41"/>
          <p:cNvSpPr/>
          <p:nvPr/>
        </p:nvSpPr>
        <p:spPr>
          <a:xfrm>
            <a:off x="6240966" y="1653500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Box 7"/>
          <p:cNvSpPr txBox="1">
            <a:spLocks noChangeArrowheads="1"/>
          </p:cNvSpPr>
          <p:nvPr/>
        </p:nvSpPr>
        <p:spPr bwMode="auto">
          <a:xfrm>
            <a:off x="6335008" y="2175532"/>
            <a:ext cx="567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time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1017077" y="4567863"/>
            <a:ext cx="1755076" cy="17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1126387" y="3641409"/>
            <a:ext cx="10019" cy="10280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Freeform 46"/>
          <p:cNvSpPr/>
          <p:nvPr/>
        </p:nvSpPr>
        <p:spPr>
          <a:xfrm>
            <a:off x="1170966" y="3986246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 Box 7"/>
          <p:cNvSpPr txBox="1">
            <a:spLocks noChangeArrowheads="1"/>
          </p:cNvSpPr>
          <p:nvPr/>
        </p:nvSpPr>
        <p:spPr bwMode="auto">
          <a:xfrm rot="16200000">
            <a:off x="549409" y="3846474"/>
            <a:ext cx="935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50" name="Oval 49"/>
          <p:cNvSpPr/>
          <p:nvPr/>
        </p:nvSpPr>
        <p:spPr>
          <a:xfrm>
            <a:off x="1203647" y="3932246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2145484" y="3994919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 Box 7"/>
          <p:cNvSpPr txBox="1">
            <a:spLocks noChangeArrowheads="1"/>
          </p:cNvSpPr>
          <p:nvPr/>
        </p:nvSpPr>
        <p:spPr bwMode="auto">
          <a:xfrm>
            <a:off x="2239526" y="4516951"/>
            <a:ext cx="567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time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5135938" y="4609553"/>
            <a:ext cx="1755076" cy="17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5245248" y="3683099"/>
            <a:ext cx="10019" cy="10280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Freeform 54"/>
          <p:cNvSpPr/>
          <p:nvPr/>
        </p:nvSpPr>
        <p:spPr>
          <a:xfrm>
            <a:off x="5289827" y="4027936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 Box 7"/>
          <p:cNvSpPr txBox="1">
            <a:spLocks noChangeArrowheads="1"/>
          </p:cNvSpPr>
          <p:nvPr/>
        </p:nvSpPr>
        <p:spPr bwMode="auto">
          <a:xfrm rot="16200000">
            <a:off x="4668270" y="3888164"/>
            <a:ext cx="935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58" name="Oval 57"/>
          <p:cNvSpPr/>
          <p:nvPr/>
        </p:nvSpPr>
        <p:spPr>
          <a:xfrm>
            <a:off x="5322508" y="3973936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6264345" y="4036609"/>
            <a:ext cx="495161" cy="570735"/>
          </a:xfrm>
          <a:custGeom>
            <a:avLst/>
            <a:gdLst>
              <a:gd name="connsiteX0" fmla="*/ 0 w 1574800"/>
              <a:gd name="connsiteY0" fmla="*/ 1028959 h 1028959"/>
              <a:gd name="connsiteX1" fmla="*/ 135466 w 1574800"/>
              <a:gd name="connsiteY1" fmla="*/ 385492 h 1028959"/>
              <a:gd name="connsiteX2" fmla="*/ 287866 w 1574800"/>
              <a:gd name="connsiteY2" fmla="*/ 4492 h 1028959"/>
              <a:gd name="connsiteX3" fmla="*/ 491066 w 1574800"/>
              <a:gd name="connsiteY3" fmla="*/ 199226 h 1028959"/>
              <a:gd name="connsiteX4" fmla="*/ 694266 w 1574800"/>
              <a:gd name="connsiteY4" fmla="*/ 537892 h 1028959"/>
              <a:gd name="connsiteX5" fmla="*/ 905933 w 1574800"/>
              <a:gd name="connsiteY5" fmla="*/ 783426 h 1028959"/>
              <a:gd name="connsiteX6" fmla="*/ 1320800 w 1574800"/>
              <a:gd name="connsiteY6" fmla="*/ 961226 h 1028959"/>
              <a:gd name="connsiteX7" fmla="*/ 1574800 w 1574800"/>
              <a:gd name="connsiteY7" fmla="*/ 1012026 h 10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028959">
                <a:moveTo>
                  <a:pt x="0" y="1028959"/>
                </a:moveTo>
                <a:cubicBezTo>
                  <a:pt x="43744" y="792598"/>
                  <a:pt x="87488" y="556237"/>
                  <a:pt x="135466" y="385492"/>
                </a:cubicBezTo>
                <a:cubicBezTo>
                  <a:pt x="183444" y="214747"/>
                  <a:pt x="228599" y="35536"/>
                  <a:pt x="287866" y="4492"/>
                </a:cubicBezTo>
                <a:cubicBezTo>
                  <a:pt x="347133" y="-26552"/>
                  <a:pt x="423333" y="110326"/>
                  <a:pt x="491066" y="199226"/>
                </a:cubicBezTo>
                <a:cubicBezTo>
                  <a:pt x="558799" y="288126"/>
                  <a:pt x="625122" y="440525"/>
                  <a:pt x="694266" y="537892"/>
                </a:cubicBezTo>
                <a:cubicBezTo>
                  <a:pt x="763410" y="635259"/>
                  <a:pt x="801511" y="712870"/>
                  <a:pt x="905933" y="783426"/>
                </a:cubicBezTo>
                <a:cubicBezTo>
                  <a:pt x="1010355" y="853982"/>
                  <a:pt x="1209322" y="923126"/>
                  <a:pt x="1320800" y="961226"/>
                </a:cubicBezTo>
                <a:cubicBezTo>
                  <a:pt x="1432278" y="999326"/>
                  <a:pt x="1574800" y="1012026"/>
                  <a:pt x="1574800" y="1012026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 Box 7"/>
          <p:cNvSpPr txBox="1">
            <a:spLocks noChangeArrowheads="1"/>
          </p:cNvSpPr>
          <p:nvPr/>
        </p:nvSpPr>
        <p:spPr bwMode="auto">
          <a:xfrm>
            <a:off x="6358387" y="4558641"/>
            <a:ext cx="567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time</a:t>
            </a:r>
          </a:p>
        </p:txBody>
      </p:sp>
      <p:sp>
        <p:nvSpPr>
          <p:cNvPr id="2" name="Rectangle 1"/>
          <p:cNvSpPr/>
          <p:nvPr/>
        </p:nvSpPr>
        <p:spPr>
          <a:xfrm>
            <a:off x="25398" y="6055910"/>
            <a:ext cx="9118601" cy="276999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Avenir Book" charset="0"/>
                <a:ea typeface="Avenir Book" charset="0"/>
                <a:cs typeface="Avenir Book" charset="0"/>
              </a:rPr>
              <a:t> </a:t>
            </a: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*I</a:t>
            </a:r>
            <a:r>
              <a:rPr lang="en-US" sz="1200" dirty="0">
                <a:latin typeface="Avenir Book" charset="0"/>
                <a:ea typeface="Avenir Book" charset="0"/>
                <a:cs typeface="Avenir Book" charset="0"/>
              </a:rPr>
              <a:t>. </a:t>
            </a:r>
            <a:r>
              <a:rPr lang="en-US" sz="1200" dirty="0" err="1">
                <a:latin typeface="Avenir Book" charset="0"/>
                <a:ea typeface="Avenir Book" charset="0"/>
                <a:cs typeface="Avenir Book" charset="0"/>
              </a:rPr>
              <a:t>Stefanescu</a:t>
            </a:r>
            <a:r>
              <a:rPr lang="en-US" sz="1200" dirty="0">
                <a:latin typeface="Avenir Book" charset="0"/>
                <a:ea typeface="Avenir Book" charset="0"/>
                <a:cs typeface="Avenir Book" charset="0"/>
              </a:rPr>
              <a:t> et al. ,“Neutron detectors for the ESS diffractometers,” Journal </a:t>
            </a: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of Instrumentation </a:t>
            </a:r>
            <a:r>
              <a:rPr lang="en-US" sz="1200" dirty="0">
                <a:latin typeface="Avenir Book" charset="0"/>
                <a:ea typeface="Avenir Book" charset="0"/>
                <a:cs typeface="Avenir Book" charset="0"/>
              </a:rPr>
              <a:t>, vol. 12, no. 01, p. P01019, 2017.</a:t>
            </a:r>
            <a:endParaRPr lang="en-US" sz="1200" dirty="0">
              <a:effectLst/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13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15448</TotalTime>
  <Words>3967</Words>
  <Application>Microsoft Macintosh PowerPoint</Application>
  <PresentationFormat>On-screen Show (4:3)</PresentationFormat>
  <Paragraphs>1301</Paragraphs>
  <Slides>88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3" baseType="lpstr">
      <vt:lpstr>Avenir Book</vt:lpstr>
      <vt:lpstr>Calibri</vt:lpstr>
      <vt:lpstr>Symbol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European Spallation Source ESS AB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ESS User</dc:creator>
  <cp:lastModifiedBy>Microsoft Office User</cp:lastModifiedBy>
  <cp:revision>395</cp:revision>
  <dcterms:created xsi:type="dcterms:W3CDTF">2016-01-15T09:03:31Z</dcterms:created>
  <dcterms:modified xsi:type="dcterms:W3CDTF">2017-03-27T08:20:12Z</dcterms:modified>
</cp:coreProperties>
</file>