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76" r:id="rId4"/>
    <p:sldId id="263" r:id="rId5"/>
    <p:sldId id="271" r:id="rId6"/>
    <p:sldId id="272" r:id="rId7"/>
    <p:sldId id="273" r:id="rId8"/>
    <p:sldId id="266" r:id="rId9"/>
    <p:sldId id="274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>
        <p:scale>
          <a:sx n="150" d="100"/>
          <a:sy n="150" d="100"/>
        </p:scale>
        <p:origin x="-80" y="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21/03/17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488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and coordination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31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603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555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when leaving</a:t>
            </a:r>
            <a:r>
              <a:rPr lang="en-US" baseline="0" dirty="0" smtClean="0"/>
              <a:t>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712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21/03/17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21/03/17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21/03/17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21/03/17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21/03/17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Analysis software for </a:t>
            </a:r>
            <a:r>
              <a:rPr lang="en-GB" sz="4000" dirty="0" err="1" smtClean="0"/>
              <a:t>reflectometry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000" dirty="0" smtClean="0"/>
              <a:t>(system requirements and schedule)</a:t>
            </a:r>
            <a:endParaRPr lang="en-GB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Thomas Holm Rod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Group Leader Data Analysis and Modelling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21 March 2017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8C62C7-F79B-CD4A-A5DF-5683BBEC4A65}" type="slidenum">
              <a:rPr lang="sv-SE" sz="1200" smtClean="0"/>
              <a:pPr algn="r"/>
              <a:t>2</a:t>
            </a:fld>
            <a:endParaRPr lang="sv-SE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802428" cy="1441531"/>
          </a:xfrm>
        </p:spPr>
        <p:txBody>
          <a:bodyPr/>
          <a:lstStyle/>
          <a:p>
            <a:r>
              <a:rPr lang="en-US" dirty="0" smtClean="0"/>
              <a:t>Data Analysis and Modeling Scope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8864" y="4941168"/>
            <a:ext cx="8229600" cy="1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42449" y="4941798"/>
            <a:ext cx="8064896" cy="1223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/>
              <a:t>Not in scope of construction </a:t>
            </a:r>
            <a:r>
              <a:rPr lang="en-US" b="1" dirty="0" smtClean="0"/>
              <a:t>budget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Co-analysis (e.g. diffraction + SANS)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Analysis </a:t>
            </a:r>
            <a:r>
              <a:rPr lang="en-US" dirty="0"/>
              <a:t>beyond basic analysis (e.g. </a:t>
            </a:r>
            <a:r>
              <a:rPr lang="en-US" dirty="0" smtClean="0"/>
              <a:t>integration of MD </a:t>
            </a:r>
            <a:r>
              <a:rPr lang="en-US" dirty="0"/>
              <a:t>simulations</a:t>
            </a:r>
            <a:r>
              <a:rPr lang="en-US" dirty="0" smtClean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Mobile/tablet user interfaces</a:t>
            </a:r>
            <a:endParaRPr lang="en-US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462072"/>
            <a:ext cx="8424936" cy="340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Last step in data processing chain that </a:t>
            </a:r>
            <a:r>
              <a:rPr lang="en-US" dirty="0"/>
              <a:t>e</a:t>
            </a:r>
            <a:r>
              <a:rPr lang="en-US" dirty="0" smtClean="0"/>
              <a:t>nable users to get value (publications) out of their reduced data ( </a:t>
            </a:r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b="1" i="1" dirty="0" err="1" smtClean="0"/>
              <a:t>q</a:t>
            </a:r>
            <a:r>
              <a:rPr lang="en-US" dirty="0" err="1" smtClean="0"/>
              <a:t>,ω</a:t>
            </a:r>
            <a:r>
              <a:rPr lang="en-US" dirty="0" smtClean="0"/>
              <a:t>) / </a:t>
            </a:r>
            <a:r>
              <a:rPr lang="en-US" i="1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hkl</a:t>
            </a:r>
            <a:r>
              <a:rPr lang="en-US" dirty="0" smtClean="0"/>
              <a:t>) / corrected images 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/>
              <a:t>Scope </a:t>
            </a:r>
            <a:r>
              <a:rPr lang="en-US" dirty="0"/>
              <a:t>in construction </a:t>
            </a:r>
            <a:r>
              <a:rPr lang="en-US" dirty="0" smtClean="0"/>
              <a:t>has been </a:t>
            </a:r>
            <a:r>
              <a:rPr lang="en-US" dirty="0"/>
              <a:t>limited to: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Basic (model fitting) data analysis software for the 15 ESS </a:t>
            </a:r>
            <a:r>
              <a:rPr lang="en-US" dirty="0" smtClean="0"/>
              <a:t>instruments </a:t>
            </a:r>
            <a:r>
              <a:rPr lang="en-US" dirty="0" smtClean="0"/>
              <a:t>incl. resolution convolution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U</a:t>
            </a:r>
            <a:r>
              <a:rPr lang="en-US" dirty="0" smtClean="0"/>
              <a:t>ser-friendly, sustainable, maintainable, reliable, easily installable, and extensible software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Enable users to harness the full potential of ESS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ive-analysis for at least high-throughput techniques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Remote access to data analysis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5771" y="6228020"/>
            <a:ext cx="78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Many users also expect support for analysis beyond what’s currently in the </a:t>
            </a:r>
            <a:r>
              <a:rPr lang="en-US" i="1" dirty="0" smtClean="0"/>
              <a:t>scope!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429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user community is diverse – even for each </a:t>
            </a:r>
            <a:r>
              <a:rPr lang="en-US" dirty="0" smtClean="0">
                <a:solidFill>
                  <a:srgbClr val="FFFFFF"/>
                </a:solidFill>
              </a:rPr>
              <a:t>instrument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3" descr="165298Archeology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26212" r="14917" b="24501"/>
          <a:stretch>
            <a:fillRect/>
          </a:stretch>
        </p:blipFill>
        <p:spPr bwMode="auto">
          <a:xfrm>
            <a:off x="1324819" y="3115841"/>
            <a:ext cx="19510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6183_SMJPG_201206250815110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9641"/>
            <a:ext cx="33940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69" y="5046241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78" y="5297066"/>
            <a:ext cx="20256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3" b="9071"/>
          <a:stretch>
            <a:fillRect/>
          </a:stretch>
        </p:blipFill>
        <p:spPr bwMode="auto">
          <a:xfrm>
            <a:off x="6411590" y="5730453"/>
            <a:ext cx="1914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Callout 9"/>
          <p:cNvSpPr/>
          <p:nvPr/>
        </p:nvSpPr>
        <p:spPr>
          <a:xfrm>
            <a:off x="854919" y="1741066"/>
            <a:ext cx="1938337" cy="1325562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Non-expert and occasional user (few days/year)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336853" y="1744241"/>
            <a:ext cx="1939925" cy="1230312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Experienced (daily) or geeky user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000">
                <a:solidFill>
                  <a:srgbClr val="F8F8F8"/>
                </a:solidFill>
              </a:rPr>
              <a:t>The Niels Bohr Institute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200" y="6309320"/>
            <a:ext cx="246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6381328"/>
            <a:ext cx="248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Line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for world class user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5576"/>
            <a:ext cx="8496944" cy="540181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Maintainable, sustainable, reliable, and extensible software that we can build on in operation</a:t>
            </a:r>
            <a:endParaRPr lang="en-US" sz="11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Enable users to take full advantage of ESS features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eal-time analysis, parametric analysis</a:t>
            </a:r>
          </a:p>
          <a:p>
            <a:pPr lvl="1"/>
            <a:endParaRPr lang="en-US" sz="12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Improve &amp; debug existing developments based on user feedback</a:t>
            </a:r>
          </a:p>
          <a:p>
            <a:r>
              <a:rPr lang="en-US" sz="2400" dirty="0" smtClean="0"/>
              <a:t>Silver plated solutions</a:t>
            </a:r>
          </a:p>
          <a:p>
            <a:pPr lvl="1"/>
            <a:r>
              <a:rPr lang="en-US" dirty="0" smtClean="0"/>
              <a:t>E.g. automation, support full spectrum of users, single-pulse</a:t>
            </a:r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smtClean="0"/>
              <a:t>More advanced features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20072" y="2996952"/>
            <a:ext cx="3456384" cy="504056"/>
            <a:chOff x="5392707" y="5229200"/>
            <a:chExt cx="3456384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392707" y="5733256"/>
              <a:ext cx="3456384" cy="0"/>
            </a:xfrm>
            <a:prstGeom prst="line">
              <a:avLst/>
            </a:prstGeom>
            <a:ln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25918" y="5229200"/>
              <a:ext cx="1523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94CA"/>
                  </a:solidFill>
                </a:rPr>
                <a:t>Construction</a:t>
              </a:r>
              <a:endParaRPr lang="en-US" sz="2000" dirty="0">
                <a:solidFill>
                  <a:srgbClr val="0094CA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34434" y="6237312"/>
            <a:ext cx="1242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4CA"/>
                </a:solidFill>
              </a:rPr>
              <a:t>Operation</a:t>
            </a:r>
            <a:endParaRPr lang="en-US" sz="2000" dirty="0">
              <a:solidFill>
                <a:srgbClr val="0094C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20072" y="5373216"/>
            <a:ext cx="3456384" cy="441340"/>
            <a:chOff x="5566429" y="5867980"/>
            <a:chExt cx="3456384" cy="441340"/>
          </a:xfrm>
        </p:grpSpPr>
        <p:sp>
          <p:nvSpPr>
            <p:cNvPr id="15" name="TextBox 14"/>
            <p:cNvSpPr txBox="1"/>
            <p:nvPr/>
          </p:nvSpPr>
          <p:spPr>
            <a:xfrm>
              <a:off x="6814732" y="5867980"/>
              <a:ext cx="2208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94CA"/>
                  </a:solidFill>
                </a:rPr>
                <a:t>Hot Commissioning</a:t>
              </a:r>
              <a:endParaRPr lang="en-US" sz="2000" dirty="0">
                <a:solidFill>
                  <a:srgbClr val="0094CA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566429" y="6309320"/>
              <a:ext cx="3456384" cy="0"/>
            </a:xfrm>
            <a:prstGeom prst="line">
              <a:avLst/>
            </a:prstGeom>
            <a:ln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11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sustainable software (system requirements)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57150" indent="0">
              <a:lnSpc>
                <a:spcPct val="90000"/>
              </a:lnSpc>
              <a:buNone/>
            </a:pPr>
            <a:r>
              <a:rPr lang="en-US" sz="2400" dirty="0" smtClean="0"/>
              <a:t>ESS should be able to takeover the software and maintain, sustain and (rapidly) extend the software.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200" dirty="0"/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Modularized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Python </a:t>
            </a:r>
            <a:r>
              <a:rPr lang="en-US" sz="2400" dirty="0"/>
              <a:t>scripting interface &amp; </a:t>
            </a:r>
            <a:r>
              <a:rPr lang="en-US" sz="2400" dirty="0" smtClean="0"/>
              <a:t>GUI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Facilitates </a:t>
            </a: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</a:t>
            </a:r>
            <a:r>
              <a:rPr lang="en-US" sz="2400" dirty="0" smtClean="0"/>
              <a:t>contributions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Fully </a:t>
            </a:r>
            <a:r>
              <a:rPr lang="en-US" sz="2400" dirty="0"/>
              <a:t>open source and </a:t>
            </a:r>
            <a:r>
              <a:rPr lang="en-US" sz="2400" dirty="0" smtClean="0"/>
              <a:t>free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Preferably </a:t>
            </a:r>
            <a:r>
              <a:rPr lang="en-US" sz="2400" dirty="0"/>
              <a:t>Python/C++/</a:t>
            </a:r>
            <a:r>
              <a:rPr lang="en-US" sz="2400" dirty="0" err="1" smtClean="0"/>
              <a:t>Qt</a:t>
            </a:r>
            <a:endParaRPr lang="en-US" sz="2400" dirty="0" smtClean="0"/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Adequate </a:t>
            </a:r>
            <a:r>
              <a:rPr lang="en-US" sz="2400" dirty="0"/>
              <a:t>quality </a:t>
            </a:r>
            <a:r>
              <a:rPr lang="en-US" sz="2400" dirty="0" smtClean="0"/>
              <a:t>assurance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Adequately documented</a:t>
            </a:r>
          </a:p>
          <a:p>
            <a:pPr marL="57150" indent="0">
              <a:lnSpc>
                <a:spcPct val="90000"/>
              </a:lnSpc>
              <a:buNone/>
            </a:pPr>
            <a:endParaRPr lang="en-US" sz="1300" dirty="0" smtClean="0"/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No single point of failure</a:t>
            </a:r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Is a widely used </a:t>
            </a:r>
            <a:r>
              <a:rPr lang="en-US" sz="2400" dirty="0" err="1" smtClean="0"/>
              <a:t>reflectometry</a:t>
            </a:r>
            <a:r>
              <a:rPr lang="en-US" sz="2400" dirty="0" smtClean="0"/>
              <a:t> code (preferably the standard)</a:t>
            </a:r>
            <a:endParaRPr lang="en-US" sz="2400" dirty="0"/>
          </a:p>
          <a:p>
            <a:pPr marL="400050">
              <a:lnSpc>
                <a:spcPct val="90000"/>
              </a:lnSpc>
            </a:pPr>
            <a:r>
              <a:rPr lang="en-US" sz="2400" dirty="0" smtClean="0"/>
              <a:t>Supported by other facilities and attractive for an in kind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2276872"/>
            <a:ext cx="7884368" cy="2664296"/>
            <a:chOff x="377788" y="2554617"/>
            <a:chExt cx="7884368" cy="2674583"/>
          </a:xfrm>
        </p:grpSpPr>
        <p:sp>
          <p:nvSpPr>
            <p:cNvPr id="11" name="Rounded Rectangle 10"/>
            <p:cNvSpPr/>
            <p:nvPr/>
          </p:nvSpPr>
          <p:spPr>
            <a:xfrm>
              <a:off x="377788" y="2554617"/>
              <a:ext cx="7884368" cy="2674583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08104" y="2716657"/>
              <a:ext cx="2448272" cy="2265996"/>
              <a:chOff x="6876256" y="1599966"/>
              <a:chExt cx="2448272" cy="226599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876256" y="1599966"/>
                <a:ext cx="2448272" cy="2265996"/>
                <a:chOff x="6444208" y="2176030"/>
                <a:chExt cx="2448272" cy="226599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16216" y="2176030"/>
                  <a:ext cx="1008112" cy="820587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6444208" y="2968118"/>
                  <a:ext cx="2448272" cy="1473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90000"/>
                    </a:lnSpc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GB" sz="2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SANS</a:t>
                  </a:r>
                </a:p>
                <a:p>
                  <a:pPr marL="285750" indent="-285750">
                    <a:lnSpc>
                      <a:spcPct val="90000"/>
                    </a:lnSpc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GB" sz="2200" dirty="0" err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Reflectometry</a:t>
                  </a:r>
                  <a:endParaRPr lang="en-GB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  <a:p>
                  <a:pPr marL="285750" indent="-285750">
                    <a:lnSpc>
                      <a:spcPct val="90000"/>
                    </a:lnSpc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GB" sz="2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Imaging</a:t>
                  </a:r>
                </a:p>
                <a:p>
                  <a:pPr marL="285750" indent="-285750">
                    <a:lnSpc>
                      <a:spcPct val="90000"/>
                    </a:lnSpc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GB" sz="2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(QENS)</a:t>
                  </a:r>
                  <a:endParaRPr lang="en-US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7956376" y="1772816"/>
                <a:ext cx="1116111" cy="439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(WP10)</a:t>
                </a:r>
                <a:endParaRPr lang="en-US" sz="2400" dirty="0"/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22285"/>
              </p:ext>
            </p:extLst>
          </p:nvPr>
        </p:nvGraphicFramePr>
        <p:xfrm>
          <a:off x="467544" y="6237312"/>
          <a:ext cx="792088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282"/>
                <a:gridCol w="1513094"/>
                <a:gridCol w="1368152"/>
                <a:gridCol w="1584176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Some codes: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RasCal</a:t>
                      </a:r>
                      <a:endParaRPr lang="en-US" sz="2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GenX</a:t>
                      </a:r>
                      <a:endParaRPr lang="en-US" sz="2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MotoFit</a:t>
                      </a:r>
                      <a:endParaRPr lang="en-US" sz="2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BornAgain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4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168478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Six facilities have agreed to promote and support one specific analysis framework for each of the techniques: SANS, </a:t>
            </a:r>
            <a:r>
              <a:rPr lang="en-US" sz="2200" dirty="0" err="1" smtClean="0"/>
              <a:t>reflectometry</a:t>
            </a:r>
            <a:r>
              <a:rPr lang="en-US" sz="2200" dirty="0" smtClean="0"/>
              <a:t>, imaging, QENS, and </a:t>
            </a:r>
            <a:r>
              <a:rPr lang="en-US" sz="2200" dirty="0" err="1" smtClean="0"/>
              <a:t>muon</a:t>
            </a:r>
            <a:r>
              <a:rPr lang="en-US" sz="2200" dirty="0" smtClean="0"/>
              <a:t> spectroscopy</a:t>
            </a:r>
          </a:p>
          <a:p>
            <a:r>
              <a:rPr lang="en-US" sz="2200" dirty="0" smtClean="0"/>
              <a:t>FZJ/MLZ in charge of </a:t>
            </a:r>
            <a:r>
              <a:rPr lang="en-US" sz="2200" dirty="0" err="1" smtClean="0"/>
              <a:t>reflectometry</a:t>
            </a:r>
            <a:r>
              <a:rPr lang="en-US" sz="2200" dirty="0" smtClean="0"/>
              <a:t> (ESS in charge of SANS)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1628800"/>
            <a:ext cx="1008112" cy="861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679" t="10148" r="18415" b="11754"/>
          <a:stretch/>
        </p:blipFill>
        <p:spPr>
          <a:xfrm>
            <a:off x="395536" y="6165304"/>
            <a:ext cx="584414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6165304"/>
            <a:ext cx="1235921" cy="43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6187814"/>
            <a:ext cx="1008112" cy="469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6021288"/>
            <a:ext cx="1224136" cy="745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104" y="6093296"/>
            <a:ext cx="2212722" cy="50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368" y="6054550"/>
            <a:ext cx="1115616" cy="600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3140968"/>
            <a:ext cx="8568952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User involvement  through </a:t>
            </a:r>
            <a:r>
              <a:rPr lang="en-US" sz="2200" dirty="0" smtClean="0"/>
              <a:t>workshops:</a:t>
            </a:r>
          </a:p>
          <a:p>
            <a:endParaRPr lang="en-US" sz="1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Workshop </a:t>
            </a:r>
            <a:r>
              <a:rPr lang="en-US" sz="2200" dirty="0"/>
              <a:t>II, April 24</a:t>
            </a:r>
            <a:r>
              <a:rPr lang="en-US" sz="2200" baseline="30000" dirty="0"/>
              <a:t>th</a:t>
            </a:r>
            <a:r>
              <a:rPr lang="en-US" sz="2200" dirty="0"/>
              <a:t> &amp; 25</a:t>
            </a:r>
            <a:r>
              <a:rPr lang="en-US" sz="2200" baseline="30000" dirty="0"/>
              <a:t>th</a:t>
            </a:r>
            <a:r>
              <a:rPr lang="en-US" sz="2200" dirty="0"/>
              <a:t> 2017 at ILL for early adopters / expert </a:t>
            </a:r>
            <a:r>
              <a:rPr lang="en-US" sz="2200" dirty="0" smtClean="0"/>
              <a:t>users</a:t>
            </a:r>
          </a:p>
          <a:p>
            <a:pPr marL="1257300" lvl="2" indent="-342900">
              <a:buFont typeface="Arial"/>
              <a:buChar char="•"/>
            </a:pPr>
            <a:r>
              <a:rPr lang="en-US" sz="2200" dirty="0" smtClean="0"/>
              <a:t>Session </a:t>
            </a:r>
            <a:r>
              <a:rPr lang="en-US" sz="2200" dirty="0"/>
              <a:t>for </a:t>
            </a:r>
            <a:r>
              <a:rPr lang="en-US" sz="2200" dirty="0" err="1"/>
              <a:t>reflectometry</a:t>
            </a:r>
            <a:r>
              <a:rPr lang="en-US" sz="2200" dirty="0"/>
              <a:t> organized by </a:t>
            </a:r>
            <a:r>
              <a:rPr lang="en-US" sz="2200" b="1" dirty="0" err="1"/>
              <a:t>BornAgain</a:t>
            </a:r>
            <a:r>
              <a:rPr lang="en-US" sz="2200" dirty="0"/>
              <a:t> </a:t>
            </a:r>
            <a:r>
              <a:rPr lang="en-US" sz="2200" dirty="0" smtClean="0"/>
              <a:t>team</a:t>
            </a:r>
          </a:p>
          <a:p>
            <a:pPr marL="1714500" lvl="3" indent="-342900">
              <a:buFont typeface="Wingdings" charset="2"/>
              <a:buChar char="Ø"/>
            </a:pPr>
            <a:r>
              <a:rPr lang="en-US" sz="2200" b="1" dirty="0" err="1" smtClean="0"/>
              <a:t>RasCal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 err="1"/>
              <a:t>GenX</a:t>
            </a:r>
            <a:r>
              <a:rPr lang="en-US" sz="2200" dirty="0"/>
              <a:t> developers will participate. </a:t>
            </a:r>
            <a:endParaRPr lang="en-US" sz="2200" dirty="0" smtClean="0"/>
          </a:p>
          <a:p>
            <a:pPr marL="1714500" lvl="3" indent="-342900">
              <a:buFont typeface="Wingdings" charset="2"/>
              <a:buChar char="Ø"/>
            </a:pPr>
            <a:r>
              <a:rPr lang="en-US" sz="2200" b="1" dirty="0" err="1" smtClean="0"/>
              <a:t>MotoFit</a:t>
            </a:r>
            <a:r>
              <a:rPr lang="en-US" sz="2200" dirty="0" smtClean="0"/>
              <a:t> </a:t>
            </a:r>
            <a:r>
              <a:rPr lang="en-US" sz="2200" dirty="0"/>
              <a:t>developer will provide input. </a:t>
            </a:r>
            <a:endParaRPr lang="en-US" sz="2200" dirty="0" smtClean="0"/>
          </a:p>
          <a:p>
            <a:pPr lvl="3"/>
            <a:endParaRPr lang="en-US" sz="1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Workshop </a:t>
            </a:r>
            <a:r>
              <a:rPr lang="en-US" sz="2200" dirty="0"/>
              <a:t>III, Spring 2018 at MLZ for ‘non-expert’ users.</a:t>
            </a:r>
          </a:p>
          <a:p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467544" y="3645024"/>
            <a:ext cx="8424936" cy="187220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10" y="274638"/>
            <a:ext cx="7139136" cy="1143000"/>
          </a:xfrm>
        </p:spPr>
        <p:txBody>
          <a:bodyPr/>
          <a:lstStyle/>
          <a:p>
            <a:r>
              <a:rPr lang="en-US" dirty="0" smtClean="0"/>
              <a:t>High-level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83290" y="2799931"/>
            <a:ext cx="730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2023</a:t>
            </a:r>
            <a:endParaRPr lang="en-US" sz="2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9164" y="4544564"/>
            <a:ext cx="864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&gt;</a:t>
            </a:r>
            <a:r>
              <a:rPr lang="en-US" sz="2100" b="1" dirty="0" smtClean="0"/>
              <a:t>2020</a:t>
            </a:r>
            <a:endParaRPr lang="en-US" sz="2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3657" y="5904903"/>
            <a:ext cx="7306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2016</a:t>
            </a:r>
            <a:endParaRPr lang="en-US" sz="2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70053" y="6265339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</a:t>
            </a:r>
            <a:r>
              <a:rPr lang="en-US" dirty="0"/>
              <a:t>~</a:t>
            </a:r>
            <a:r>
              <a:rPr lang="en-US" dirty="0" smtClean="0"/>
              <a:t>15 programs in various conditions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16890" y="3273907"/>
            <a:ext cx="5331334" cy="1150996"/>
            <a:chOff x="3522666" y="3483431"/>
            <a:chExt cx="5331334" cy="1150996"/>
          </a:xfrm>
        </p:grpSpPr>
        <p:sp>
          <p:nvSpPr>
            <p:cNvPr id="19" name="Process 18"/>
            <p:cNvSpPr/>
            <p:nvPr/>
          </p:nvSpPr>
          <p:spPr>
            <a:xfrm>
              <a:off x="4318000" y="3483431"/>
              <a:ext cx="4536000" cy="1150996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Make it work &amp; debug!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Respond quickly to user requests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Improve user experience (automation) based on real data and user feedback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522666" y="4303690"/>
              <a:ext cx="795334" cy="128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1324102" y="1640326"/>
            <a:ext cx="1776452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</a:t>
            </a:r>
            <a:r>
              <a:rPr lang="en-US" dirty="0" err="1" smtClean="0"/>
              <a:t>programmme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312328" y="3401595"/>
            <a:ext cx="180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Commissioning</a:t>
            </a:r>
          </a:p>
          <a:p>
            <a:pPr algn="ctr"/>
            <a:r>
              <a:rPr lang="en-US" dirty="0" smtClean="0"/>
              <a:t>(Cold + Hot)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312328" y="5162863"/>
            <a:ext cx="1800000" cy="14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Construction/pre-operation phase</a:t>
            </a:r>
          </a:p>
        </p:txBody>
      </p:sp>
      <p:sp>
        <p:nvSpPr>
          <p:cNvPr id="51" name="Up Arrow 50"/>
          <p:cNvSpPr/>
          <p:nvPr/>
        </p:nvSpPr>
        <p:spPr>
          <a:xfrm>
            <a:off x="1974815" y="4896402"/>
            <a:ext cx="475027" cy="211655"/>
          </a:xfrm>
          <a:prstGeom prst="upArrow">
            <a:avLst>
              <a:gd name="adj1" fmla="val 59548"/>
              <a:gd name="adj2" fmla="val 57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1974815" y="3135133"/>
            <a:ext cx="475027" cy="211655"/>
          </a:xfrm>
          <a:prstGeom prst="upArrow">
            <a:avLst>
              <a:gd name="adj1" fmla="val 59548"/>
              <a:gd name="adj2" fmla="val 57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548113" y="5852639"/>
            <a:ext cx="1217059" cy="1005361"/>
            <a:chOff x="1618311" y="1933849"/>
            <a:chExt cx="1217059" cy="1005361"/>
          </a:xfrm>
        </p:grpSpPr>
        <p:sp>
          <p:nvSpPr>
            <p:cNvPr id="58" name="Rounded Rectangle 57"/>
            <p:cNvSpPr/>
            <p:nvPr/>
          </p:nvSpPr>
          <p:spPr>
            <a:xfrm>
              <a:off x="1618311" y="1933849"/>
              <a:ext cx="1217059" cy="1005361"/>
            </a:xfrm>
            <a:prstGeom prst="roundRect">
              <a:avLst/>
            </a:prstGeom>
            <a:solidFill>
              <a:schemeClr val="lt1">
                <a:alpha val="54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2784" y="2026236"/>
              <a:ext cx="1008112" cy="8205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314925" y="4840236"/>
            <a:ext cx="5333299" cy="846635"/>
            <a:chOff x="3314925" y="4840236"/>
            <a:chExt cx="5333299" cy="846635"/>
          </a:xfrm>
        </p:grpSpPr>
        <p:sp>
          <p:nvSpPr>
            <p:cNvPr id="18" name="Snip Diagonal Corner Rectangle 17"/>
            <p:cNvSpPr/>
            <p:nvPr/>
          </p:nvSpPr>
          <p:spPr>
            <a:xfrm>
              <a:off x="4121769" y="5015947"/>
              <a:ext cx="4526455" cy="670924"/>
            </a:xfrm>
            <a:prstGeom prst="snip2Diag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MS: Solid base for ongoing developments</a:t>
              </a:r>
            </a:p>
          </p:txBody>
        </p:sp>
        <p:cxnSp>
          <p:nvCxnSpPr>
            <p:cNvPr id="6" name="Elbow Connector 5"/>
            <p:cNvCxnSpPr>
              <a:endCxn id="18" idx="2"/>
            </p:cNvCxnSpPr>
            <p:nvPr/>
          </p:nvCxnSpPr>
          <p:spPr>
            <a:xfrm>
              <a:off x="3314925" y="4840236"/>
              <a:ext cx="806844" cy="511173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314925" y="1719801"/>
            <a:ext cx="5333299" cy="1371241"/>
            <a:chOff x="3314925" y="1719801"/>
            <a:chExt cx="5333299" cy="1371241"/>
          </a:xfrm>
        </p:grpSpPr>
        <p:grpSp>
          <p:nvGrpSpPr>
            <p:cNvPr id="57" name="Group 56"/>
            <p:cNvGrpSpPr/>
            <p:nvPr/>
          </p:nvGrpSpPr>
          <p:grpSpPr>
            <a:xfrm>
              <a:off x="3682365" y="1719801"/>
              <a:ext cx="4965859" cy="1363255"/>
              <a:chOff x="3773073" y="1536100"/>
              <a:chExt cx="4965859" cy="1363255"/>
            </a:xfrm>
          </p:grpSpPr>
          <p:sp>
            <p:nvSpPr>
              <p:cNvPr id="12" name="Snip Diagonal Corner Rectangle 11"/>
              <p:cNvSpPr/>
              <p:nvPr/>
            </p:nvSpPr>
            <p:spPr>
              <a:xfrm>
                <a:off x="4202932" y="1536100"/>
                <a:ext cx="4536000" cy="620441"/>
              </a:xfrm>
              <a:prstGeom prst="snip2Diag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MS: Intuitive analysis software</a:t>
                </a:r>
              </a:p>
            </p:txBody>
          </p:sp>
          <p:cxnSp>
            <p:nvCxnSpPr>
              <p:cNvPr id="54" name="Elbow Connector 53"/>
              <p:cNvCxnSpPr>
                <a:endCxn id="12" idx="2"/>
              </p:cNvCxnSpPr>
              <p:nvPr/>
            </p:nvCxnSpPr>
            <p:spPr>
              <a:xfrm rot="5400000" flipH="1" flipV="1">
                <a:off x="3461486" y="2157909"/>
                <a:ext cx="1053033" cy="429859"/>
              </a:xfrm>
              <a:prstGeom prst="bentConnector2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314925" y="3091042"/>
              <a:ext cx="375426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62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for sub-class with two instruments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8603"/>
              </p:ext>
            </p:extLst>
          </p:nvPr>
        </p:nvGraphicFramePr>
        <p:xfrm>
          <a:off x="316079" y="3088206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2020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2021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2022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2023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I.T.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I.T.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3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8" name="Process 7"/>
          <p:cNvSpPr/>
          <p:nvPr/>
        </p:nvSpPr>
        <p:spPr>
          <a:xfrm>
            <a:off x="3727349" y="1644789"/>
            <a:ext cx="4536000" cy="96762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Make it work &amp; debug!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 user experience (automation) based on real data &amp; user feedback</a:t>
            </a:r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285844" y="4412723"/>
            <a:ext cx="4653391" cy="2321811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MS</a:t>
            </a:r>
            <a:r>
              <a:rPr lang="en-US" dirty="0" smtClean="0"/>
              <a:t>: Solid base for ongoing development;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Sustainable, maintainable, reliable, modularized and extensible program(s)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Scripting interface &amp; GUI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Framework for live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Analysis for ESS specific features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Features needed for Hot Commissioning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5112901" y="4409499"/>
            <a:ext cx="3431335" cy="157237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MS</a:t>
            </a:r>
            <a:r>
              <a:rPr lang="en-US" dirty="0" smtClean="0"/>
              <a:t>: Intuitive analysis software;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User-friendly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Automation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Functional live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Scripting interface &amp; GUI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643488" y="3835477"/>
            <a:ext cx="1270089" cy="5644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79414" y="3848305"/>
            <a:ext cx="551654" cy="5387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260641" y="2616847"/>
            <a:ext cx="320730" cy="102621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1284" y="386112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Instr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10410" y="386112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Instr</a:t>
            </a:r>
            <a:r>
              <a:rPr lang="en-US" dirty="0" smtClean="0"/>
              <a:t>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5344</TotalTime>
  <Words>673</Words>
  <Application>Microsoft Macintosh PowerPoint</Application>
  <PresentationFormat>On-screen Show (4:3)</PresentationFormat>
  <Paragraphs>133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Chess Core Powerpoint</vt:lpstr>
      <vt:lpstr>Analysis software for reflectometry (system requirements and schedule)</vt:lpstr>
      <vt:lpstr>Data Analysis and Modeling Scope</vt:lpstr>
      <vt:lpstr>The user community is diverse – even for each instrument</vt:lpstr>
      <vt:lpstr>Required for world class user programme</vt:lpstr>
      <vt:lpstr>What do we mean by sustainable software (system requirements)</vt:lpstr>
      <vt:lpstr>SINE2020</vt:lpstr>
      <vt:lpstr>High-level schedule</vt:lpstr>
      <vt:lpstr>Time line for sub-class with two instruments</vt:lpstr>
      <vt:lpstr>QUESTIONS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Thomas Holm Rod</cp:lastModifiedBy>
  <cp:revision>333</cp:revision>
  <dcterms:created xsi:type="dcterms:W3CDTF">2013-10-29T16:05:10Z</dcterms:created>
  <dcterms:modified xsi:type="dcterms:W3CDTF">2017-03-21T13:29:04Z</dcterms:modified>
</cp:coreProperties>
</file>