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50"/>
    <p:restoredTop sz="94643"/>
  </p:normalViewPr>
  <p:slideViewPr>
    <p:cSldViewPr snapToGrid="0" snapToObjects="1">
      <p:cViewPr>
        <p:scale>
          <a:sx n="100" d="100"/>
          <a:sy n="100" d="100"/>
        </p:scale>
        <p:origin x="1408" y="-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6" d="100"/>
          <a:sy n="96" d="100"/>
        </p:scale>
        <p:origin x="354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99A1B-0E6E-9C46-8E47-FA2713E37D03}" type="datetimeFigureOut">
              <a:rPr lang="en-US" smtClean="0"/>
              <a:t>4/7/17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F9D3B-6A56-0944-90D3-67DC7B217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27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F9D3B-6A56-0944-90D3-67DC7B2175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65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094D-883E-EC4C-B81A-4A5F0A0FA3D6}" type="datetimeFigureOut">
              <a:rPr lang="en-US" smtClean="0"/>
              <a:t>4/7/17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Software requirements for diffraction instruments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5750" y="6356351"/>
            <a:ext cx="2057400" cy="365125"/>
          </a:xfrm>
        </p:spPr>
        <p:txBody>
          <a:bodyPr/>
          <a:lstStyle/>
          <a:p>
            <a:r>
              <a:rPr lang="en-US" dirty="0" smtClean="0"/>
              <a:t>ESS NID-DMSC Copenhagen </a:t>
            </a:r>
            <a:fld id="{A34614DB-C15D-3D43-AD63-4136E1340A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094D-883E-EC4C-B81A-4A5F0A0FA3D6}" type="datetimeFigureOut">
              <a:rPr lang="en-US" smtClean="0"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14DB-C15D-3D43-AD63-4136E1340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094D-883E-EC4C-B81A-4A5F0A0FA3D6}" type="datetimeFigureOut">
              <a:rPr lang="en-US" smtClean="0"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14DB-C15D-3D43-AD63-4136E1340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094D-883E-EC4C-B81A-4A5F0A0FA3D6}" type="datetimeFigureOut">
              <a:rPr lang="en-US" smtClean="0"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14DB-C15D-3D43-AD63-4136E1340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094D-883E-EC4C-B81A-4A5F0A0FA3D6}" type="datetimeFigureOut">
              <a:rPr lang="en-US" smtClean="0"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14DB-C15D-3D43-AD63-4136E1340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094D-883E-EC4C-B81A-4A5F0A0FA3D6}" type="datetimeFigureOut">
              <a:rPr lang="en-US" smtClean="0"/>
              <a:t>4/7/17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14DB-C15D-3D43-AD63-4136E1340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094D-883E-EC4C-B81A-4A5F0A0FA3D6}" type="datetimeFigureOut">
              <a:rPr lang="en-US" smtClean="0"/>
              <a:t>4/7/17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14DB-C15D-3D43-AD63-4136E1340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094D-883E-EC4C-B81A-4A5F0A0FA3D6}" type="datetimeFigureOut">
              <a:rPr lang="en-US" smtClean="0"/>
              <a:t>4/7/17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14DB-C15D-3D43-AD63-4136E1340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094D-883E-EC4C-B81A-4A5F0A0FA3D6}" type="datetimeFigureOut">
              <a:rPr lang="en-US" smtClean="0"/>
              <a:t>4/7/17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14DB-C15D-3D43-AD63-4136E1340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094D-883E-EC4C-B81A-4A5F0A0FA3D6}" type="datetimeFigureOut">
              <a:rPr lang="en-US" smtClean="0"/>
              <a:t>4/7/17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14DB-C15D-3D43-AD63-4136E1340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094D-883E-EC4C-B81A-4A5F0A0FA3D6}" type="datetimeFigureOut">
              <a:rPr lang="en-US" smtClean="0"/>
              <a:t>4/7/17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14DB-C15D-3D43-AD63-4136E1340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3094D-883E-EC4C-B81A-4A5F0A0FA3D6}" type="datetimeFigureOut">
              <a:rPr lang="en-US" smtClean="0"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Software requirements for diffraction instruments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614DB-C15D-3D43-AD63-4136E1340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4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tiff"/><Relationship Id="rId5" Type="http://schemas.openxmlformats.org/officeDocument/2006/relationships/image" Target="../media/image4.jpeg"/><Relationship Id="rId6" Type="http://schemas.openxmlformats.org/officeDocument/2006/relationships/oleObject" Target="../embeddings/oleObject1.bin"/><Relationship Id="rId7" Type="http://schemas.openxmlformats.org/officeDocument/2006/relationships/image" Target="../media/image1.wmf"/><Relationship Id="rId8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1486" y="1000510"/>
            <a:ext cx="7377212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10:00 	Werner Schweika - Welcome / Introduction / Program   </a:t>
            </a:r>
          </a:p>
          <a:p>
            <a:r>
              <a:rPr lang="en-US" sz="1600" i="1" dirty="0" smtClean="0"/>
              <a:t>10:20 </a:t>
            </a:r>
            <a:r>
              <a:rPr lang="en-US" sz="1600" i="1" dirty="0"/>
              <a:t>  	Jon Taylor - DMSC overview Expectations</a:t>
            </a:r>
          </a:p>
          <a:p>
            <a:r>
              <a:rPr lang="en-US" sz="1600" i="1" dirty="0" smtClean="0"/>
              <a:t>10:45 </a:t>
            </a:r>
            <a:r>
              <a:rPr lang="en-US" sz="1600" b="1" i="1" dirty="0"/>
              <a:t>Instrument control</a:t>
            </a:r>
            <a:endParaRPr lang="en-US" sz="1600" b="1" dirty="0"/>
          </a:p>
          <a:p>
            <a:r>
              <a:rPr lang="en-US" sz="1600" i="1" dirty="0"/>
              <a:t>	Robin </a:t>
            </a:r>
            <a:r>
              <a:rPr lang="en-US" sz="1600" i="1" dirty="0" err="1"/>
              <a:t>Woracek</a:t>
            </a:r>
            <a:r>
              <a:rPr lang="en-US" sz="1600" i="1" dirty="0"/>
              <a:t>  Experiences from V20 - ESS test </a:t>
            </a:r>
            <a:r>
              <a:rPr lang="en-US" sz="1600" i="1" dirty="0" smtClean="0"/>
              <a:t>beamline </a:t>
            </a:r>
          </a:p>
          <a:p>
            <a:r>
              <a:rPr lang="en-US" sz="1600" i="1" dirty="0"/>
              <a:t>	</a:t>
            </a:r>
            <a:r>
              <a:rPr lang="en-US" sz="1600" i="1" dirty="0" smtClean="0"/>
              <a:t>(Michael Wedel)</a:t>
            </a:r>
            <a:endParaRPr lang="en-US" sz="1600" dirty="0"/>
          </a:p>
          <a:p>
            <a:r>
              <a:rPr lang="en-US" sz="1600" i="1" dirty="0"/>
              <a:t>	Marina </a:t>
            </a:r>
            <a:r>
              <a:rPr lang="en-US" sz="1600" i="1" dirty="0" err="1"/>
              <a:t>Ganeva</a:t>
            </a:r>
            <a:r>
              <a:rPr lang="en-US" sz="1600" i="1" dirty="0"/>
              <a:t> (Georg </a:t>
            </a:r>
            <a:r>
              <a:rPr lang="en-US" sz="1600" i="1" dirty="0" err="1"/>
              <a:t>Brandl</a:t>
            </a:r>
            <a:r>
              <a:rPr lang="en-US" sz="1600" i="1" dirty="0"/>
              <a:t>)  - </a:t>
            </a:r>
            <a:r>
              <a:rPr lang="en-US" sz="1600" i="1" dirty="0" smtClean="0"/>
              <a:t>NICOS  </a:t>
            </a:r>
            <a:endParaRPr lang="en-US" sz="1600" dirty="0"/>
          </a:p>
          <a:p>
            <a:r>
              <a:rPr lang="en-US" sz="1600" i="1" dirty="0" smtClean="0"/>
              <a:t>11:20 </a:t>
            </a:r>
            <a:r>
              <a:rPr lang="en-US" sz="1600" b="1" i="1" dirty="0"/>
              <a:t>Data acquisition / storage / reduction &amp;visualization</a:t>
            </a:r>
            <a:endParaRPr lang="en-US" sz="1600" b="1" dirty="0"/>
          </a:p>
          <a:p>
            <a:r>
              <a:rPr lang="en-US" sz="1600" i="1" dirty="0"/>
              <a:t>	Mikhail </a:t>
            </a:r>
            <a:r>
              <a:rPr lang="en-US" sz="1600" i="1" dirty="0" err="1"/>
              <a:t>Feygenson</a:t>
            </a:r>
            <a:r>
              <a:rPr lang="en-US" sz="1600" i="1" dirty="0"/>
              <a:t>  -  Handling excessive data rates</a:t>
            </a:r>
            <a:endParaRPr lang="en-US" sz="1600" dirty="0"/>
          </a:p>
          <a:p>
            <a:r>
              <a:rPr lang="en-US" sz="1600" i="1" dirty="0"/>
              <a:t>	Xavier </a:t>
            </a:r>
            <a:r>
              <a:rPr lang="en-US" sz="1600" i="1" dirty="0" err="1"/>
              <a:t>Fabreges</a:t>
            </a:r>
            <a:r>
              <a:rPr lang="en-US" sz="1600" i="1" dirty="0"/>
              <a:t> - Experience from TOPAZ@SNS and extrapolation to MAGIC</a:t>
            </a:r>
            <a:br>
              <a:rPr lang="en-US" sz="1600" i="1" dirty="0"/>
            </a:br>
            <a:r>
              <a:rPr lang="en-US" sz="1600" i="1" dirty="0">
                <a:solidFill>
                  <a:srgbClr val="FF0000"/>
                </a:solidFill>
              </a:rPr>
              <a:t>12:00 Lunch </a:t>
            </a:r>
            <a:r>
              <a:rPr lang="en-US" sz="1600" i="1" dirty="0"/>
              <a:t>        </a:t>
            </a:r>
            <a:br>
              <a:rPr lang="en-US" sz="1600" i="1" dirty="0"/>
            </a:br>
            <a:r>
              <a:rPr lang="en-US" sz="1600" i="1" dirty="0"/>
              <a:t>12:30 </a:t>
            </a:r>
            <a:r>
              <a:rPr lang="en-US" sz="1600" b="1" i="1" dirty="0"/>
              <a:t>Data reduction &amp; visualization</a:t>
            </a:r>
            <a:r>
              <a:rPr lang="en-US" sz="1600" i="1" dirty="0"/>
              <a:t> </a:t>
            </a:r>
            <a:endParaRPr lang="en-US" sz="1600" dirty="0"/>
          </a:p>
          <a:p>
            <a:r>
              <a:rPr lang="en-US" sz="1600" i="1" dirty="0"/>
              <a:t>	</a:t>
            </a:r>
            <a:r>
              <a:rPr lang="en-US" sz="1600" i="1" dirty="0" err="1"/>
              <a:t>Jochen</a:t>
            </a:r>
            <a:r>
              <a:rPr lang="en-US" sz="1600" i="1" dirty="0"/>
              <a:t> Fenske  -  BEER diffraction data</a:t>
            </a:r>
            <a:endParaRPr lang="en-US" sz="1600" dirty="0"/>
          </a:p>
          <a:p>
            <a:r>
              <a:rPr lang="en-US" sz="1600" i="1" dirty="0"/>
              <a:t>	Marina </a:t>
            </a:r>
            <a:r>
              <a:rPr lang="en-US" sz="1600" i="1" dirty="0" err="1"/>
              <a:t>Ganeva</a:t>
            </a:r>
            <a:r>
              <a:rPr lang="en-US" sz="1600" i="1" dirty="0"/>
              <a:t>   </a:t>
            </a:r>
            <a:r>
              <a:rPr lang="en-US" sz="1600" i="1" dirty="0" err="1"/>
              <a:t>Mantid</a:t>
            </a:r>
            <a:r>
              <a:rPr lang="en-US" sz="1600" i="1" dirty="0"/>
              <a:t> at MLZ for powder and single crystal diffraction</a:t>
            </a:r>
            <a:br>
              <a:rPr lang="en-US" sz="1600" i="1" dirty="0"/>
            </a:br>
            <a:r>
              <a:rPr lang="en-US" sz="1600" i="1" dirty="0"/>
              <a:t>13:15 </a:t>
            </a:r>
            <a:r>
              <a:rPr lang="en-US" sz="1600" b="1" i="1" dirty="0"/>
              <a:t>Data analysis software for powder &amp; single crystal </a:t>
            </a:r>
            <a:endParaRPr lang="en-US" sz="1600" b="1" dirty="0"/>
          </a:p>
          <a:p>
            <a:r>
              <a:rPr lang="en-US" sz="1600" i="1" dirty="0"/>
              <a:t>   	Thomas Holm Rod</a:t>
            </a:r>
            <a:endParaRPr lang="en-US" sz="1600" dirty="0"/>
          </a:p>
          <a:p>
            <a:r>
              <a:rPr lang="en-US" sz="1600" i="1" dirty="0"/>
              <a:t>	Mikhail </a:t>
            </a:r>
            <a:r>
              <a:rPr lang="en-US" sz="1600" i="1" dirty="0" err="1"/>
              <a:t>Feygenson</a:t>
            </a:r>
            <a:r>
              <a:rPr lang="en-US" sz="1600" i="1" dirty="0"/>
              <a:t> - DREAM software requirements</a:t>
            </a:r>
            <a:endParaRPr lang="en-US" sz="1600" dirty="0"/>
          </a:p>
          <a:p>
            <a:r>
              <a:rPr lang="en-US" sz="1600" i="1" dirty="0"/>
              <a:t>	</a:t>
            </a:r>
            <a:r>
              <a:rPr lang="en-US" sz="1600" i="1" dirty="0" err="1"/>
              <a:t>Mogens</a:t>
            </a:r>
            <a:r>
              <a:rPr lang="en-US" sz="1600" i="1" dirty="0"/>
              <a:t> Christensen - HEIMDAL software </a:t>
            </a:r>
            <a:r>
              <a:rPr lang="en-US" sz="1600" i="1" dirty="0" smtClean="0"/>
              <a:t>needs</a:t>
            </a:r>
          </a:p>
          <a:p>
            <a:r>
              <a:rPr lang="en-US" sz="1600" i="1" dirty="0"/>
              <a:t>	Andreas </a:t>
            </a:r>
            <a:r>
              <a:rPr lang="en-US" sz="1600" i="1" dirty="0" err="1"/>
              <a:t>Houben</a:t>
            </a:r>
            <a:r>
              <a:rPr lang="en-US" sz="1600" i="1" dirty="0"/>
              <a:t> - multi-dim Rietveld at </a:t>
            </a:r>
            <a:r>
              <a:rPr lang="en-US" sz="1600" i="1" dirty="0" smtClean="0"/>
              <a:t>POWTEX</a:t>
            </a:r>
            <a:endParaRPr lang="en-US" sz="1600" dirty="0"/>
          </a:p>
          <a:p>
            <a:r>
              <a:rPr lang="en-US" sz="1600" i="1" dirty="0" smtClean="0">
                <a:solidFill>
                  <a:srgbClr val="FF0000"/>
                </a:solidFill>
              </a:rPr>
              <a:t>14:45 Coffee </a:t>
            </a:r>
            <a:r>
              <a:rPr lang="en-US" sz="1600" i="1" dirty="0">
                <a:solidFill>
                  <a:srgbClr val="FF0000"/>
                </a:solidFill>
              </a:rPr>
              <a:t>&amp; cake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i="1" dirty="0" smtClean="0"/>
              <a:t>15:15 </a:t>
            </a:r>
            <a:r>
              <a:rPr lang="en-US" sz="1600" i="1" dirty="0"/>
              <a:t>	</a:t>
            </a:r>
            <a:r>
              <a:rPr lang="en-US" sz="1600" i="1" dirty="0" smtClean="0"/>
              <a:t>Jonathan </a:t>
            </a:r>
            <a:r>
              <a:rPr lang="en-US" sz="1600" i="1" dirty="0"/>
              <a:t>Fisher - </a:t>
            </a:r>
            <a:r>
              <a:rPr lang="en-US" sz="1600" i="1" dirty="0" err="1"/>
              <a:t>nsxtool</a:t>
            </a:r>
            <a:r>
              <a:rPr lang="en-US" sz="1600" i="1" dirty="0"/>
              <a:t>: Data Analysis for Crystal Diffraction</a:t>
            </a:r>
            <a:endParaRPr lang="en-US" sz="1600" dirty="0"/>
          </a:p>
          <a:p>
            <a:r>
              <a:rPr lang="en-US" sz="1600" i="1" dirty="0"/>
              <a:t>	Andrew </a:t>
            </a:r>
            <a:r>
              <a:rPr lang="en-US" sz="1600" i="1" dirty="0" err="1"/>
              <a:t>Sazonov</a:t>
            </a:r>
            <a:r>
              <a:rPr lang="en-US" sz="1600" i="1" dirty="0"/>
              <a:t>  - </a:t>
            </a:r>
            <a:r>
              <a:rPr lang="en-US" sz="1600" i="1" dirty="0" err="1"/>
              <a:t>Polarised</a:t>
            </a:r>
            <a:r>
              <a:rPr lang="en-US" sz="1600" i="1" dirty="0"/>
              <a:t> neutron diffraction data analysis software</a:t>
            </a:r>
            <a:endParaRPr lang="en-US" sz="1600" dirty="0"/>
          </a:p>
          <a:p>
            <a:r>
              <a:rPr lang="en-US" sz="1600" i="1" dirty="0" smtClean="0">
                <a:solidFill>
                  <a:srgbClr val="FF0000"/>
                </a:solidFill>
              </a:rPr>
              <a:t>16:02</a:t>
            </a:r>
            <a:r>
              <a:rPr lang="en-US" sz="1600" i="1" dirty="0">
                <a:solidFill>
                  <a:srgbClr val="FF0000"/>
                </a:solidFill>
              </a:rPr>
              <a:t> end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01486" y="169513"/>
            <a:ext cx="7621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ESS – NID &amp; DMSC workshop on </a:t>
            </a:r>
          </a:p>
          <a:p>
            <a:r>
              <a:rPr lang="en-US" sz="2400" dirty="0"/>
              <a:t>software requirements for diffraction instruments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-42893" y="6556012"/>
            <a:ext cx="24839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smtClean="0"/>
              <a:t>April 7</a:t>
            </a:r>
            <a:r>
              <a:rPr lang="en-US" sz="1200" baseline="30000" smtClean="0"/>
              <a:t>th</a:t>
            </a:r>
            <a:r>
              <a:rPr lang="en-US" sz="1200" smtClean="0"/>
              <a:t> ESS </a:t>
            </a:r>
            <a:r>
              <a:rPr lang="en-US" sz="1200" dirty="0"/>
              <a:t>NID-DMSC </a:t>
            </a:r>
            <a:r>
              <a:rPr lang="en-US" sz="1200" dirty="0" smtClean="0"/>
              <a:t>Copenhagen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367171" y="6568257"/>
            <a:ext cx="3302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Software requirements for diffraction </a:t>
            </a:r>
            <a:r>
              <a:rPr lang="en-US" sz="1200" smtClean="0"/>
              <a:t>instruments</a:t>
            </a:r>
            <a:endParaRPr lang="en-US" sz="1200"/>
          </a:p>
        </p:txBody>
      </p:sp>
      <p:sp>
        <p:nvSpPr>
          <p:cNvPr id="10" name="TextBox 9"/>
          <p:cNvSpPr txBox="1"/>
          <p:nvPr/>
        </p:nvSpPr>
        <p:spPr>
          <a:xfrm>
            <a:off x="7811242" y="6579128"/>
            <a:ext cx="1269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/>
              <a:t>Werner Schweika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4006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69" y="346876"/>
            <a:ext cx="9105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Commons</a:t>
            </a:r>
            <a:r>
              <a:rPr lang="en-US" sz="2400" dirty="0"/>
              <a:t> for diffraction instruments   DREAM, HEIMDAL, MAGIC, BEER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25" y="1883333"/>
            <a:ext cx="85351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Detector</a:t>
            </a:r>
            <a:r>
              <a:rPr lang="en-US" dirty="0"/>
              <a:t>:    B10-inclined geometry    	CDT &amp; DENEX   </a:t>
            </a:r>
          </a:p>
          <a:p>
            <a:r>
              <a:rPr lang="en-US" dirty="0"/>
              <a:t>	   readout electronics in accordance with ESS requirements  (early procurement)  </a:t>
            </a:r>
          </a:p>
          <a:p>
            <a:r>
              <a:rPr lang="en-US" dirty="0"/>
              <a:t>	   volume detector   </a:t>
            </a:r>
            <a:r>
              <a:rPr lang="en-US" dirty="0" smtClean="0"/>
              <a:t>∼10</a:t>
            </a:r>
            <a:r>
              <a:rPr lang="en-US" baseline="30000" dirty="0" smtClean="0"/>
              <a:t>6</a:t>
            </a:r>
            <a:r>
              <a:rPr lang="en-US" dirty="0" smtClean="0"/>
              <a:t> </a:t>
            </a:r>
            <a:r>
              <a:rPr lang="en-US" dirty="0"/>
              <a:t>voxels  with TOF-spectra </a:t>
            </a:r>
            <a:r>
              <a:rPr lang="en-US" dirty="0" smtClean="0"/>
              <a:t>≳ 10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channels   		</a:t>
            </a:r>
          </a:p>
          <a:p>
            <a:r>
              <a:rPr lang="en-US" dirty="0"/>
              <a:t>	   data/count rates   </a:t>
            </a:r>
            <a:r>
              <a:rPr lang="en-US" dirty="0" smtClean="0"/>
              <a:t>∼0.1 </a:t>
            </a:r>
            <a:r>
              <a:rPr lang="en-US" dirty="0" err="1"/>
              <a:t>Gbit</a:t>
            </a:r>
            <a:r>
              <a:rPr lang="en-US" dirty="0"/>
              <a:t>/s  (typical)   to    </a:t>
            </a:r>
            <a:r>
              <a:rPr lang="en-US" dirty="0" smtClean="0"/>
              <a:t>≲ 5 </a:t>
            </a:r>
            <a:r>
              <a:rPr lang="en-US" dirty="0" err="1"/>
              <a:t>Gbit</a:t>
            </a:r>
            <a:r>
              <a:rPr lang="en-US" dirty="0"/>
              <a:t>/s  (peak)      64bit/event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204" y="3491142"/>
            <a:ext cx="2997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</a:t>
            </a:r>
            <a:r>
              <a:rPr lang="en-US" dirty="0" smtClean="0"/>
              <a:t>dimensions    </a:t>
            </a:r>
            <a:r>
              <a:rPr lang="en-US" dirty="0">
                <a:solidFill>
                  <a:srgbClr val="C00000"/>
                </a:solidFill>
              </a:rPr>
              <a:t>2 dimensions</a:t>
            </a:r>
          </a:p>
          <a:p>
            <a:r>
              <a:rPr lang="en-US" dirty="0">
                <a:solidFill>
                  <a:srgbClr val="C00000"/>
                </a:solidFill>
              </a:rPr>
              <a:t>	</a:t>
            </a:r>
            <a:r>
              <a:rPr lang="en-US" dirty="0" smtClean="0">
                <a:solidFill>
                  <a:srgbClr val="C00000"/>
                </a:solidFill>
              </a:rPr>
              <a:t>            </a:t>
            </a:r>
            <a:r>
              <a:rPr lang="en-US" i="1" dirty="0" smtClean="0">
                <a:solidFill>
                  <a:srgbClr val="C00000"/>
                </a:solidFill>
              </a:rPr>
              <a:t>life-display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0741" y="923165"/>
            <a:ext cx="608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Timeline</a:t>
            </a:r>
            <a:r>
              <a:rPr lang="en-US" dirty="0"/>
              <a:t>:    2021 </a:t>
            </a:r>
            <a:r>
              <a:rPr lang="en-US" dirty="0">
                <a:solidFill>
                  <a:srgbClr val="C00000"/>
                </a:solidFill>
              </a:rPr>
              <a:t>hot commissioning</a:t>
            </a:r>
            <a:r>
              <a:rPr lang="en-US" dirty="0"/>
              <a:t>	2023 </a:t>
            </a:r>
            <a:r>
              <a:rPr lang="en-US" b="1" dirty="0">
                <a:solidFill>
                  <a:schemeClr val="accent4"/>
                </a:solidFill>
              </a:rPr>
              <a:t>user operation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5937" y="3129038"/>
            <a:ext cx="14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Visualization</a:t>
            </a:r>
          </a:p>
        </p:txBody>
      </p:sp>
      <p:pic>
        <p:nvPicPr>
          <p:cNvPr id="1026" name="Picture 2" descr="MG_0520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6" t="27090" r="22227" b="18756"/>
          <a:stretch/>
        </p:blipFill>
        <p:spPr bwMode="auto">
          <a:xfrm>
            <a:off x="253421" y="4912110"/>
            <a:ext cx="1029191" cy="105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7480" t="32677" r="23229" b="16930"/>
          <a:stretch/>
        </p:blipFill>
        <p:spPr>
          <a:xfrm>
            <a:off x="3077472" y="3468778"/>
            <a:ext cx="2356884" cy="128557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98" b="9187"/>
          <a:stretch/>
        </p:blipFill>
        <p:spPr>
          <a:xfrm>
            <a:off x="1701273" y="4629418"/>
            <a:ext cx="2212163" cy="172389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717876" y="4719838"/>
            <a:ext cx="169442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Single crystal</a:t>
            </a:r>
          </a:p>
          <a:p>
            <a:pPr algn="ctr"/>
            <a:r>
              <a:rPr lang="en-US" dirty="0"/>
              <a:t>Texture</a:t>
            </a:r>
          </a:p>
          <a:p>
            <a:pPr algn="ctr"/>
            <a:r>
              <a:rPr lang="en-US" dirty="0" smtClean="0"/>
              <a:t>integrate</a:t>
            </a:r>
            <a:r>
              <a:rPr lang="en-US" dirty="0"/>
              <a:t>: time</a:t>
            </a:r>
          </a:p>
          <a:p>
            <a:pPr algn="ctr"/>
            <a:r>
              <a:rPr lang="en-US" b="1" dirty="0"/>
              <a:t>detector depth</a:t>
            </a:r>
          </a:p>
        </p:txBody>
      </p:sp>
      <p:graphicFrame>
        <p:nvGraphicFramePr>
          <p:cNvPr id="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230338"/>
              </p:ext>
            </p:extLst>
          </p:nvPr>
        </p:nvGraphicFramePr>
        <p:xfrm>
          <a:off x="5918960" y="4686702"/>
          <a:ext cx="2008782" cy="1762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Graph" r:id="rId6" imgW="3879360" imgH="3404160" progId="Origin50.Graph">
                  <p:embed/>
                </p:oleObj>
              </mc:Choice>
              <mc:Fallback>
                <p:oleObj name="Graph" r:id="rId6" imgW="3879360" imgH="34041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960" y="4686702"/>
                        <a:ext cx="2008782" cy="17622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31" descr="wernerschweika:Desktop:DREAM-res.pn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" t="11455" r="1280" b="2456"/>
          <a:stretch/>
        </p:blipFill>
        <p:spPr bwMode="auto">
          <a:xfrm>
            <a:off x="5702017" y="3467654"/>
            <a:ext cx="2958602" cy="14999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wpc="http://schemas.microsoft.com/office/word/2010/wordprocessingCanvas" xmlns:mo="http://schemas.microsoft.com/office/mac/office/2008/main" xmlns:mc="http://schemas.openxmlformats.org/markup-compatibility/2006" xmlns:mv="urn:schemas-microsoft-com:mac:vml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w16se="http://schemas.microsoft.com/office/word/2015/wordml/symex" xmlns:cx="http://schemas.microsoft.com/office/drawing/2014/chartex" xmlns:lc="http://schemas.openxmlformats.org/drawingml/2006/lockedCanvas"/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4476812" y="4839656"/>
            <a:ext cx="164736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powder</a:t>
            </a:r>
            <a:endParaRPr lang="en-US" dirty="0"/>
          </a:p>
          <a:p>
            <a:pPr algn="ctr"/>
            <a:r>
              <a:rPr lang="en-US" dirty="0"/>
              <a:t>i</a:t>
            </a:r>
            <a:r>
              <a:rPr lang="en-US" dirty="0" smtClean="0"/>
              <a:t>ntegrate</a:t>
            </a:r>
            <a:r>
              <a:rPr lang="en-US" dirty="0"/>
              <a:t>:   phi</a:t>
            </a:r>
          </a:p>
          <a:p>
            <a:pPr algn="ctr"/>
            <a:r>
              <a:rPr lang="en-US" b="1" dirty="0"/>
              <a:t>detector depth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62860" y="6052493"/>
            <a:ext cx="13680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2D-cuts </a:t>
            </a:r>
            <a:r>
              <a:rPr lang="en-US" dirty="0">
                <a:solidFill>
                  <a:srgbClr val="C00000"/>
                </a:solidFill>
              </a:rPr>
              <a:t>I(</a:t>
            </a:r>
            <a:r>
              <a:rPr lang="en-US" b="1" dirty="0">
                <a:solidFill>
                  <a:srgbClr val="C00000"/>
                </a:solidFill>
              </a:rPr>
              <a:t>Q</a:t>
            </a:r>
            <a:r>
              <a:rPr lang="en-US" dirty="0">
                <a:solidFill>
                  <a:srgbClr val="C00000"/>
                </a:solidFill>
              </a:rPr>
              <a:t>)    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742406" y="4935140"/>
            <a:ext cx="13181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1D list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&amp;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Profile PV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Refinement   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0741" y="1435255"/>
            <a:ext cx="845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Control:        </a:t>
            </a:r>
            <a:r>
              <a:rPr lang="en-US" dirty="0">
                <a:solidFill>
                  <a:srgbClr val="C00000"/>
                </a:solidFill>
              </a:rPr>
              <a:t>Python script, include SE 	   </a:t>
            </a:r>
            <a:r>
              <a:rPr lang="en-US" b="1" dirty="0" err="1">
                <a:solidFill>
                  <a:schemeClr val="accent4"/>
                </a:solidFill>
              </a:rPr>
              <a:t>Gui</a:t>
            </a:r>
            <a:r>
              <a:rPr lang="en-US" b="1" dirty="0">
                <a:solidFill>
                  <a:schemeClr val="accent4"/>
                </a:solidFill>
              </a:rPr>
              <a:t>    </a:t>
            </a:r>
            <a:r>
              <a:rPr lang="en-US" i="1" dirty="0">
                <a:solidFill>
                  <a:schemeClr val="accent4"/>
                </a:solidFill>
              </a:rPr>
              <a:t>one computer- one-window-one-click-only</a:t>
            </a:r>
            <a:r>
              <a:rPr lang="en-US" b="1" dirty="0">
                <a:solidFill>
                  <a:schemeClr val="accent4"/>
                </a:solidFill>
              </a:rPr>
              <a:t>  </a:t>
            </a:r>
          </a:p>
        </p:txBody>
      </p:sp>
      <p:sp>
        <p:nvSpPr>
          <p:cNvPr id="40" name="Down Arrow 39"/>
          <p:cNvSpPr/>
          <p:nvPr/>
        </p:nvSpPr>
        <p:spPr>
          <a:xfrm rot="16200000">
            <a:off x="844761" y="3627985"/>
            <a:ext cx="311498" cy="653143"/>
          </a:xfrm>
          <a:prstGeom prst="downArrow">
            <a:avLst>
              <a:gd name="adj1" fmla="val 50000"/>
              <a:gd name="adj2" fmla="val 807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10378" y="2248221"/>
            <a:ext cx="1253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Acquisition</a:t>
            </a:r>
          </a:p>
          <a:p>
            <a:pPr algn="r"/>
            <a:r>
              <a:rPr lang="en-US" b="1" dirty="0"/>
              <a:t>Storage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73486" y="4278375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Reduction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367171" y="6155346"/>
            <a:ext cx="56556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TASK: define core &amp; instrument specifics requirements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42138" y="6053746"/>
            <a:ext cx="10502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chemeClr val="accent4"/>
                </a:solidFill>
              </a:rPr>
              <a:t>3D nice</a:t>
            </a:r>
            <a:r>
              <a:rPr lang="en-US" dirty="0" smtClean="0">
                <a:solidFill>
                  <a:schemeClr val="accent4"/>
                </a:solidFill>
              </a:rPr>
              <a:t>  </a:t>
            </a:r>
            <a:endParaRPr lang="en-US" i="1" dirty="0" smtClean="0">
              <a:solidFill>
                <a:schemeClr val="accent4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605922" y="3798807"/>
            <a:ext cx="12824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accent4"/>
                </a:solidFill>
              </a:rPr>
              <a:t>2D Rietveld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48560" y="4585671"/>
            <a:ext cx="136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1D-hkl </a:t>
            </a:r>
            <a:r>
              <a:rPr lang="en-US" b="1" dirty="0" smtClean="0">
                <a:solidFill>
                  <a:srgbClr val="C00000"/>
                </a:solidFill>
              </a:rPr>
              <a:t>lists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42893" y="6556012"/>
            <a:ext cx="24839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smtClean="0"/>
              <a:t>April 7</a:t>
            </a:r>
            <a:r>
              <a:rPr lang="en-US" sz="1200" baseline="30000" smtClean="0"/>
              <a:t>th</a:t>
            </a:r>
            <a:r>
              <a:rPr lang="en-US" sz="1200" smtClean="0"/>
              <a:t> ESS </a:t>
            </a:r>
            <a:r>
              <a:rPr lang="en-US" sz="1200" dirty="0"/>
              <a:t>NID-DMSC </a:t>
            </a:r>
            <a:r>
              <a:rPr lang="en-US" sz="1200" dirty="0" smtClean="0"/>
              <a:t>Copenhagen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3367171" y="6568257"/>
            <a:ext cx="3302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Software requirements for diffraction </a:t>
            </a:r>
            <a:r>
              <a:rPr lang="en-US" sz="1200" smtClean="0"/>
              <a:t>instruments</a:t>
            </a:r>
            <a:endParaRPr lang="en-US" sz="1200"/>
          </a:p>
        </p:txBody>
      </p:sp>
      <p:sp>
        <p:nvSpPr>
          <p:cNvPr id="37" name="TextBox 36"/>
          <p:cNvSpPr txBox="1"/>
          <p:nvPr/>
        </p:nvSpPr>
        <p:spPr>
          <a:xfrm>
            <a:off x="7811242" y="6579128"/>
            <a:ext cx="1269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/>
              <a:t>Werner Schweika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3686997" y="4292280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  <a:r>
              <a:rPr lang="en-US" smtClean="0"/>
              <a:t>Laue</a:t>
            </a:r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129524" y="3073957"/>
            <a:ext cx="173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esolution varies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54640" y="3086808"/>
            <a:ext cx="205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ragged workspace?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67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9" grpId="0"/>
      <p:bldP spid="27" grpId="0" animBg="1"/>
      <p:bldP spid="33" grpId="0" animBg="1"/>
      <p:bldP spid="34" grpId="0" animBg="1"/>
      <p:bldP spid="35" grpId="0"/>
      <p:bldP spid="36" grpId="0"/>
      <p:bldP spid="40" grpId="0" animBg="1"/>
      <p:bldP spid="39" grpId="0"/>
      <p:bldP spid="43" grpId="0"/>
      <p:bldP spid="45" grpId="0" animBg="1"/>
      <p:bldP spid="46" grpId="0" animBg="1"/>
      <p:bldP spid="49" grpId="0"/>
      <p:bldP spid="2" grpId="0"/>
      <p:bldP spid="38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081" y="6457434"/>
            <a:ext cx="24839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smtClean="0"/>
              <a:t>April 7</a:t>
            </a:r>
            <a:r>
              <a:rPr lang="en-US" sz="1200" baseline="30000" smtClean="0"/>
              <a:t>th</a:t>
            </a:r>
            <a:r>
              <a:rPr lang="en-US" sz="1200" smtClean="0"/>
              <a:t> ESS </a:t>
            </a:r>
            <a:r>
              <a:rPr lang="en-US" sz="1200" dirty="0"/>
              <a:t>NID-DMSC </a:t>
            </a:r>
            <a:r>
              <a:rPr lang="en-US" sz="1200" dirty="0" smtClean="0"/>
              <a:t>Copenhagen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6145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322</TotalTime>
  <Words>124</Words>
  <Application>Microsoft Macintosh PowerPoint</Application>
  <PresentationFormat>On-screen Show (4:3)</PresentationFormat>
  <Paragraphs>61</Paragraphs>
  <Slides>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Calibri Light</vt:lpstr>
      <vt:lpstr>Arial</vt:lpstr>
      <vt:lpstr>Office Theme</vt:lpstr>
      <vt:lpstr>Graph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Werner Schweika</dc:creator>
  <cp:lastModifiedBy>Werner Schweika</cp:lastModifiedBy>
  <cp:revision>25</cp:revision>
  <dcterms:created xsi:type="dcterms:W3CDTF">2017-04-06T19:00:45Z</dcterms:created>
  <dcterms:modified xsi:type="dcterms:W3CDTF">2017-04-07T16:24:54Z</dcterms:modified>
</cp:coreProperties>
</file>