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82" r:id="rId4"/>
    <p:sldId id="271" r:id="rId5"/>
    <p:sldId id="280" r:id="rId6"/>
    <p:sldId id="274" r:id="rId7"/>
    <p:sldId id="281" r:id="rId8"/>
    <p:sldId id="277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 autoAdjust="0"/>
    <p:restoredTop sz="94682" autoAdjust="0"/>
  </p:normalViewPr>
  <p:slideViewPr>
    <p:cSldViewPr>
      <p:cViewPr>
        <p:scale>
          <a:sx n="150" d="100"/>
          <a:sy n="150" d="100"/>
        </p:scale>
        <p:origin x="-152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2017-04-06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488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Management and coordination is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12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5552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412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TDR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214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06/04/2017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06/04/2017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06/04/2017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06/04/2017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06/04/2017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Delivering analysis software for ESS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000" dirty="0" smtClean="0"/>
              <a:t>(system requirements and schedule)</a:t>
            </a:r>
            <a:endParaRPr lang="en-GB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Thomas Holm Rod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Group Leader Data Analysis and Modelling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6 April, 2017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2</a:t>
            </a:fld>
            <a:endParaRPr lang="sv-SE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913" y="0"/>
            <a:ext cx="6802428" cy="1441531"/>
          </a:xfrm>
        </p:spPr>
        <p:txBody>
          <a:bodyPr/>
          <a:lstStyle/>
          <a:p>
            <a:r>
              <a:rPr lang="en-US" dirty="0" smtClean="0"/>
              <a:t>Data Analysis and Modeling Scope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18864" y="4941168"/>
            <a:ext cx="8229600" cy="1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542449" y="4941798"/>
            <a:ext cx="8064896" cy="12235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Not in scope of construction </a:t>
            </a:r>
            <a:r>
              <a:rPr lang="en-US" b="1" dirty="0" smtClean="0"/>
              <a:t>budget</a:t>
            </a:r>
            <a:endParaRPr lang="en-US" b="1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Co-analysis (e.g. diffraction + SANS)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Analysis </a:t>
            </a:r>
            <a:r>
              <a:rPr lang="en-US" dirty="0"/>
              <a:t>beyond basic analysis (e.g. </a:t>
            </a:r>
            <a:r>
              <a:rPr lang="en-US" dirty="0" smtClean="0"/>
              <a:t>integration of MD </a:t>
            </a:r>
            <a:r>
              <a:rPr lang="en-US" dirty="0"/>
              <a:t>simulations</a:t>
            </a:r>
            <a:r>
              <a:rPr lang="en-US" dirty="0" smtClean="0"/>
              <a:t>).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Mobile/tablet user interfaces</a:t>
            </a:r>
            <a:endParaRPr lang="en-US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95536" y="1462072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/>
              <a:t>Last step in data processing chain that </a:t>
            </a:r>
            <a:r>
              <a:rPr lang="en-US" dirty="0"/>
              <a:t>e</a:t>
            </a:r>
            <a:r>
              <a:rPr lang="en-US" dirty="0" smtClean="0"/>
              <a:t>nable users to get value (publications) out of their reduced data ( </a:t>
            </a:r>
            <a:r>
              <a:rPr lang="en-US" i="1" dirty="0" smtClean="0"/>
              <a:t>I</a:t>
            </a:r>
            <a:r>
              <a:rPr lang="en-US" dirty="0" smtClean="0"/>
              <a:t>(</a:t>
            </a:r>
            <a:r>
              <a:rPr lang="en-US" b="1" i="1" dirty="0" err="1" smtClean="0"/>
              <a:t>q</a:t>
            </a:r>
            <a:r>
              <a:rPr lang="en-US" dirty="0" err="1" smtClean="0"/>
              <a:t>,ω</a:t>
            </a:r>
            <a:r>
              <a:rPr lang="en-US" dirty="0" smtClean="0"/>
              <a:t>) / </a:t>
            </a:r>
            <a:r>
              <a:rPr lang="en-US" i="1" dirty="0" smtClean="0"/>
              <a:t>I</a:t>
            </a:r>
            <a:r>
              <a:rPr lang="en-US" dirty="0" smtClean="0"/>
              <a:t>(</a:t>
            </a:r>
            <a:r>
              <a:rPr lang="en-US" i="1" dirty="0" err="1" smtClean="0"/>
              <a:t>hkl</a:t>
            </a:r>
            <a:r>
              <a:rPr lang="en-US" dirty="0" smtClean="0"/>
              <a:t>) / corrected images )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/>
              <a:t>Scope </a:t>
            </a:r>
            <a:r>
              <a:rPr lang="en-US" dirty="0"/>
              <a:t>in construction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limited to: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Basic (model fitting) data analysis software for the 15 ESS instruments incl. resolution </a:t>
            </a:r>
            <a:r>
              <a:rPr lang="en-US" dirty="0" smtClean="0"/>
              <a:t>convolution</a:t>
            </a:r>
            <a:endParaRPr lang="en-US" dirty="0" smtClean="0"/>
          </a:p>
          <a:p>
            <a:pPr marL="742950" lvl="1" indent="-285750">
              <a:lnSpc>
                <a:spcPct val="120000"/>
              </a:lnSpc>
              <a:buFont typeface="Wingdings" charset="2"/>
              <a:buChar char="ü"/>
            </a:pPr>
            <a:r>
              <a:rPr lang="en-US" dirty="0"/>
              <a:t>U</a:t>
            </a:r>
            <a:r>
              <a:rPr lang="en-US" dirty="0" smtClean="0"/>
              <a:t>ser-friendly, sustainable, maintainable, reliable, easily installable, and extensible software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Facilitate early scientific success</a:t>
            </a:r>
            <a:endParaRPr lang="en-US" dirty="0" smtClean="0"/>
          </a:p>
          <a:p>
            <a:pPr marL="742950" lvl="1" indent="-285750">
              <a:lnSpc>
                <a:spcPct val="120000"/>
              </a:lnSpc>
              <a:buFont typeface="Wingdings" charset="2"/>
              <a:buChar char="ü"/>
            </a:pPr>
            <a:r>
              <a:rPr lang="en-US" dirty="0"/>
              <a:t>L</a:t>
            </a:r>
            <a:r>
              <a:rPr lang="en-US" dirty="0" smtClean="0"/>
              <a:t>ive-analysis for at least high-throughput techniques.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Remote access to data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771" y="6228020"/>
            <a:ext cx="785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Many users also expect support for analysis beyond what’s currently in the </a:t>
            </a:r>
            <a:r>
              <a:rPr lang="en-US" i="1" dirty="0" smtClean="0"/>
              <a:t>scope!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42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user community is diverse – even for each </a:t>
            </a:r>
            <a:r>
              <a:rPr lang="en-US" dirty="0" smtClean="0">
                <a:solidFill>
                  <a:srgbClr val="FFFFFF"/>
                </a:solidFill>
              </a:rPr>
              <a:t>instrument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pic>
        <p:nvPicPr>
          <p:cNvPr id="5" name="Picture 3" descr="165298Archeology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85" t="26212" r="14917" b="24501"/>
          <a:stretch>
            <a:fillRect/>
          </a:stretch>
        </p:blipFill>
        <p:spPr bwMode="auto">
          <a:xfrm>
            <a:off x="1324819" y="3115841"/>
            <a:ext cx="1951037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6183_SMJPG_2012062508151101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39641"/>
            <a:ext cx="3394075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69" y="5046241"/>
            <a:ext cx="10033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178" y="5297066"/>
            <a:ext cx="202565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3" b="9071"/>
          <a:stretch>
            <a:fillRect/>
          </a:stretch>
        </p:blipFill>
        <p:spPr bwMode="auto">
          <a:xfrm>
            <a:off x="6411590" y="5730453"/>
            <a:ext cx="19145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own Arrow Callout 9"/>
          <p:cNvSpPr/>
          <p:nvPr/>
        </p:nvSpPr>
        <p:spPr>
          <a:xfrm>
            <a:off x="854919" y="1741066"/>
            <a:ext cx="1938337" cy="1325562"/>
          </a:xfrm>
          <a:prstGeom prst="downArrow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Non-expert and occasional user (few days/year)</a:t>
            </a:r>
          </a:p>
        </p:txBody>
      </p:sp>
      <p:sp>
        <p:nvSpPr>
          <p:cNvPr id="11" name="Down Arrow Callout 10"/>
          <p:cNvSpPr/>
          <p:nvPr/>
        </p:nvSpPr>
        <p:spPr>
          <a:xfrm>
            <a:off x="5336853" y="1744241"/>
            <a:ext cx="1939925" cy="1230312"/>
          </a:xfrm>
          <a:prstGeom prst="downArrow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Experienced (daily) or geeky user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da-DK" sz="1000">
                <a:solidFill>
                  <a:srgbClr val="F8F8F8"/>
                </a:solidFill>
              </a:rPr>
              <a:t>The Niels Bohr Institute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4200" y="6309320"/>
            <a:ext cx="2461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Graphical User Interface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36096" y="6381328"/>
            <a:ext cx="248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Command Line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6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mean by sustainable software (system requirements)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US" sz="2400" dirty="0" smtClean="0"/>
              <a:t>ESS should be able to takeover the software and maintain, sustain and (rapidly) extend the software.</a:t>
            </a:r>
          </a:p>
          <a:p>
            <a:pPr marL="57150" indent="0">
              <a:lnSpc>
                <a:spcPct val="90000"/>
              </a:lnSpc>
              <a:buNone/>
            </a:pPr>
            <a:endParaRPr lang="en-US" sz="1200" dirty="0"/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Modularized</a:t>
            </a:r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Python </a:t>
            </a:r>
            <a:r>
              <a:rPr lang="en-US" sz="2400" dirty="0"/>
              <a:t>scripting interface &amp; </a:t>
            </a:r>
            <a:r>
              <a:rPr lang="en-US" sz="2400" dirty="0" smtClean="0"/>
              <a:t>GUI</a:t>
            </a:r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Facilitates </a:t>
            </a: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party </a:t>
            </a:r>
            <a:r>
              <a:rPr lang="en-US" sz="2400" dirty="0" smtClean="0"/>
              <a:t>contributions</a:t>
            </a:r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Fully </a:t>
            </a:r>
            <a:r>
              <a:rPr lang="en-US" sz="2400" dirty="0"/>
              <a:t>open source and </a:t>
            </a:r>
            <a:r>
              <a:rPr lang="en-US" sz="2400" dirty="0" smtClean="0"/>
              <a:t>free</a:t>
            </a:r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Preferably </a:t>
            </a:r>
            <a:r>
              <a:rPr lang="en-US" sz="2400" dirty="0"/>
              <a:t>Python/C++/</a:t>
            </a:r>
            <a:r>
              <a:rPr lang="en-US" sz="2400" dirty="0" err="1" smtClean="0"/>
              <a:t>Qt</a:t>
            </a:r>
            <a:endParaRPr lang="en-US" sz="2400" dirty="0" smtClean="0"/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Adequate </a:t>
            </a:r>
            <a:r>
              <a:rPr lang="en-US" sz="2400" dirty="0"/>
              <a:t>quality </a:t>
            </a:r>
            <a:r>
              <a:rPr lang="en-US" sz="2400" dirty="0" smtClean="0"/>
              <a:t>assurance</a:t>
            </a:r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Adequately documented</a:t>
            </a:r>
          </a:p>
          <a:p>
            <a:pPr marL="57150" indent="0">
              <a:lnSpc>
                <a:spcPct val="90000"/>
              </a:lnSpc>
              <a:buNone/>
            </a:pPr>
            <a:endParaRPr lang="en-US" sz="1300" dirty="0" smtClean="0"/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No single point of failure</a:t>
            </a:r>
          </a:p>
          <a:p>
            <a:pPr marL="400050">
              <a:lnSpc>
                <a:spcPct val="9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ode is widely used (preferably </a:t>
            </a:r>
            <a:r>
              <a:rPr lang="en-US" sz="2400" dirty="0" smtClean="0"/>
              <a:t>the standard)</a:t>
            </a:r>
            <a:endParaRPr lang="en-US" sz="2400" dirty="0"/>
          </a:p>
          <a:p>
            <a:pPr marL="400050">
              <a:lnSpc>
                <a:spcPct val="90000"/>
              </a:lnSpc>
            </a:pPr>
            <a:r>
              <a:rPr lang="en-US" sz="2400" dirty="0" smtClean="0"/>
              <a:t>Supported by other facilities and attractive for </a:t>
            </a:r>
            <a:r>
              <a:rPr lang="en-US" sz="2400" dirty="0" smtClean="0"/>
              <a:t>a (in kind) </a:t>
            </a:r>
            <a:r>
              <a:rPr lang="en-US" sz="2400" dirty="0" smtClean="0"/>
              <a:t>partner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 dirty="0"/>
          </a:p>
        </p:txBody>
      </p:sp>
      <p:grpSp>
        <p:nvGrpSpPr>
          <p:cNvPr id="12" name="Group 11"/>
          <p:cNvGrpSpPr/>
          <p:nvPr/>
        </p:nvGrpSpPr>
        <p:grpSpPr>
          <a:xfrm>
            <a:off x="395536" y="2276872"/>
            <a:ext cx="7884368" cy="2520280"/>
            <a:chOff x="377788" y="2554617"/>
            <a:chExt cx="7884368" cy="2674583"/>
          </a:xfrm>
        </p:grpSpPr>
        <p:sp>
          <p:nvSpPr>
            <p:cNvPr id="11" name="Rounded Rectangle 10"/>
            <p:cNvSpPr/>
            <p:nvPr/>
          </p:nvSpPr>
          <p:spPr>
            <a:xfrm>
              <a:off x="377788" y="2554617"/>
              <a:ext cx="7884368" cy="2674583"/>
            </a:xfrm>
            <a:prstGeom prst="round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508104" y="2716657"/>
              <a:ext cx="2448272" cy="2265996"/>
              <a:chOff x="6876256" y="1599966"/>
              <a:chExt cx="2448272" cy="2265996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6876256" y="1599966"/>
                <a:ext cx="2448272" cy="2265996"/>
                <a:chOff x="6444208" y="2176030"/>
                <a:chExt cx="2448272" cy="2265996"/>
              </a:xfrm>
            </p:grpSpPr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6516216" y="2176030"/>
                  <a:ext cx="1008112" cy="820587"/>
                </a:xfrm>
                <a:prstGeom prst="rect">
                  <a:avLst/>
                </a:prstGeom>
              </p:spPr>
            </p:pic>
            <p:sp>
              <p:nvSpPr>
                <p:cNvPr id="9" name="TextBox 8"/>
                <p:cNvSpPr txBox="1"/>
                <p:nvPr/>
              </p:nvSpPr>
              <p:spPr>
                <a:xfrm>
                  <a:off x="6444208" y="2968118"/>
                  <a:ext cx="2448272" cy="14739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lnSpc>
                      <a:spcPct val="90000"/>
                    </a:lnSpc>
                    <a:spcAft>
                      <a:spcPts val="600"/>
                    </a:spcAft>
                    <a:buFont typeface="Arial"/>
                    <a:buChar char="•"/>
                  </a:pPr>
                  <a:r>
                    <a:rPr lang="en-GB" sz="22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SANS</a:t>
                  </a:r>
                </a:p>
                <a:p>
                  <a:pPr marL="285750" indent="-285750">
                    <a:lnSpc>
                      <a:spcPct val="90000"/>
                    </a:lnSpc>
                    <a:spcAft>
                      <a:spcPts val="600"/>
                    </a:spcAft>
                    <a:buFont typeface="Arial"/>
                    <a:buChar char="•"/>
                  </a:pPr>
                  <a:r>
                    <a:rPr lang="en-GB" sz="2200" dirty="0" err="1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Reflectometry</a:t>
                  </a:r>
                  <a:endParaRPr lang="en-GB" sz="2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  <a:p>
                  <a:pPr marL="285750" indent="-285750">
                    <a:lnSpc>
                      <a:spcPct val="90000"/>
                    </a:lnSpc>
                    <a:spcAft>
                      <a:spcPts val="600"/>
                    </a:spcAft>
                    <a:buFont typeface="Arial"/>
                    <a:buChar char="•"/>
                  </a:pPr>
                  <a:r>
                    <a:rPr lang="en-GB" sz="22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Imaging</a:t>
                  </a:r>
                </a:p>
                <a:p>
                  <a:pPr marL="285750" indent="-285750">
                    <a:lnSpc>
                      <a:spcPct val="90000"/>
                    </a:lnSpc>
                    <a:spcAft>
                      <a:spcPts val="600"/>
                    </a:spcAft>
                    <a:buFont typeface="Arial"/>
                    <a:buChar char="•"/>
                  </a:pPr>
                  <a:r>
                    <a:rPr lang="en-GB" sz="22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(QENS)</a:t>
                  </a:r>
                  <a:endParaRPr lang="en-US" sz="2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7956376" y="1772816"/>
                <a:ext cx="1116111" cy="439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(WP10)</a:t>
                </a:r>
                <a:endParaRPr lang="en-US" sz="2400" dirty="0"/>
              </a:p>
            </p:txBody>
          </p:sp>
        </p:grp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04882"/>
              </p:ext>
            </p:extLst>
          </p:nvPr>
        </p:nvGraphicFramePr>
        <p:xfrm>
          <a:off x="395536" y="6165304"/>
          <a:ext cx="8291264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/>
                <a:gridCol w="1080120"/>
                <a:gridCol w="1440160"/>
                <a:gridCol w="1008112"/>
                <a:gridCol w="792088"/>
                <a:gridCol w="936104"/>
                <a:gridCol w="13784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Some</a:t>
                      </a:r>
                      <a:r>
                        <a:rPr lang="en-US" sz="2200" baseline="0" dirty="0" smtClean="0"/>
                        <a:t> codes</a:t>
                      </a:r>
                      <a:r>
                        <a:rPr lang="en-US" sz="2200" dirty="0" smtClean="0"/>
                        <a:t>: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GSAS</a:t>
                      </a:r>
                      <a:r>
                        <a:rPr lang="en-US" sz="2200" baseline="0" dirty="0" smtClean="0"/>
                        <a:t> II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FULLPROF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TOPAS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JANA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MAUD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Z-Rietveld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04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0" y="274638"/>
            <a:ext cx="7139136" cy="1143000"/>
          </a:xfrm>
        </p:spPr>
        <p:txBody>
          <a:bodyPr/>
          <a:lstStyle/>
          <a:p>
            <a:r>
              <a:rPr lang="en-US" dirty="0" smtClean="0"/>
              <a:t>High-level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sp>
        <p:nvSpPr>
          <p:cNvPr id="14" name="TextBox 13"/>
          <p:cNvSpPr txBox="1"/>
          <p:nvPr/>
        </p:nvSpPr>
        <p:spPr>
          <a:xfrm>
            <a:off x="383290" y="2799931"/>
            <a:ext cx="7306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smtClean="0"/>
              <a:t>2023</a:t>
            </a:r>
            <a:endParaRPr lang="en-US" sz="21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9164" y="4544564"/>
            <a:ext cx="8647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&gt;</a:t>
            </a:r>
            <a:r>
              <a:rPr lang="en-US" sz="2100" b="1" dirty="0" smtClean="0"/>
              <a:t>2020</a:t>
            </a:r>
            <a:endParaRPr lang="en-US" sz="21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3657" y="5904903"/>
            <a:ext cx="72968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smtClean="0"/>
              <a:t>2017</a:t>
            </a:r>
            <a:endParaRPr lang="en-US" sz="21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70053" y="6265339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Status: </a:t>
            </a:r>
            <a:r>
              <a:rPr lang="en-US" dirty="0"/>
              <a:t>~</a:t>
            </a:r>
            <a:r>
              <a:rPr lang="en-US" dirty="0" smtClean="0"/>
              <a:t>15 programs in various conditions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3316890" y="3273907"/>
            <a:ext cx="5331334" cy="1150996"/>
            <a:chOff x="3522666" y="3483431"/>
            <a:chExt cx="5331334" cy="1150996"/>
          </a:xfrm>
        </p:grpSpPr>
        <p:sp>
          <p:nvSpPr>
            <p:cNvPr id="19" name="Process 18"/>
            <p:cNvSpPr/>
            <p:nvPr/>
          </p:nvSpPr>
          <p:spPr>
            <a:xfrm>
              <a:off x="4318000" y="3483431"/>
              <a:ext cx="4536000" cy="1150996"/>
            </a:xfrm>
            <a:prstGeom prst="flowChartProcess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Make it work &amp; debug!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Respond quickly to user requests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Improve user experience (automation) based on real data and user feedback</a:t>
              </a:r>
              <a:endParaRPr lang="en-US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H="1">
              <a:off x="3522666" y="4303690"/>
              <a:ext cx="795334" cy="128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7" name="Rounded Rectangle 46"/>
          <p:cNvSpPr/>
          <p:nvPr/>
        </p:nvSpPr>
        <p:spPr>
          <a:xfrm>
            <a:off x="1324102" y="1640326"/>
            <a:ext cx="1776452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</a:t>
            </a:r>
            <a:r>
              <a:rPr lang="en-US" dirty="0" err="1" smtClean="0"/>
              <a:t>programmme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1312328" y="3401595"/>
            <a:ext cx="18000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Commissioning</a:t>
            </a:r>
          </a:p>
          <a:p>
            <a:pPr algn="ctr"/>
            <a:r>
              <a:rPr lang="en-US" dirty="0" smtClean="0"/>
              <a:t>(Cold + Hot)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1312328" y="5162863"/>
            <a:ext cx="18000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Construction</a:t>
            </a:r>
          </a:p>
        </p:txBody>
      </p:sp>
      <p:sp>
        <p:nvSpPr>
          <p:cNvPr id="51" name="Up Arrow 50"/>
          <p:cNvSpPr/>
          <p:nvPr/>
        </p:nvSpPr>
        <p:spPr>
          <a:xfrm>
            <a:off x="1974815" y="4896402"/>
            <a:ext cx="475027" cy="211655"/>
          </a:xfrm>
          <a:prstGeom prst="upArrow">
            <a:avLst>
              <a:gd name="adj1" fmla="val 59548"/>
              <a:gd name="adj2" fmla="val 5714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Up Arrow 51"/>
          <p:cNvSpPr/>
          <p:nvPr/>
        </p:nvSpPr>
        <p:spPr>
          <a:xfrm>
            <a:off x="1974815" y="3135133"/>
            <a:ext cx="475027" cy="211655"/>
          </a:xfrm>
          <a:prstGeom prst="upArrow">
            <a:avLst>
              <a:gd name="adj1" fmla="val 59548"/>
              <a:gd name="adj2" fmla="val 5714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314925" y="4840236"/>
            <a:ext cx="5333299" cy="846635"/>
            <a:chOff x="3314925" y="4840236"/>
            <a:chExt cx="5333299" cy="846635"/>
          </a:xfrm>
        </p:grpSpPr>
        <p:sp>
          <p:nvSpPr>
            <p:cNvPr id="18" name="Snip Diagonal Corner Rectangle 17"/>
            <p:cNvSpPr/>
            <p:nvPr/>
          </p:nvSpPr>
          <p:spPr>
            <a:xfrm>
              <a:off x="4121769" y="5015947"/>
              <a:ext cx="4526455" cy="670924"/>
            </a:xfrm>
            <a:prstGeom prst="snip2Diag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MS: Solid base for ongoing developments</a:t>
              </a:r>
            </a:p>
          </p:txBody>
        </p:sp>
        <p:cxnSp>
          <p:nvCxnSpPr>
            <p:cNvPr id="6" name="Elbow Connector 5"/>
            <p:cNvCxnSpPr>
              <a:endCxn id="18" idx="2"/>
            </p:cNvCxnSpPr>
            <p:nvPr/>
          </p:nvCxnSpPr>
          <p:spPr>
            <a:xfrm>
              <a:off x="3314925" y="4840236"/>
              <a:ext cx="806844" cy="511173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" name="Snip Diagonal Corner Rectangle 24"/>
          <p:cNvSpPr/>
          <p:nvPr/>
        </p:nvSpPr>
        <p:spPr>
          <a:xfrm>
            <a:off x="4096197" y="2515953"/>
            <a:ext cx="4536000" cy="620441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MS: </a:t>
            </a:r>
            <a:r>
              <a:rPr lang="en-US" dirty="0" smtClean="0"/>
              <a:t>Early scientific success? </a:t>
            </a:r>
            <a:r>
              <a:rPr lang="en-US" smtClean="0"/>
              <a:t>(end of HC)</a:t>
            </a: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314925" y="1719801"/>
            <a:ext cx="5333299" cy="1371241"/>
            <a:chOff x="3314925" y="1719801"/>
            <a:chExt cx="5333299" cy="1371241"/>
          </a:xfrm>
        </p:grpSpPr>
        <p:sp>
          <p:nvSpPr>
            <p:cNvPr id="12" name="Snip Diagonal Corner Rectangle 11"/>
            <p:cNvSpPr/>
            <p:nvPr/>
          </p:nvSpPr>
          <p:spPr>
            <a:xfrm>
              <a:off x="4112224" y="1719801"/>
              <a:ext cx="4536000" cy="620441"/>
            </a:xfrm>
            <a:prstGeom prst="snip2Diag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MS: Intuitive analysis software</a:t>
              </a:r>
            </a:p>
          </p:txBody>
        </p:sp>
        <p:cxnSp>
          <p:nvCxnSpPr>
            <p:cNvPr id="54" name="Elbow Connector 53"/>
            <p:cNvCxnSpPr>
              <a:endCxn id="12" idx="2"/>
            </p:cNvCxnSpPr>
            <p:nvPr/>
          </p:nvCxnSpPr>
          <p:spPr>
            <a:xfrm rot="5400000" flipH="1" flipV="1">
              <a:off x="3370778" y="2341610"/>
              <a:ext cx="1053033" cy="429859"/>
            </a:xfrm>
            <a:prstGeom prst="bentConnector2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314925" y="3091042"/>
              <a:ext cx="37542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808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6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line for sub-class with two instruments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16079" y="3088206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2020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2021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2022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2023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I.T.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I.T.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3"/>
                      </a:fgClr>
                      <a:bgClr>
                        <a:schemeClr val="accent4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sp>
        <p:nvSpPr>
          <p:cNvPr id="8" name="Process 7"/>
          <p:cNvSpPr/>
          <p:nvPr/>
        </p:nvSpPr>
        <p:spPr>
          <a:xfrm>
            <a:off x="1202651" y="1649225"/>
            <a:ext cx="4536000" cy="967622"/>
          </a:xfrm>
          <a:prstGeom prst="flowChart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Make it work &amp; debug!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Improve user experience (automation) based on real data &amp; user feedback</a:t>
            </a:r>
            <a:endParaRPr lang="en-US" dirty="0"/>
          </a:p>
        </p:txBody>
      </p:sp>
      <p:sp>
        <p:nvSpPr>
          <p:cNvPr id="10" name="Snip Diagonal Corner Rectangle 9"/>
          <p:cNvSpPr/>
          <p:nvPr/>
        </p:nvSpPr>
        <p:spPr>
          <a:xfrm>
            <a:off x="285844" y="4412723"/>
            <a:ext cx="4653391" cy="2321811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MS</a:t>
            </a:r>
            <a:r>
              <a:rPr lang="en-US" dirty="0" smtClean="0"/>
              <a:t>: </a:t>
            </a:r>
            <a:r>
              <a:rPr lang="en-US" b="1" dirty="0" smtClean="0"/>
              <a:t>Solid base for ongoing development</a:t>
            </a:r>
            <a:r>
              <a:rPr lang="en-US" dirty="0" smtClean="0"/>
              <a:t>;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Sustainable, maintainable, reliable, modularized and extensible program(s)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Scripting interface &amp; GUI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Framework for live analysis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Analysis for ESS specific features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Features needed for Hot Commissioning</a:t>
            </a:r>
          </a:p>
        </p:txBody>
      </p:sp>
      <p:sp>
        <p:nvSpPr>
          <p:cNvPr id="11" name="Snip Diagonal Corner Rectangle 10"/>
          <p:cNvSpPr/>
          <p:nvPr/>
        </p:nvSpPr>
        <p:spPr>
          <a:xfrm>
            <a:off x="5112901" y="4409499"/>
            <a:ext cx="3431335" cy="1572376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MS</a:t>
            </a:r>
            <a:r>
              <a:rPr lang="en-US" dirty="0" smtClean="0"/>
              <a:t>: </a:t>
            </a:r>
            <a:r>
              <a:rPr lang="en-US" b="1" dirty="0" smtClean="0"/>
              <a:t>Intuitive analysis software</a:t>
            </a:r>
            <a:r>
              <a:rPr lang="en-US" dirty="0" smtClean="0"/>
              <a:t>;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User-friendly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Automation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Functional live analysis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Scripting interface &amp; GUI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643488" y="3835477"/>
            <a:ext cx="1270089" cy="56441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479414" y="3848305"/>
            <a:ext cx="551654" cy="538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99992" y="2629675"/>
            <a:ext cx="1760649" cy="10133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11284" y="386112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310410" y="386112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15" name="Snip Diagonal Corner Rectangle 14"/>
          <p:cNvSpPr/>
          <p:nvPr/>
        </p:nvSpPr>
        <p:spPr>
          <a:xfrm>
            <a:off x="6046760" y="2039770"/>
            <a:ext cx="2989736" cy="580695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MS</a:t>
            </a:r>
            <a:r>
              <a:rPr lang="en-US" dirty="0" smtClean="0"/>
              <a:t>: </a:t>
            </a:r>
            <a:r>
              <a:rPr lang="en-US" b="1" dirty="0" smtClean="0"/>
              <a:t>Early Scientific Success?</a:t>
            </a:r>
          </a:p>
          <a:p>
            <a:r>
              <a:rPr lang="en-US" dirty="0" smtClean="0"/>
              <a:t>(end of hot commissioning)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66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for world class user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5576"/>
            <a:ext cx="8496944" cy="5401816"/>
          </a:xfrm>
        </p:spPr>
        <p:txBody>
          <a:bodyPr>
            <a:noAutofit/>
          </a:bodyPr>
          <a:lstStyle/>
          <a:p>
            <a:r>
              <a:rPr lang="en-US" sz="2400" dirty="0" smtClean="0"/>
              <a:t>Maintainable, sustainable, reliable, and extensible software that we can build on in operation</a:t>
            </a:r>
            <a:endParaRPr lang="en-US" sz="1100" dirty="0" smtClean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Enable users to take full advantage of ESS features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eal-time analysis, parametric analysis</a:t>
            </a:r>
          </a:p>
          <a:p>
            <a:pPr lvl="1"/>
            <a:endParaRPr lang="en-US" sz="1200" dirty="0" smtClean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Improve &amp; debug existing developments based on </a:t>
            </a:r>
            <a:r>
              <a:rPr lang="en-US" sz="2400" dirty="0" smtClean="0"/>
              <a:t>(friendly) user </a:t>
            </a:r>
            <a:r>
              <a:rPr lang="en-US" sz="2400" dirty="0" smtClean="0"/>
              <a:t>feedback</a:t>
            </a:r>
          </a:p>
          <a:p>
            <a:r>
              <a:rPr lang="en-US" sz="2400" dirty="0" smtClean="0"/>
              <a:t>Silver plated solutions</a:t>
            </a:r>
          </a:p>
          <a:p>
            <a:pPr lvl="1"/>
            <a:r>
              <a:rPr lang="en-US" dirty="0" smtClean="0"/>
              <a:t>E.g. automation, support full spectrum of users, single-pulse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More advanced features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2896" y="6448251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20072" y="2996952"/>
            <a:ext cx="3456384" cy="504056"/>
            <a:chOff x="5392707" y="5229200"/>
            <a:chExt cx="3456384" cy="50405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392707" y="5733256"/>
              <a:ext cx="3456384" cy="0"/>
            </a:xfrm>
            <a:prstGeom prst="line">
              <a:avLst/>
            </a:prstGeom>
            <a:ln>
              <a:solidFill>
                <a:srgbClr val="0094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25918" y="5229200"/>
              <a:ext cx="15231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94CA"/>
                  </a:solidFill>
                </a:rPr>
                <a:t>Construction</a:t>
              </a:r>
              <a:endParaRPr lang="en-US" sz="2000" dirty="0">
                <a:solidFill>
                  <a:srgbClr val="0094CA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434434" y="6237312"/>
            <a:ext cx="124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94CA"/>
                </a:solidFill>
              </a:rPr>
              <a:t>Operation</a:t>
            </a:r>
            <a:endParaRPr lang="en-US" sz="2000" dirty="0">
              <a:solidFill>
                <a:srgbClr val="0094CA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20072" y="5373216"/>
            <a:ext cx="3456384" cy="441340"/>
            <a:chOff x="5566429" y="5867980"/>
            <a:chExt cx="3456384" cy="441340"/>
          </a:xfrm>
        </p:grpSpPr>
        <p:sp>
          <p:nvSpPr>
            <p:cNvPr id="15" name="TextBox 14"/>
            <p:cNvSpPr txBox="1"/>
            <p:nvPr/>
          </p:nvSpPr>
          <p:spPr>
            <a:xfrm>
              <a:off x="6814732" y="5867980"/>
              <a:ext cx="22080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94CA"/>
                  </a:solidFill>
                </a:rPr>
                <a:t>Hot Commissioning</a:t>
              </a:r>
              <a:endParaRPr lang="en-US" sz="2000" dirty="0">
                <a:solidFill>
                  <a:srgbClr val="0094CA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5566429" y="6309320"/>
              <a:ext cx="3456384" cy="0"/>
            </a:xfrm>
            <a:prstGeom prst="line">
              <a:avLst/>
            </a:prstGeom>
            <a:ln>
              <a:solidFill>
                <a:srgbClr val="0094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677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Powerpoint.potx</Template>
  <TotalTime>5415</TotalTime>
  <Words>551</Words>
  <Application>Microsoft Macintosh PowerPoint</Application>
  <PresentationFormat>On-screen Show (4:3)</PresentationFormat>
  <Paragraphs>126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ＭＳ Ｐゴシック</vt:lpstr>
      <vt:lpstr>Verdana</vt:lpstr>
      <vt:lpstr>Wingdings</vt:lpstr>
      <vt:lpstr>Arial</vt:lpstr>
      <vt:lpstr>Chess Core Powerpoint</vt:lpstr>
      <vt:lpstr>Delivering analysis software for ESS (system requirements and schedule)</vt:lpstr>
      <vt:lpstr>Data Analysis and Modeling Scope</vt:lpstr>
      <vt:lpstr>The user community is diverse – even for each instrument</vt:lpstr>
      <vt:lpstr>What do we mean by sustainable software (system requirements)</vt:lpstr>
      <vt:lpstr>High-level schedule</vt:lpstr>
      <vt:lpstr>QUESTIONS</vt:lpstr>
      <vt:lpstr>Time line for sub-class with two instruments</vt:lpstr>
      <vt:lpstr>Required for world class user programme</vt:lpstr>
    </vt:vector>
  </TitlesOfParts>
  <Company>ESS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Thomas Holm Rod</cp:lastModifiedBy>
  <cp:revision>386</cp:revision>
  <dcterms:created xsi:type="dcterms:W3CDTF">2013-10-29T16:05:10Z</dcterms:created>
  <dcterms:modified xsi:type="dcterms:W3CDTF">2017-04-06T20:49:07Z</dcterms:modified>
</cp:coreProperties>
</file>