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handoutMasterIdLst>
    <p:handoutMasterId r:id="rId7"/>
  </p:handoutMasterIdLst>
  <p:sldIdLst>
    <p:sldId id="273" r:id="rId2"/>
    <p:sldId id="309" r:id="rId3"/>
    <p:sldId id="311" r:id="rId4"/>
    <p:sldId id="312" r:id="rId5"/>
    <p:sldId id="31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řemysl Beran" initials="PB" lastIdx="6" clrIdx="0">
    <p:extLst/>
  </p:cmAuthor>
  <p:cmAuthor id="2" name="Fenske,  Jochen" initials="FJ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2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-7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127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D710BC-0988-47A9-984E-75495D1D1ADA}" type="datetimeFigureOut">
              <a:rPr lang="en-GB" smtClean="0"/>
              <a:t>04/04/2017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5CC31D-A73C-4688-981D-4FB5A88B399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375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en-GB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7EFF1E-088C-4C91-AC85-8315E9660FDD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1940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B4B02E9-D86A-405A-9849-E242F32211F1}" type="datetimeFigureOut">
              <a:rPr lang="en-GB" smtClean="0"/>
              <a:t>04/04/2017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5C805-5A0E-46E7-B536-8CA4D84BEDE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1711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wmf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1679206" y="336925"/>
            <a:ext cx="5109563" cy="508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Titelmasterformat Klicken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1062909" y="1346260"/>
            <a:ext cx="7726789" cy="4662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8143536" y="6429674"/>
            <a:ext cx="646162" cy="354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891859">
              <a:defRPr sz="1026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7EFF1E-088C-4C91-AC85-8315E9660FDD}" type="slidenum">
              <a:rPr lang="de-DE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gray">
          <a:xfrm flipH="1">
            <a:off x="0" y="1086037"/>
            <a:ext cx="9144000" cy="0"/>
          </a:xfrm>
          <a:prstGeom prst="line">
            <a:avLst/>
          </a:prstGeom>
          <a:noFill/>
          <a:ln w="3175">
            <a:solidFill>
              <a:srgbClr val="00A2E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710">
              <a:solidFill>
                <a:srgbClr val="000000"/>
              </a:solidFill>
            </a:endParaRPr>
          </a:p>
        </p:txBody>
      </p:sp>
      <p:pic>
        <p:nvPicPr>
          <p:cNvPr id="1033" name="Picture 18" descr="HZG_RGB_mitZusatz in E_300dpi"/>
          <p:cNvPicPr>
            <a:picLocks noChangeAspect="1" noChangeArrowheads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2280" y="33623"/>
            <a:ext cx="1800021" cy="486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9" descr="GEMS-Logo"/>
          <p:cNvPicPr>
            <a:picLocks noChangeAspect="1" noChangeArrowheads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7587" y="603337"/>
            <a:ext cx="1061619" cy="450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Grafik 10"/>
          <p:cNvPicPr>
            <a:picLocks noChangeAspect="1" noChangeArrowheads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99" y="33624"/>
            <a:ext cx="502727" cy="1008671"/>
          </a:xfrm>
          <a:prstGeom prst="rect">
            <a:avLst/>
          </a:prstGeom>
          <a:noFill/>
          <a:effectLst/>
        </p:spPr>
      </p:pic>
    </p:spTree>
    <p:extLst>
      <p:ext uri="{BB962C8B-B14F-4D97-AF65-F5344CB8AC3E}">
        <p14:creationId xmlns:p14="http://schemas.microsoft.com/office/powerpoint/2010/main" val="2221192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</p:sldLayoutIdLst>
  <p:hf hdr="0" ftr="0" dt="0"/>
  <p:txStyles>
    <p:titleStyle>
      <a:lvl1pPr algn="ctr" defTabSz="891859" rtl="0" eaLnBrk="0" fontAlgn="base" hangingPunct="0">
        <a:spcBef>
          <a:spcPct val="0"/>
        </a:spcBef>
        <a:spcAft>
          <a:spcPct val="0"/>
        </a:spcAft>
        <a:defRPr sz="2394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891859" rtl="0" eaLnBrk="0" fontAlgn="base" hangingPunct="0">
        <a:spcBef>
          <a:spcPct val="0"/>
        </a:spcBef>
        <a:spcAft>
          <a:spcPct val="0"/>
        </a:spcAft>
        <a:defRPr sz="2394" b="1">
          <a:solidFill>
            <a:schemeClr val="tx1"/>
          </a:solidFill>
          <a:latin typeface="Arial" charset="0"/>
          <a:cs typeface="Arial" charset="0"/>
        </a:defRPr>
      </a:lvl2pPr>
      <a:lvl3pPr algn="ctr" defTabSz="891859" rtl="0" eaLnBrk="0" fontAlgn="base" hangingPunct="0">
        <a:spcBef>
          <a:spcPct val="0"/>
        </a:spcBef>
        <a:spcAft>
          <a:spcPct val="0"/>
        </a:spcAft>
        <a:defRPr sz="2394" b="1">
          <a:solidFill>
            <a:schemeClr val="tx1"/>
          </a:solidFill>
          <a:latin typeface="Arial" charset="0"/>
          <a:cs typeface="Arial" charset="0"/>
        </a:defRPr>
      </a:lvl3pPr>
      <a:lvl4pPr algn="ctr" defTabSz="891859" rtl="0" eaLnBrk="0" fontAlgn="base" hangingPunct="0">
        <a:spcBef>
          <a:spcPct val="0"/>
        </a:spcBef>
        <a:spcAft>
          <a:spcPct val="0"/>
        </a:spcAft>
        <a:defRPr sz="2394" b="1">
          <a:solidFill>
            <a:schemeClr val="tx1"/>
          </a:solidFill>
          <a:latin typeface="Arial" charset="0"/>
          <a:cs typeface="Arial" charset="0"/>
        </a:defRPr>
      </a:lvl4pPr>
      <a:lvl5pPr algn="ctr" defTabSz="891859" rtl="0" eaLnBrk="0" fontAlgn="base" hangingPunct="0">
        <a:spcBef>
          <a:spcPct val="0"/>
        </a:spcBef>
        <a:spcAft>
          <a:spcPct val="0"/>
        </a:spcAft>
        <a:defRPr sz="2394" b="1">
          <a:solidFill>
            <a:schemeClr val="tx1"/>
          </a:solidFill>
          <a:latin typeface="Arial" charset="0"/>
          <a:cs typeface="Arial" charset="0"/>
        </a:defRPr>
      </a:lvl5pPr>
      <a:lvl6pPr marL="390952" algn="ctr" defTabSz="891859" rtl="0" fontAlgn="base">
        <a:spcBef>
          <a:spcPct val="0"/>
        </a:spcBef>
        <a:spcAft>
          <a:spcPct val="0"/>
        </a:spcAft>
        <a:defRPr sz="2394" b="1">
          <a:solidFill>
            <a:schemeClr val="tx1"/>
          </a:solidFill>
          <a:latin typeface="Arial" charset="0"/>
          <a:cs typeface="Arial" charset="0"/>
        </a:defRPr>
      </a:lvl6pPr>
      <a:lvl7pPr marL="781903" algn="ctr" defTabSz="891859" rtl="0" fontAlgn="base">
        <a:spcBef>
          <a:spcPct val="0"/>
        </a:spcBef>
        <a:spcAft>
          <a:spcPct val="0"/>
        </a:spcAft>
        <a:defRPr sz="2394" b="1">
          <a:solidFill>
            <a:schemeClr val="tx1"/>
          </a:solidFill>
          <a:latin typeface="Arial" charset="0"/>
          <a:cs typeface="Arial" charset="0"/>
        </a:defRPr>
      </a:lvl7pPr>
      <a:lvl8pPr marL="1172855" algn="ctr" defTabSz="891859" rtl="0" fontAlgn="base">
        <a:spcBef>
          <a:spcPct val="0"/>
        </a:spcBef>
        <a:spcAft>
          <a:spcPct val="0"/>
        </a:spcAft>
        <a:defRPr sz="2394" b="1">
          <a:solidFill>
            <a:schemeClr val="tx1"/>
          </a:solidFill>
          <a:latin typeface="Arial" charset="0"/>
          <a:cs typeface="Arial" charset="0"/>
        </a:defRPr>
      </a:lvl8pPr>
      <a:lvl9pPr marL="1563807" algn="ctr" defTabSz="891859" rtl="0" fontAlgn="base">
        <a:spcBef>
          <a:spcPct val="0"/>
        </a:spcBef>
        <a:spcAft>
          <a:spcPct val="0"/>
        </a:spcAft>
        <a:defRPr sz="2394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293214" indent="-293214" algn="l" defTabSz="891859" rtl="0" eaLnBrk="0" fontAlgn="base" hangingPunct="0">
        <a:lnSpc>
          <a:spcPct val="120000"/>
        </a:lnSpc>
        <a:spcBef>
          <a:spcPct val="0"/>
        </a:spcBef>
        <a:spcAft>
          <a:spcPct val="0"/>
        </a:spcAft>
        <a:tabLst>
          <a:tab pos="384165" algn="l"/>
          <a:tab pos="768329" algn="l"/>
          <a:tab pos="1152494" algn="l"/>
          <a:tab pos="1536657" algn="l"/>
        </a:tabLst>
        <a:defRPr sz="1368">
          <a:solidFill>
            <a:schemeClr val="tx1"/>
          </a:solidFill>
          <a:latin typeface="+mn-lt"/>
          <a:ea typeface="+mn-ea"/>
          <a:cs typeface="+mn-cs"/>
        </a:defRPr>
      </a:lvl1pPr>
      <a:lvl2pPr marL="381450" indent="-380092" algn="l" defTabSz="891859" rtl="0" eaLnBrk="0" fontAlgn="base" hangingPunct="0">
        <a:lnSpc>
          <a:spcPct val="120000"/>
        </a:lnSpc>
        <a:spcBef>
          <a:spcPct val="0"/>
        </a:spcBef>
        <a:spcAft>
          <a:spcPct val="0"/>
        </a:spcAft>
        <a:buFont typeface="Wingdings 3" pitchFamily="18" charset="2"/>
        <a:buChar char="Ò"/>
        <a:tabLst>
          <a:tab pos="384165" algn="l"/>
          <a:tab pos="768329" algn="l"/>
          <a:tab pos="1152494" algn="l"/>
          <a:tab pos="1536657" algn="l"/>
        </a:tabLst>
        <a:defRPr sz="1368">
          <a:solidFill>
            <a:schemeClr val="tx1"/>
          </a:solidFill>
          <a:latin typeface="+mn-lt"/>
          <a:cs typeface="+mn-cs"/>
        </a:defRPr>
      </a:lvl2pPr>
      <a:lvl3pPr marL="765614" indent="-382807" algn="l" defTabSz="891859" rtl="0" eaLnBrk="0" fontAlgn="base" hangingPunct="0">
        <a:lnSpc>
          <a:spcPct val="120000"/>
        </a:lnSpc>
        <a:spcBef>
          <a:spcPct val="0"/>
        </a:spcBef>
        <a:spcAft>
          <a:spcPct val="0"/>
        </a:spcAft>
        <a:buFont typeface="Wingdings 3" pitchFamily="18" charset="2"/>
        <a:buChar char="Ò"/>
        <a:tabLst>
          <a:tab pos="384165" algn="l"/>
          <a:tab pos="768329" algn="l"/>
          <a:tab pos="1152494" algn="l"/>
          <a:tab pos="1536657" algn="l"/>
        </a:tabLst>
        <a:defRPr sz="1368">
          <a:solidFill>
            <a:schemeClr val="tx1"/>
          </a:solidFill>
          <a:latin typeface="+mn-lt"/>
          <a:cs typeface="+mn-cs"/>
        </a:defRPr>
      </a:lvl3pPr>
      <a:lvl4pPr marL="1149779" indent="-382807" algn="l" defTabSz="891859" rtl="0" eaLnBrk="0" fontAlgn="base" hangingPunct="0">
        <a:lnSpc>
          <a:spcPct val="120000"/>
        </a:lnSpc>
        <a:spcBef>
          <a:spcPct val="0"/>
        </a:spcBef>
        <a:spcAft>
          <a:spcPct val="0"/>
        </a:spcAft>
        <a:buFont typeface="Wingdings 3" pitchFamily="18" charset="2"/>
        <a:buChar char="Ò"/>
        <a:tabLst>
          <a:tab pos="384165" algn="l"/>
          <a:tab pos="768329" algn="l"/>
          <a:tab pos="1152494" algn="l"/>
          <a:tab pos="1536657" algn="l"/>
        </a:tabLst>
        <a:defRPr sz="1368">
          <a:solidFill>
            <a:schemeClr val="tx1"/>
          </a:solidFill>
          <a:latin typeface="+mn-lt"/>
          <a:cs typeface="+mn-cs"/>
        </a:defRPr>
      </a:lvl4pPr>
      <a:lvl5pPr marL="1533943" indent="-382807" algn="l" defTabSz="891859" rtl="0" eaLnBrk="0" fontAlgn="base" hangingPunct="0">
        <a:lnSpc>
          <a:spcPct val="120000"/>
        </a:lnSpc>
        <a:spcBef>
          <a:spcPct val="0"/>
        </a:spcBef>
        <a:spcAft>
          <a:spcPct val="0"/>
        </a:spcAft>
        <a:buFont typeface="Wingdings 3" pitchFamily="18" charset="2"/>
        <a:buChar char="Ò"/>
        <a:tabLst>
          <a:tab pos="384165" algn="l"/>
          <a:tab pos="768329" algn="l"/>
          <a:tab pos="1152494" algn="l"/>
          <a:tab pos="1536657" algn="l"/>
        </a:tabLst>
        <a:defRPr sz="1368">
          <a:solidFill>
            <a:schemeClr val="tx1"/>
          </a:solidFill>
          <a:latin typeface="+mn-lt"/>
          <a:cs typeface="+mn-cs"/>
        </a:defRPr>
      </a:lvl5pPr>
      <a:lvl6pPr marL="1924894" indent="-382807" algn="l" defTabSz="891859" rtl="0" fontAlgn="base">
        <a:lnSpc>
          <a:spcPct val="120000"/>
        </a:lnSpc>
        <a:spcBef>
          <a:spcPct val="0"/>
        </a:spcBef>
        <a:spcAft>
          <a:spcPct val="0"/>
        </a:spcAft>
        <a:buFont typeface="Wingdings 3" pitchFamily="18" charset="2"/>
        <a:buChar char="Ò"/>
        <a:tabLst>
          <a:tab pos="384165" algn="l"/>
          <a:tab pos="768329" algn="l"/>
          <a:tab pos="1152494" algn="l"/>
          <a:tab pos="1536657" algn="l"/>
        </a:tabLst>
        <a:defRPr sz="1368">
          <a:solidFill>
            <a:schemeClr val="tx1"/>
          </a:solidFill>
          <a:latin typeface="+mn-lt"/>
          <a:cs typeface="+mn-cs"/>
        </a:defRPr>
      </a:lvl6pPr>
      <a:lvl7pPr marL="2315846" indent="-382807" algn="l" defTabSz="891859" rtl="0" fontAlgn="base">
        <a:lnSpc>
          <a:spcPct val="120000"/>
        </a:lnSpc>
        <a:spcBef>
          <a:spcPct val="0"/>
        </a:spcBef>
        <a:spcAft>
          <a:spcPct val="0"/>
        </a:spcAft>
        <a:buFont typeface="Wingdings 3" pitchFamily="18" charset="2"/>
        <a:buChar char="Ò"/>
        <a:tabLst>
          <a:tab pos="384165" algn="l"/>
          <a:tab pos="768329" algn="l"/>
          <a:tab pos="1152494" algn="l"/>
          <a:tab pos="1536657" algn="l"/>
        </a:tabLst>
        <a:defRPr sz="1368">
          <a:solidFill>
            <a:schemeClr val="tx1"/>
          </a:solidFill>
          <a:latin typeface="+mn-lt"/>
          <a:cs typeface="+mn-cs"/>
        </a:defRPr>
      </a:lvl7pPr>
      <a:lvl8pPr marL="2706798" indent="-382807" algn="l" defTabSz="891859" rtl="0" fontAlgn="base">
        <a:lnSpc>
          <a:spcPct val="120000"/>
        </a:lnSpc>
        <a:spcBef>
          <a:spcPct val="0"/>
        </a:spcBef>
        <a:spcAft>
          <a:spcPct val="0"/>
        </a:spcAft>
        <a:buFont typeface="Wingdings 3" pitchFamily="18" charset="2"/>
        <a:buChar char="Ò"/>
        <a:tabLst>
          <a:tab pos="384165" algn="l"/>
          <a:tab pos="768329" algn="l"/>
          <a:tab pos="1152494" algn="l"/>
          <a:tab pos="1536657" algn="l"/>
        </a:tabLst>
        <a:defRPr sz="1368">
          <a:solidFill>
            <a:schemeClr val="tx1"/>
          </a:solidFill>
          <a:latin typeface="+mn-lt"/>
          <a:cs typeface="+mn-cs"/>
        </a:defRPr>
      </a:lvl8pPr>
      <a:lvl9pPr marL="3097749" indent="-382807" algn="l" defTabSz="891859" rtl="0" fontAlgn="base">
        <a:lnSpc>
          <a:spcPct val="120000"/>
        </a:lnSpc>
        <a:spcBef>
          <a:spcPct val="0"/>
        </a:spcBef>
        <a:spcAft>
          <a:spcPct val="0"/>
        </a:spcAft>
        <a:buFont typeface="Wingdings 3" pitchFamily="18" charset="2"/>
        <a:buChar char="Ò"/>
        <a:tabLst>
          <a:tab pos="384165" algn="l"/>
          <a:tab pos="768329" algn="l"/>
          <a:tab pos="1152494" algn="l"/>
          <a:tab pos="1536657" algn="l"/>
        </a:tabLst>
        <a:defRPr sz="1368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781903" rtl="0" eaLnBrk="1" latinLnBrk="0" hangingPunct="1">
        <a:defRPr sz="1539" kern="1200">
          <a:solidFill>
            <a:schemeClr val="tx1"/>
          </a:solidFill>
          <a:latin typeface="+mn-lt"/>
          <a:ea typeface="+mn-ea"/>
          <a:cs typeface="+mn-cs"/>
        </a:defRPr>
      </a:lvl1pPr>
      <a:lvl2pPr marL="390952" algn="l" defTabSz="781903" rtl="0" eaLnBrk="1" latinLnBrk="0" hangingPunct="1">
        <a:defRPr sz="1539" kern="1200">
          <a:solidFill>
            <a:schemeClr val="tx1"/>
          </a:solidFill>
          <a:latin typeface="+mn-lt"/>
          <a:ea typeface="+mn-ea"/>
          <a:cs typeface="+mn-cs"/>
        </a:defRPr>
      </a:lvl2pPr>
      <a:lvl3pPr marL="781903" algn="l" defTabSz="781903" rtl="0" eaLnBrk="1" latinLnBrk="0" hangingPunct="1">
        <a:defRPr sz="1539" kern="1200">
          <a:solidFill>
            <a:schemeClr val="tx1"/>
          </a:solidFill>
          <a:latin typeface="+mn-lt"/>
          <a:ea typeface="+mn-ea"/>
          <a:cs typeface="+mn-cs"/>
        </a:defRPr>
      </a:lvl3pPr>
      <a:lvl4pPr marL="1172855" algn="l" defTabSz="781903" rtl="0" eaLnBrk="1" latinLnBrk="0" hangingPunct="1">
        <a:defRPr sz="1539" kern="1200">
          <a:solidFill>
            <a:schemeClr val="tx1"/>
          </a:solidFill>
          <a:latin typeface="+mn-lt"/>
          <a:ea typeface="+mn-ea"/>
          <a:cs typeface="+mn-cs"/>
        </a:defRPr>
      </a:lvl4pPr>
      <a:lvl5pPr marL="1563807" algn="l" defTabSz="781903" rtl="0" eaLnBrk="1" latinLnBrk="0" hangingPunct="1">
        <a:defRPr sz="1539" kern="1200">
          <a:solidFill>
            <a:schemeClr val="tx1"/>
          </a:solidFill>
          <a:latin typeface="+mn-lt"/>
          <a:ea typeface="+mn-ea"/>
          <a:cs typeface="+mn-cs"/>
        </a:defRPr>
      </a:lvl5pPr>
      <a:lvl6pPr marL="1954759" algn="l" defTabSz="781903" rtl="0" eaLnBrk="1" latinLnBrk="0" hangingPunct="1">
        <a:defRPr sz="1539" kern="1200">
          <a:solidFill>
            <a:schemeClr val="tx1"/>
          </a:solidFill>
          <a:latin typeface="+mn-lt"/>
          <a:ea typeface="+mn-ea"/>
          <a:cs typeface="+mn-cs"/>
        </a:defRPr>
      </a:lvl6pPr>
      <a:lvl7pPr marL="2345710" algn="l" defTabSz="781903" rtl="0" eaLnBrk="1" latinLnBrk="0" hangingPunct="1">
        <a:defRPr sz="1539" kern="1200">
          <a:solidFill>
            <a:schemeClr val="tx1"/>
          </a:solidFill>
          <a:latin typeface="+mn-lt"/>
          <a:ea typeface="+mn-ea"/>
          <a:cs typeface="+mn-cs"/>
        </a:defRPr>
      </a:lvl7pPr>
      <a:lvl8pPr marL="2736662" algn="l" defTabSz="781903" rtl="0" eaLnBrk="1" latinLnBrk="0" hangingPunct="1">
        <a:defRPr sz="1539" kern="1200">
          <a:solidFill>
            <a:schemeClr val="tx1"/>
          </a:solidFill>
          <a:latin typeface="+mn-lt"/>
          <a:ea typeface="+mn-ea"/>
          <a:cs typeface="+mn-cs"/>
        </a:defRPr>
      </a:lvl8pPr>
      <a:lvl9pPr marL="3127614" algn="l" defTabSz="781903" rtl="0" eaLnBrk="1" latinLnBrk="0" hangingPunct="1">
        <a:defRPr sz="153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2025" y="1816012"/>
            <a:ext cx="7752944" cy="508267"/>
          </a:xfrm>
        </p:spPr>
        <p:txBody>
          <a:bodyPr/>
          <a:lstStyle/>
          <a:p>
            <a:r>
              <a:rPr lang="en-GB" sz="4000" dirty="0" smtClean="0"/>
              <a:t>BEER – Diffraction Data</a:t>
            </a:r>
            <a:endParaRPr lang="en-GB" sz="1800" b="0" i="1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5C805-5A0E-46E7-B536-8CA4D84BEDE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849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 </a:t>
            </a:r>
            <a:r>
              <a:rPr lang="cs-CZ" dirty="0" err="1" smtClean="0"/>
              <a:t>reduction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5C805-5A0E-46E7-B536-8CA4D84BEDEB}" type="slidenum">
              <a:rPr lang="en-GB" smtClean="0"/>
              <a:t>2</a:t>
            </a:fld>
            <a:endParaRPr lang="en-GB"/>
          </a:p>
        </p:txBody>
      </p:sp>
      <p:sp>
        <p:nvSpPr>
          <p:cNvPr id="6" name="Textfeld 5"/>
          <p:cNvSpPr txBox="1"/>
          <p:nvPr/>
        </p:nvSpPr>
        <p:spPr>
          <a:xfrm>
            <a:off x="319177" y="1195566"/>
            <a:ext cx="2646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chemeClr val="accent1"/>
                </a:solidFill>
              </a:rPr>
              <a:t>Modulation</a:t>
            </a:r>
            <a:r>
              <a:rPr lang="cs-CZ" b="1" dirty="0" smtClean="0">
                <a:solidFill>
                  <a:schemeClr val="accent1"/>
                </a:solidFill>
              </a:rPr>
              <a:t> </a:t>
            </a:r>
            <a:r>
              <a:rPr lang="cs-CZ" b="1" dirty="0" err="1" smtClean="0">
                <a:solidFill>
                  <a:schemeClr val="accent1"/>
                </a:solidFill>
              </a:rPr>
              <a:t>technique</a:t>
            </a:r>
            <a:r>
              <a:rPr lang="de-DE" b="1" dirty="0" smtClean="0">
                <a:solidFill>
                  <a:schemeClr val="accent1"/>
                </a:solidFill>
              </a:rPr>
              <a:t>: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319177" y="4259849"/>
            <a:ext cx="8470521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 smtClean="0"/>
              <a:t>Single Bragg reflection is observed as multiple lines according to the </a:t>
            </a:r>
            <a:r>
              <a:rPr lang="en-GB" dirty="0" err="1" smtClean="0"/>
              <a:t>M</a:t>
            </a:r>
            <a:r>
              <a:rPr lang="en-GB" baseline="-25000" dirty="0" err="1" smtClean="0"/>
              <a:t>d</a:t>
            </a:r>
            <a:r>
              <a:rPr lang="en-GB" dirty="0" smtClean="0"/>
              <a:t> factor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 err="1" smtClean="0"/>
              <a:t>M</a:t>
            </a:r>
            <a:r>
              <a:rPr lang="en-GB" baseline="-25000" dirty="0" err="1" smtClean="0"/>
              <a:t>d</a:t>
            </a:r>
            <a:r>
              <a:rPr lang="en-GB" dirty="0" smtClean="0"/>
              <a:t> in general has no integer value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 smtClean="0"/>
              <a:t>Reduction to 1D pattern based on exact knowledge of the chopper state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 smtClean="0"/>
              <a:t>No overlap – only for high symmetry materials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 smtClean="0"/>
              <a:t>Mostly used for strain scanning</a:t>
            </a:r>
          </a:p>
        </p:txBody>
      </p:sp>
      <p:pic>
        <p:nvPicPr>
          <p:cNvPr id="8" name="Obrázek 27"/>
          <p:cNvPicPr/>
          <p:nvPr/>
        </p:nvPicPr>
        <p:blipFill>
          <a:blip r:embed="rId2"/>
          <a:stretch>
            <a:fillRect/>
          </a:stretch>
        </p:blipFill>
        <p:spPr>
          <a:xfrm>
            <a:off x="614286" y="1595159"/>
            <a:ext cx="7529250" cy="2664690"/>
          </a:xfrm>
          <a:prstGeom prst="rect">
            <a:avLst/>
          </a:prstGeom>
        </p:spPr>
      </p:pic>
      <p:cxnSp>
        <p:nvCxnSpPr>
          <p:cNvPr id="10" name="Přímá spojnice se šipkou 9"/>
          <p:cNvCxnSpPr/>
          <p:nvPr/>
        </p:nvCxnSpPr>
        <p:spPr bwMode="auto">
          <a:xfrm flipH="1" flipV="1">
            <a:off x="1987296" y="3096768"/>
            <a:ext cx="2133600" cy="1706880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Přímá spojnice se šipkou 10"/>
          <p:cNvCxnSpPr/>
          <p:nvPr/>
        </p:nvCxnSpPr>
        <p:spPr bwMode="auto">
          <a:xfrm flipH="1" flipV="1">
            <a:off x="1530096" y="2990910"/>
            <a:ext cx="2286000" cy="1812738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891076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 </a:t>
            </a:r>
            <a:r>
              <a:rPr lang="cs-CZ" dirty="0" err="1" smtClean="0"/>
              <a:t>reduction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5C805-5A0E-46E7-B536-8CA4D84BEDEB}" type="slidenum">
              <a:rPr lang="en-GB" smtClean="0"/>
              <a:t>3</a:t>
            </a:fld>
            <a:endParaRPr lang="en-GB"/>
          </a:p>
        </p:txBody>
      </p:sp>
      <p:sp>
        <p:nvSpPr>
          <p:cNvPr id="6" name="Textfeld 5"/>
          <p:cNvSpPr txBox="1"/>
          <p:nvPr/>
        </p:nvSpPr>
        <p:spPr>
          <a:xfrm>
            <a:off x="319177" y="1195566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Mode </a:t>
            </a:r>
            <a:r>
              <a:rPr lang="cs-CZ" b="1" dirty="0" err="1" smtClean="0">
                <a:solidFill>
                  <a:schemeClr val="accent1"/>
                </a:solidFill>
              </a:rPr>
              <a:t>diffraction</a:t>
            </a:r>
            <a:r>
              <a:rPr lang="de-DE" b="1" dirty="0" smtClean="0">
                <a:solidFill>
                  <a:schemeClr val="accent1"/>
                </a:solidFill>
              </a:rPr>
              <a:t>: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319177" y="4259849"/>
            <a:ext cx="8678519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 smtClean="0"/>
              <a:t>2D patterns TOF vs. angle, several detectors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 smtClean="0"/>
              <a:t>Reduction to 1D pattern – for plotting against SE status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 smtClean="0"/>
              <a:t>2D pattern fitting will be advantage (example </a:t>
            </a:r>
            <a:r>
              <a:rPr lang="en-GB" dirty="0" err="1" smtClean="0"/>
              <a:t>Mantid</a:t>
            </a:r>
            <a:r>
              <a:rPr lang="en-GB" dirty="0" smtClean="0"/>
              <a:t> – POLDI)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 smtClean="0"/>
              <a:t>Problematic intensity calibration over detector area for pattern fitting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 smtClean="0"/>
              <a:t>Fast data reduction and simple analysis for active SE feedback (no full pattern fit)</a:t>
            </a:r>
          </a:p>
        </p:txBody>
      </p:sp>
      <p:pic>
        <p:nvPicPr>
          <p:cNvPr id="9" name="Obrázek 13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160681" y="1797711"/>
            <a:ext cx="5618327" cy="246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Obrázek 24" descr="C:\Users\Prema\AppData\Local\Microsoft\Windows\INetCache\Content.Word\TiAl7Nb2Mo05C_5-4.png"/>
          <p:cNvPicPr/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1472" y="2109216"/>
            <a:ext cx="3316224" cy="181041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" name="Přímá spojnice se šipkou 4"/>
          <p:cNvCxnSpPr/>
          <p:nvPr/>
        </p:nvCxnSpPr>
        <p:spPr bwMode="auto">
          <a:xfrm flipV="1">
            <a:off x="6278880" y="3511296"/>
            <a:ext cx="731520" cy="1328928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11938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5C805-5A0E-46E7-B536-8CA4D84BEDEB}" type="slidenum">
              <a:rPr lang="en-GB" smtClean="0"/>
              <a:t>4</a:t>
            </a:fld>
            <a:endParaRPr lang="en-GB"/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1679206" y="336925"/>
            <a:ext cx="5109563" cy="508267"/>
          </a:xfrm>
        </p:spPr>
        <p:txBody>
          <a:bodyPr/>
          <a:lstStyle/>
          <a:p>
            <a:r>
              <a:rPr lang="cs-CZ" dirty="0" smtClean="0"/>
              <a:t>Data </a:t>
            </a:r>
            <a:r>
              <a:rPr lang="cs-CZ" dirty="0" err="1" smtClean="0"/>
              <a:t>reduction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319177" y="1195566"/>
            <a:ext cx="1744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Mode </a:t>
            </a:r>
            <a:r>
              <a:rPr lang="de-DE" b="1" dirty="0" err="1" smtClean="0">
                <a:solidFill>
                  <a:schemeClr val="accent1"/>
                </a:solidFill>
              </a:rPr>
              <a:t>Texture</a:t>
            </a:r>
            <a:r>
              <a:rPr lang="de-DE" b="1" dirty="0" smtClean="0">
                <a:solidFill>
                  <a:schemeClr val="accent1"/>
                </a:solidFill>
              </a:rPr>
              <a:t>:</a:t>
            </a: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6" name="Obrázek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0182" y="1564898"/>
            <a:ext cx="2303187" cy="2379289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319177" y="2486877"/>
            <a:ext cx="6487673" cy="21698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/>
              <a:t>link </a:t>
            </a:r>
            <a:r>
              <a:rPr lang="de-DE" dirty="0" err="1" smtClean="0"/>
              <a:t>between</a:t>
            </a:r>
            <a:r>
              <a:rPr lang="de-DE" dirty="0" smtClean="0"/>
              <a:t> </a:t>
            </a:r>
            <a:r>
              <a:rPr lang="de-DE" dirty="0" err="1" smtClean="0"/>
              <a:t>detection</a:t>
            </a:r>
            <a:r>
              <a:rPr lang="de-DE" dirty="0" smtClean="0"/>
              <a:t> time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position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sample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/>
              <a:t>link </a:t>
            </a:r>
            <a:r>
              <a:rPr lang="de-DE" dirty="0" err="1" smtClean="0"/>
              <a:t>between</a:t>
            </a:r>
            <a:r>
              <a:rPr lang="de-DE" dirty="0" smtClean="0"/>
              <a:t> </a:t>
            </a:r>
            <a:r>
              <a:rPr lang="de-DE" dirty="0" err="1" smtClean="0"/>
              <a:t>velocity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sample </a:t>
            </a:r>
            <a:r>
              <a:rPr lang="de-DE" dirty="0" err="1" smtClean="0"/>
              <a:t>rotation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detection</a:t>
            </a:r>
            <a:endParaRPr lang="de-DE" dirty="0" smtClean="0"/>
          </a:p>
          <a:p>
            <a:r>
              <a:rPr lang="de-DE" dirty="0" smtClean="0"/>
              <a:t>    time in </a:t>
            </a:r>
            <a:r>
              <a:rPr lang="de-DE" dirty="0" err="1" smtClean="0"/>
              <a:t>case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continuos</a:t>
            </a:r>
            <a:r>
              <a:rPr lang="de-DE" dirty="0" smtClean="0"/>
              <a:t> </a:t>
            </a:r>
            <a:r>
              <a:rPr lang="de-DE" dirty="0" err="1" smtClean="0"/>
              <a:t>rotation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sample </a:t>
            </a:r>
            <a:r>
              <a:rPr lang="de-DE" dirty="0" smtClean="0">
                <a:sym typeface="Wingdings" panose="05000000000000000000" pitchFamily="2" charset="2"/>
              </a:rPr>
              <a:t> </a:t>
            </a:r>
            <a:r>
              <a:rPr lang="de-DE" dirty="0" err="1" smtClean="0">
                <a:sym typeface="Wingdings" panose="05000000000000000000" pitchFamily="2" charset="2"/>
              </a:rPr>
              <a:t>information</a:t>
            </a:r>
            <a:endParaRPr lang="de-DE" dirty="0" smtClean="0">
              <a:sym typeface="Wingdings" panose="05000000000000000000" pitchFamily="2" charset="2"/>
            </a:endParaRPr>
          </a:p>
          <a:p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smtClean="0">
                <a:sym typeface="Wingdings" panose="05000000000000000000" pitchFamily="2" charset="2"/>
              </a:rPr>
              <a:t>   </a:t>
            </a:r>
            <a:r>
              <a:rPr lang="de-DE" dirty="0" err="1" smtClean="0">
                <a:sym typeface="Wingdings" panose="05000000000000000000" pitchFamily="2" charset="2"/>
              </a:rPr>
              <a:t>about</a:t>
            </a:r>
            <a:r>
              <a:rPr lang="de-DE" dirty="0" smtClean="0">
                <a:sym typeface="Wingdings" panose="05000000000000000000" pitchFamily="2" charset="2"/>
              </a:rPr>
              <a:t> sample </a:t>
            </a:r>
            <a:r>
              <a:rPr lang="de-DE" dirty="0" err="1" smtClean="0">
                <a:sym typeface="Wingdings" panose="05000000000000000000" pitchFamily="2" charset="2"/>
              </a:rPr>
              <a:t>geometry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important</a:t>
            </a:r>
            <a:endParaRPr lang="de-DE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reduction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software</a:t>
            </a:r>
            <a:r>
              <a:rPr lang="de-DE" dirty="0" smtClean="0"/>
              <a:t> like </a:t>
            </a:r>
            <a:r>
              <a:rPr lang="de-DE" dirty="0" err="1" smtClean="0"/>
              <a:t>Steca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MLZ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smtClean="0"/>
              <a:t>MAUD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97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Software in </a:t>
            </a:r>
            <a:r>
              <a:rPr lang="cs-CZ" dirty="0" err="1" smtClean="0"/>
              <a:t>general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5C805-5A0E-46E7-B536-8CA4D84BEDEB}" type="slidenum">
              <a:rPr lang="en-GB" smtClean="0"/>
              <a:t>5</a:t>
            </a:fld>
            <a:endParaRPr lang="en-GB"/>
          </a:p>
        </p:txBody>
      </p:sp>
      <p:sp>
        <p:nvSpPr>
          <p:cNvPr id="4" name="Textfeld 3"/>
          <p:cNvSpPr txBox="1"/>
          <p:nvPr/>
        </p:nvSpPr>
        <p:spPr>
          <a:xfrm>
            <a:off x="319177" y="2695274"/>
            <a:ext cx="3300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accent1"/>
                </a:solidFill>
              </a:rPr>
              <a:t>Instrument control software:</a:t>
            </a: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52922" y="3264217"/>
            <a:ext cx="9078126" cy="355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 smtClean="0"/>
              <a:t>Control of Sample Environment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Time stamping and control of Sample Environment off beam for long term</a:t>
            </a:r>
          </a:p>
          <a:p>
            <a:r>
              <a:rPr lang="en-GB" dirty="0" smtClean="0"/>
              <a:t>     experiments (stand alone mode)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Sample Environment driven experiment control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 smtClean="0"/>
              <a:t>Include Pre-scans of sample geometry for strain scanning (e.g. </a:t>
            </a:r>
            <a:r>
              <a:rPr lang="en-GB" dirty="0" err="1" smtClean="0"/>
              <a:t>SScanSS</a:t>
            </a:r>
            <a:r>
              <a:rPr lang="en-GB" dirty="0" smtClean="0"/>
              <a:t> at </a:t>
            </a:r>
            <a:r>
              <a:rPr lang="en-GB" dirty="0" err="1" smtClean="0"/>
              <a:t>EnginX</a:t>
            </a:r>
            <a:r>
              <a:rPr lang="en-GB" dirty="0" smtClean="0"/>
              <a:t>)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 smtClean="0"/>
              <a:t>Experiment movement than in sample coordination system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 smtClean="0"/>
              <a:t>Control by graphical user interface (GUI) and command line (CL)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 smtClean="0"/>
              <a:t> </a:t>
            </a:r>
            <a:r>
              <a:rPr lang="en-GB" dirty="0"/>
              <a:t>Data live visualisation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dirty="0" smtClean="0"/>
          </a:p>
        </p:txBody>
      </p:sp>
      <p:sp>
        <p:nvSpPr>
          <p:cNvPr id="6" name="Textfeld 5"/>
          <p:cNvSpPr txBox="1"/>
          <p:nvPr/>
        </p:nvSpPr>
        <p:spPr>
          <a:xfrm>
            <a:off x="319177" y="1195566"/>
            <a:ext cx="2480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smtClean="0">
                <a:solidFill>
                  <a:schemeClr val="accent1"/>
                </a:solidFill>
              </a:rPr>
              <a:t>Simulation Software:</a:t>
            </a:r>
            <a:endParaRPr lang="en-US" b="1">
              <a:solidFill>
                <a:schemeClr val="accent1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474453" y="1483755"/>
            <a:ext cx="796243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 smtClean="0"/>
              <a:t>Virtual experiments for instrument set-up (resolution/intensity modes)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 smtClean="0"/>
              <a:t>Simulation of modulation mode, e.g. for low and high symmetric materials</a:t>
            </a:r>
          </a:p>
        </p:txBody>
      </p:sp>
    </p:spTree>
    <p:extLst>
      <p:ext uri="{BB962C8B-B14F-4D97-AF65-F5344CB8AC3E}">
        <p14:creationId xmlns:p14="http://schemas.microsoft.com/office/powerpoint/2010/main" val="140531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zg_deutsch_v2">
  <a:themeElements>
    <a:clrScheme name="hzg_deutsch_v2 1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0098D4"/>
      </a:accent1>
      <a:accent2>
        <a:srgbClr val="5F5F5F"/>
      </a:accent2>
      <a:accent3>
        <a:srgbClr val="FFFFFF"/>
      </a:accent3>
      <a:accent4>
        <a:srgbClr val="000000"/>
      </a:accent4>
      <a:accent5>
        <a:srgbClr val="AACAE6"/>
      </a:accent5>
      <a:accent6>
        <a:srgbClr val="555555"/>
      </a:accent6>
      <a:hlink>
        <a:srgbClr val="B2B2B2"/>
      </a:hlink>
      <a:folHlink>
        <a:srgbClr val="DDDDDD"/>
      </a:folHlink>
    </a:clrScheme>
    <a:fontScheme name="Vlastní 1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174625" marR="0" indent="-174625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hzg_deutsch_v2 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98D4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AACAE6"/>
        </a:accent5>
        <a:accent6>
          <a:srgbClr val="555555"/>
        </a:accent6>
        <a:hlink>
          <a:srgbClr val="B2B2B2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267</Words>
  <Application>Microsoft Office PowerPoint</Application>
  <PresentationFormat>Bildschirmpräsentation (4:3)</PresentationFormat>
  <Paragraphs>40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hzg_deutsch_v2</vt:lpstr>
      <vt:lpstr>BEER – Diffraction Data</vt:lpstr>
      <vt:lpstr>Data reduction</vt:lpstr>
      <vt:lpstr>Data reduction</vt:lpstr>
      <vt:lpstr>Data reduction</vt:lpstr>
      <vt:lpstr>Software in general</vt:lpstr>
    </vt:vector>
  </TitlesOfParts>
  <Company>Nuclear Physics Institute ASCR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 Engineering</dc:title>
  <dc:creator>Přemysl Beran</dc:creator>
  <cp:lastModifiedBy>Fenske,  Jochen</cp:lastModifiedBy>
  <cp:revision>164</cp:revision>
  <dcterms:created xsi:type="dcterms:W3CDTF">2016-10-09T07:50:04Z</dcterms:created>
  <dcterms:modified xsi:type="dcterms:W3CDTF">2017-04-04T11:31:24Z</dcterms:modified>
</cp:coreProperties>
</file>