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7"/>
  </p:notesMasterIdLst>
  <p:handoutMasterIdLst>
    <p:handoutMasterId r:id="rId18"/>
  </p:handoutMasterIdLst>
  <p:sldIdLst>
    <p:sldId id="286" r:id="rId3"/>
    <p:sldId id="488" r:id="rId4"/>
    <p:sldId id="509" r:id="rId5"/>
    <p:sldId id="498" r:id="rId6"/>
    <p:sldId id="489" r:id="rId7"/>
    <p:sldId id="493" r:id="rId8"/>
    <p:sldId id="492" r:id="rId9"/>
    <p:sldId id="504" r:id="rId10"/>
    <p:sldId id="507" r:id="rId11"/>
    <p:sldId id="503" r:id="rId12"/>
    <p:sldId id="510" r:id="rId13"/>
    <p:sldId id="505" r:id="rId14"/>
    <p:sldId id="508" r:id="rId15"/>
    <p:sldId id="495" r:id="rId16"/>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6" autoAdjust="0"/>
    <p:restoredTop sz="99518" autoAdjust="0"/>
  </p:normalViewPr>
  <p:slideViewPr>
    <p:cSldViewPr snapToGrid="0" snapToObjects="1">
      <p:cViewPr>
        <p:scale>
          <a:sx n="59" d="100"/>
          <a:sy n="59" d="100"/>
        </p:scale>
        <p:origin x="-840" y="216"/>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04/04/17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04/04/17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April 2017</a:t>
            </a:r>
            <a:endParaRPr lang="sv-SE"/>
          </a:p>
        </p:txBody>
      </p:sp>
      <p:sp>
        <p:nvSpPr>
          <p:cNvPr id="3" name="Platshållare för sidfot 2"/>
          <p:cNvSpPr>
            <a:spLocks noGrp="1"/>
          </p:cNvSpPr>
          <p:nvPr>
            <p:ph type="ftr" sz="quarter" idx="11"/>
          </p:nvPr>
        </p:nvSpPr>
        <p:spPr/>
        <p:txBody>
          <a:bodyPr/>
          <a:lstStyle/>
          <a:p>
            <a:r>
              <a:rPr lang="sv-SE" smtClean="0"/>
              <a:t>Medium Beta Elliptical Cavity CM CDR              J.G. Weisend II</a:t>
            </a:r>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Medium Beta Elliptical Cavity CM CDR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Medium Beta Elliptical Cavity CM CDR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Medium Beta Elliptical Cavity CM CDR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April 2017</a:t>
            </a:r>
            <a:endParaRPr lang="sv-SE"/>
          </a:p>
        </p:txBody>
      </p:sp>
      <p:sp>
        <p:nvSpPr>
          <p:cNvPr id="8" name="Platshållare för sidfot 7"/>
          <p:cNvSpPr>
            <a:spLocks noGrp="1"/>
          </p:cNvSpPr>
          <p:nvPr>
            <p:ph type="ftr" sz="quarter" idx="11"/>
          </p:nvPr>
        </p:nvSpPr>
        <p:spPr/>
        <p:txBody>
          <a:bodyPr/>
          <a:lstStyle/>
          <a:p>
            <a:r>
              <a:rPr lang="sv-SE" smtClean="0"/>
              <a:t>Medium Beta Elliptical Cavity CM CDR              J.G. Weisend II</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April 2017</a:t>
            </a:r>
            <a:endParaRPr lang="sv-SE"/>
          </a:p>
        </p:txBody>
      </p:sp>
      <p:sp>
        <p:nvSpPr>
          <p:cNvPr id="4" name="Platshållare för sidfot 3"/>
          <p:cNvSpPr>
            <a:spLocks noGrp="1"/>
          </p:cNvSpPr>
          <p:nvPr>
            <p:ph type="ftr" sz="quarter" idx="11"/>
          </p:nvPr>
        </p:nvSpPr>
        <p:spPr/>
        <p:txBody>
          <a:bodyPr/>
          <a:lstStyle/>
          <a:p>
            <a:r>
              <a:rPr lang="sv-SE" smtClean="0"/>
              <a:t>Medium Beta Elliptical Cavity CM CDR              J.G. Weisend II</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April 2017</a:t>
            </a:r>
            <a:endParaRPr lang="sv-SE"/>
          </a:p>
        </p:txBody>
      </p:sp>
      <p:sp>
        <p:nvSpPr>
          <p:cNvPr id="3" name="Platshållare för sidfot 2"/>
          <p:cNvSpPr>
            <a:spLocks noGrp="1"/>
          </p:cNvSpPr>
          <p:nvPr>
            <p:ph type="ftr" sz="quarter" idx="11"/>
          </p:nvPr>
        </p:nvSpPr>
        <p:spPr/>
        <p:txBody>
          <a:bodyPr/>
          <a:lstStyle/>
          <a:p>
            <a:r>
              <a:rPr lang="sv-SE" smtClean="0"/>
              <a:t>Medium Beta Elliptical Cavity CM CDR              J.G. Weisend II</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Medium Beta Elliptical Cavity CM CDR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Medium Beta Elliptical Cavity CM CDR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April 2017</a:t>
            </a:r>
            <a:endParaRPr lang="sv-SE"/>
          </a:p>
        </p:txBody>
      </p:sp>
      <p:sp>
        <p:nvSpPr>
          <p:cNvPr id="5" name="Platshållare för sidfot 4"/>
          <p:cNvSpPr>
            <a:spLocks noGrp="1"/>
          </p:cNvSpPr>
          <p:nvPr>
            <p:ph type="ftr" sz="quarter" idx="11"/>
          </p:nvPr>
        </p:nvSpPr>
        <p:spPr/>
        <p:txBody>
          <a:bodyPr/>
          <a:lstStyle/>
          <a:p>
            <a:r>
              <a:rPr lang="sv-SE" smtClean="0"/>
              <a:t>Medium Beta Elliptical Cavity CM CDR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April 2017</a:t>
            </a:r>
            <a:endParaRPr lang="sv-SE"/>
          </a:p>
        </p:txBody>
      </p:sp>
      <p:sp>
        <p:nvSpPr>
          <p:cNvPr id="6" name="Platshållare för sidfot 5"/>
          <p:cNvSpPr>
            <a:spLocks noGrp="1"/>
          </p:cNvSpPr>
          <p:nvPr>
            <p:ph type="ftr" sz="quarter" idx="11"/>
          </p:nvPr>
        </p:nvSpPr>
        <p:spPr/>
        <p:txBody>
          <a:bodyPr/>
          <a:lstStyle/>
          <a:p>
            <a:r>
              <a:rPr lang="sv-SE" smtClean="0"/>
              <a:t>Medium Beta Elliptical Cavity CM CDR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April 2017</a:t>
            </a:r>
            <a:endParaRPr lang="sv-SE"/>
          </a:p>
        </p:txBody>
      </p:sp>
      <p:sp>
        <p:nvSpPr>
          <p:cNvPr id="8" name="Platshållare för sidfot 7"/>
          <p:cNvSpPr>
            <a:spLocks noGrp="1"/>
          </p:cNvSpPr>
          <p:nvPr>
            <p:ph type="ftr" sz="quarter" idx="11"/>
          </p:nvPr>
        </p:nvSpPr>
        <p:spPr/>
        <p:txBody>
          <a:bodyPr/>
          <a:lstStyle/>
          <a:p>
            <a:r>
              <a:rPr lang="sv-SE" smtClean="0"/>
              <a:t>Medium Beta Elliptical Cavity CM CDR              J.G. Weisend II</a:t>
            </a:r>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April 2017</a:t>
            </a:r>
            <a:endParaRPr lang="sv-SE"/>
          </a:p>
        </p:txBody>
      </p:sp>
      <p:sp>
        <p:nvSpPr>
          <p:cNvPr id="4" name="Platshållare för sidfot 3"/>
          <p:cNvSpPr>
            <a:spLocks noGrp="1"/>
          </p:cNvSpPr>
          <p:nvPr>
            <p:ph type="ftr" sz="quarter" idx="11"/>
          </p:nvPr>
        </p:nvSpPr>
        <p:spPr/>
        <p:txBody>
          <a:bodyPr/>
          <a:lstStyle/>
          <a:p>
            <a:r>
              <a:rPr lang="sv-SE" smtClean="0"/>
              <a:t>Medium Beta Elliptical Cavity CM CDR              J.G. Weisend II</a:t>
            </a:r>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en-US" smtClean="0"/>
              <a:t>April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sv-SE" smtClean="0"/>
              <a:t>Medium Beta Elliptical Cavity CM CDR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April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Medium Beta Elliptical Cavity CM CDR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smtClean="0">
                <a:solidFill>
                  <a:srgbClr val="FFFFFF"/>
                </a:solidFill>
              </a:rPr>
              <a:t>Medium Beta Elliptical </a:t>
            </a:r>
            <a:r>
              <a:rPr lang="en-GB" sz="3600" dirty="0" err="1" smtClean="0">
                <a:solidFill>
                  <a:srgbClr val="FFFFFF"/>
                </a:solidFill>
              </a:rPr>
              <a:t>Cryomodule</a:t>
            </a:r>
            <a:r>
              <a:rPr lang="en-GB" sz="3600" dirty="0" smtClean="0">
                <a:solidFill>
                  <a:srgbClr val="FFFFFF"/>
                </a:solidFill>
              </a:rPr>
              <a:t> CDR Closeout</a:t>
            </a: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smtClean="0">
              <a:solidFill>
                <a:srgbClr val="FFFFFF"/>
              </a:solidFill>
            </a:endParaRPr>
          </a:p>
          <a:p>
            <a:pPr algn="ctr"/>
            <a:r>
              <a:rPr lang="en-GB" sz="1600" dirty="0" smtClean="0">
                <a:solidFill>
                  <a:srgbClr val="FFFFFF"/>
                </a:solidFill>
              </a:rPr>
              <a:t>4 April 2017</a:t>
            </a:r>
          </a:p>
          <a:p>
            <a:pPr algn="ctr"/>
            <a:r>
              <a:rPr lang="en-GB" sz="1600" dirty="0" smtClean="0">
                <a:solidFill>
                  <a:srgbClr val="FFFFFF"/>
                </a:solidFill>
              </a:rPr>
              <a:t>J.G. Weisend II, Chairman CDR</a:t>
            </a: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10</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TextBox 7"/>
          <p:cNvSpPr txBox="1"/>
          <p:nvPr/>
        </p:nvSpPr>
        <p:spPr>
          <a:xfrm>
            <a:off x="188155" y="1235410"/>
            <a:ext cx="8498645" cy="5355313"/>
          </a:xfrm>
          <a:prstGeom prst="rect">
            <a:avLst/>
          </a:prstGeom>
          <a:noFill/>
        </p:spPr>
        <p:txBody>
          <a:bodyPr wrap="square" rtlCol="0">
            <a:spAutoFit/>
          </a:bodyPr>
          <a:lstStyle/>
          <a:p>
            <a:endParaRPr lang="en-US" dirty="0" smtClean="0"/>
          </a:p>
          <a:p>
            <a:pPr marL="342900" indent="-342900">
              <a:buFont typeface="+mj-lt"/>
              <a:buAutoNum type="arabicPeriod"/>
            </a:pPr>
            <a:r>
              <a:rPr lang="en-US" dirty="0" smtClean="0"/>
              <a:t>ESS </a:t>
            </a:r>
            <a:r>
              <a:rPr lang="en-US" dirty="0"/>
              <a:t>and CEA shall decide on a baseline design for the additional Helium </a:t>
            </a:r>
            <a:r>
              <a:rPr lang="en-US" dirty="0" smtClean="0"/>
              <a:t>Collectors </a:t>
            </a:r>
            <a:r>
              <a:rPr lang="en-US" dirty="0"/>
              <a:t>by the end of April </a:t>
            </a:r>
            <a:r>
              <a:rPr lang="en-US" dirty="0" smtClean="0"/>
              <a:t>2017</a:t>
            </a:r>
          </a:p>
          <a:p>
            <a:pPr marL="342900" indent="-342900">
              <a:buFont typeface="+mj-lt"/>
              <a:buAutoNum type="arabicPeriod"/>
            </a:pPr>
            <a:r>
              <a:rPr lang="en-US" dirty="0" smtClean="0"/>
              <a:t>In order to solve the issue with forces on the jumper connection CEA shall provide to ESS by April 12 the thermal analysis report of the </a:t>
            </a:r>
            <a:r>
              <a:rPr lang="en-US" dirty="0" err="1" smtClean="0"/>
              <a:t>cryomodule</a:t>
            </a:r>
            <a:r>
              <a:rPr lang="en-US" dirty="0" smtClean="0"/>
              <a:t> piping.</a:t>
            </a:r>
          </a:p>
          <a:p>
            <a:pPr marL="342900" indent="-342900">
              <a:buFont typeface="+mj-lt"/>
              <a:buAutoNum type="arabicPeriod"/>
            </a:pPr>
            <a:r>
              <a:rPr lang="en-US" dirty="0" smtClean="0"/>
              <a:t>ESS,  CEA and WUST will work together to solve the issue of stress on the distribution line with a deadline for solution of April 30, 2017</a:t>
            </a:r>
            <a:endParaRPr lang="en-US" dirty="0"/>
          </a:p>
          <a:p>
            <a:pPr marL="342900" indent="-342900">
              <a:buFont typeface="+mj-lt"/>
              <a:buAutoNum type="arabicPeriod"/>
            </a:pPr>
            <a:r>
              <a:rPr lang="en-US" dirty="0" smtClean="0"/>
              <a:t>Measure the heat leak to the 2 K space In the double outer coupler wall during the M-ECCTD test.</a:t>
            </a:r>
          </a:p>
          <a:p>
            <a:pPr marL="342900" indent="-342900">
              <a:buFont typeface="+mj-lt"/>
              <a:buAutoNum type="arabicPeriod"/>
            </a:pPr>
            <a:r>
              <a:rPr lang="en-US" dirty="0" smtClean="0"/>
              <a:t>Understand the possible impact of the cavity field emission on the coupler window. Set up limits on operation of the cavities in certain  field emission conditions if needed.</a:t>
            </a:r>
          </a:p>
          <a:p>
            <a:pPr marL="342900" indent="-342900">
              <a:buFont typeface="+mj-lt"/>
              <a:buAutoNum type="arabicPeriod"/>
            </a:pPr>
            <a:r>
              <a:rPr lang="en-US" dirty="0" smtClean="0"/>
              <a:t>CEA shall provide the doorknob installation tooling design and installation procedure to ESS as soon as possible and no later than September 2017.</a:t>
            </a:r>
          </a:p>
          <a:p>
            <a:pPr marL="342900" indent="-342900">
              <a:buFont typeface="+mj-lt"/>
              <a:buAutoNum type="arabicPeriod"/>
            </a:pPr>
            <a:r>
              <a:rPr lang="en-US" dirty="0" smtClean="0"/>
              <a:t>CEA will provide as soon as possible after the M-ECCTD test </a:t>
            </a:r>
            <a:r>
              <a:rPr lang="en-US" dirty="0"/>
              <a:t>to the LLRF group </a:t>
            </a:r>
            <a:r>
              <a:rPr lang="en-US" dirty="0" smtClean="0"/>
              <a:t> the operating conditions of the </a:t>
            </a:r>
            <a:r>
              <a:rPr lang="en-US" dirty="0" err="1" smtClean="0"/>
              <a:t>Piezo</a:t>
            </a:r>
            <a:r>
              <a:rPr lang="en-US" dirty="0" smtClean="0"/>
              <a:t> </a:t>
            </a:r>
            <a:r>
              <a:rPr lang="en-US" dirty="0" smtClean="0"/>
              <a:t>tuners </a:t>
            </a:r>
            <a:r>
              <a:rPr lang="en-US" dirty="0" err="1" smtClean="0"/>
              <a:t>ans</a:t>
            </a:r>
            <a:r>
              <a:rPr lang="en-US" dirty="0" smtClean="0"/>
              <a:t> stepper motors.</a:t>
            </a:r>
            <a:endParaRPr lang="en-US" dirty="0" smtClean="0"/>
          </a:p>
          <a:p>
            <a:pPr marL="342900" indent="-342900">
              <a:buFont typeface="+mj-lt"/>
              <a:buAutoNum type="arabicPeriod"/>
            </a:pPr>
            <a:r>
              <a:rPr lang="en-US" dirty="0" smtClean="0"/>
              <a:t>The failure scenario of a broken tuning motor and its impact on the cavity upon warm up needs to be carefully analyzed and this may be imply certain allowed operating conditions</a:t>
            </a:r>
            <a:r>
              <a:rPr lang="en-US" dirty="0" smtClean="0"/>
              <a:t>.</a:t>
            </a:r>
            <a:endParaRPr lang="en-US" dirty="0" smtClean="0"/>
          </a:p>
        </p:txBody>
      </p:sp>
    </p:spTree>
    <p:extLst>
      <p:ext uri="{BB962C8B-B14F-4D97-AF65-F5344CB8AC3E}">
        <p14:creationId xmlns:p14="http://schemas.microsoft.com/office/powerpoint/2010/main" val="272920465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11</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TextBox 7"/>
          <p:cNvSpPr txBox="1"/>
          <p:nvPr/>
        </p:nvSpPr>
        <p:spPr>
          <a:xfrm>
            <a:off x="341736" y="1492099"/>
            <a:ext cx="8802264" cy="3970318"/>
          </a:xfrm>
          <a:prstGeom prst="rect">
            <a:avLst/>
          </a:prstGeom>
          <a:noFill/>
        </p:spPr>
        <p:txBody>
          <a:bodyPr wrap="square" rtlCol="0">
            <a:spAutoFit/>
          </a:bodyPr>
          <a:lstStyle/>
          <a:p>
            <a:pPr marL="342900" indent="-342900">
              <a:buFont typeface="+mj-lt"/>
              <a:buAutoNum type="arabicPeriod" startAt="9"/>
            </a:pPr>
            <a:r>
              <a:rPr lang="en-US" dirty="0"/>
              <a:t>Additional lifetime information for both the </a:t>
            </a:r>
            <a:r>
              <a:rPr lang="en-US" dirty="0" err="1"/>
              <a:t>Piezo</a:t>
            </a:r>
            <a:r>
              <a:rPr lang="en-US" dirty="0"/>
              <a:t> and tuner motors should be sought from other labs.</a:t>
            </a:r>
          </a:p>
          <a:p>
            <a:pPr marL="342900" indent="-342900">
              <a:buFont typeface="+mj-lt"/>
              <a:buAutoNum type="arabicPeriod" startAt="9"/>
            </a:pPr>
            <a:r>
              <a:rPr lang="en-US" dirty="0"/>
              <a:t>ESS will check and verify the maximum flow rate and temperature in the </a:t>
            </a:r>
            <a:r>
              <a:rPr lang="en-US" dirty="0" err="1"/>
              <a:t>subcooling</a:t>
            </a:r>
            <a:r>
              <a:rPr lang="en-US" dirty="0"/>
              <a:t> heat exchangers as soon as possible</a:t>
            </a:r>
            <a:r>
              <a:rPr lang="en-US" dirty="0" smtClean="0"/>
              <a:t>,</a:t>
            </a:r>
            <a:endParaRPr lang="en-US" dirty="0" smtClean="0"/>
          </a:p>
          <a:p>
            <a:pPr marL="342900" indent="-342900">
              <a:buFont typeface="+mj-lt"/>
              <a:buAutoNum type="arabicPeriod" startAt="9"/>
            </a:pPr>
            <a:r>
              <a:rPr lang="en-US" dirty="0" smtClean="0"/>
              <a:t>The </a:t>
            </a:r>
            <a:r>
              <a:rPr lang="en-US" dirty="0" smtClean="0"/>
              <a:t>set pressure of SV60 should be re-examined and possibly set lower.</a:t>
            </a:r>
          </a:p>
          <a:p>
            <a:pPr marL="342900" indent="-342900">
              <a:buFont typeface="+mj-lt"/>
              <a:buAutoNum type="arabicPeriod" startAt="9"/>
            </a:pPr>
            <a:r>
              <a:rPr lang="en-US" dirty="0"/>
              <a:t>Calculate or measure during the M-ECCTD test the deformation of the vacuum vessel due to gravity on the test stands.</a:t>
            </a:r>
          </a:p>
          <a:p>
            <a:pPr marL="342900" indent="-342900">
              <a:buFont typeface="+mj-lt"/>
              <a:buAutoNum type="arabicPeriod" startAt="9"/>
            </a:pPr>
            <a:r>
              <a:rPr lang="en-US" dirty="0" smtClean="0"/>
              <a:t>Examine transport stress on the power couplers.</a:t>
            </a:r>
          </a:p>
          <a:p>
            <a:pPr marL="342900" indent="-342900">
              <a:buFont typeface="+mj-lt"/>
              <a:buAutoNum type="arabicPeriod" startAt="9"/>
            </a:pPr>
            <a:r>
              <a:rPr lang="en-US" dirty="0"/>
              <a:t>Provide inputs (3D model of the connection line, availability on the market </a:t>
            </a:r>
            <a:r>
              <a:rPr lang="en-US" dirty="0" smtClean="0"/>
              <a:t>of </a:t>
            </a:r>
            <a:r>
              <a:rPr lang="en-US" dirty="0"/>
              <a:t>burst disks that can withstand high pressure, mechanical consequences of a higher pressure on the inner components of the </a:t>
            </a:r>
            <a:r>
              <a:rPr lang="en-US" dirty="0" err="1"/>
              <a:t>cryomodules</a:t>
            </a:r>
            <a:r>
              <a:rPr lang="en-US" dirty="0"/>
              <a:t>) to the ESS team in order to move forward with the helium collector study</a:t>
            </a:r>
          </a:p>
          <a:p>
            <a:pPr marL="342900" indent="-342900">
              <a:buFont typeface="+mj-lt"/>
              <a:buAutoNum type="arabicPeriod" startAt="9"/>
            </a:pPr>
            <a:r>
              <a:rPr lang="en-US" dirty="0" smtClean="0"/>
              <a:t>Prepare</a:t>
            </a:r>
            <a:r>
              <a:rPr lang="en-US" dirty="0"/>
              <a:t>, with the help of the ESS quality team, a technical file that meets the minimum essential safety requirements of the </a:t>
            </a:r>
            <a:r>
              <a:rPr lang="en-US" dirty="0" smtClean="0"/>
              <a:t>PED</a:t>
            </a:r>
          </a:p>
        </p:txBody>
      </p:sp>
    </p:spTree>
    <p:extLst>
      <p:ext uri="{BB962C8B-B14F-4D97-AF65-F5344CB8AC3E}">
        <p14:creationId xmlns:p14="http://schemas.microsoft.com/office/powerpoint/2010/main" val="17658283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12</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293987" y="1601088"/>
            <a:ext cx="8392813" cy="4770537"/>
          </a:xfrm>
          <a:prstGeom prst="rect">
            <a:avLst/>
          </a:prstGeom>
          <a:noFill/>
        </p:spPr>
        <p:txBody>
          <a:bodyPr wrap="square" rtlCol="0">
            <a:spAutoFit/>
          </a:bodyPr>
          <a:lstStyle/>
          <a:p>
            <a:pPr marL="342900" indent="-342900">
              <a:buFont typeface="+mj-lt"/>
              <a:buAutoNum type="arabicPeriod" startAt="16"/>
            </a:pPr>
            <a:r>
              <a:rPr lang="en-US" sz="1600" dirty="0"/>
              <a:t>The goal should be to finalize all interfaces between the </a:t>
            </a:r>
            <a:r>
              <a:rPr lang="en-US" sz="1600" dirty="0" err="1"/>
              <a:t>cryomodule</a:t>
            </a:r>
            <a:r>
              <a:rPr lang="en-US" sz="1600" dirty="0"/>
              <a:t> and other work packages by mid-June </a:t>
            </a:r>
            <a:r>
              <a:rPr lang="en-US" sz="1600" dirty="0" smtClean="0"/>
              <a:t>2017. </a:t>
            </a:r>
            <a:r>
              <a:rPr lang="en-US" sz="1600" dirty="0"/>
              <a:t> </a:t>
            </a:r>
            <a:r>
              <a:rPr lang="en-US" sz="1600" dirty="0" smtClean="0"/>
              <a:t>It is possible that additional changes made after the results of the M-ECCTD test.</a:t>
            </a:r>
          </a:p>
          <a:p>
            <a:pPr marL="342900" indent="-342900">
              <a:buFont typeface="+mj-lt"/>
              <a:buAutoNum type="arabicPeriod" startAt="16"/>
            </a:pPr>
            <a:r>
              <a:rPr lang="en-US" sz="1600" dirty="0" smtClean="0"/>
              <a:t>The </a:t>
            </a:r>
            <a:r>
              <a:rPr lang="en-US" sz="1600" dirty="0" err="1"/>
              <a:t>cryomodule</a:t>
            </a:r>
            <a:r>
              <a:rPr lang="en-US" sz="1600" dirty="0"/>
              <a:t>  SAR2 dates have to be made consistent with the agreed upon consolidated </a:t>
            </a:r>
            <a:r>
              <a:rPr lang="en-US" sz="1600" dirty="0" err="1"/>
              <a:t>cryomodule</a:t>
            </a:r>
            <a:r>
              <a:rPr lang="en-US" sz="1600" dirty="0"/>
              <a:t> </a:t>
            </a:r>
            <a:r>
              <a:rPr lang="en-US" sz="1600" dirty="0" smtClean="0"/>
              <a:t>schedule</a:t>
            </a:r>
          </a:p>
          <a:p>
            <a:pPr marL="342900" indent="-342900">
              <a:buFont typeface="+mj-lt"/>
              <a:buAutoNum type="arabicPeriod" startAt="16"/>
            </a:pPr>
            <a:r>
              <a:rPr lang="en-US" sz="1600" dirty="0" smtClean="0"/>
              <a:t>The testing and production schedules should be examined by ESS to see if they should be optimized.</a:t>
            </a:r>
          </a:p>
          <a:p>
            <a:pPr marL="342900" indent="-342900">
              <a:buFont typeface="+mj-lt"/>
              <a:buAutoNum type="arabicPeriod" startAt="16"/>
            </a:pPr>
            <a:r>
              <a:rPr lang="en-US" sz="1600" dirty="0" smtClean="0"/>
              <a:t>Add additional Survey and Alignment markers on the vacuum vessel as agreed</a:t>
            </a:r>
          </a:p>
          <a:p>
            <a:pPr marL="457200" indent="-457200">
              <a:buFont typeface="+mj-lt"/>
              <a:buAutoNum type="arabicPeriod" startAt="16"/>
            </a:pPr>
            <a:r>
              <a:rPr lang="en-GB" sz="1600" dirty="0">
                <a:solidFill>
                  <a:srgbClr val="000000"/>
                </a:solidFill>
              </a:rPr>
              <a:t>CEA is requested to deliver a Quality Plan by 31 May 2017.  This may be either in the form of the PQP as per ESS-0037830 or in the form of a QMP described in TA AIK #1.1, paragraph 7.5.  However organisation for QA/QC was presented via PowerPoint.  </a:t>
            </a:r>
          </a:p>
          <a:p>
            <a:pPr marL="457200" indent="-457200">
              <a:buFont typeface="+mj-lt"/>
              <a:buAutoNum type="arabicPeriod" startAt="16"/>
            </a:pPr>
            <a:r>
              <a:rPr lang="en-GB" sz="1600" dirty="0">
                <a:solidFill>
                  <a:srgbClr val="000000"/>
                </a:solidFill>
              </a:rPr>
              <a:t>CEA is requested to deliver a Verification Plan with the technical data package five (5) weeks prior to CDR-M2 (summer 2017).  This Plan should list the discrete testing and other verification events planned to be performed during FAT and SAT programs, to verify performance and other technical requirements.   This Plan should include or alternatively make reference to documents which describe procedures for performing each verification/test. </a:t>
            </a:r>
            <a:endParaRPr lang="en-GB" sz="1600" dirty="0" smtClean="0">
              <a:solidFill>
                <a:srgbClr val="000000"/>
              </a:solidFill>
            </a:endParaRPr>
          </a:p>
          <a:p>
            <a:pPr marL="457200" indent="-457200">
              <a:buFont typeface="+mj-lt"/>
              <a:buAutoNum type="arabicPeriod" startAt="16"/>
            </a:pPr>
            <a:r>
              <a:rPr lang="en-GB" sz="1600" dirty="0" smtClean="0">
                <a:solidFill>
                  <a:srgbClr val="000000"/>
                </a:solidFill>
              </a:rPr>
              <a:t>Provide information on RAMI of the </a:t>
            </a:r>
            <a:r>
              <a:rPr lang="en-GB" sz="1600" dirty="0" err="1" smtClean="0">
                <a:solidFill>
                  <a:srgbClr val="000000"/>
                </a:solidFill>
              </a:rPr>
              <a:t>cryomodules</a:t>
            </a:r>
            <a:r>
              <a:rPr lang="en-GB" sz="1600" dirty="0">
                <a:solidFill>
                  <a:srgbClr val="000000"/>
                </a:solidFill>
              </a:rPr>
              <a:t> </a:t>
            </a:r>
            <a:r>
              <a:rPr lang="en-GB" sz="1600" dirty="0" smtClean="0">
                <a:solidFill>
                  <a:srgbClr val="000000"/>
                </a:solidFill>
              </a:rPr>
              <a:t>to ESS as soon as possible and before CDR2</a:t>
            </a:r>
            <a:endParaRPr lang="en-GB" sz="1600" dirty="0">
              <a:solidFill>
                <a:srgbClr val="000000"/>
              </a:solidFill>
            </a:endParaRPr>
          </a:p>
          <a:p>
            <a:pPr marL="342900" indent="-342900">
              <a:buFont typeface="+mj-lt"/>
              <a:buAutoNum type="arabicPeriod" startAt="16"/>
            </a:pPr>
            <a:endParaRPr lang="en-US" sz="1600" dirty="0"/>
          </a:p>
        </p:txBody>
      </p:sp>
    </p:spTree>
    <p:extLst>
      <p:ext uri="{BB962C8B-B14F-4D97-AF65-F5344CB8AC3E}">
        <p14:creationId xmlns:p14="http://schemas.microsoft.com/office/powerpoint/2010/main" val="33395049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13</a:t>
            </a:fld>
            <a:endParaRPr lang="sv-SE"/>
          </a:p>
        </p:txBody>
      </p:sp>
      <p:sp>
        <p:nvSpPr>
          <p:cNvPr id="3" name="Rectangle 2"/>
          <p:cNvSpPr/>
          <p:nvPr/>
        </p:nvSpPr>
        <p:spPr>
          <a:xfrm>
            <a:off x="457200" y="1503000"/>
            <a:ext cx="8067871" cy="5232202"/>
          </a:xfrm>
          <a:prstGeom prst="rect">
            <a:avLst/>
          </a:prstGeom>
        </p:spPr>
        <p:txBody>
          <a:bodyPr wrap="square">
            <a:spAutoFit/>
          </a:bodyPr>
          <a:lstStyle/>
          <a:p>
            <a:pPr marL="342900" indent="-342900">
              <a:buFont typeface="+mj-lt"/>
              <a:buAutoNum type="arabicPeriod" startAt="22"/>
            </a:pPr>
            <a:r>
              <a:rPr lang="en-GB" sz="1400" dirty="0"/>
              <a:t>CEA should list planned test and inspection events required to demonstrate compliance with applicable EU directives and also any specifically identified standards required by ESS requirements and CEA’s quality management system (ISO 9001).   CEA should  describe or reference verification procedures and show dates and durations for quality control events during manufacturing and assembly.  CEA should identify witness and hold points both those internally for CEA with their subcontractors, but also witness and hold points between ESS and CEA.   QC inspection and test planning  can either be included within the Quality Plan deliverable or in the Verification Plan deliverable, described in the above Recommendations. </a:t>
            </a:r>
            <a:endParaRPr lang="en-GB" sz="1400" dirty="0" smtClean="0"/>
          </a:p>
          <a:p>
            <a:pPr marL="342900" lvl="0" indent="-342900">
              <a:buFont typeface="+mj-lt"/>
              <a:buAutoNum type="arabicPeriod" startAt="22"/>
            </a:pPr>
            <a:r>
              <a:rPr lang="en-US" sz="1400" dirty="0"/>
              <a:t>The static heat leak from the RF power coupler to 2K is 50% of the total static heat leak budget. This parameter can be only tested in a cold </a:t>
            </a:r>
            <a:r>
              <a:rPr lang="en-US" sz="1400" dirty="0" err="1"/>
              <a:t>cryomodule</a:t>
            </a:r>
            <a:r>
              <a:rPr lang="en-US" sz="1400" dirty="0"/>
              <a:t>. Achieving the design value is important as the </a:t>
            </a:r>
            <a:r>
              <a:rPr lang="en-US" sz="1400" dirty="0" err="1"/>
              <a:t>cryo</a:t>
            </a:r>
            <a:r>
              <a:rPr lang="en-US" sz="1400" dirty="0"/>
              <a:t> capacity is fixed. Its measurement should be given priority in the upcoming M-ECCTD </a:t>
            </a:r>
            <a:r>
              <a:rPr lang="en-US" sz="1400" dirty="0" err="1"/>
              <a:t>cryomodule</a:t>
            </a:r>
            <a:r>
              <a:rPr lang="en-US" sz="1400" dirty="0"/>
              <a:t> test to permit rapid feedback.  </a:t>
            </a:r>
          </a:p>
          <a:p>
            <a:pPr marL="342900" lvl="0" indent="-342900">
              <a:buFont typeface="+mj-lt"/>
              <a:buAutoNum type="arabicPeriod" startAt="22"/>
            </a:pPr>
            <a:r>
              <a:rPr lang="en-US" sz="1400" dirty="0"/>
              <a:t>Stress and vibration analysis of the ceramic window and the inner conductor should be done to ensure the ceramic windows are protected from damage during transportation. </a:t>
            </a:r>
          </a:p>
          <a:p>
            <a:pPr marL="342900" lvl="0" indent="-342900">
              <a:buFont typeface="+mj-lt"/>
              <a:buAutoNum type="arabicPeriod" startAt="22"/>
            </a:pPr>
            <a:r>
              <a:rPr lang="en-US" sz="1400" dirty="0"/>
              <a:t>There is no margin by design for possible gradient degradation from single-cavity vertical qualification test to </a:t>
            </a:r>
            <a:r>
              <a:rPr lang="en-US" sz="1400" dirty="0" err="1"/>
              <a:t>cryomodule</a:t>
            </a:r>
            <a:r>
              <a:rPr lang="en-US" sz="1400" dirty="0"/>
              <a:t> acceptance test. This is a risk to the project schedule. Non-conformal cavities may be recoverable by cavity retreatment or reprocessing at a small incremental cost. </a:t>
            </a:r>
            <a:r>
              <a:rPr lang="en-US" sz="1400" u="sng" dirty="0"/>
              <a:t>The ESS project and the CEA team should plan ahead for a strategy for cavity retreatment or re-processing so as to balance the impact to the </a:t>
            </a:r>
            <a:r>
              <a:rPr lang="en-US" sz="1400" u="sng" dirty="0" err="1"/>
              <a:t>cryomodule</a:t>
            </a:r>
            <a:r>
              <a:rPr lang="en-US" sz="1400" u="sng" dirty="0"/>
              <a:t> cost and project schedule.</a:t>
            </a:r>
            <a:r>
              <a:rPr lang="en-US" sz="1600" u="sng" dirty="0"/>
              <a:t>  </a:t>
            </a:r>
            <a:r>
              <a:rPr lang="en-US" sz="1600" dirty="0"/>
              <a:t> </a:t>
            </a:r>
            <a:endParaRPr lang="en-US" sz="1600" dirty="0" smtClean="0"/>
          </a:p>
          <a:p>
            <a:pPr marL="342900" lvl="0" indent="-342900">
              <a:buFont typeface="+mj-lt"/>
              <a:buAutoNum type="arabicPeriod" startAt="22"/>
            </a:pPr>
            <a:r>
              <a:rPr lang="en-US" sz="1600" dirty="0" smtClean="0"/>
              <a:t>5 weeks prior to the planned CDR2 a technical  </a:t>
            </a:r>
            <a:r>
              <a:rPr lang="en-US" sz="1600" smtClean="0"/>
              <a:t>data package  </a:t>
            </a:r>
            <a:r>
              <a:rPr lang="en-US" sz="1600" dirty="0" smtClean="0"/>
              <a:t>as agreed between ESS and CEA shall be delivered to ESS for review.</a:t>
            </a:r>
            <a:endParaRPr lang="en-US" sz="1600" dirty="0"/>
          </a:p>
          <a:p>
            <a:pPr marL="342900" indent="-342900">
              <a:buFont typeface="+mj-lt"/>
              <a:buAutoNum type="arabicPeriod" startAt="22"/>
            </a:pPr>
            <a:endParaRPr lang="en-GB" sz="1600" dirty="0"/>
          </a:p>
          <a:p>
            <a:pPr marL="342900" indent="-342900">
              <a:buFont typeface="+mj-lt"/>
              <a:buAutoNum type="arabicPeriod" startAt="17"/>
            </a:pPr>
            <a:endParaRPr lang="en-US" dirty="0"/>
          </a:p>
        </p:txBody>
      </p:sp>
    </p:spTree>
    <p:extLst>
      <p:ext uri="{BB962C8B-B14F-4D97-AF65-F5344CB8AC3E}">
        <p14:creationId xmlns:p14="http://schemas.microsoft.com/office/powerpoint/2010/main" val="250146787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Comment</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14</a:t>
            </a:fld>
            <a:endParaRPr lang="sv-SE"/>
          </a:p>
        </p:txBody>
      </p:sp>
      <p:sp>
        <p:nvSpPr>
          <p:cNvPr id="7" name="Content Placeholder 6"/>
          <p:cNvSpPr>
            <a:spLocks noGrp="1"/>
          </p:cNvSpPr>
          <p:nvPr>
            <p:ph idx="1"/>
          </p:nvPr>
        </p:nvSpPr>
        <p:spPr>
          <a:xfrm>
            <a:off x="200103" y="1706036"/>
            <a:ext cx="8669249" cy="4038981"/>
          </a:xfrm>
        </p:spPr>
        <p:txBody>
          <a:bodyPr/>
          <a:lstStyle/>
          <a:p>
            <a:r>
              <a:rPr lang="en-GB" dirty="0" smtClean="0">
                <a:solidFill>
                  <a:srgbClr val="000000"/>
                </a:solidFill>
              </a:rPr>
              <a:t>The Chair recognizes and thanks  the  </a:t>
            </a:r>
            <a:r>
              <a:rPr lang="en-GB" dirty="0" smtClean="0">
                <a:solidFill>
                  <a:srgbClr val="000000"/>
                </a:solidFill>
              </a:rPr>
              <a:t>CEA/IPNO/ESS /</a:t>
            </a:r>
            <a:r>
              <a:rPr lang="en-GB" dirty="0" smtClean="0">
                <a:solidFill>
                  <a:srgbClr val="000000"/>
                </a:solidFill>
              </a:rPr>
              <a:t>INFN/STFC </a:t>
            </a:r>
            <a:r>
              <a:rPr lang="en-GB" dirty="0" err="1" smtClean="0">
                <a:solidFill>
                  <a:srgbClr val="000000"/>
                </a:solidFill>
              </a:rPr>
              <a:t>cryomodule</a:t>
            </a:r>
            <a:r>
              <a:rPr lang="en-GB" dirty="0" smtClean="0">
                <a:solidFill>
                  <a:srgbClr val="000000"/>
                </a:solidFill>
              </a:rPr>
              <a:t> team for all their hard work both in developing the design and in preparing for the review.</a:t>
            </a:r>
          </a:p>
          <a:p>
            <a:r>
              <a:rPr lang="en-GB" dirty="0" smtClean="0">
                <a:solidFill>
                  <a:srgbClr val="000000"/>
                </a:solidFill>
              </a:rPr>
              <a:t>The Chair also thanks the committee for their service and time in participating in this review</a:t>
            </a:r>
          </a:p>
          <a:p>
            <a:endParaRPr lang="en-GB" dirty="0" smtClean="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669050"/>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3" name="TextBox 2"/>
          <p:cNvSpPr txBox="1"/>
          <p:nvPr/>
        </p:nvSpPr>
        <p:spPr>
          <a:xfrm>
            <a:off x="285284" y="1472158"/>
            <a:ext cx="8858716" cy="4801315"/>
          </a:xfrm>
          <a:prstGeom prst="rect">
            <a:avLst/>
          </a:prstGeom>
          <a:noFill/>
        </p:spPr>
        <p:txBody>
          <a:bodyPr wrap="square" rtlCol="0">
            <a:spAutoFit/>
          </a:bodyPr>
          <a:lstStyle/>
          <a:p>
            <a:pPr marL="285750" indent="-285750">
              <a:buFont typeface="Arial"/>
              <a:buChar char="•"/>
            </a:pPr>
            <a:r>
              <a:rPr lang="en-US" dirty="0" smtClean="0"/>
              <a:t>The committee was very impressed with the level  and quality of detailed design. CEA, IPNO and their partners  </a:t>
            </a:r>
            <a:r>
              <a:rPr lang="en-US" dirty="0" smtClean="0"/>
              <a:t>consistently demonstrate through their design the experience that they have from other projects.</a:t>
            </a:r>
          </a:p>
          <a:p>
            <a:pPr marL="285750" indent="-285750">
              <a:buFont typeface="Arial"/>
              <a:buChar char="•"/>
            </a:pPr>
            <a:r>
              <a:rPr lang="en-US" dirty="0" smtClean="0"/>
              <a:t>There </a:t>
            </a:r>
            <a:r>
              <a:rPr lang="en-US" dirty="0" smtClean="0"/>
              <a:t>is a very strong and well established team at CEA for this project including  </a:t>
            </a:r>
            <a:r>
              <a:rPr lang="en-US" dirty="0" smtClean="0"/>
              <a:t>engineering, planning</a:t>
            </a:r>
            <a:r>
              <a:rPr lang="en-US" dirty="0" smtClean="0"/>
              <a:t>, quality, contracts, safety etc</a:t>
            </a:r>
            <a:r>
              <a:rPr lang="en-US" dirty="0" smtClean="0"/>
              <a:t>.</a:t>
            </a:r>
          </a:p>
          <a:p>
            <a:pPr marL="285750" indent="-285750">
              <a:buFont typeface="Arial"/>
              <a:buChar char="•"/>
            </a:pPr>
            <a:r>
              <a:rPr lang="en-US" dirty="0" smtClean="0"/>
              <a:t>The facilities for assembly and test at CEA </a:t>
            </a:r>
            <a:r>
              <a:rPr lang="en-US" dirty="0" err="1" smtClean="0"/>
              <a:t>Saclay</a:t>
            </a:r>
            <a:r>
              <a:rPr lang="en-US" dirty="0" smtClean="0"/>
              <a:t> are well developed and based on previous experience.</a:t>
            </a:r>
          </a:p>
          <a:p>
            <a:pPr marL="285750" indent="-285750">
              <a:buFont typeface="Arial"/>
              <a:buChar char="•"/>
            </a:pPr>
            <a:r>
              <a:rPr lang="en-US" dirty="0" smtClean="0"/>
              <a:t>No technical showstoppers were identified and the </a:t>
            </a:r>
            <a:r>
              <a:rPr lang="en-US" dirty="0" err="1" smtClean="0"/>
              <a:t>cryomodule</a:t>
            </a:r>
            <a:r>
              <a:rPr lang="en-US" dirty="0" smtClean="0"/>
              <a:t> should meet its requirements. There are two important time critical interface issues that need to be solved by the end of April – the stress issue in the jumper and the final </a:t>
            </a:r>
            <a:r>
              <a:rPr lang="en-US" dirty="0" err="1" smtClean="0"/>
              <a:t>connnection</a:t>
            </a:r>
            <a:r>
              <a:rPr lang="en-US" dirty="0" smtClean="0"/>
              <a:t> to the new Helium collectors</a:t>
            </a:r>
            <a:endParaRPr lang="en-US" dirty="0" smtClean="0"/>
          </a:p>
          <a:p>
            <a:pPr marL="285750" indent="-285750">
              <a:buFont typeface="Arial"/>
              <a:buChar char="•"/>
            </a:pPr>
            <a:r>
              <a:rPr lang="en-US" dirty="0" smtClean="0"/>
              <a:t>CEA has started to work with the ESS Q Division to ensure that the </a:t>
            </a:r>
            <a:r>
              <a:rPr lang="en-US" dirty="0" err="1" smtClean="0"/>
              <a:t>cryomodules</a:t>
            </a:r>
            <a:r>
              <a:rPr lang="en-US" dirty="0" smtClean="0"/>
              <a:t> are able to receive a “Declaration of Conformity”</a:t>
            </a:r>
          </a:p>
          <a:p>
            <a:pPr marL="285750" indent="-285750">
              <a:buFont typeface="Arial"/>
              <a:buChar char="•"/>
            </a:pPr>
            <a:r>
              <a:rPr lang="en-US" dirty="0" smtClean="0"/>
              <a:t>The </a:t>
            </a:r>
            <a:r>
              <a:rPr lang="en-US" dirty="0" smtClean="0"/>
              <a:t>assembly of the cavity string for the M-ECCTD has been completed.</a:t>
            </a:r>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smtClean="0"/>
          </a:p>
        </p:txBody>
      </p:sp>
    </p:spTree>
    <p:extLst>
      <p:ext uri="{BB962C8B-B14F-4D97-AF65-F5344CB8AC3E}">
        <p14:creationId xmlns:p14="http://schemas.microsoft.com/office/powerpoint/2010/main" val="687202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136470" y="1669050"/>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3" name="TextBox 2"/>
          <p:cNvSpPr txBox="1"/>
          <p:nvPr/>
        </p:nvSpPr>
        <p:spPr>
          <a:xfrm>
            <a:off x="285284" y="1472158"/>
            <a:ext cx="8858716" cy="5940089"/>
          </a:xfrm>
          <a:prstGeom prst="rect">
            <a:avLst/>
          </a:prstGeom>
          <a:noFill/>
        </p:spPr>
        <p:txBody>
          <a:bodyPr wrap="square" rtlCol="0">
            <a:spAutoFit/>
          </a:bodyPr>
          <a:lstStyle/>
          <a:p>
            <a:pPr marL="285750" indent="-285750">
              <a:buFont typeface="Arial"/>
              <a:buChar char="•"/>
            </a:pPr>
            <a:r>
              <a:rPr lang="en-US" sz="1600" dirty="0" smtClean="0"/>
              <a:t>CEA </a:t>
            </a:r>
            <a:r>
              <a:rPr lang="en-US" sz="1600" dirty="0"/>
              <a:t>will assist with the installation of the doorknob with the first </a:t>
            </a:r>
            <a:r>
              <a:rPr lang="en-US" sz="1600" dirty="0" err="1"/>
              <a:t>cryomodules</a:t>
            </a:r>
            <a:r>
              <a:rPr lang="en-US" sz="1600" dirty="0"/>
              <a:t> in the test stand 2  and tunnel and will train the ESS test stand and installation staff. They will also provide the design of the installation tooling required</a:t>
            </a:r>
            <a:r>
              <a:rPr lang="en-US" sz="1600" dirty="0" smtClean="0"/>
              <a:t>.</a:t>
            </a:r>
          </a:p>
          <a:p>
            <a:pPr marL="285750" indent="-285750">
              <a:buFont typeface="Arial"/>
              <a:buChar char="•"/>
            </a:pPr>
            <a:r>
              <a:rPr lang="en-US" sz="1600" dirty="0" smtClean="0"/>
              <a:t>The single window coupler design is susceptible to damage by field emission electrons from the cavities. This puts significant importance on the RF interlocks working properly and may mean that operations with high field emission may not be advisable.</a:t>
            </a:r>
          </a:p>
          <a:p>
            <a:pPr marL="285750" indent="-285750">
              <a:buFont typeface="Arial"/>
              <a:buChar char="•"/>
            </a:pPr>
            <a:r>
              <a:rPr lang="en-US" sz="1600" dirty="0" smtClean="0"/>
              <a:t>The </a:t>
            </a:r>
            <a:r>
              <a:rPr lang="en-US" sz="1600" dirty="0" smtClean="0"/>
              <a:t>no limit on the maximum cool down rate  of the cavity string and no impact is expected by Q disease.</a:t>
            </a:r>
          </a:p>
          <a:p>
            <a:pPr marL="285750" indent="-285750">
              <a:buFont typeface="Arial"/>
              <a:buChar char="•"/>
            </a:pPr>
            <a:r>
              <a:rPr lang="en-US" sz="1600" dirty="0" smtClean="0"/>
              <a:t>There is no limit on the rate of cool down of the thermal shields.</a:t>
            </a:r>
          </a:p>
          <a:p>
            <a:pPr marL="285750" indent="-285750">
              <a:buFont typeface="Arial"/>
              <a:buChar char="•"/>
            </a:pPr>
            <a:r>
              <a:rPr lang="en-US" sz="1600" dirty="0" smtClean="0"/>
              <a:t>Modeling of transportation loads has been carried out.  Detailed plans for transportation including the installation of transport fixtures are well advanced. A transportation test between </a:t>
            </a:r>
            <a:r>
              <a:rPr lang="en-US" sz="1600" dirty="0" err="1" smtClean="0"/>
              <a:t>Saclay</a:t>
            </a:r>
            <a:r>
              <a:rPr lang="en-US" sz="1600" dirty="0" smtClean="0"/>
              <a:t> and Lund is planned for later this year.</a:t>
            </a:r>
          </a:p>
          <a:p>
            <a:pPr marL="285750" indent="-285750">
              <a:buFont typeface="Arial"/>
              <a:buChar char="•"/>
            </a:pPr>
            <a:r>
              <a:rPr lang="en-US" sz="1600" dirty="0" smtClean="0"/>
              <a:t>Detailed plans and procedures ( including pictures) have been developed for the </a:t>
            </a:r>
            <a:r>
              <a:rPr lang="en-US" sz="1600" dirty="0" err="1" smtClean="0"/>
              <a:t>cryomodule</a:t>
            </a:r>
            <a:r>
              <a:rPr lang="en-US" sz="1600" dirty="0" smtClean="0"/>
              <a:t> assembly. More details are being developed and will learn from prototype assembly. An assembly and test report format associated with these tasks has been </a:t>
            </a:r>
            <a:r>
              <a:rPr lang="en-US" sz="1600" dirty="0" smtClean="0"/>
              <a:t>created</a:t>
            </a:r>
          </a:p>
          <a:p>
            <a:pPr marL="285750" indent="-285750">
              <a:buFont typeface="Arial"/>
              <a:buChar char="•"/>
            </a:pPr>
            <a:r>
              <a:rPr lang="en-US" sz="1600" dirty="0"/>
              <a:t>The proposed use of the </a:t>
            </a:r>
            <a:r>
              <a:rPr lang="en-US" sz="1600" dirty="0" err="1"/>
              <a:t>stycast</a:t>
            </a:r>
            <a:r>
              <a:rPr lang="en-US" sz="1600" dirty="0"/>
              <a:t> epoxy and resin is a CEA decision and ESS has no requirements on this material. The committee agrees that risk of radiation damage to this material is not very high.</a:t>
            </a:r>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smtClean="0"/>
          </a:p>
        </p:txBody>
      </p:sp>
    </p:spTree>
    <p:extLst>
      <p:ext uri="{BB962C8B-B14F-4D97-AF65-F5344CB8AC3E}">
        <p14:creationId xmlns:p14="http://schemas.microsoft.com/office/powerpoint/2010/main" val="18271712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
        <p:nvSpPr>
          <p:cNvPr id="7" name="Content Placeholder 6"/>
          <p:cNvSpPr>
            <a:spLocks noGrp="1"/>
          </p:cNvSpPr>
          <p:nvPr>
            <p:ph idx="1"/>
          </p:nvPr>
        </p:nvSpPr>
        <p:spPr>
          <a:xfrm>
            <a:off x="386933" y="1695564"/>
            <a:ext cx="8401057" cy="4038981"/>
          </a:xfrm>
        </p:spPr>
        <p:txBody>
          <a:bodyPr/>
          <a:lstStyle/>
          <a:p>
            <a:r>
              <a:rPr lang="en-GB" dirty="0" smtClean="0"/>
              <a:t>	</a:t>
            </a:r>
            <a:endParaRPr lang="en-GB" dirty="0"/>
          </a:p>
        </p:txBody>
      </p:sp>
      <p:sp>
        <p:nvSpPr>
          <p:cNvPr id="8" name="Rectangle 7"/>
          <p:cNvSpPr/>
          <p:nvPr/>
        </p:nvSpPr>
        <p:spPr>
          <a:xfrm>
            <a:off x="578912" y="1807764"/>
            <a:ext cx="7965323" cy="523220"/>
          </a:xfrm>
          <a:prstGeom prst="rect">
            <a:avLst/>
          </a:prstGeom>
        </p:spPr>
        <p:txBody>
          <a:bodyPr wrap="square">
            <a:spAutoFit/>
          </a:bodyPr>
          <a:lstStyle/>
          <a:p>
            <a:r>
              <a:rPr lang="en-US" sz="2800" dirty="0" smtClean="0"/>
              <a:t> </a:t>
            </a:r>
            <a:endParaRPr lang="en-US" sz="2800" dirty="0"/>
          </a:p>
        </p:txBody>
      </p:sp>
      <p:sp>
        <p:nvSpPr>
          <p:cNvPr id="3" name="TextBox 2"/>
          <p:cNvSpPr txBox="1"/>
          <p:nvPr/>
        </p:nvSpPr>
        <p:spPr>
          <a:xfrm>
            <a:off x="101190" y="1600994"/>
            <a:ext cx="8686800" cy="1938992"/>
          </a:xfrm>
          <a:prstGeom prst="rect">
            <a:avLst/>
          </a:prstGeom>
          <a:noFill/>
        </p:spPr>
        <p:txBody>
          <a:bodyPr wrap="square" rtlCol="0">
            <a:spAutoFit/>
          </a:bodyPr>
          <a:lstStyle/>
          <a:p>
            <a:r>
              <a:rPr lang="en-US" dirty="0" smtClean="0"/>
              <a:t> </a:t>
            </a:r>
            <a:r>
              <a:rPr lang="en-US" sz="2000" dirty="0" smtClean="0"/>
              <a:t>The committee agrees that the design is ready to move to procurement and production as long as the two significant interface issues: the stress issue in the jumper connection and the final design of the connection to the new helium collectors are solved as scheduled  by May.</a:t>
            </a:r>
          </a:p>
          <a:p>
            <a:endParaRPr lang="en-US" sz="2000" dirty="0"/>
          </a:p>
          <a:p>
            <a:r>
              <a:rPr lang="en-US" sz="2000" dirty="0" smtClean="0"/>
              <a:t>A second CDR will be held after the  results of the prototype testing are known</a:t>
            </a:r>
            <a:endParaRPr lang="en-US" sz="2000" dirty="0"/>
          </a:p>
        </p:txBody>
      </p:sp>
    </p:spTree>
    <p:extLst>
      <p:ext uri="{BB962C8B-B14F-4D97-AF65-F5344CB8AC3E}">
        <p14:creationId xmlns:p14="http://schemas.microsoft.com/office/powerpoint/2010/main" val="26581243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 Questions</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
        <p:nvSpPr>
          <p:cNvPr id="9" name="Rectangle 8"/>
          <p:cNvSpPr/>
          <p:nvPr/>
        </p:nvSpPr>
        <p:spPr>
          <a:xfrm>
            <a:off x="0" y="1484399"/>
            <a:ext cx="8774816" cy="646331"/>
          </a:xfrm>
          <a:prstGeom prst="rect">
            <a:avLst/>
          </a:prstGeom>
        </p:spPr>
        <p:txBody>
          <a:bodyPr wrap="square">
            <a:spAutoFit/>
          </a:bodyPr>
          <a:lstStyle/>
          <a:p>
            <a:pPr lvl="0"/>
            <a:endParaRPr lang="en-US" dirty="0"/>
          </a:p>
          <a:p>
            <a:pPr lvl="0">
              <a:lnSpc>
                <a:spcPct val="80000"/>
              </a:lnSpc>
            </a:pPr>
            <a:endParaRPr lang="en-US" i="1" dirty="0" smtClean="0">
              <a:solidFill>
                <a:srgbClr val="000000"/>
              </a:solidFill>
            </a:endParaRPr>
          </a:p>
        </p:txBody>
      </p:sp>
      <p:sp>
        <p:nvSpPr>
          <p:cNvPr id="7" name="Rectangle 6"/>
          <p:cNvSpPr/>
          <p:nvPr/>
        </p:nvSpPr>
        <p:spPr>
          <a:xfrm>
            <a:off x="148628" y="1484399"/>
            <a:ext cx="8995372" cy="5078314"/>
          </a:xfrm>
          <a:prstGeom prst="rect">
            <a:avLst/>
          </a:prstGeom>
        </p:spPr>
        <p:txBody>
          <a:bodyPr wrap="square">
            <a:spAutoFit/>
          </a:bodyPr>
          <a:lstStyle/>
          <a:p>
            <a:pPr lvl="0"/>
            <a:r>
              <a:rPr lang="en-GB" dirty="0"/>
              <a:t>Has design and supporting activity for Medium Beta </a:t>
            </a:r>
            <a:r>
              <a:rPr lang="en-GB" dirty="0" err="1"/>
              <a:t>Cryomodule</a:t>
            </a:r>
            <a:r>
              <a:rPr lang="en-GB" dirty="0"/>
              <a:t> progressed and reached a level of technical maturity in accordance with the activities and milestones for this Work Unit recorded in the ESS ACCSYS Project and been documented sufficiently and presented in a suitable format to enable review at this CDR</a:t>
            </a:r>
            <a:r>
              <a:rPr lang="en-GB" dirty="0" smtClean="0"/>
              <a:t>?</a:t>
            </a:r>
          </a:p>
          <a:p>
            <a:pPr lvl="0"/>
            <a:endParaRPr lang="en-GB" dirty="0"/>
          </a:p>
          <a:p>
            <a:pPr lvl="0"/>
            <a:r>
              <a:rPr lang="en-GB" i="1" dirty="0" smtClean="0"/>
              <a:t>Yes</a:t>
            </a:r>
          </a:p>
          <a:p>
            <a:pPr lvl="0"/>
            <a:endParaRPr lang="en-US" dirty="0"/>
          </a:p>
          <a:p>
            <a:pPr lvl="0"/>
            <a:r>
              <a:rPr lang="en-GB" dirty="0"/>
              <a:t>Are all or a sufficient coverage of requirements and specifications for the Medium Beta </a:t>
            </a:r>
            <a:r>
              <a:rPr lang="en-GB" dirty="0" err="1"/>
              <a:t>Cryomodule</a:t>
            </a:r>
            <a:r>
              <a:rPr lang="en-GB" dirty="0"/>
              <a:t>, including for its interfaces with other systems, documented by ESS, communicated to and understood by the Work Unit team</a:t>
            </a:r>
            <a:r>
              <a:rPr lang="en-GB" dirty="0" smtClean="0"/>
              <a:t>?</a:t>
            </a:r>
          </a:p>
          <a:p>
            <a:pPr lvl="0"/>
            <a:endParaRPr lang="en-GB" dirty="0" smtClean="0"/>
          </a:p>
          <a:p>
            <a:pPr lvl="0"/>
            <a:r>
              <a:rPr lang="en-GB" i="1" dirty="0" smtClean="0"/>
              <a:t>Generally Yes, there are a few interface requirements that still need to be finalized including the allowable stress at the jumper </a:t>
            </a:r>
            <a:r>
              <a:rPr lang="en-GB" i="1" dirty="0" err="1" smtClean="0"/>
              <a:t>pipes,the</a:t>
            </a:r>
            <a:r>
              <a:rPr lang="en-GB" i="1" dirty="0" smtClean="0"/>
              <a:t> operating flows and temperatures at the </a:t>
            </a:r>
            <a:r>
              <a:rPr lang="en-GB" i="1" dirty="0" err="1" smtClean="0"/>
              <a:t>subcooling</a:t>
            </a:r>
            <a:r>
              <a:rPr lang="en-GB" i="1" dirty="0" smtClean="0"/>
              <a:t> heat exchanger and the final details of the connection to the helium </a:t>
            </a:r>
            <a:r>
              <a:rPr lang="en-GB" i="1" dirty="0" err="1" smtClean="0"/>
              <a:t>collectorr</a:t>
            </a:r>
            <a:r>
              <a:rPr lang="en-GB" i="1" dirty="0" smtClean="0"/>
              <a:t>. All of these should be fixed by the end of April</a:t>
            </a:r>
            <a:endParaRPr lang="en-GB" i="1" dirty="0"/>
          </a:p>
          <a:p>
            <a:pPr lvl="0"/>
            <a:endParaRPr lang="en-US" dirty="0"/>
          </a:p>
          <a:p>
            <a:pPr lvl="0"/>
            <a:r>
              <a:rPr lang="en-GB" dirty="0"/>
              <a:t>Does the design meet these requirements and specifications</a:t>
            </a:r>
            <a:r>
              <a:rPr lang="en-GB" dirty="0" smtClean="0"/>
              <a:t>? </a:t>
            </a:r>
            <a:r>
              <a:rPr lang="en-GB" i="1" dirty="0" smtClean="0"/>
              <a:t>Yes  No major technical issues were seen</a:t>
            </a:r>
            <a:endParaRPr lang="en-US" i="1" dirty="0"/>
          </a:p>
        </p:txBody>
      </p:sp>
    </p:spTree>
    <p:extLst>
      <p:ext uri="{BB962C8B-B14F-4D97-AF65-F5344CB8AC3E}">
        <p14:creationId xmlns:p14="http://schemas.microsoft.com/office/powerpoint/2010/main" val="6435011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
        <p:nvSpPr>
          <p:cNvPr id="7" name="Rectangle 6"/>
          <p:cNvSpPr/>
          <p:nvPr/>
        </p:nvSpPr>
        <p:spPr>
          <a:xfrm>
            <a:off x="309500" y="1613806"/>
            <a:ext cx="8234736" cy="3139321"/>
          </a:xfrm>
          <a:prstGeom prst="rect">
            <a:avLst/>
          </a:prstGeom>
        </p:spPr>
        <p:txBody>
          <a:bodyPr wrap="square">
            <a:spAutoFit/>
          </a:bodyPr>
          <a:lstStyle/>
          <a:p>
            <a:pPr lvl="0"/>
            <a:endParaRPr lang="en-GB" dirty="0"/>
          </a:p>
          <a:p>
            <a:pPr lvl="0"/>
            <a:endParaRPr lang="en-GB" dirty="0" smtClean="0"/>
          </a:p>
          <a:p>
            <a:pPr lvl="0"/>
            <a:endParaRPr lang="en-US" dirty="0"/>
          </a:p>
          <a:p>
            <a:pPr lvl="0"/>
            <a:r>
              <a:rPr lang="en-GB" dirty="0"/>
              <a:t>Have safety issues and technical risks been identified and eliminated or otherwise mitigated for in the detailed design or identified for managing for manufacture, assembly and installation?</a:t>
            </a:r>
            <a:endParaRPr lang="en-US" dirty="0"/>
          </a:p>
          <a:p>
            <a:pPr lvl="0"/>
            <a:endParaRPr lang="en-US" i="1" dirty="0"/>
          </a:p>
          <a:p>
            <a:pPr lvl="0"/>
            <a:r>
              <a:rPr lang="en-US" i="1" dirty="0" smtClean="0"/>
              <a:t>No outstanding safety issues were found.</a:t>
            </a:r>
            <a:r>
              <a:rPr lang="en-US" i="1" dirty="0"/>
              <a:t> </a:t>
            </a:r>
            <a:r>
              <a:rPr lang="en-US" i="1" dirty="0" smtClean="0"/>
              <a:t>The </a:t>
            </a:r>
            <a:r>
              <a:rPr lang="en-US" i="1" dirty="0"/>
              <a:t>hazards of the RF bunker have been clearly identified and its control measures well implemented. The review committee believes that the lessons learned from this RF bunker in matters of safety will be very beneficial for the future operation of TS2.</a:t>
            </a:r>
            <a:r>
              <a:rPr lang="en-US" i="1" dirty="0" smtClean="0"/>
              <a:t> </a:t>
            </a:r>
            <a:endParaRPr lang="en-US" i="1" dirty="0"/>
          </a:p>
        </p:txBody>
      </p:sp>
    </p:spTree>
    <p:extLst>
      <p:ext uri="{BB962C8B-B14F-4D97-AF65-F5344CB8AC3E}">
        <p14:creationId xmlns:p14="http://schemas.microsoft.com/office/powerpoint/2010/main" val="32195875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65"/>
            <a:ext cx="6067426" cy="1441531"/>
          </a:xfrm>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457200" y="1595619"/>
            <a:ext cx="8229600" cy="6709528"/>
          </a:xfrm>
          <a:prstGeom prst="rect">
            <a:avLst/>
          </a:prstGeom>
        </p:spPr>
        <p:txBody>
          <a:bodyPr wrap="square">
            <a:spAutoFit/>
          </a:bodyPr>
          <a:lstStyle/>
          <a:p>
            <a:pPr lvl="0"/>
            <a:endParaRPr lang="en-US" sz="1400" dirty="0"/>
          </a:p>
          <a:p>
            <a:pPr lvl="0"/>
            <a:r>
              <a:rPr lang="en-GB" sz="1400" dirty="0"/>
              <a:t>What quality assurance and quality control activities have been planned and how will these be conducted and documented or reported</a:t>
            </a:r>
            <a:r>
              <a:rPr lang="en-GB" sz="1400" dirty="0" smtClean="0"/>
              <a:t>?</a:t>
            </a:r>
          </a:p>
          <a:p>
            <a:pPr lvl="0"/>
            <a:endParaRPr lang="en-GB" sz="1400" dirty="0"/>
          </a:p>
          <a:p>
            <a:r>
              <a:rPr lang="en-GB" sz="1400" i="1" dirty="0">
                <a:solidFill>
                  <a:srgbClr val="000000"/>
                </a:solidFill>
              </a:rPr>
              <a:t>Based on the PowerPoint presentations and previous performance such as with XFEL program, ESS </a:t>
            </a:r>
            <a:r>
              <a:rPr lang="en-GB" sz="1400" i="1" u="sng" dirty="0">
                <a:solidFill>
                  <a:srgbClr val="000000"/>
                </a:solidFill>
              </a:rPr>
              <a:t>thinks</a:t>
            </a:r>
            <a:r>
              <a:rPr lang="en-GB" sz="1400" i="1" dirty="0">
                <a:solidFill>
                  <a:srgbClr val="000000"/>
                </a:solidFill>
              </a:rPr>
              <a:t> that CEA is sufficiently capable in planning and managing internal and subcontractor activities for quality assurance and control of design development, procurement, manufacturing, assembly, verification and acceptance, including reporting and documenting this.  </a:t>
            </a:r>
          </a:p>
          <a:p>
            <a:r>
              <a:rPr lang="en-GB" sz="1400" i="1" dirty="0">
                <a:solidFill>
                  <a:srgbClr val="000000"/>
                </a:solidFill>
              </a:rPr>
              <a:t>However, CEA’s processes and how they are applied are not well understood by ESS, nor does ESS have much visibility about quality control inspection and test  planning and activities, nor detail about verification and acceptance activities, including FAT and SAT.     </a:t>
            </a:r>
          </a:p>
          <a:p>
            <a:pPr lvl="0"/>
            <a:r>
              <a:rPr lang="en-GB" sz="1400" i="1" dirty="0">
                <a:solidFill>
                  <a:srgbClr val="000000"/>
                </a:solidFill>
              </a:rPr>
              <a:t> </a:t>
            </a:r>
            <a:endParaRPr lang="en-US" sz="1400" dirty="0"/>
          </a:p>
          <a:p>
            <a:pPr lvl="0"/>
            <a:r>
              <a:rPr lang="en-GB" sz="1400" dirty="0"/>
              <a:t>Is there sufficient staff resources assigned to the Work Unit team by its parent CEA </a:t>
            </a:r>
            <a:r>
              <a:rPr lang="en-GB" sz="1400" dirty="0" err="1"/>
              <a:t>Saclay</a:t>
            </a:r>
            <a:r>
              <a:rPr lang="en-GB" sz="1400" dirty="0"/>
              <a:t> to allow to progress with work in accordance with activities, durations and milestone dates shown in the ESS ACCSYS Project plan</a:t>
            </a:r>
            <a:r>
              <a:rPr lang="en-GB" sz="1400" dirty="0" smtClean="0"/>
              <a:t>?</a:t>
            </a:r>
          </a:p>
          <a:p>
            <a:pPr lvl="0"/>
            <a:endParaRPr lang="en-GB" sz="1400" dirty="0"/>
          </a:p>
          <a:p>
            <a:pPr lvl="0"/>
            <a:r>
              <a:rPr lang="en-GB" sz="1400" i="1" dirty="0" smtClean="0"/>
              <a:t>Yes  A strong team has been identified However additional staff &amp; support for alignment &amp; metrology should be considered.</a:t>
            </a:r>
          </a:p>
          <a:p>
            <a:pPr lvl="0"/>
            <a:endParaRPr lang="en-GB" sz="1400" i="1" dirty="0"/>
          </a:p>
          <a:p>
            <a:r>
              <a:rPr lang="en-GB" sz="1400" dirty="0"/>
              <a:t>Are the strategy, policies and regulations for procurement, manufacture and assembly sufficiently identified, defined, documented and understood by the Work Unit team or its parent CEA </a:t>
            </a:r>
            <a:r>
              <a:rPr lang="en-GB" sz="1400" dirty="0" err="1"/>
              <a:t>Saclay</a:t>
            </a:r>
            <a:r>
              <a:rPr lang="en-GB" sz="1400" dirty="0"/>
              <a:t> Laboratory, including supplier source(s) and pre-procurement activities and progressed to a sufficient stage</a:t>
            </a:r>
            <a:r>
              <a:rPr lang="en-GB" sz="1400" dirty="0" smtClean="0"/>
              <a:t>?</a:t>
            </a:r>
          </a:p>
          <a:p>
            <a:r>
              <a:rPr lang="en-GB" sz="1400" i="1" dirty="0" smtClean="0"/>
              <a:t>Yes. This work is well advanced and ready for procurement and </a:t>
            </a:r>
            <a:r>
              <a:rPr lang="en-GB" sz="1400" i="1" dirty="0" err="1" smtClean="0"/>
              <a:t>maufacture</a:t>
            </a:r>
            <a:endParaRPr lang="en-GB" sz="1400" i="1" dirty="0"/>
          </a:p>
          <a:p>
            <a:pPr lvl="0"/>
            <a:endParaRPr lang="en-GB" i="1" dirty="0" smtClean="0"/>
          </a:p>
          <a:p>
            <a:pPr lvl="0"/>
            <a:endParaRPr lang="en-GB" dirty="0"/>
          </a:p>
          <a:p>
            <a:pPr lvl="0"/>
            <a:endParaRPr lang="en-GB" dirty="0" smtClean="0"/>
          </a:p>
          <a:p>
            <a:pPr lvl="0"/>
            <a:endParaRPr lang="en-US" dirty="0"/>
          </a:p>
          <a:p>
            <a:pPr lvl="0"/>
            <a:endParaRPr lang="en-US" dirty="0"/>
          </a:p>
          <a:p>
            <a:pPr lvl="0"/>
            <a:endParaRPr lang="en-US" dirty="0"/>
          </a:p>
        </p:txBody>
      </p:sp>
    </p:spTree>
    <p:extLst>
      <p:ext uri="{BB962C8B-B14F-4D97-AF65-F5344CB8AC3E}">
        <p14:creationId xmlns:p14="http://schemas.microsoft.com/office/powerpoint/2010/main" val="32304313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335595" y="1584432"/>
            <a:ext cx="7830452" cy="5078314"/>
          </a:xfrm>
          <a:prstGeom prst="rect">
            <a:avLst/>
          </a:prstGeom>
        </p:spPr>
        <p:txBody>
          <a:bodyPr wrap="square">
            <a:spAutoFit/>
          </a:bodyPr>
          <a:lstStyle/>
          <a:p>
            <a:pPr lvl="0"/>
            <a:endParaRPr lang="en-US" dirty="0"/>
          </a:p>
          <a:p>
            <a:pPr lvl="0"/>
            <a:r>
              <a:rPr lang="en-GB" dirty="0"/>
              <a:t>Is the schedule for delivery of materials, components and for the manufacture of Medium Beta </a:t>
            </a:r>
            <a:r>
              <a:rPr lang="en-GB" dirty="0" err="1"/>
              <a:t>Cryomodule</a:t>
            </a:r>
            <a:r>
              <a:rPr lang="en-GB" dirty="0"/>
              <a:t> sufficiently understood and in accordance with activities, durations and milestone dates shown in the ESS ACCSYS project plan? (This includes the time schedule and technical risk evaluations</a:t>
            </a:r>
            <a:r>
              <a:rPr lang="en-GB" dirty="0" smtClean="0"/>
              <a:t>)</a:t>
            </a:r>
          </a:p>
          <a:p>
            <a:pPr lvl="0"/>
            <a:endParaRPr lang="en-GB" dirty="0"/>
          </a:p>
          <a:p>
            <a:pPr lvl="0"/>
            <a:r>
              <a:rPr lang="en-GB" i="1" dirty="0" smtClean="0"/>
              <a:t>Yes, it is understood and generally consistent with the agreed upon schedule. The shown SAR2 dates need to be updated to match the integrated SRF plan</a:t>
            </a:r>
            <a:endParaRPr lang="en-GB" i="1" dirty="0" smtClean="0"/>
          </a:p>
          <a:p>
            <a:pPr lvl="0"/>
            <a:endParaRPr lang="en-US" i="1" dirty="0"/>
          </a:p>
          <a:p>
            <a:pPr lvl="0"/>
            <a:r>
              <a:rPr lang="en-GB" dirty="0"/>
              <a:t>Does the Work Unit team or its parent CEA </a:t>
            </a:r>
            <a:r>
              <a:rPr lang="en-GB" dirty="0" err="1"/>
              <a:t>Saclay</a:t>
            </a:r>
            <a:r>
              <a:rPr lang="en-GB" dirty="0"/>
              <a:t> require additional input from ESS or its other partners, or seek additional review, decision or approval from ESS to proceed with all work planed</a:t>
            </a:r>
            <a:r>
              <a:rPr lang="en-GB" dirty="0" smtClean="0"/>
              <a:t>?</a:t>
            </a:r>
          </a:p>
          <a:p>
            <a:pPr lvl="0"/>
            <a:endParaRPr lang="en-GB" dirty="0"/>
          </a:p>
          <a:p>
            <a:pPr lvl="0"/>
            <a:r>
              <a:rPr lang="en-GB" dirty="0" smtClean="0"/>
              <a:t>	</a:t>
            </a:r>
            <a:r>
              <a:rPr lang="en-GB" i="1" dirty="0" smtClean="0"/>
              <a:t>Yes. The interface requirements need to be finalized and second CDR (CDR2) will be held to review the results of the M-ECCTD tests</a:t>
            </a:r>
            <a:endParaRPr lang="en-US" i="1" dirty="0"/>
          </a:p>
          <a:p>
            <a:endParaRPr lang="en-US" i="1" dirty="0"/>
          </a:p>
          <a:p>
            <a:pPr lvl="0"/>
            <a:endParaRPr lang="en-US" dirty="0" smtClean="0"/>
          </a:p>
          <a:p>
            <a:pPr lvl="0"/>
            <a:endParaRPr lang="en-US" dirty="0"/>
          </a:p>
        </p:txBody>
      </p:sp>
    </p:spTree>
    <p:extLst>
      <p:ext uri="{BB962C8B-B14F-4D97-AF65-F5344CB8AC3E}">
        <p14:creationId xmlns:p14="http://schemas.microsoft.com/office/powerpoint/2010/main" val="51080010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April 2017</a:t>
            </a:r>
            <a:endParaRPr lang="sv-SE" dirty="0"/>
          </a:p>
        </p:txBody>
      </p:sp>
      <p:sp>
        <p:nvSpPr>
          <p:cNvPr id="5" name="Footer Placeholder 4"/>
          <p:cNvSpPr>
            <a:spLocks noGrp="1"/>
          </p:cNvSpPr>
          <p:nvPr>
            <p:ph type="ftr" sz="quarter" idx="11"/>
          </p:nvPr>
        </p:nvSpPr>
        <p:spPr/>
        <p:txBody>
          <a:bodyPr/>
          <a:lstStyle/>
          <a:p>
            <a:r>
              <a:rPr lang="sv-SE" smtClean="0"/>
              <a:t>Medium Beta Elliptical Cavity CM CDR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335596" y="1584432"/>
            <a:ext cx="7830452" cy="5632312"/>
          </a:xfrm>
          <a:prstGeom prst="rect">
            <a:avLst/>
          </a:prstGeom>
        </p:spPr>
        <p:txBody>
          <a:bodyPr wrap="square">
            <a:spAutoFit/>
          </a:bodyPr>
          <a:lstStyle/>
          <a:p>
            <a:r>
              <a:rPr lang="en-GB" dirty="0"/>
              <a:t>Is the design information and information on procedures required for the operation of the Medium Beta </a:t>
            </a:r>
            <a:r>
              <a:rPr lang="en-GB" dirty="0" err="1"/>
              <a:t>Cryomodule</a:t>
            </a:r>
            <a:r>
              <a:rPr lang="en-GB" dirty="0"/>
              <a:t> delivered and presented at CDR sufficient? (This includes operational modes and Medium Beta </a:t>
            </a:r>
            <a:r>
              <a:rPr lang="en-GB" dirty="0" err="1"/>
              <a:t>Cryomodule</a:t>
            </a:r>
            <a:r>
              <a:rPr lang="en-GB" dirty="0"/>
              <a:t> functionality including adjacent systems and interfaces)</a:t>
            </a:r>
            <a:r>
              <a:rPr lang="en-GB" dirty="0" smtClean="0"/>
              <a:t>.</a:t>
            </a:r>
          </a:p>
          <a:p>
            <a:endParaRPr lang="en-GB" dirty="0"/>
          </a:p>
          <a:p>
            <a:r>
              <a:rPr lang="en-GB" dirty="0" smtClean="0"/>
              <a:t>Yes at least sufficient for CDR. A final “Operations Manual” will be provided later.</a:t>
            </a:r>
            <a:endParaRPr lang="en-US" dirty="0"/>
          </a:p>
          <a:p>
            <a:pPr lvl="0"/>
            <a:endParaRPr lang="en-GB" dirty="0" smtClean="0"/>
          </a:p>
          <a:p>
            <a:pPr lvl="0"/>
            <a:endParaRPr lang="en-GB" dirty="0"/>
          </a:p>
          <a:p>
            <a:pPr lvl="0"/>
            <a:r>
              <a:rPr lang="en-GB" dirty="0" smtClean="0"/>
              <a:t>Are </a:t>
            </a:r>
            <a:r>
              <a:rPr lang="en-GB" dirty="0"/>
              <a:t>there any outstanding agreements to be made or other actions necessary to allow the work unit to achieve the Plan</a:t>
            </a:r>
            <a:r>
              <a:rPr lang="en-GB" dirty="0" smtClean="0"/>
              <a:t>?</a:t>
            </a:r>
          </a:p>
          <a:p>
            <a:pPr lvl="0"/>
            <a:endParaRPr lang="en-GB" dirty="0"/>
          </a:p>
          <a:p>
            <a:pPr lvl="0"/>
            <a:r>
              <a:rPr lang="en-GB" dirty="0" smtClean="0"/>
              <a:t>All except AIK 5.5 whose completion is expected in May</a:t>
            </a:r>
            <a:endParaRPr lang="en-GB" dirty="0" smtClean="0"/>
          </a:p>
          <a:p>
            <a:pPr lvl="0"/>
            <a:endParaRPr lang="en-GB" dirty="0"/>
          </a:p>
          <a:p>
            <a:pPr lvl="0"/>
            <a:endParaRPr lang="en-GB" dirty="0" smtClean="0"/>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Tree>
    <p:extLst>
      <p:ext uri="{BB962C8B-B14F-4D97-AF65-F5344CB8AC3E}">
        <p14:creationId xmlns:p14="http://schemas.microsoft.com/office/powerpoint/2010/main" val="31903382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34578</TotalTime>
  <Words>2354</Words>
  <Application>Microsoft Macintosh PowerPoint</Application>
  <PresentationFormat>On-screen Show (4:3)</PresentationFormat>
  <Paragraphs>172</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Office-tema</vt:lpstr>
      <vt:lpstr>Anpassad formgivning</vt:lpstr>
      <vt:lpstr>PowerPoint Presentation</vt:lpstr>
      <vt:lpstr>General Comments</vt:lpstr>
      <vt:lpstr>General Comments</vt:lpstr>
      <vt:lpstr>Decision</vt:lpstr>
      <vt:lpstr>Charge Questions</vt:lpstr>
      <vt:lpstr>Charge Questions (cont.)</vt:lpstr>
      <vt:lpstr>Charge Questions (cont.)</vt:lpstr>
      <vt:lpstr>Charge Questions (cont.)</vt:lpstr>
      <vt:lpstr>Charge Questions (cont.)</vt:lpstr>
      <vt:lpstr>Recommendations</vt:lpstr>
      <vt:lpstr>Recommendations</vt:lpstr>
      <vt:lpstr>Recommendations</vt:lpstr>
      <vt:lpstr>Recommendations</vt:lpstr>
      <vt:lpstr>One Last Comment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741</cp:revision>
  <cp:lastPrinted>2013-11-04T14:55:04Z</cp:lastPrinted>
  <dcterms:created xsi:type="dcterms:W3CDTF">2013-09-21T18:00:17Z</dcterms:created>
  <dcterms:modified xsi:type="dcterms:W3CDTF">2017-04-04T13:33:38Z</dcterms:modified>
</cp:coreProperties>
</file>