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2007" r:id="rId1"/>
  </p:sldMasterIdLst>
  <p:notesMasterIdLst>
    <p:notesMasterId r:id="rId13"/>
  </p:notesMasterIdLst>
  <p:handoutMasterIdLst>
    <p:handoutMasterId r:id="rId14"/>
  </p:handoutMasterIdLst>
  <p:sldIdLst>
    <p:sldId id="2340" r:id="rId2"/>
    <p:sldId id="2422" r:id="rId3"/>
    <p:sldId id="2423" r:id="rId4"/>
    <p:sldId id="2431" r:id="rId5"/>
    <p:sldId id="2432" r:id="rId6"/>
    <p:sldId id="2433" r:id="rId7"/>
    <p:sldId id="2434" r:id="rId8"/>
    <p:sldId id="2435" r:id="rId9"/>
    <p:sldId id="2429" r:id="rId10"/>
    <p:sldId id="2430" r:id="rId11"/>
    <p:sldId id="2369" r:id="rId12"/>
  </p:sldIdLst>
  <p:sldSz cx="9144000" cy="6858000" type="screen4x3"/>
  <p:notesSz cx="6811963" cy="9942513"/>
  <p:defaultTextStyle>
    <a:defPPr>
      <a:defRPr lang="fr-FR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rd Bertrand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F8F5"/>
    <a:srgbClr val="6BA6ED"/>
    <a:srgbClr val="FF9900"/>
    <a:srgbClr val="FF66CC"/>
    <a:srgbClr val="C89800"/>
    <a:srgbClr val="FF9966"/>
    <a:srgbClr val="E1DF87"/>
    <a:srgbClr val="0066FF"/>
    <a:srgbClr val="FF99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1104" y="108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4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490" y="-207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576" y="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buNone/>
              <a:defRPr/>
            </a:pPr>
            <a:fld id="{D7381257-66DF-4C83-A00A-A00637A2B8FE}" type="datetimeFigureOut">
              <a:rPr lang="fr-FR"/>
              <a:pPr>
                <a:buNone/>
                <a:defRPr/>
              </a:pPr>
              <a:t>04/04/2017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32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576" y="944332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buNone/>
              <a:defRPr/>
            </a:pPr>
            <a:fld id="{E3655026-EC26-4D0C-B2BC-89811960C8F1}" type="slidenum">
              <a:rPr lang="fr-FR"/>
              <a:pPr>
                <a:buNone/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023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6" y="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4" y="4723254"/>
            <a:ext cx="5449895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6" y="944332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BDF97A-C648-401A-8383-DC0E87CEF8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5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0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01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47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6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19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17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03-04/04/2017</a:t>
            </a:r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20B9139-BAE7-44D3-A8B0-998EE27CB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Safety and RAMI inputs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2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03-04/04/2017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Safety and RAMI inputs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EC804-6113-4060-A4B1-A7AD8E45D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1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" name="Ellipse 1"/>
          <p:cNvSpPr/>
          <p:nvPr userDrawn="1"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rgbClr val="33CC33"/>
          </a:solidFill>
        </p:spPr>
        <p:txBody>
          <a:bodyPr wrap="square" rtlCol="0" anchor="ctr">
            <a:spAutoFit/>
          </a:bodyPr>
          <a:lstStyle/>
          <a:p>
            <a:pPr algn="ctr">
              <a:buFontTx/>
              <a:buNone/>
            </a:pP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9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llipse 6"/>
          <p:cNvSpPr/>
          <p:nvPr userDrawn="1"/>
        </p:nvSpPr>
        <p:spPr>
          <a:xfrm>
            <a:off x="8460432" y="260648"/>
            <a:ext cx="504056" cy="504056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buFontTx/>
              <a:buNone/>
            </a:pP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8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46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6626" y="6479246"/>
            <a:ext cx="1519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r>
              <a:rPr lang="fr-FR" smtClean="0"/>
              <a:t>03-04/04/2017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9125" y="6479245"/>
            <a:ext cx="3425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 algn="ctr">
              <a:buFontTx/>
              <a:buNone/>
            </a:pPr>
            <a:r>
              <a:rPr lang="en-US" smtClean="0"/>
              <a:t>Safety and RAMI inputs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4659" y="64745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fr-FR" sz="1200" smtClean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‹N°›</a:t>
            </a:fld>
            <a:endParaRPr lang="fr-FR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889125" y="52752"/>
            <a:ext cx="585933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Safety and RAMI inputs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6" name="Image 5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524" y="21600"/>
            <a:ext cx="900000" cy="9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785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Safety and RAMI inputs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Safety and RAMI inputs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88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uv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/>
              <a:pPr>
                <a:buFontTx/>
                <a:buNone/>
                <a:defRPr/>
              </a:pPr>
              <a:t>‹N°›</a:t>
            </a:fld>
            <a:r>
              <a:rPr lang="en-US" dirty="0" smtClean="0"/>
              <a:t> / 153</a:t>
            </a: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8460432" y="116632"/>
            <a:ext cx="576635" cy="486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16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667500"/>
            <a:ext cx="5143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424A34A-A9B6-40AE-A3E4-8676718D147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195736" y="52752"/>
            <a:ext cx="6552727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5" y="41096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02" y="608350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08" r:id="rId1"/>
    <p:sldLayoutId id="2147502009" r:id="rId2"/>
    <p:sldLayoutId id="2147502010" r:id="rId3"/>
    <p:sldLayoutId id="2147502011" r:id="rId4"/>
    <p:sldLayoutId id="2147502012" r:id="rId5"/>
    <p:sldLayoutId id="2147502013" r:id="rId6"/>
    <p:sldLayoutId id="2147502014" r:id="rId7"/>
    <p:sldLayoutId id="2147502015" r:id="rId8"/>
    <p:sldLayoutId id="2147502016" r:id="rId9"/>
    <p:sldLayoutId id="2147502017" r:id="rId10"/>
    <p:sldLayoutId id="2147502018" r:id="rId11"/>
    <p:sldLayoutId id="214750201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98016" y="723014"/>
            <a:ext cx="5445984" cy="4399218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Critical design </a:t>
            </a:r>
            <a:r>
              <a:rPr lang="fr-FR" b="1" dirty="0" err="1" smtClean="0">
                <a:solidFill>
                  <a:schemeClr val="tx1"/>
                </a:solidFill>
              </a:rPr>
              <a:t>review</a:t>
            </a:r>
            <a:r>
              <a:rPr lang="fr-FR" b="1" dirty="0" smtClean="0">
                <a:solidFill>
                  <a:schemeClr val="tx1"/>
                </a:solidFill>
              </a:rPr>
              <a:t> #1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for medium beta </a:t>
            </a:r>
            <a:r>
              <a:rPr lang="fr-FR" b="1" dirty="0" err="1" smtClean="0">
                <a:solidFill>
                  <a:schemeClr val="tx1"/>
                </a:solidFill>
              </a:rPr>
              <a:t>cavity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cryomodules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3-4 APRIL 2017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-</a:t>
            </a: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SAFETY </a:t>
            </a:r>
            <a:r>
              <a:rPr lang="en-US" sz="4400" b="1">
                <a:solidFill>
                  <a:schemeClr val="tx1"/>
                </a:solidFill>
              </a:rPr>
              <a:t>AND </a:t>
            </a:r>
            <a:r>
              <a:rPr lang="en-US" sz="4400" b="1" smtClean="0">
                <a:solidFill>
                  <a:schemeClr val="tx1"/>
                </a:solidFill>
              </a:rPr>
              <a:t>RAMI </a:t>
            </a:r>
            <a:r>
              <a:rPr lang="en-US" sz="4400" b="1" dirty="0">
                <a:solidFill>
                  <a:schemeClr val="tx1"/>
                </a:solidFill>
              </a:rPr>
              <a:t>INPUTS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Franck </a:t>
            </a:r>
            <a:r>
              <a:rPr lang="en-US" sz="1800" b="1" dirty="0" err="1">
                <a:solidFill>
                  <a:schemeClr val="tx1"/>
                </a:solidFill>
              </a:rPr>
              <a:t>Peauger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OLIVIER </a:t>
            </a:r>
            <a:r>
              <a:rPr lang="en-US" sz="1800" b="1" dirty="0">
                <a:solidFill>
                  <a:schemeClr val="tx1"/>
                </a:solidFill>
              </a:rPr>
              <a:t>KUSTER (INSTALLATION AND SAFETY MANAGER)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34856" y="0"/>
            <a:ext cx="6225182" cy="908720"/>
          </a:xfrm>
        </p:spPr>
        <p:txBody>
          <a:bodyPr/>
          <a:lstStyle/>
          <a:p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go </a:t>
            </a:r>
            <a:r>
              <a:rPr lang="fr-FR" sz="2800" dirty="0" err="1" smtClean="0"/>
              <a:t>wrong</a:t>
            </a:r>
            <a:endParaRPr lang="fr-FR" sz="2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10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13089"/>
              </p:ext>
            </p:extLst>
          </p:nvPr>
        </p:nvGraphicFramePr>
        <p:xfrm>
          <a:off x="1872890" y="1691912"/>
          <a:ext cx="5333269" cy="4323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7462"/>
                <a:gridCol w="1606799"/>
                <a:gridCol w="1639504"/>
                <a:gridCol w="16395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WHAT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PROBLEM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WHERE</a:t>
                      </a:r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noProof="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noProof="0" dirty="0" smtClean="0"/>
                        <a:t>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failure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2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200" noProof="0" dirty="0" smtClean="0"/>
                        <a:t>Stepper 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failure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Tuning system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3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Piezo actuator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Tuning system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4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Cryogenic circuit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Flange leak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Gasket connections</a:t>
                      </a:r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5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Elastomer</a:t>
                      </a:r>
                      <a:r>
                        <a:rPr lang="en-US" sz="1200" baseline="0" noProof="0" dirty="0" smtClean="0"/>
                        <a:t> gasket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degradation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Vacuum vessel</a:t>
                      </a:r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6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Internal RF cable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degradation</a:t>
                      </a:r>
                    </a:p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From cavity</a:t>
                      </a:r>
                      <a:r>
                        <a:rPr lang="en-US" sz="1200" baseline="0" noProof="0" dirty="0" smtClean="0"/>
                        <a:t> pick-up port to vacuum vessel port</a:t>
                      </a:r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7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Helium valves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failure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Top</a:t>
                      </a:r>
                      <a:r>
                        <a:rPr lang="en-US" sz="1200" baseline="0" noProof="0" dirty="0" smtClean="0"/>
                        <a:t> of the v</a:t>
                      </a:r>
                      <a:r>
                        <a:rPr lang="en-US" sz="1200" noProof="0" dirty="0" smtClean="0"/>
                        <a:t>acuum vessel extremities</a:t>
                      </a:r>
                      <a:endParaRPr lang="en-US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8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Vacuum gate valves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 smtClean="0"/>
                        <a:t>v</a:t>
                      </a:r>
                      <a:r>
                        <a:rPr lang="en-US" sz="1200" noProof="0" dirty="0" smtClean="0"/>
                        <a:t>acuum vessel extremities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9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Ceramic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break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Power</a:t>
                      </a:r>
                      <a:r>
                        <a:rPr lang="en-US" sz="1200" baseline="0" noProof="0" dirty="0" smtClean="0"/>
                        <a:t> coupler or pick-ups</a:t>
                      </a:r>
                      <a:endParaRPr lang="en-US" sz="12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u contenu 1"/>
          <p:cNvSpPr txBox="1">
            <a:spLocks/>
          </p:cNvSpPr>
          <p:nvPr/>
        </p:nvSpPr>
        <p:spPr>
          <a:xfrm>
            <a:off x="200013" y="1054674"/>
            <a:ext cx="4140494" cy="55718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kern="0" dirty="0" err="1" smtClean="0"/>
              <a:t>Very</a:t>
            </a:r>
            <a:r>
              <a:rPr lang="fr-FR" sz="2400" kern="0" dirty="0" smtClean="0"/>
              <a:t> </a:t>
            </a:r>
            <a:r>
              <a:rPr lang="fr-FR" sz="2400" kern="0" dirty="0" err="1" smtClean="0"/>
              <a:t>preliminary</a:t>
            </a:r>
            <a:r>
              <a:rPr lang="fr-FR" sz="2400" kern="0" dirty="0" smtClean="0"/>
              <a:t> </a:t>
            </a:r>
            <a:r>
              <a:rPr lang="fr-FR" sz="2400" kern="0" dirty="0" err="1" smtClean="0"/>
              <a:t>analysis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798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2420888"/>
            <a:ext cx="2173865" cy="546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49" y="5991093"/>
            <a:ext cx="5670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Centre de Saclay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91191 Gif-sur-Yvette Cedex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T. +33 (0)1 69 08 76 11 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F. +33 (0)1 69 08 30 24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Etablissement public à caractère industriel et commercial </a:t>
            </a:r>
            <a:r>
              <a:rPr lang="fr-FR" sz="3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050" dirty="0" smtClean="0">
                <a:solidFill>
                  <a:schemeClr val="bg1">
                    <a:lumMod val="75000"/>
                  </a:schemeClr>
                </a:solidFill>
              </a:rPr>
              <a:t>RCS Paris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B 775 685 019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Safety and RAMI inputs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720B9139-BAE7-44D3-A8B0-998EE27CB7D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57200" y="6480000"/>
            <a:ext cx="2133600" cy="365125"/>
          </a:xfrm>
        </p:spPr>
        <p:txBody>
          <a:bodyPr/>
          <a:lstStyle/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2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088000" y="0"/>
            <a:ext cx="6552727" cy="908720"/>
          </a:xfrm>
        </p:spPr>
        <p:txBody>
          <a:bodyPr/>
          <a:lstStyle/>
          <a:p>
            <a:r>
              <a:rPr lang="fr-FR" sz="2800" dirty="0" smtClean="0">
                <a:latin typeface="+mn-lt"/>
              </a:rPr>
              <a:t>SAFETY FOR THE ESS CRYOMODULE</a:t>
            </a:r>
            <a:endParaRPr lang="fr-FR" sz="2800" dirty="0">
              <a:latin typeface="+mn-lt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910840" y="6478270"/>
            <a:ext cx="3429000" cy="365125"/>
          </a:xfrm>
        </p:spPr>
        <p:txBody>
          <a:bodyPr/>
          <a:lstStyle/>
          <a:p>
            <a:pPr algn="ctr">
              <a:buNone/>
              <a:defRPr/>
            </a:pPr>
            <a:r>
              <a:rPr lang="fr-FR" sz="1000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sz="10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218098" y="6478270"/>
            <a:ext cx="1519262" cy="365125"/>
          </a:xfrm>
        </p:spPr>
        <p:txBody>
          <a:bodyPr/>
          <a:lstStyle/>
          <a:p>
            <a:pPr>
              <a:buNone/>
              <a:defRPr/>
            </a:pPr>
            <a:r>
              <a:rPr lang="fr-FR" sz="1000" dirty="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44" y="2972770"/>
            <a:ext cx="5328592" cy="3505500"/>
          </a:xfrm>
          <a:prstGeom prst="rect">
            <a:avLst/>
          </a:prstGeom>
        </p:spPr>
      </p:pic>
      <p:pic>
        <p:nvPicPr>
          <p:cNvPr id="10" name="Pictur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8" y="1237047"/>
            <a:ext cx="4896544" cy="14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218098" y="152929"/>
            <a:ext cx="7781319" cy="6280442"/>
            <a:chOff x="103049" y="120084"/>
            <a:chExt cx="7781319" cy="628044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4" t="12691" r="16162" b="17441"/>
            <a:stretch/>
          </p:blipFill>
          <p:spPr bwMode="auto">
            <a:xfrm>
              <a:off x="1403648" y="764704"/>
              <a:ext cx="5712875" cy="5635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060662" y="120084"/>
              <a:ext cx="2808312" cy="44563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defTabSz="914400" eaLnBrk="1" latinLnBrk="0" hangingPunct="1">
                <a:spcBef>
                  <a:spcPct val="0"/>
                </a:spcBef>
                <a:buNone/>
                <a:defRPr lang="fr-FR" sz="2800" b="1" i="0" cap="all" baseline="0" dirty="0">
                  <a:solidFill>
                    <a:schemeClr val="bg1"/>
                  </a:solidFill>
                  <a:effectLst/>
                  <a:latin typeface="+mn-lt"/>
                  <a:ea typeface="+mj-ea"/>
                  <a:cs typeface="+mj-cs"/>
                </a:defRPr>
              </a:lvl1pPr>
              <a:lvl2pPr algn="ctr" eaLnBrk="0" hangingPunct="0">
                <a:spcBef>
                  <a:spcPct val="0"/>
                </a:spcBef>
                <a:defRPr sz="3600">
                  <a:solidFill>
                    <a:schemeClr val="tx2"/>
                  </a:solidFill>
                  <a:latin typeface="Calibri" pitchFamily="34" charset="0"/>
                </a:defRPr>
              </a:lvl2pPr>
              <a:lvl3pPr algn="ctr" eaLnBrk="0" hangingPunct="0">
                <a:spcBef>
                  <a:spcPct val="0"/>
                </a:spcBef>
                <a:defRPr sz="3600">
                  <a:solidFill>
                    <a:schemeClr val="tx2"/>
                  </a:solidFill>
                  <a:latin typeface="Calibri" pitchFamily="34" charset="0"/>
                </a:defRPr>
              </a:lvl3pPr>
              <a:lvl4pPr algn="ctr" eaLnBrk="0" hangingPunct="0">
                <a:spcBef>
                  <a:spcPct val="0"/>
                </a:spcBef>
                <a:defRPr sz="3600">
                  <a:solidFill>
                    <a:schemeClr val="tx2"/>
                  </a:solidFill>
                  <a:latin typeface="Calibri" pitchFamily="34" charset="0"/>
                </a:defRPr>
              </a:lvl4pPr>
              <a:lvl5pPr algn="ctr" eaLnBrk="0" hangingPunct="0">
                <a:spcBef>
                  <a:spcPct val="0"/>
                </a:spcBef>
                <a:defRPr sz="3600">
                  <a:solidFill>
                    <a:schemeClr val="tx2"/>
                  </a:solidFill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r>
                <a:rPr lang="fr-FR" dirty="0"/>
                <a:t>ESS tests areas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7704" y="3717032"/>
              <a:ext cx="608465" cy="41739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fr-FR" sz="1600" dirty="0" err="1" smtClean="0">
                  <a:solidFill>
                    <a:srgbClr val="FF0000"/>
                  </a:solidFill>
                </a:rPr>
                <a:t>Both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03049" y="2227476"/>
              <a:ext cx="2413120" cy="3877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200" dirty="0" smtClean="0"/>
                <a:t>BOTH: </a:t>
              </a:r>
              <a:r>
                <a:rPr lang="fr-FR" sz="1200" dirty="0" err="1" smtClean="0"/>
                <a:t>reception</a:t>
              </a:r>
              <a:r>
                <a:rPr lang="fr-FR" sz="1200" dirty="0" smtClean="0"/>
                <a:t>, control, </a:t>
              </a:r>
              <a:r>
                <a:rPr lang="fr-FR" sz="1200" dirty="0" err="1" smtClean="0"/>
                <a:t>storage</a:t>
              </a:r>
              <a:r>
                <a:rPr lang="fr-FR" sz="1200" dirty="0" smtClean="0"/>
                <a:t>, </a:t>
              </a:r>
              <a:r>
                <a:rPr lang="fr-FR" sz="1200" dirty="0" err="1" smtClean="0"/>
                <a:t>assembly</a:t>
              </a:r>
              <a:r>
                <a:rPr lang="fr-FR" sz="1200" dirty="0" smtClean="0"/>
                <a:t> area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7857" y="5445224"/>
              <a:ext cx="2766925" cy="3877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200" dirty="0" smtClean="0"/>
                <a:t>ESS/SARAF bunker : RF </a:t>
              </a:r>
              <a:r>
                <a:rPr lang="fr-FR" sz="1200" dirty="0" err="1" smtClean="0"/>
                <a:t>conditionning</a:t>
              </a:r>
              <a:r>
                <a:rPr lang="fr-FR" sz="1200" dirty="0" smtClean="0"/>
                <a:t> &amp; tests for CM</a:t>
              </a:r>
              <a:endParaRPr lang="fr-FR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58841" y="3285230"/>
              <a:ext cx="536457" cy="2976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fr-FR" sz="800" dirty="0" smtClean="0">
                  <a:solidFill>
                    <a:srgbClr val="FF0000"/>
                  </a:solidFill>
                </a:rPr>
                <a:t>Barge RF</a:t>
              </a:r>
              <a:endParaRPr lang="fr-FR" sz="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5376090" y="2861726"/>
              <a:ext cx="84472" cy="1013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5375628" y="2971477"/>
              <a:ext cx="84472" cy="1013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724128" y="2622103"/>
              <a:ext cx="2160240" cy="3877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200" dirty="0" err="1" smtClean="0"/>
                <a:t>Cleanroom</a:t>
              </a:r>
              <a:r>
                <a:rPr lang="fr-FR" sz="1200" dirty="0" smtClean="0"/>
                <a:t> : </a:t>
              </a:r>
              <a:r>
                <a:rPr lang="fr-FR" sz="1200" dirty="0" err="1" smtClean="0"/>
                <a:t>couplers</a:t>
              </a:r>
              <a:r>
                <a:rPr lang="fr-FR" sz="1200" dirty="0" smtClean="0"/>
                <a:t> &amp; </a:t>
              </a:r>
              <a:r>
                <a:rPr lang="fr-FR" sz="1200" dirty="0" err="1" smtClean="0"/>
                <a:t>cavity</a:t>
              </a:r>
              <a:r>
                <a:rPr lang="fr-FR" sz="1200" dirty="0" smtClean="0"/>
                <a:t> string </a:t>
              </a:r>
              <a:r>
                <a:rPr lang="fr-FR" sz="1200" dirty="0" err="1" smtClean="0"/>
                <a:t>assembly</a:t>
              </a:r>
              <a:endParaRPr lang="fr-FR" sz="12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992165" y="3470787"/>
              <a:ext cx="3218397" cy="2400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1200" dirty="0" smtClean="0"/>
                <a:t>RF </a:t>
              </a:r>
              <a:r>
                <a:rPr lang="fr-FR" sz="1200" dirty="0" err="1" smtClean="0"/>
                <a:t>conditionning</a:t>
              </a:r>
              <a:r>
                <a:rPr lang="fr-FR" sz="1200" dirty="0" smtClean="0"/>
                <a:t> for </a:t>
              </a:r>
              <a:r>
                <a:rPr lang="fr-FR" sz="1200" dirty="0" err="1" smtClean="0"/>
                <a:t>couplers</a:t>
              </a:r>
              <a:endParaRPr lang="fr-FR" sz="1200" dirty="0"/>
            </a:p>
          </p:txBody>
        </p:sp>
        <p:cxnSp>
          <p:nvCxnSpPr>
            <p:cNvPr id="18" name="Connecteur droit avec flèche 17"/>
            <p:cNvCxnSpPr>
              <a:stCxn id="8" idx="2"/>
              <a:endCxn id="6" idx="0"/>
            </p:cNvCxnSpPr>
            <p:nvPr/>
          </p:nvCxnSpPr>
          <p:spPr>
            <a:xfrm>
              <a:off x="1309609" y="2615274"/>
              <a:ext cx="902328" cy="1101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16" idx="1"/>
              <a:endCxn id="12" idx="3"/>
            </p:cNvCxnSpPr>
            <p:nvPr/>
          </p:nvCxnSpPr>
          <p:spPr>
            <a:xfrm flipH="1" flipV="1">
              <a:off x="3595298" y="3434046"/>
              <a:ext cx="396867" cy="156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15" idx="1"/>
            </p:cNvCxnSpPr>
            <p:nvPr/>
          </p:nvCxnSpPr>
          <p:spPr>
            <a:xfrm flipH="1">
              <a:off x="5460564" y="2816002"/>
              <a:ext cx="263564" cy="147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9" idx="0"/>
            </p:cNvCxnSpPr>
            <p:nvPr/>
          </p:nvCxnSpPr>
          <p:spPr>
            <a:xfrm flipV="1">
              <a:off x="1501320" y="4725144"/>
              <a:ext cx="550400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5839177" y="1676593"/>
            <a:ext cx="1943100" cy="46166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Chemicals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treatments</a:t>
            </a:r>
            <a:r>
              <a:rPr kumimoji="0" lang="fr-FR" altLang="fr-FR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 </a:t>
            </a:r>
            <a:r>
              <a:rPr kumimoji="0" lang="fr-FR" altLang="fr-FR" sz="1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cavities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28" name="Connecteur droit avec flèche 46"/>
          <p:cNvCxnSpPr>
            <a:cxnSpLocks noChangeShapeType="1"/>
            <a:stCxn id="7" idx="1"/>
          </p:cNvCxnSpPr>
          <p:nvPr/>
        </p:nvCxnSpPr>
        <p:spPr bwMode="auto">
          <a:xfrm flipH="1">
            <a:off x="5161650" y="1907426"/>
            <a:ext cx="677527" cy="29677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riangle isocèle 10"/>
          <p:cNvSpPr/>
          <p:nvPr/>
        </p:nvSpPr>
        <p:spPr>
          <a:xfrm>
            <a:off x="8465515" y="4868824"/>
            <a:ext cx="144016" cy="94235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370650" y="5884196"/>
            <a:ext cx="35137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241796" y="2861726"/>
            <a:ext cx="429758" cy="2918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800" dirty="0" smtClean="0">
                <a:solidFill>
                  <a:srgbClr val="FF0000"/>
                </a:solidFill>
              </a:rPr>
              <a:t>CV2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052537" y="819925"/>
            <a:ext cx="2160240" cy="3877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200" dirty="0" smtClean="0"/>
              <a:t>CV2 : Cryo &amp; RF tests for </a:t>
            </a:r>
            <a:r>
              <a:rPr lang="fr-FR" sz="1200" dirty="0" err="1" smtClean="0"/>
              <a:t>cavities</a:t>
            </a:r>
            <a:endParaRPr lang="fr-FR" sz="1200" dirty="0"/>
          </a:p>
        </p:txBody>
      </p:sp>
      <p:cxnSp>
        <p:nvCxnSpPr>
          <p:cNvPr id="29" name="Connecteur droit avec flèche 46"/>
          <p:cNvCxnSpPr>
            <a:cxnSpLocks noChangeShapeType="1"/>
          </p:cNvCxnSpPr>
          <p:nvPr/>
        </p:nvCxnSpPr>
        <p:spPr bwMode="auto">
          <a:xfrm flipH="1">
            <a:off x="2602299" y="1297032"/>
            <a:ext cx="679147" cy="160863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607412" y="6433371"/>
            <a:ext cx="2133600" cy="365125"/>
          </a:xfrm>
        </p:spPr>
        <p:txBody>
          <a:bodyPr/>
          <a:lstStyle/>
          <a:p>
            <a:pPr>
              <a:buNone/>
            </a:pPr>
            <a:fld id="{D3AEC804-6113-4060-A4B1-A7AD8E45D19D}" type="slidenum">
              <a:rPr lang="fr-FR" smtClean="0">
                <a:solidFill>
                  <a:schemeClr val="bg1">
                    <a:lumMod val="50000"/>
                  </a:schemeClr>
                </a:solidFill>
              </a:rPr>
              <a:pPr>
                <a:buNone/>
              </a:pPr>
              <a:t>3</a:t>
            </a:fld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Espace réservé du pied de page 6"/>
          <p:cNvSpPr>
            <a:spLocks noGrp="1"/>
          </p:cNvSpPr>
          <p:nvPr>
            <p:ph type="ftr" sz="quarter" idx="4294967295"/>
          </p:nvPr>
        </p:nvSpPr>
        <p:spPr>
          <a:xfrm>
            <a:off x="2910840" y="6478270"/>
            <a:ext cx="3429000" cy="365125"/>
          </a:xfrm>
          <a:prstGeom prst="rect">
            <a:avLst/>
          </a:prstGeom>
        </p:spPr>
        <p:txBody>
          <a:bodyPr/>
          <a:lstStyle/>
          <a:p>
            <a:pPr algn="ctr">
              <a:buNone/>
              <a:defRPr/>
            </a:pPr>
            <a:r>
              <a:rPr lang="en-US" sz="1000" dirty="0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sz="10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1" name="Espace réservé de la date 8"/>
          <p:cNvSpPr>
            <a:spLocks noGrp="1"/>
          </p:cNvSpPr>
          <p:nvPr>
            <p:ph type="dt" sz="half" idx="4294967295"/>
          </p:nvPr>
        </p:nvSpPr>
        <p:spPr>
          <a:xfrm>
            <a:off x="218098" y="6478270"/>
            <a:ext cx="1519262" cy="365125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r>
              <a:rPr lang="fr-FR" sz="1000" dirty="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32" name="Connecteur droit avec flèche 46"/>
          <p:cNvCxnSpPr>
            <a:cxnSpLocks noChangeShapeType="1"/>
          </p:cNvCxnSpPr>
          <p:nvPr/>
        </p:nvCxnSpPr>
        <p:spPr bwMode="auto">
          <a:xfrm flipH="1">
            <a:off x="5067611" y="1907425"/>
            <a:ext cx="771566" cy="114756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227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57200" y="6480000"/>
            <a:ext cx="2133600" cy="365125"/>
          </a:xfrm>
        </p:spPr>
        <p:txBody>
          <a:bodyPr/>
          <a:lstStyle/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4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088000" y="0"/>
            <a:ext cx="6552727" cy="908720"/>
          </a:xfrm>
        </p:spPr>
        <p:txBody>
          <a:bodyPr/>
          <a:lstStyle/>
          <a:p>
            <a:r>
              <a:rPr lang="fr-FR" sz="2800" dirty="0" err="1" smtClean="0">
                <a:latin typeface="+mn-lt"/>
              </a:rPr>
              <a:t>Safety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Risks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analysis</a:t>
            </a:r>
            <a:endParaRPr lang="fr-FR" sz="2800" dirty="0">
              <a:latin typeface="+mn-lt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910840" y="6478270"/>
            <a:ext cx="3429000" cy="365125"/>
          </a:xfrm>
        </p:spPr>
        <p:txBody>
          <a:bodyPr/>
          <a:lstStyle/>
          <a:p>
            <a:pPr algn="ctr">
              <a:buNone/>
              <a:defRPr/>
            </a:pPr>
            <a:r>
              <a:rPr lang="fr-FR" sz="1000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sz="10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218098" y="6478270"/>
            <a:ext cx="1519262" cy="365125"/>
          </a:xfrm>
        </p:spPr>
        <p:txBody>
          <a:bodyPr/>
          <a:lstStyle/>
          <a:p>
            <a:pPr>
              <a:buNone/>
              <a:defRPr/>
            </a:pPr>
            <a:r>
              <a:rPr lang="fr-FR" sz="1000" dirty="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78054" y="992770"/>
            <a:ext cx="9065946" cy="521848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kern="0" dirty="0"/>
              <a:t>« Prototype phase » </a:t>
            </a:r>
          </a:p>
          <a:p>
            <a:pPr lvl="1">
              <a:lnSpc>
                <a:spcPct val="120000"/>
              </a:lnSpc>
            </a:pPr>
            <a:r>
              <a:rPr lang="en-US" sz="2000" kern="0" dirty="0"/>
              <a:t>Safety studies of existing experimental stations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ESS </a:t>
            </a:r>
            <a:r>
              <a:rPr lang="en-US" sz="2000" kern="0" dirty="0"/>
              <a:t>safety study for the CEA </a:t>
            </a:r>
            <a:r>
              <a:rPr lang="en-US" sz="2000" kern="0" dirty="0" err="1"/>
              <a:t>Saclay</a:t>
            </a:r>
            <a:r>
              <a:rPr lang="en-US" sz="2000" kern="0" dirty="0"/>
              <a:t> Safety Local Commission </a:t>
            </a:r>
            <a:endParaRPr lang="en-US" sz="2000" kern="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000" kern="0" dirty="0" smtClean="0"/>
              <a:t>(</a:t>
            </a:r>
            <a:r>
              <a:rPr lang="en-US" sz="2000" kern="0" dirty="0"/>
              <a:t>CLS) authorization (April-May 2017)</a:t>
            </a:r>
          </a:p>
          <a:p>
            <a:pPr lvl="1">
              <a:lnSpc>
                <a:spcPct val="120000"/>
              </a:lnSpc>
            </a:pPr>
            <a:r>
              <a:rPr lang="en-US" sz="2000" kern="0" dirty="0"/>
              <a:t>Radiation protection study</a:t>
            </a:r>
          </a:p>
          <a:p>
            <a:pPr lvl="1">
              <a:lnSpc>
                <a:spcPct val="120000"/>
              </a:lnSpc>
            </a:pPr>
            <a:r>
              <a:rPr lang="en-US" sz="2000" kern="0" dirty="0"/>
              <a:t>Equipment under pressure study (PED</a:t>
            </a:r>
            <a:r>
              <a:rPr lang="en-US" sz="2000" kern="0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 </a:t>
            </a:r>
            <a:r>
              <a:rPr lang="en-US" sz="2000" kern="0" dirty="0"/>
              <a:t>Prevention plans, fire permits, etc. for work sites to fit out ESS </a:t>
            </a:r>
            <a:r>
              <a:rPr lang="en-US" sz="2000" kern="0" dirty="0" smtClean="0"/>
              <a:t>areas</a:t>
            </a:r>
          </a:p>
          <a:p>
            <a:pPr>
              <a:lnSpc>
                <a:spcPct val="120000"/>
              </a:lnSpc>
            </a:pPr>
            <a:r>
              <a:rPr lang="fr-FR" sz="2400" kern="0" dirty="0"/>
              <a:t>« </a:t>
            </a:r>
            <a:r>
              <a:rPr lang="en-US" sz="2400" kern="0" dirty="0" smtClean="0"/>
              <a:t>Industrial phase</a:t>
            </a:r>
            <a:r>
              <a:rPr lang="fr-FR" sz="2400" kern="0" dirty="0"/>
              <a:t> </a:t>
            </a:r>
            <a:r>
              <a:rPr lang="fr-FR" sz="2400" kern="0" dirty="0" smtClean="0"/>
              <a:t>»</a:t>
            </a:r>
          </a:p>
          <a:p>
            <a:pPr lvl="1">
              <a:lnSpc>
                <a:spcPct val="120000"/>
              </a:lnSpc>
            </a:pPr>
            <a:r>
              <a:rPr lang="fr-FR" sz="2000" dirty="0" err="1" smtClean="0"/>
              <a:t>Safety</a:t>
            </a:r>
            <a:r>
              <a:rPr lang="fr-FR" sz="2000" dirty="0" smtClean="0"/>
              <a:t> </a:t>
            </a:r>
            <a:r>
              <a:rPr lang="fr-FR" sz="2000" dirty="0"/>
              <a:t>&amp; </a:t>
            </a:r>
            <a:r>
              <a:rPr lang="fr-FR" sz="2000" dirty="0" err="1"/>
              <a:t>environmental</a:t>
            </a:r>
            <a:r>
              <a:rPr lang="fr-FR" sz="2000" dirty="0"/>
              <a:t> </a:t>
            </a:r>
            <a:r>
              <a:rPr lang="fr-FR" sz="2000" dirty="0" err="1"/>
              <a:t>requirements</a:t>
            </a:r>
            <a:r>
              <a:rPr lang="fr-FR" sz="2000" dirty="0"/>
              <a:t> for </a:t>
            </a:r>
            <a:r>
              <a:rPr lang="fr-FR" sz="2000" dirty="0" smtClean="0"/>
              <a:t>ESSI </a:t>
            </a:r>
            <a:r>
              <a:rPr lang="fr-FR" sz="2000" dirty="0" err="1" smtClean="0"/>
              <a:t>specifications</a:t>
            </a:r>
            <a:endParaRPr lang="fr-FR" sz="2000" dirty="0"/>
          </a:p>
          <a:p>
            <a:pPr lvl="1">
              <a:lnSpc>
                <a:spcPct val="120000"/>
              </a:lnSpc>
            </a:pPr>
            <a:r>
              <a:rPr lang="fr-FR" sz="2000" dirty="0" smtClean="0"/>
              <a:t>ESSI </a:t>
            </a:r>
            <a:r>
              <a:rPr lang="fr-FR" sz="2000" dirty="0" err="1"/>
              <a:t>safety</a:t>
            </a:r>
            <a:r>
              <a:rPr lang="fr-FR" sz="2000" dirty="0"/>
              <a:t> </a:t>
            </a:r>
            <a:r>
              <a:rPr lang="fr-FR" sz="2000" dirty="0" err="1"/>
              <a:t>study</a:t>
            </a:r>
            <a:r>
              <a:rPr lang="fr-FR" sz="2000" dirty="0"/>
              <a:t> for the CEA Saclay </a:t>
            </a:r>
            <a:r>
              <a:rPr lang="fr-FR" sz="2000" dirty="0" err="1"/>
              <a:t>Safety</a:t>
            </a:r>
            <a:r>
              <a:rPr lang="fr-FR" sz="2000" dirty="0"/>
              <a:t> Local Commission (CLS) </a:t>
            </a:r>
            <a:r>
              <a:rPr lang="fr-FR" sz="2000" dirty="0" err="1" smtClean="0"/>
              <a:t>authorization</a:t>
            </a:r>
            <a:endParaRPr lang="fr-FR" sz="2000" dirty="0" smtClean="0"/>
          </a:p>
          <a:p>
            <a:pPr lvl="1">
              <a:lnSpc>
                <a:spcPct val="120000"/>
              </a:lnSpc>
            </a:pPr>
            <a:r>
              <a:rPr lang="fr-FR" sz="2000" dirty="0" err="1" smtClean="0"/>
              <a:t>Prevention</a:t>
            </a:r>
            <a:r>
              <a:rPr lang="fr-FR" sz="2000" dirty="0" smtClean="0"/>
              <a:t> </a:t>
            </a:r>
            <a:r>
              <a:rPr lang="fr-FR" sz="2000" dirty="0"/>
              <a:t>plan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chosen</a:t>
            </a:r>
            <a:r>
              <a:rPr lang="fr-FR" sz="2000" dirty="0"/>
              <a:t> </a:t>
            </a:r>
            <a:r>
              <a:rPr lang="fr-FR" sz="2000" dirty="0" err="1" smtClean="0"/>
              <a:t>industrial</a:t>
            </a:r>
            <a:r>
              <a:rPr lang="fr-FR" sz="2000" dirty="0" smtClean="0"/>
              <a:t> </a:t>
            </a:r>
            <a:r>
              <a:rPr lang="fr-FR" sz="2000" dirty="0" err="1" smtClean="0"/>
              <a:t>partner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assembly</a:t>
            </a:r>
            <a:r>
              <a:rPr lang="fr-FR" sz="2000" dirty="0" smtClean="0"/>
              <a:t> production</a:t>
            </a:r>
            <a:endParaRPr lang="fr-FR" sz="2000" dirty="0"/>
          </a:p>
          <a:p>
            <a:pPr>
              <a:lnSpc>
                <a:spcPct val="120000"/>
              </a:lnSpc>
            </a:pPr>
            <a:endParaRPr lang="en-US" sz="2400" kern="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192" y="1035808"/>
            <a:ext cx="1559153" cy="155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51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57200" y="6480000"/>
            <a:ext cx="2133600" cy="365125"/>
          </a:xfrm>
        </p:spPr>
        <p:txBody>
          <a:bodyPr/>
          <a:lstStyle/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5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763146" y="0"/>
            <a:ext cx="6552727" cy="90872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MAIN Hazards for ESS tests in </a:t>
            </a:r>
            <a:r>
              <a:rPr lang="en-US" sz="2800" dirty="0" err="1">
                <a:latin typeface="+mn-lt"/>
              </a:rPr>
              <a:t>saclay</a:t>
            </a:r>
            <a:endParaRPr lang="fr-FR" sz="2800" dirty="0">
              <a:latin typeface="+mn-lt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910840" y="6478270"/>
            <a:ext cx="3429000" cy="365125"/>
          </a:xfrm>
        </p:spPr>
        <p:txBody>
          <a:bodyPr/>
          <a:lstStyle/>
          <a:p>
            <a:pPr algn="ctr">
              <a:buNone/>
              <a:defRPr/>
            </a:pPr>
            <a:r>
              <a:rPr lang="fr-FR" sz="1000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sz="10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218098" y="6478270"/>
            <a:ext cx="1519262" cy="365125"/>
          </a:xfrm>
        </p:spPr>
        <p:txBody>
          <a:bodyPr/>
          <a:lstStyle/>
          <a:p>
            <a:pPr>
              <a:buNone/>
              <a:defRPr/>
            </a:pPr>
            <a:r>
              <a:rPr lang="fr-FR" sz="1000" dirty="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20" y="898932"/>
            <a:ext cx="904592" cy="7908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20" y="1845231"/>
            <a:ext cx="925460" cy="8074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10" y="4672919"/>
            <a:ext cx="964644" cy="92605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4849"/>
            <a:ext cx="890994" cy="8315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" y="2037738"/>
            <a:ext cx="867953" cy="75702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7971"/>
            <a:ext cx="890568" cy="77924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424157" y="1299887"/>
            <a:ext cx="3124573" cy="5576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err="1" smtClean="0"/>
              <a:t>Ionizing</a:t>
            </a:r>
            <a:r>
              <a:rPr lang="fr-FR" dirty="0" smtClean="0"/>
              <a:t> radiations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Non </a:t>
            </a:r>
            <a:r>
              <a:rPr lang="fr-FR" dirty="0" err="1" smtClean="0"/>
              <a:t>ionizing</a:t>
            </a:r>
            <a:r>
              <a:rPr lang="fr-FR" dirty="0" smtClean="0"/>
              <a:t> radiations (RF)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 smtClean="0"/>
              <a:t>Handlings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hazard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 smtClean="0"/>
              <a:t>Fire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 smtClean="0"/>
              <a:t>Interferences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7" y="3946528"/>
            <a:ext cx="927947" cy="81195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5" y="3781697"/>
            <a:ext cx="933096" cy="81593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5" y="2808106"/>
            <a:ext cx="913764" cy="79979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5497"/>
            <a:ext cx="940280" cy="8198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0" y="5951208"/>
            <a:ext cx="864096" cy="7541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16216" y="1096056"/>
            <a:ext cx="2111475" cy="5299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anoxia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hazard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Chemical </a:t>
            </a:r>
            <a:r>
              <a:rPr lang="fr-FR" dirty="0" err="1" smtClean="0"/>
              <a:t>hazards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Noise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err="1" smtClean="0"/>
              <a:t>Ergonomics</a:t>
            </a:r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03" y="5668130"/>
            <a:ext cx="964877" cy="94208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55" y="5728236"/>
            <a:ext cx="974296" cy="8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57200" y="6480000"/>
            <a:ext cx="2133600" cy="365125"/>
          </a:xfrm>
        </p:spPr>
        <p:txBody>
          <a:bodyPr/>
          <a:lstStyle/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6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088000" y="0"/>
            <a:ext cx="6552727" cy="908720"/>
          </a:xfrm>
        </p:spPr>
        <p:txBody>
          <a:bodyPr/>
          <a:lstStyle/>
          <a:p>
            <a:r>
              <a:rPr lang="fr-FR" sz="2800" dirty="0" err="1">
                <a:latin typeface="+mn-lt"/>
              </a:rPr>
              <a:t>Safety</a:t>
            </a:r>
            <a:r>
              <a:rPr lang="fr-FR" sz="2800" dirty="0">
                <a:latin typeface="+mn-lt"/>
              </a:rPr>
              <a:t> management &amp; exploitation	</a:t>
            </a: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910840" y="6478270"/>
            <a:ext cx="3429000" cy="365125"/>
          </a:xfrm>
        </p:spPr>
        <p:txBody>
          <a:bodyPr/>
          <a:lstStyle/>
          <a:p>
            <a:pPr algn="ctr">
              <a:buNone/>
              <a:defRPr/>
            </a:pPr>
            <a:r>
              <a:rPr lang="fr-FR" sz="1000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sz="10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218098" y="6478270"/>
            <a:ext cx="1519262" cy="365125"/>
          </a:xfrm>
        </p:spPr>
        <p:txBody>
          <a:bodyPr/>
          <a:lstStyle/>
          <a:p>
            <a:pPr>
              <a:buNone/>
              <a:defRPr/>
            </a:pPr>
            <a:r>
              <a:rPr lang="fr-FR" sz="1000" dirty="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1319" y="1274507"/>
            <a:ext cx="8179408" cy="387414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defPPr>
              <a:defRPr lang="fr-FR"/>
            </a:defPPr>
            <a:lvl1pPr marL="342900" indent="-342900" eaLnBrk="0" hangingPunct="0">
              <a:lnSpc>
                <a:spcPct val="120000"/>
              </a:lnSpc>
              <a:defRPr sz="2400" kern="0">
                <a:latin typeface="+mn-lt"/>
              </a:defRPr>
            </a:lvl1pPr>
            <a:lvl2pPr marL="742950" lvl="1" indent="-285750" eaLnBrk="0" hangingPunct="0">
              <a:lnSpc>
                <a:spcPct val="120000"/>
              </a:lnSpc>
              <a:buChar char="–"/>
              <a:defRPr sz="2000" kern="0">
                <a:latin typeface="+mn-lt"/>
              </a:defRPr>
            </a:lvl2pPr>
            <a:lvl3pPr marL="1143000" indent="-228600" eaLnBrk="0" hangingPunct="0">
              <a:defRPr sz="2400">
                <a:latin typeface="+mn-lt"/>
              </a:defRPr>
            </a:lvl3pPr>
            <a:lvl4pPr marL="1600200" indent="-228600" eaLnBrk="0" hangingPunct="0">
              <a:buChar char="–"/>
              <a:defRPr sz="2000">
                <a:latin typeface="+mn-lt"/>
              </a:defRPr>
            </a:lvl4pPr>
            <a:lvl5pPr marL="2057400" indent="-228600" eaLnBrk="0" hangingPunct="0"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fr-FR" sz="1800" dirty="0"/>
              <a:t>Works, </a:t>
            </a:r>
            <a:r>
              <a:rPr lang="fr-FR" sz="1800" dirty="0" err="1"/>
              <a:t>logistics</a:t>
            </a:r>
            <a:r>
              <a:rPr lang="fr-FR" sz="1800" dirty="0"/>
              <a:t>, </a:t>
            </a:r>
            <a:r>
              <a:rPr lang="fr-FR" sz="1800" dirty="0" err="1"/>
              <a:t>environment</a:t>
            </a:r>
            <a:r>
              <a:rPr lang="fr-FR" sz="1800" dirty="0"/>
              <a:t>, </a:t>
            </a:r>
            <a:r>
              <a:rPr lang="fr-FR" sz="1800" dirty="0" err="1"/>
              <a:t>health</a:t>
            </a:r>
            <a:r>
              <a:rPr lang="fr-FR" sz="1800" dirty="0"/>
              <a:t> and </a:t>
            </a:r>
            <a:r>
              <a:rPr lang="fr-FR" sz="1800" dirty="0" err="1"/>
              <a:t>safety</a:t>
            </a:r>
            <a:r>
              <a:rPr lang="fr-FR" sz="1800" dirty="0"/>
              <a:t> team</a:t>
            </a:r>
          </a:p>
          <a:p>
            <a:r>
              <a:rPr lang="fr-FR" sz="1800" dirty="0" smtClean="0"/>
              <a:t>2 </a:t>
            </a:r>
            <a:r>
              <a:rPr lang="fr-FR" sz="1800" dirty="0"/>
              <a:t>Team leaders on </a:t>
            </a:r>
            <a:r>
              <a:rPr lang="fr-FR" sz="1800" dirty="0" err="1"/>
              <a:t>each</a:t>
            </a:r>
            <a:r>
              <a:rPr lang="fr-FR" sz="1800" dirty="0"/>
              <a:t> </a:t>
            </a:r>
            <a:r>
              <a:rPr lang="fr-FR" sz="1800" dirty="0" err="1"/>
              <a:t>experimental</a:t>
            </a:r>
            <a:r>
              <a:rPr lang="fr-FR" sz="1800" dirty="0"/>
              <a:t> station</a:t>
            </a:r>
          </a:p>
          <a:p>
            <a:r>
              <a:rPr lang="fr-FR" sz="1800" dirty="0" smtClean="0"/>
              <a:t>General </a:t>
            </a:r>
            <a:r>
              <a:rPr lang="fr-FR" sz="1800" dirty="0" err="1"/>
              <a:t>safety</a:t>
            </a:r>
            <a:r>
              <a:rPr lang="fr-FR" sz="1800" dirty="0"/>
              <a:t> </a:t>
            </a:r>
            <a:r>
              <a:rPr lang="fr-FR" sz="1800" dirty="0" err="1"/>
              <a:t>rules</a:t>
            </a:r>
            <a:r>
              <a:rPr lang="fr-FR" sz="1800" dirty="0"/>
              <a:t>, </a:t>
            </a:r>
            <a:r>
              <a:rPr lang="fr-FR" sz="1800" dirty="0" err="1"/>
              <a:t>procedures</a:t>
            </a:r>
            <a:r>
              <a:rPr lang="fr-FR" sz="1800" dirty="0"/>
              <a:t>, </a:t>
            </a:r>
            <a:r>
              <a:rPr lang="fr-FR" sz="1800" dirty="0" err="1"/>
              <a:t>safety</a:t>
            </a:r>
            <a:r>
              <a:rPr lang="fr-FR" sz="1800" dirty="0"/>
              <a:t> instructions</a:t>
            </a:r>
          </a:p>
          <a:p>
            <a:r>
              <a:rPr lang="fr-FR" sz="1800" dirty="0" err="1" smtClean="0"/>
              <a:t>Twice-monthly</a:t>
            </a:r>
            <a:r>
              <a:rPr lang="fr-FR" sz="1800" dirty="0" smtClean="0"/>
              <a:t> </a:t>
            </a:r>
            <a:r>
              <a:rPr lang="fr-FR" sz="1800" dirty="0"/>
              <a:t>meetings to manage exploitation and </a:t>
            </a:r>
            <a:r>
              <a:rPr lang="fr-FR" sz="1800" dirty="0" err="1"/>
              <a:t>prevent</a:t>
            </a:r>
            <a:r>
              <a:rPr lang="fr-FR" sz="1800" dirty="0"/>
              <a:t> </a:t>
            </a:r>
            <a:r>
              <a:rPr lang="fr-FR" sz="1800" dirty="0" err="1"/>
              <a:t>interferences</a:t>
            </a:r>
            <a:endParaRPr lang="fr-FR" sz="1800" dirty="0"/>
          </a:p>
          <a:p>
            <a:r>
              <a:rPr lang="fr-FR" sz="1800" dirty="0" err="1" smtClean="0"/>
              <a:t>Quaterly</a:t>
            </a:r>
            <a:r>
              <a:rPr lang="fr-FR" sz="1800" dirty="0" smtClean="0"/>
              <a:t> </a:t>
            </a:r>
            <a:r>
              <a:rPr lang="fr-FR" sz="1800" dirty="0"/>
              <a:t>meetings for land use of </a:t>
            </a:r>
            <a:r>
              <a:rPr lang="fr-FR" sz="1800" dirty="0" err="1" smtClean="0"/>
              <a:t>Synergium</a:t>
            </a:r>
            <a:r>
              <a:rPr lang="fr-FR" sz="1800" dirty="0" smtClean="0"/>
              <a:t> infrastructure</a:t>
            </a:r>
            <a:endParaRPr lang="fr-FR" sz="1800" dirty="0"/>
          </a:p>
          <a:p>
            <a:r>
              <a:rPr lang="fr-FR" sz="1800" dirty="0" smtClean="0"/>
              <a:t>Prior </a:t>
            </a:r>
            <a:r>
              <a:rPr lang="fr-FR" sz="1800" dirty="0" err="1"/>
              <a:t>authorization</a:t>
            </a:r>
            <a:r>
              <a:rPr lang="fr-FR" sz="1800" dirty="0"/>
              <a:t> </a:t>
            </a:r>
            <a:r>
              <a:rPr lang="fr-FR" sz="1800" dirty="0" err="1"/>
              <a:t>sheet</a:t>
            </a:r>
            <a:r>
              <a:rPr lang="fr-FR" sz="1800" dirty="0"/>
              <a:t> to </a:t>
            </a:r>
            <a:r>
              <a:rPr lang="fr-FR" sz="1800" dirty="0" err="1"/>
              <a:t>begin</a:t>
            </a:r>
            <a:r>
              <a:rPr lang="fr-FR" sz="1800" dirty="0"/>
              <a:t> a test</a:t>
            </a:r>
          </a:p>
          <a:p>
            <a:r>
              <a:rPr lang="fr-FR" sz="1800" dirty="0" err="1" smtClean="0"/>
              <a:t>Safety</a:t>
            </a:r>
            <a:r>
              <a:rPr lang="fr-FR" sz="1800" dirty="0" smtClean="0"/>
              <a:t> </a:t>
            </a:r>
            <a:r>
              <a:rPr lang="fr-FR" sz="1800" dirty="0"/>
              <a:t>inspections &amp; </a:t>
            </a:r>
            <a:r>
              <a:rPr lang="fr-FR" sz="1800" dirty="0" err="1"/>
              <a:t>safety</a:t>
            </a:r>
            <a:r>
              <a:rPr lang="fr-FR" sz="1800" dirty="0"/>
              <a:t> drills</a:t>
            </a:r>
          </a:p>
          <a:p>
            <a:r>
              <a:rPr lang="fr-FR" sz="1800" dirty="0" err="1" smtClean="0"/>
              <a:t>Periodical</a:t>
            </a:r>
            <a:r>
              <a:rPr lang="fr-FR" sz="1800" dirty="0" smtClean="0"/>
              <a:t> </a:t>
            </a:r>
            <a:r>
              <a:rPr lang="fr-FR" sz="1800" dirty="0"/>
              <a:t>and </a:t>
            </a:r>
            <a:r>
              <a:rPr lang="fr-FR" sz="1800" dirty="0" err="1"/>
              <a:t>regulatory</a:t>
            </a:r>
            <a:r>
              <a:rPr lang="fr-FR" sz="1800" dirty="0"/>
              <a:t> </a:t>
            </a:r>
            <a:r>
              <a:rPr lang="fr-FR" sz="1800" dirty="0" err="1"/>
              <a:t>controls</a:t>
            </a:r>
            <a:r>
              <a:rPr lang="fr-FR" sz="1800" dirty="0"/>
              <a:t> of </a:t>
            </a:r>
            <a:r>
              <a:rPr lang="fr-FR" sz="1800" dirty="0" err="1"/>
              <a:t>equipments</a:t>
            </a:r>
            <a:endParaRPr lang="fr-FR" sz="1800" dirty="0"/>
          </a:p>
          <a:p>
            <a:r>
              <a:rPr lang="fr-FR" sz="1800" dirty="0" err="1" smtClean="0"/>
              <a:t>Safety</a:t>
            </a:r>
            <a:r>
              <a:rPr lang="fr-FR" sz="1800" dirty="0" smtClean="0"/>
              <a:t> </a:t>
            </a:r>
            <a:r>
              <a:rPr lang="fr-FR" sz="1800" dirty="0"/>
              <a:t>training plan, </a:t>
            </a:r>
            <a:r>
              <a:rPr lang="fr-FR" sz="1800" dirty="0" err="1"/>
              <a:t>medical</a:t>
            </a:r>
            <a:r>
              <a:rPr lang="fr-FR" sz="1800" dirty="0"/>
              <a:t> supervision, </a:t>
            </a:r>
            <a:r>
              <a:rPr lang="fr-FR" sz="1800" dirty="0" err="1"/>
              <a:t>personal</a:t>
            </a:r>
            <a:r>
              <a:rPr lang="fr-FR" sz="1800" dirty="0"/>
              <a:t> protective </a:t>
            </a:r>
            <a:r>
              <a:rPr lang="fr-FR" sz="1800" dirty="0" err="1" smtClean="0"/>
              <a:t>equipments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317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03-04/04/2017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Safety and RAMI inputs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7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85888" y="185100"/>
            <a:ext cx="7062575" cy="90872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2800" dirty="0">
                <a:latin typeface="+mn-lt"/>
              </a:rPr>
              <a:t>Ionizing Radiation protection for CM Tests (1/2)</a:t>
            </a:r>
            <a:br>
              <a:rPr lang="en-US" sz="2800" dirty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6285" y="1045096"/>
            <a:ext cx="3964868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u="sng" dirty="0" smtClean="0">
                <a:latin typeface="+mn-lt"/>
              </a:rPr>
              <a:t>Radiation </a:t>
            </a:r>
            <a:r>
              <a:rPr lang="fr-FR" b="1" u="sng" dirty="0" err="1" smtClean="0">
                <a:latin typeface="+mn-lt"/>
              </a:rPr>
              <a:t>calculations</a:t>
            </a:r>
            <a:r>
              <a:rPr lang="fr-FR" b="1" u="sng" dirty="0" smtClean="0">
                <a:latin typeface="+mn-lt"/>
              </a:rPr>
              <a:t> and simulations</a:t>
            </a:r>
          </a:p>
          <a:p>
            <a:pPr>
              <a:buNone/>
            </a:pPr>
            <a:endParaRPr lang="fr-FR" dirty="0" smtClean="0">
              <a:latin typeface="+mn-lt"/>
            </a:endParaRPr>
          </a:p>
          <a:p>
            <a:pPr>
              <a:buNone/>
            </a:pPr>
            <a:endParaRPr lang="fr-FR" dirty="0">
              <a:latin typeface="+mn-lt"/>
            </a:endParaRPr>
          </a:p>
          <a:p>
            <a:pPr>
              <a:buNone/>
            </a:pPr>
            <a:endParaRPr lang="fr-FR" dirty="0" smtClean="0">
              <a:latin typeface="+mn-lt"/>
            </a:endParaRPr>
          </a:p>
          <a:p>
            <a:pPr>
              <a:buNone/>
            </a:pPr>
            <a:endParaRPr lang="fr-FR" dirty="0">
              <a:latin typeface="+mn-lt"/>
            </a:endParaRPr>
          </a:p>
          <a:p>
            <a:pPr>
              <a:buNone/>
            </a:pPr>
            <a:endParaRPr lang="fr-FR" dirty="0">
              <a:latin typeface="+mn-lt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754"/>
            <a:ext cx="7011180" cy="4017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58" y="2145754"/>
            <a:ext cx="196215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-972616" y="1763268"/>
            <a:ext cx="10225136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Cartography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1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hourly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dose rate </a:t>
            </a:r>
            <a:r>
              <a:rPr lang="fr-FR" sz="1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(H*(10)) 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an </a:t>
            </a:r>
            <a:r>
              <a:rPr lang="fr-FR" sz="1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electrons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flow at 0,1 </a:t>
            </a:r>
            <a:r>
              <a:rPr lang="fr-FR" sz="1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adapted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a 4% </a:t>
            </a:r>
            <a:r>
              <a:rPr lang="fr-FR" sz="14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pulsed</a:t>
            </a:r>
            <a:r>
              <a:rPr lang="fr-FR" sz="14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cycle)</a:t>
            </a:r>
            <a:endParaRPr lang="fr-FR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95192" y="1004481"/>
            <a:ext cx="1764650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200" i="1" dirty="0" smtClean="0">
                <a:latin typeface="+mn-lt"/>
              </a:rPr>
              <a:t>15 MeV (</a:t>
            </a:r>
            <a:r>
              <a:rPr lang="fr-FR" sz="1200" i="1" dirty="0" err="1" smtClean="0">
                <a:latin typeface="+mn-lt"/>
              </a:rPr>
              <a:t>uprating</a:t>
            </a:r>
            <a:r>
              <a:rPr lang="fr-FR" sz="1200" i="1" dirty="0" smtClean="0">
                <a:latin typeface="+mn-lt"/>
              </a:rPr>
              <a:t>)</a:t>
            </a:r>
          </a:p>
          <a:p>
            <a:pPr>
              <a:buNone/>
            </a:pPr>
            <a:r>
              <a:rPr lang="fr-FR" sz="1200" i="1" dirty="0" err="1" smtClean="0">
                <a:latin typeface="+mn-lt"/>
              </a:rPr>
              <a:t>Beam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i="1" dirty="0" err="1" smtClean="0">
                <a:latin typeface="+mn-lt"/>
              </a:rPr>
              <a:t>toward</a:t>
            </a:r>
            <a:r>
              <a:rPr lang="fr-FR" sz="1200" i="1" dirty="0" smtClean="0">
                <a:latin typeface="+mn-lt"/>
              </a:rPr>
              <a:t> the </a:t>
            </a:r>
            <a:r>
              <a:rPr lang="fr-FR" sz="1200" i="1" dirty="0" err="1" smtClean="0">
                <a:latin typeface="+mn-lt"/>
              </a:rPr>
              <a:t>North</a:t>
            </a:r>
            <a:endParaRPr lang="fr-FR" sz="1200" i="1" dirty="0" smtClean="0">
              <a:latin typeface="+mn-lt"/>
            </a:endParaRPr>
          </a:p>
          <a:p>
            <a:pPr>
              <a:buNone/>
            </a:pPr>
            <a:r>
              <a:rPr lang="fr-FR" sz="1200" i="1" dirty="0" err="1" smtClean="0">
                <a:latin typeface="+mn-lt"/>
              </a:rPr>
              <a:t>Usual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i="1" dirty="0" err="1" smtClean="0">
                <a:latin typeface="+mn-lt"/>
              </a:rPr>
              <a:t>concrete</a:t>
            </a:r>
            <a:r>
              <a:rPr lang="fr-FR" sz="1200" i="1" dirty="0" smtClean="0">
                <a:latin typeface="+mn-lt"/>
              </a:rPr>
              <a:t> (</a:t>
            </a:r>
            <a:r>
              <a:rPr lang="fr-FR" sz="1200" i="1" dirty="0" err="1" smtClean="0">
                <a:latin typeface="+mn-lt"/>
              </a:rPr>
              <a:t>uprating</a:t>
            </a:r>
            <a:r>
              <a:rPr lang="fr-FR" sz="1200" i="1" dirty="0" smtClean="0">
                <a:latin typeface="+mn-lt"/>
              </a:rPr>
              <a:t>)</a:t>
            </a:r>
            <a:endParaRPr lang="fr-FR" sz="1200" i="1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8532" y="6205574"/>
            <a:ext cx="629666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latin typeface="+mn-lt"/>
              </a:rPr>
              <a:t>&gt;&gt; </a:t>
            </a:r>
            <a:r>
              <a:rPr lang="fr-FR" dirty="0" err="1" smtClean="0">
                <a:latin typeface="+mn-lt"/>
              </a:rPr>
              <a:t>Exposure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level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outside</a:t>
            </a:r>
            <a:r>
              <a:rPr lang="fr-FR" dirty="0" smtClean="0">
                <a:latin typeface="+mn-lt"/>
              </a:rPr>
              <a:t> bunker compatible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public people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48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mtClean="0"/>
              <a:t>03-04/04/2017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mtClean="0"/>
              <a:t>Safety and RAMI inputs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3A18B84-9EFD-41B6-A5E4-D37CFBDD82D6}" type="slidenum">
              <a:rPr lang="fr-FR" smtClean="0"/>
              <a:pPr>
                <a:buFontTx/>
                <a:buNone/>
              </a:pPr>
              <a:t>8</a:t>
            </a:fld>
            <a:endParaRPr lang="fr-FR" dirty="0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1685888" y="185100"/>
            <a:ext cx="7062575" cy="90872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sz="2800" dirty="0">
                <a:latin typeface="+mn-lt"/>
              </a:rPr>
              <a:t>Ionizing Radiation protection for CM Tests </a:t>
            </a:r>
            <a:r>
              <a:rPr lang="en-US" sz="2800" dirty="0" smtClean="0">
                <a:latin typeface="+mn-lt"/>
              </a:rPr>
              <a:t>(2/2</a:t>
            </a:r>
            <a:r>
              <a:rPr lang="en-US" sz="2800" dirty="0">
                <a:latin typeface="+mn-lt"/>
              </a:rPr>
              <a:t>)</a:t>
            </a:r>
            <a:br>
              <a:rPr lang="en-US" sz="2800" dirty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009" y="1045581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Radiation protections : </a:t>
            </a:r>
            <a:r>
              <a:rPr lang="fr-FR" dirty="0" err="1" smtClean="0">
                <a:latin typeface="+mn-lt"/>
              </a:rPr>
              <a:t>concrete</a:t>
            </a:r>
            <a:r>
              <a:rPr lang="fr-FR" dirty="0" smtClean="0">
                <a:latin typeface="+mn-lt"/>
              </a:rPr>
              <a:t> bunker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roof</a:t>
            </a: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Homogeneity</a:t>
            </a:r>
            <a:r>
              <a:rPr lang="fr-FR" dirty="0" smtClean="0">
                <a:latin typeface="+mn-lt"/>
              </a:rPr>
              <a:t> control of the bunker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an </a:t>
            </a:r>
            <a:r>
              <a:rPr lang="fr-FR" dirty="0" err="1" smtClean="0">
                <a:latin typeface="+mn-lt"/>
              </a:rPr>
              <a:t>Xray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generator</a:t>
            </a: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Plugging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leaks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Lead (bricks, </a:t>
            </a:r>
            <a:r>
              <a:rPr lang="fr-FR" dirty="0" err="1" smtClean="0">
                <a:latin typeface="+mn-lt"/>
              </a:rPr>
              <a:t>leaves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balls</a:t>
            </a:r>
            <a:r>
              <a:rPr lang="fr-FR" dirty="0" smtClean="0">
                <a:latin typeface="+mn-lt"/>
              </a:rPr>
              <a:t>)</a:t>
            </a: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Safety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chain</a:t>
            </a:r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RF </a:t>
            </a:r>
            <a:r>
              <a:rPr lang="fr-FR" dirty="0" err="1" smtClean="0">
                <a:latin typeface="+mn-lt"/>
              </a:rPr>
              <a:t>shutdown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beyond</a:t>
            </a:r>
            <a:r>
              <a:rPr lang="fr-FR" dirty="0" smtClean="0">
                <a:latin typeface="+mn-lt"/>
              </a:rPr>
              <a:t> public </a:t>
            </a:r>
            <a:r>
              <a:rPr lang="fr-FR" dirty="0" err="1" smtClean="0">
                <a:latin typeface="+mn-lt"/>
              </a:rPr>
              <a:t>level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outside</a:t>
            </a:r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Controls</a:t>
            </a:r>
            <a:r>
              <a:rPr lang="fr-FR" dirty="0" smtClean="0">
                <a:latin typeface="+mn-lt"/>
              </a:rPr>
              <a:t> of the </a:t>
            </a:r>
            <a:r>
              <a:rPr lang="fr-FR" dirty="0" err="1" smtClean="0">
                <a:latin typeface="+mn-lt"/>
              </a:rPr>
              <a:t>chain</a:t>
            </a:r>
            <a:r>
              <a:rPr lang="fr-FR" dirty="0" smtClean="0">
                <a:latin typeface="+mn-lt"/>
              </a:rPr>
              <a:t> by radiation protection team</a:t>
            </a: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Monitoring of radiations </a:t>
            </a:r>
            <a:r>
              <a:rPr lang="fr-FR" dirty="0" err="1" smtClean="0">
                <a:latin typeface="+mn-lt"/>
              </a:rPr>
              <a:t>levels</a:t>
            </a:r>
            <a:r>
              <a:rPr lang="fr-FR" dirty="0" smtClean="0">
                <a:latin typeface="+mn-lt"/>
              </a:rPr>
              <a:t> :</a:t>
            </a:r>
            <a:endParaRPr lang="fr-FR" dirty="0">
              <a:latin typeface="+mn-lt"/>
            </a:endParaRPr>
          </a:p>
          <a:p>
            <a:pPr lvl="1">
              <a:buNone/>
            </a:pPr>
            <a:r>
              <a:rPr lang="fr-FR" dirty="0">
                <a:latin typeface="+mn-lt"/>
              </a:rPr>
              <a:t>&gt; </a:t>
            </a:r>
            <a:r>
              <a:rPr lang="fr-FR" dirty="0" smtClean="0">
                <a:latin typeface="+mn-lt"/>
              </a:rPr>
              <a:t>Gamma </a:t>
            </a:r>
            <a:r>
              <a:rPr lang="fr-FR" dirty="0">
                <a:latin typeface="+mn-lt"/>
              </a:rPr>
              <a:t>rays </a:t>
            </a:r>
            <a:r>
              <a:rPr lang="fr-FR" dirty="0" err="1" smtClean="0">
                <a:latin typeface="+mn-lt"/>
              </a:rPr>
              <a:t>measurer</a:t>
            </a:r>
            <a:r>
              <a:rPr lang="fr-FR" dirty="0" smtClean="0">
                <a:latin typeface="+mn-lt"/>
              </a:rPr>
              <a:t> (</a:t>
            </a:r>
            <a:r>
              <a:rPr lang="fr-FR" dirty="0" err="1">
                <a:latin typeface="+mn-lt"/>
              </a:rPr>
              <a:t>hourly</a:t>
            </a:r>
            <a:r>
              <a:rPr lang="fr-FR" dirty="0">
                <a:latin typeface="+mn-lt"/>
              </a:rPr>
              <a:t> dose rates)</a:t>
            </a:r>
          </a:p>
          <a:p>
            <a:pPr lvl="1">
              <a:buNone/>
            </a:pPr>
            <a:r>
              <a:rPr lang="fr-FR" dirty="0">
                <a:latin typeface="+mn-lt"/>
              </a:rPr>
              <a:t>&gt; Neutrons </a:t>
            </a:r>
            <a:r>
              <a:rPr lang="fr-FR" dirty="0" err="1">
                <a:latin typeface="+mn-lt"/>
              </a:rPr>
              <a:t>measurer</a:t>
            </a:r>
            <a:r>
              <a:rPr lang="fr-FR" dirty="0">
                <a:latin typeface="+mn-lt"/>
              </a:rPr>
              <a:t> (</a:t>
            </a:r>
            <a:r>
              <a:rPr lang="fr-FR" dirty="0" err="1">
                <a:latin typeface="+mn-lt"/>
              </a:rPr>
              <a:t>hourly</a:t>
            </a:r>
            <a:r>
              <a:rPr lang="fr-FR" dirty="0">
                <a:latin typeface="+mn-lt"/>
              </a:rPr>
              <a:t> dose rates)</a:t>
            </a:r>
          </a:p>
          <a:p>
            <a:pPr lvl="1">
              <a:buNone/>
            </a:pPr>
            <a:r>
              <a:rPr lang="fr-FR" dirty="0" smtClean="0">
                <a:latin typeface="+mn-lt"/>
              </a:rPr>
              <a:t>&gt; Cartographies </a:t>
            </a:r>
            <a:r>
              <a:rPr lang="fr-FR" dirty="0" err="1" smtClean="0">
                <a:latin typeface="+mn-lt"/>
              </a:rPr>
              <a:t>around</a:t>
            </a:r>
            <a:r>
              <a:rPr lang="fr-FR" dirty="0" smtClean="0">
                <a:latin typeface="+mn-lt"/>
              </a:rPr>
              <a:t> </a:t>
            </a:r>
            <a:r>
              <a:rPr lang="fr-FR" dirty="0">
                <a:latin typeface="+mn-lt"/>
              </a:rPr>
              <a:t>the bunker by radiation protection team</a:t>
            </a:r>
          </a:p>
          <a:p>
            <a:pPr lvl="1">
              <a:buNone/>
            </a:pPr>
            <a:r>
              <a:rPr lang="fr-FR" dirty="0" smtClean="0">
                <a:latin typeface="+mn-lt"/>
              </a:rPr>
              <a:t>&gt; </a:t>
            </a:r>
            <a:r>
              <a:rPr lang="fr-FR" dirty="0" err="1" smtClean="0">
                <a:latin typeface="+mn-lt"/>
              </a:rPr>
              <a:t>Dosemeter</a:t>
            </a:r>
            <a:r>
              <a:rPr lang="fr-FR" dirty="0" smtClean="0">
                <a:latin typeface="+mn-lt"/>
              </a:rPr>
              <a:t> films </a:t>
            </a:r>
            <a:r>
              <a:rPr lang="fr-FR" dirty="0" err="1" smtClean="0">
                <a:latin typeface="+mn-lt"/>
              </a:rPr>
              <a:t>around</a:t>
            </a:r>
            <a:r>
              <a:rPr lang="fr-FR" dirty="0" smtClean="0">
                <a:latin typeface="+mn-lt"/>
              </a:rPr>
              <a:t> the bunker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+mn-lt"/>
              </a:rPr>
              <a:t>Radiation </a:t>
            </a:r>
            <a:r>
              <a:rPr lang="fr-FR" dirty="0" err="1" smtClean="0">
                <a:latin typeface="+mn-lt"/>
              </a:rPr>
              <a:t>prevention</a:t>
            </a:r>
            <a:r>
              <a:rPr lang="fr-FR" dirty="0" smtClean="0">
                <a:latin typeface="+mn-lt"/>
              </a:rPr>
              <a:t> plan (DIMR), </a:t>
            </a:r>
            <a:r>
              <a:rPr lang="fr-FR" dirty="0" err="1" smtClean="0">
                <a:latin typeface="+mn-lt"/>
              </a:rPr>
              <a:t>procedures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signs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restricted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access</a:t>
            </a:r>
            <a:r>
              <a:rPr lang="fr-FR" dirty="0" smtClean="0">
                <a:latin typeface="+mn-lt"/>
              </a:rPr>
              <a:t>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+mn-lt"/>
              </a:rPr>
              <a:t>Authorized</a:t>
            </a:r>
            <a:r>
              <a:rPr lang="fr-FR" dirty="0" smtClean="0">
                <a:latin typeface="+mn-lt"/>
              </a:rPr>
              <a:t> staff, </a:t>
            </a:r>
            <a:r>
              <a:rPr lang="fr-FR" dirty="0" err="1" smtClean="0">
                <a:latin typeface="+mn-lt"/>
              </a:rPr>
              <a:t>safety</a:t>
            </a:r>
            <a:r>
              <a:rPr lang="fr-FR" dirty="0" smtClean="0">
                <a:latin typeface="+mn-lt"/>
              </a:rPr>
              <a:t> trainings</a:t>
            </a:r>
            <a:endParaRPr lang="fr-FR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5" b="11235"/>
          <a:stretch/>
        </p:blipFill>
        <p:spPr>
          <a:xfrm>
            <a:off x="6948264" y="1077384"/>
            <a:ext cx="2022080" cy="26530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61356" y="3723237"/>
            <a:ext cx="143757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1200" i="1" dirty="0" err="1" smtClean="0">
                <a:latin typeface="+mn-lt"/>
              </a:rPr>
              <a:t>Ionizing</a:t>
            </a:r>
            <a:r>
              <a:rPr lang="fr-FR" sz="1200" i="1" dirty="0" smtClean="0">
                <a:latin typeface="+mn-lt"/>
              </a:rPr>
              <a:t> </a:t>
            </a:r>
            <a:r>
              <a:rPr lang="fr-FR" sz="1200" i="1" dirty="0" err="1" smtClean="0">
                <a:latin typeface="+mn-lt"/>
              </a:rPr>
              <a:t>chamber</a:t>
            </a:r>
            <a:endParaRPr lang="fr-FR" sz="1200" i="1" dirty="0" smtClean="0">
              <a:latin typeface="+mn-lt"/>
            </a:endParaRPr>
          </a:p>
          <a:p>
            <a:pPr algn="ctr">
              <a:buNone/>
            </a:pPr>
            <a:r>
              <a:rPr lang="fr-FR" sz="1200" i="1" dirty="0" smtClean="0">
                <a:latin typeface="+mn-lt"/>
              </a:rPr>
              <a:t>150 </a:t>
            </a:r>
            <a:r>
              <a:rPr lang="fr-FR" sz="1200" i="1" dirty="0" err="1" smtClean="0">
                <a:latin typeface="+mn-lt"/>
              </a:rPr>
              <a:t>nSv</a:t>
            </a:r>
            <a:r>
              <a:rPr lang="fr-FR" sz="1200" i="1" dirty="0" smtClean="0">
                <a:latin typeface="+mn-lt"/>
              </a:rPr>
              <a:t>/h-0,15 Sv/h</a:t>
            </a:r>
          </a:p>
          <a:p>
            <a:pPr algn="ctr">
              <a:buNone/>
            </a:pPr>
            <a:r>
              <a:rPr lang="fr-FR" sz="1200" i="1" dirty="0" smtClean="0">
                <a:latin typeface="+mn-lt"/>
              </a:rPr>
              <a:t>OK for </a:t>
            </a:r>
            <a:r>
              <a:rPr lang="fr-FR" sz="1200" i="1" dirty="0" err="1" smtClean="0">
                <a:latin typeface="+mn-lt"/>
              </a:rPr>
              <a:t>Pulsed</a:t>
            </a:r>
            <a:r>
              <a:rPr lang="fr-FR" sz="1200" i="1" dirty="0" smtClean="0">
                <a:latin typeface="+mn-lt"/>
              </a:rPr>
              <a:t> cycle</a:t>
            </a:r>
          </a:p>
          <a:p>
            <a:pPr algn="ctr">
              <a:buNone/>
            </a:pPr>
            <a:endParaRPr lang="fr-FR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89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757200" y="6480000"/>
            <a:ext cx="2133600" cy="365125"/>
          </a:xfrm>
        </p:spPr>
        <p:txBody>
          <a:bodyPr/>
          <a:lstStyle/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9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088000" y="0"/>
            <a:ext cx="6552727" cy="908720"/>
          </a:xfrm>
        </p:spPr>
        <p:txBody>
          <a:bodyPr/>
          <a:lstStyle/>
          <a:p>
            <a:r>
              <a:rPr lang="fr-FR" sz="2800" dirty="0" smtClean="0">
                <a:latin typeface="+mn-lt"/>
              </a:rPr>
              <a:t>RAMI</a:t>
            </a:r>
            <a:endParaRPr lang="fr-FR" sz="2800" dirty="0">
              <a:latin typeface="+mn-lt"/>
            </a:endParaRPr>
          </a:p>
        </p:txBody>
      </p:sp>
      <p:sp>
        <p:nvSpPr>
          <p:cNvPr id="18" name="Espace réservé du contenu 1"/>
          <p:cNvSpPr txBox="1">
            <a:spLocks/>
          </p:cNvSpPr>
          <p:nvPr/>
        </p:nvSpPr>
        <p:spPr>
          <a:xfrm>
            <a:off x="218098" y="1083388"/>
            <a:ext cx="8768247" cy="521848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2400" kern="0" dirty="0" smtClean="0"/>
              <a:t>RAMI = </a:t>
            </a:r>
            <a:r>
              <a:rPr lang="en-US" sz="2400" kern="0" dirty="0"/>
              <a:t>Reliability, Availability, Maintainability and </a:t>
            </a:r>
            <a:r>
              <a:rPr lang="en-US" sz="2400" kern="0" dirty="0" err="1" smtClean="0"/>
              <a:t>Inspectability</a:t>
            </a:r>
            <a:endParaRPr lang="en-US" sz="2400" kern="0" dirty="0" smtClean="0"/>
          </a:p>
          <a:p>
            <a:pPr>
              <a:lnSpc>
                <a:spcPct val="120000"/>
              </a:lnSpc>
            </a:pPr>
            <a:r>
              <a:rPr lang="en-US" sz="2400" kern="0" dirty="0" smtClean="0"/>
              <a:t>Objective: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reduce </a:t>
            </a:r>
            <a:r>
              <a:rPr lang="en-US" sz="2000" kern="0" dirty="0"/>
              <a:t>the risk level of a main function breakdown</a:t>
            </a:r>
          </a:p>
          <a:p>
            <a:pPr lvl="1">
              <a:lnSpc>
                <a:spcPct val="120000"/>
              </a:lnSpc>
            </a:pPr>
            <a:r>
              <a:rPr lang="en-US" sz="2000" kern="0" dirty="0"/>
              <a:t>decrease the time to repair</a:t>
            </a:r>
            <a:endParaRPr lang="fr-FR" sz="2000" kern="0" dirty="0"/>
          </a:p>
          <a:p>
            <a:pPr>
              <a:lnSpc>
                <a:spcPct val="120000"/>
              </a:lnSpc>
            </a:pPr>
            <a:r>
              <a:rPr lang="en-US" sz="2400" kern="0" dirty="0" smtClean="0"/>
              <a:t>WHAT </a:t>
            </a:r>
            <a:r>
              <a:rPr lang="en-US" sz="2400" kern="0" dirty="0"/>
              <a:t>can go wrong, WHERE and </a:t>
            </a:r>
            <a:r>
              <a:rPr lang="en-US" sz="2400" kern="0" dirty="0" smtClean="0"/>
              <a:t>WHEN</a:t>
            </a:r>
          </a:p>
          <a:p>
            <a:pPr>
              <a:lnSpc>
                <a:spcPct val="120000"/>
              </a:lnSpc>
            </a:pPr>
            <a:r>
              <a:rPr lang="en-US" sz="2400" kern="0" dirty="0" smtClean="0"/>
              <a:t>Strategy:</a:t>
            </a:r>
          </a:p>
          <a:p>
            <a:pPr lvl="1">
              <a:lnSpc>
                <a:spcPct val="120000"/>
              </a:lnSpc>
            </a:pPr>
            <a:r>
              <a:rPr lang="en-US" sz="2000" kern="0" dirty="0"/>
              <a:t>spare </a:t>
            </a:r>
            <a:r>
              <a:rPr lang="en-US" sz="2000" kern="0" dirty="0" smtClean="0"/>
              <a:t>components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back-up systems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Maintenance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component standardization</a:t>
            </a:r>
          </a:p>
          <a:p>
            <a:pPr lvl="1">
              <a:lnSpc>
                <a:spcPct val="120000"/>
              </a:lnSpc>
            </a:pPr>
            <a:r>
              <a:rPr lang="en-US" sz="2000" kern="0" dirty="0" smtClean="0"/>
              <a:t>systems </a:t>
            </a:r>
            <a:r>
              <a:rPr lang="en-US" sz="2000" kern="0" dirty="0"/>
              <a:t>design </a:t>
            </a:r>
            <a:r>
              <a:rPr lang="en-US" sz="2000" kern="0" dirty="0" smtClean="0"/>
              <a:t>optimization</a:t>
            </a: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2910840" y="647827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fr-FR" sz="1000" smtClean="0">
                <a:solidFill>
                  <a:srgbClr val="000000">
                    <a:tint val="75000"/>
                  </a:srgbClr>
                </a:solidFill>
              </a:rPr>
              <a:t>Safety and RAMI inputs</a:t>
            </a:r>
            <a:endParaRPr lang="fr-FR" sz="1000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>
          <a:xfrm>
            <a:off x="218098" y="6478270"/>
            <a:ext cx="1519262" cy="365125"/>
          </a:xfrm>
        </p:spPr>
        <p:txBody>
          <a:bodyPr/>
          <a:lstStyle/>
          <a:p>
            <a:pPr>
              <a:defRPr/>
            </a:pPr>
            <a:r>
              <a:rPr lang="fr-FR" sz="1000" smtClean="0">
                <a:solidFill>
                  <a:srgbClr val="000000">
                    <a:tint val="75000"/>
                  </a:srgbClr>
                </a:solidFill>
              </a:rPr>
              <a:t>03-04/04/2017</a:t>
            </a:r>
            <a:endParaRPr lang="en-US" sz="100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noAutofit/>
      </a:bodyPr>
      <a:lstStyle>
        <a:defPPr>
          <a:lnSpc>
            <a:spcPct val="120000"/>
          </a:lnSpc>
          <a:defRPr sz="2000" kern="0" dirty="0" smtClean="0">
            <a:latin typeface="+mj-lt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144051</TotalTime>
  <Words>587</Words>
  <Application>Microsoft Office PowerPoint</Application>
  <PresentationFormat>Affichage à l'écran (4:3)</PresentationFormat>
  <Paragraphs>200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Comic Sans MS</vt:lpstr>
      <vt:lpstr>Times New Roman</vt:lpstr>
      <vt:lpstr>6_IPHI_CP</vt:lpstr>
      <vt:lpstr>Critical design review #1  for medium beta cavity cryomodules  3-4 APRIL 2017 - SAFETY AND RAMI INPUTS - Franck Peauger  OLIVIER KUSTER (INSTALLATION AND SAFETY MANAGER)     </vt:lpstr>
      <vt:lpstr>SAFETY FOR THE ESS CRYOMODULE</vt:lpstr>
      <vt:lpstr>Présentation PowerPoint</vt:lpstr>
      <vt:lpstr>Safety Risks analysis</vt:lpstr>
      <vt:lpstr>MAIN Hazards for ESS tests in saclay</vt:lpstr>
      <vt:lpstr>Safety management &amp; exploitation </vt:lpstr>
      <vt:lpstr>Ionizing Radiation protection for CM Tests (1/2) </vt:lpstr>
      <vt:lpstr>Ionizing Radiation protection for CM Tests (2/2) </vt:lpstr>
      <vt:lpstr>RAMI</vt:lpstr>
      <vt:lpstr>What can go wrong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Av. Prog</dc:title>
  <dc:creator>PEAUGER  Franck</dc:creator>
  <cp:lastModifiedBy>PEAUGER  Franck</cp:lastModifiedBy>
  <cp:revision>4326</cp:revision>
  <cp:lastPrinted>2017-01-16T11:28:52Z</cp:lastPrinted>
  <dcterms:created xsi:type="dcterms:W3CDTF">2006-03-11T15:04:19Z</dcterms:created>
  <dcterms:modified xsi:type="dcterms:W3CDTF">2017-04-04T10:06:26Z</dcterms:modified>
</cp:coreProperties>
</file>