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502007" r:id="rId1"/>
  </p:sldMasterIdLst>
  <p:notesMasterIdLst>
    <p:notesMasterId r:id="rId16"/>
  </p:notesMasterIdLst>
  <p:handoutMasterIdLst>
    <p:handoutMasterId r:id="rId17"/>
  </p:handoutMasterIdLst>
  <p:sldIdLst>
    <p:sldId id="2340" r:id="rId2"/>
    <p:sldId id="2416" r:id="rId3"/>
    <p:sldId id="2370" r:id="rId4"/>
    <p:sldId id="2420" r:id="rId5"/>
    <p:sldId id="2425" r:id="rId6"/>
    <p:sldId id="2426" r:id="rId7"/>
    <p:sldId id="2432" r:id="rId8"/>
    <p:sldId id="2417" r:id="rId9"/>
    <p:sldId id="2430" r:id="rId10"/>
    <p:sldId id="2436" r:id="rId11"/>
    <p:sldId id="2421" r:id="rId12"/>
    <p:sldId id="2434" r:id="rId13"/>
    <p:sldId id="2422" r:id="rId14"/>
    <p:sldId id="2369" r:id="rId15"/>
  </p:sldIdLst>
  <p:sldSz cx="9144000" cy="6858000" type="screen4x3"/>
  <p:notesSz cx="7099300" cy="10234613"/>
  <p:defaultTextStyle>
    <a:defPPr>
      <a:defRPr lang="fr-FR"/>
    </a:defPPr>
    <a:lvl1pPr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5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nard Bertrand" initials="R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CCCC"/>
    <a:srgbClr val="6BA6ED"/>
    <a:srgbClr val="FFFF99"/>
    <a:srgbClr val="CCCC00"/>
    <a:srgbClr val="CCFFCC"/>
    <a:srgbClr val="00823B"/>
    <a:srgbClr val="CC3300"/>
    <a:srgbClr val="FF99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94" autoAdjust="0"/>
    <p:restoredTop sz="94591" autoAdjust="0"/>
  </p:normalViewPr>
  <p:slideViewPr>
    <p:cSldViewPr snapToGrid="0">
      <p:cViewPr varScale="1">
        <p:scale>
          <a:sx n="110" d="100"/>
          <a:sy n="110" d="100"/>
        </p:scale>
        <p:origin x="1266" y="102"/>
      </p:cViewPr>
      <p:guideLst>
        <p:guide orient="horz" pos="2183"/>
        <p:guide pos="2857"/>
      </p:guideLst>
    </p:cSldViewPr>
  </p:slideViewPr>
  <p:outlineViewPr>
    <p:cViewPr>
      <p:scale>
        <a:sx n="33" d="100"/>
        <a:sy n="33" d="100"/>
      </p:scale>
      <p:origin x="0" y="485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288" y="120"/>
      </p:cViewPr>
      <p:guideLst>
        <p:guide orient="horz" pos="3225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3077320" cy="512223"/>
          </a:xfrm>
          <a:prstGeom prst="rect">
            <a:avLst/>
          </a:prstGeom>
        </p:spPr>
        <p:txBody>
          <a:bodyPr vert="horz" lIns="94736" tIns="47369" rIns="94736" bIns="47369" rtlCol="0"/>
          <a:lstStyle>
            <a:lvl1pPr algn="l">
              <a:defRPr sz="1200"/>
            </a:lvl1pPr>
          </a:lstStyle>
          <a:p>
            <a:pPr>
              <a:buNone/>
              <a:defRPr/>
            </a:pP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0294" y="4"/>
            <a:ext cx="3077319" cy="512223"/>
          </a:xfrm>
          <a:prstGeom prst="rect">
            <a:avLst/>
          </a:prstGeom>
        </p:spPr>
        <p:txBody>
          <a:bodyPr vert="horz" lIns="94736" tIns="47369" rIns="94736" bIns="47369" rtlCol="0"/>
          <a:lstStyle>
            <a:lvl1pPr algn="r">
              <a:defRPr sz="1200"/>
            </a:lvl1pPr>
          </a:lstStyle>
          <a:p>
            <a:pPr>
              <a:buNone/>
              <a:defRPr/>
            </a:pPr>
            <a:fld id="{D7381257-66DF-4C83-A00A-A00637A2B8FE}" type="datetimeFigureOut">
              <a:rPr lang="fr-FR"/>
              <a:pPr>
                <a:buNone/>
                <a:defRPr/>
              </a:pPr>
              <a:t>04/04/2017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2" y="9720758"/>
            <a:ext cx="3077320" cy="512223"/>
          </a:xfrm>
          <a:prstGeom prst="rect">
            <a:avLst/>
          </a:prstGeom>
        </p:spPr>
        <p:txBody>
          <a:bodyPr vert="horz" lIns="94736" tIns="47369" rIns="94736" bIns="47369" rtlCol="0" anchor="b"/>
          <a:lstStyle>
            <a:lvl1pPr algn="l">
              <a:defRPr sz="1200"/>
            </a:lvl1pPr>
          </a:lstStyle>
          <a:p>
            <a:pPr>
              <a:buNone/>
              <a:defRPr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0294" y="9720758"/>
            <a:ext cx="3077319" cy="512223"/>
          </a:xfrm>
          <a:prstGeom prst="rect">
            <a:avLst/>
          </a:prstGeom>
        </p:spPr>
        <p:txBody>
          <a:bodyPr vert="horz" lIns="94736" tIns="47369" rIns="94736" bIns="47369" rtlCol="0" anchor="b"/>
          <a:lstStyle>
            <a:lvl1pPr algn="r">
              <a:defRPr sz="1200"/>
            </a:lvl1pPr>
          </a:lstStyle>
          <a:p>
            <a:pPr>
              <a:buNone/>
              <a:defRPr/>
            </a:pPr>
            <a:fld id="{E3655026-EC26-4D0C-B2BC-89811960C8F1}" type="slidenum">
              <a:rPr lang="fr-FR"/>
              <a:pPr>
                <a:buNone/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002328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4"/>
            <a:ext cx="3077320" cy="512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36" tIns="47369" rIns="94736" bIns="47369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294" y="4"/>
            <a:ext cx="3077319" cy="512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36" tIns="47369" rIns="94736" bIns="4736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8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762" y="4862018"/>
            <a:ext cx="5679778" cy="460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36" tIns="47369" rIns="94736" bIns="47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758"/>
            <a:ext cx="3077320" cy="512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36" tIns="47369" rIns="94736" bIns="47369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294" y="9720758"/>
            <a:ext cx="3077319" cy="512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36" tIns="47369" rIns="94736" bIns="4736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8BDF97A-C648-401A-8383-DC0E87CEF8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43857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153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671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1095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4441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3752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226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9824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960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858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556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6874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575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426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175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5445224"/>
            <a:ext cx="4788464" cy="288032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514" y="3004220"/>
            <a:ext cx="1009994" cy="109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3463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 descr="bandeau_intercalai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576263" y="6305550"/>
            <a:ext cx="14509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6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263" y="5876925"/>
            <a:ext cx="2700337" cy="365125"/>
          </a:xfrm>
        </p:spPr>
        <p:txBody>
          <a:bodyPr/>
          <a:lstStyle>
            <a:lvl1pPr>
              <a:defRPr dirty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720B9139-BAE7-44D3-A8B0-998EE27CB7D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263" y="5445125"/>
            <a:ext cx="2700337" cy="365125"/>
          </a:xfrm>
          <a:prstGeom prst="rect">
            <a:avLst/>
          </a:prstGeom>
        </p:spPr>
        <p:txBody>
          <a:bodyPr/>
          <a:lstStyle>
            <a:lvl1pPr algn="l">
              <a:defRPr dirty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Planning tools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622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‹N°›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2" name="Ellipse 1"/>
          <p:cNvSpPr/>
          <p:nvPr userDrawn="1"/>
        </p:nvSpPr>
        <p:spPr>
          <a:xfrm>
            <a:off x="8460432" y="260648"/>
            <a:ext cx="504056" cy="504056"/>
          </a:xfrm>
          <a:prstGeom prst="ellipse">
            <a:avLst/>
          </a:prstGeom>
          <a:solidFill>
            <a:srgbClr val="33CC33"/>
          </a:solidFill>
        </p:spPr>
        <p:txBody>
          <a:bodyPr wrap="square" rtlCol="0" anchor="ctr">
            <a:spAutoFit/>
          </a:bodyPr>
          <a:lstStyle/>
          <a:p>
            <a:pPr algn="ctr">
              <a:buFontTx/>
              <a:buNone/>
            </a:pPr>
            <a:endParaRPr lang="fr-FR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91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‹N°›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7" name="Ellipse 6"/>
          <p:cNvSpPr/>
          <p:nvPr userDrawn="1"/>
        </p:nvSpPr>
        <p:spPr>
          <a:xfrm>
            <a:off x="8460432" y="260648"/>
            <a:ext cx="504056" cy="504056"/>
          </a:xfrm>
          <a:prstGeom prst="ellipse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ctr">
              <a:buFontTx/>
              <a:buNone/>
            </a:pPr>
            <a:endParaRPr lang="fr-FR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8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jourd'hu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‹N°›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3468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Réunion pro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66626" y="6479246"/>
            <a:ext cx="1519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1000" smtClean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889125" y="6479245"/>
            <a:ext cx="34256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smtClean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 algn="ctr">
              <a:buFontTx/>
              <a:buNone/>
            </a:pPr>
            <a:r>
              <a:rPr lang="en-US" smtClean="0"/>
              <a:t>Planning tools</a:t>
            </a:r>
            <a:endParaRPr lang="en-US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834659" y="6474563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fr-FR" sz="1200" smtClean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‹N°›</a:t>
            </a:fld>
            <a:endParaRPr lang="fr-FR" dirty="0"/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889125" y="52752"/>
            <a:ext cx="5859338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pic>
        <p:nvPicPr>
          <p:cNvPr id="10" name="Image 9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08185" y="113498"/>
            <a:ext cx="660074" cy="633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2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8172464" cy="49685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2051720" y="6305192"/>
            <a:ext cx="593982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Planning tools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pic>
        <p:nvPicPr>
          <p:cNvPr id="6" name="Image 5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6524" y="21600"/>
            <a:ext cx="900000" cy="9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7858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>
          <a:xfrm>
            <a:off x="2051720" y="6305192"/>
            <a:ext cx="593982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Planning tools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280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8"/>
          </p:nvPr>
        </p:nvSpPr>
        <p:spPr>
          <a:xfrm>
            <a:off x="2051720" y="6305192"/>
            <a:ext cx="593982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Planning tools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5148000" y="2016000"/>
            <a:ext cx="3492000" cy="3690000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6886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uv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/>
              <a:pPr>
                <a:buFontTx/>
                <a:buNone/>
                <a:defRPr/>
              </a:pPr>
              <a:t>‹N°›</a:t>
            </a:fld>
            <a:r>
              <a:rPr lang="en-US" dirty="0" smtClean="0"/>
              <a:t> / 153</a:t>
            </a:r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8460432" y="116632"/>
            <a:ext cx="576635" cy="4862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5168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667500"/>
            <a:ext cx="51435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fld id="{6424A34A-A9B6-40AE-A3E4-8676718D147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7" name="Image 6" descr="bandeau_texte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pic>
        <p:nvPicPr>
          <p:cNvPr id="9" name="Picture 2" descr="http://irfu-i.cea.fr/Page/500/irfu_signature_cea_saclay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5" y="41096"/>
            <a:ext cx="451732" cy="51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02" y="608350"/>
            <a:ext cx="533313" cy="29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49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008" r:id="rId1"/>
    <p:sldLayoutId id="2147502009" r:id="rId2"/>
    <p:sldLayoutId id="2147502010" r:id="rId3"/>
    <p:sldLayoutId id="2147502011" r:id="rId4"/>
    <p:sldLayoutId id="2147502012" r:id="rId5"/>
    <p:sldLayoutId id="2147502013" r:id="rId6"/>
    <p:sldLayoutId id="2147502014" r:id="rId7"/>
    <p:sldLayoutId id="2147502015" r:id="rId8"/>
    <p:sldLayoutId id="2147502016" r:id="rId9"/>
    <p:sldLayoutId id="2147502017" r:id="rId10"/>
    <p:sldLayoutId id="2147502018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fontAlgn="base" latinLnBrk="0" hangingPunct="1">
        <a:spcBef>
          <a:spcPct val="0"/>
        </a:spcBef>
        <a:spcAft>
          <a:spcPct val="0"/>
        </a:spcAft>
        <a:buNone/>
        <a:defRPr lang="fr-FR" sz="2200" b="1" i="0" kern="1200" cap="all" baseline="0" dirty="0"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698016" y="723014"/>
            <a:ext cx="5445984" cy="4399218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Critical design </a:t>
            </a:r>
            <a:r>
              <a:rPr lang="fr-FR" b="1" dirty="0" err="1" smtClean="0">
                <a:solidFill>
                  <a:schemeClr val="tx1"/>
                </a:solidFill>
              </a:rPr>
              <a:t>review</a:t>
            </a:r>
            <a:r>
              <a:rPr lang="fr-FR" b="1" dirty="0" smtClean="0">
                <a:solidFill>
                  <a:schemeClr val="tx1"/>
                </a:solidFill>
              </a:rPr>
              <a:t> #1 </a:t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b="1" dirty="0" smtClean="0">
                <a:solidFill>
                  <a:schemeClr val="tx1"/>
                </a:solidFill>
              </a:rPr>
              <a:t>for medium beta </a:t>
            </a:r>
            <a:r>
              <a:rPr lang="fr-FR" b="1" dirty="0" err="1" smtClean="0">
                <a:solidFill>
                  <a:schemeClr val="tx1"/>
                </a:solidFill>
              </a:rPr>
              <a:t>cavity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cryomodules</a:t>
            </a:r>
            <a:r>
              <a:rPr lang="fr-FR" b="1" dirty="0" smtClean="0">
                <a:solidFill>
                  <a:schemeClr val="tx1"/>
                </a:solidFill>
              </a:rPr>
              <a:t/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sz="4000" b="1" dirty="0" smtClean="0">
                <a:solidFill>
                  <a:schemeClr val="tx1"/>
                </a:solidFill>
              </a:rPr>
              <a:t/>
            </a:r>
            <a:br>
              <a:rPr lang="fr-FR" sz="4000" b="1" dirty="0" smtClean="0">
                <a:solidFill>
                  <a:schemeClr val="tx1"/>
                </a:solidFill>
              </a:rPr>
            </a:br>
            <a:r>
              <a:rPr lang="fr-FR" sz="2000" dirty="0" smtClean="0">
                <a:solidFill>
                  <a:schemeClr val="tx1"/>
                </a:solidFill>
              </a:rPr>
              <a:t>3-4 APRIL 2017</a:t>
            </a:r>
            <a:r>
              <a:rPr lang="fr-FR" sz="2400" dirty="0" smtClean="0">
                <a:solidFill>
                  <a:schemeClr val="tx1"/>
                </a:solidFill>
              </a:rPr>
              <a:t/>
            </a:r>
            <a:br>
              <a:rPr lang="fr-FR" sz="2400" dirty="0" smtClean="0">
                <a:solidFill>
                  <a:schemeClr val="tx1"/>
                </a:solidFill>
              </a:rPr>
            </a:br>
            <a:r>
              <a:rPr lang="fr-FR" sz="2000" b="1" dirty="0">
                <a:solidFill>
                  <a:schemeClr val="tx1"/>
                </a:solidFill>
              </a:rPr>
              <a:t>-</a:t>
            </a:r>
            <a:r>
              <a:rPr lang="fr-FR" sz="2400" b="1" dirty="0">
                <a:solidFill>
                  <a:schemeClr val="tx1"/>
                </a:solidFill>
              </a:rPr>
              <a:t/>
            </a:r>
            <a:br>
              <a:rPr lang="fr-FR" sz="2400" b="1" dirty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PLANNING TOOLS</a:t>
            </a:r>
            <a:r>
              <a:rPr lang="fr-FR" sz="2400" b="1" dirty="0" smtClean="0">
                <a:solidFill>
                  <a:schemeClr val="tx1"/>
                </a:solidFill>
              </a:rPr>
              <a:t/>
            </a:r>
            <a:br>
              <a:rPr lang="fr-FR" sz="2400" b="1" dirty="0" smtClean="0">
                <a:solidFill>
                  <a:schemeClr val="tx1"/>
                </a:solidFill>
              </a:rPr>
            </a:br>
            <a:r>
              <a:rPr lang="fr-FR" sz="2400" b="1" dirty="0" smtClean="0">
                <a:solidFill>
                  <a:schemeClr val="tx1"/>
                </a:solidFill>
              </a:rPr>
              <a:t>-</a:t>
            </a:r>
            <a:r>
              <a:rPr lang="fr-FR" sz="3200" b="1" dirty="0" smtClean="0">
                <a:solidFill>
                  <a:schemeClr val="tx1"/>
                </a:solidFill>
              </a:rPr>
              <a:t/>
            </a:r>
            <a:br>
              <a:rPr lang="fr-FR" sz="3200" b="1" dirty="0" smtClean="0">
                <a:solidFill>
                  <a:schemeClr val="tx1"/>
                </a:solidFill>
              </a:rPr>
            </a:br>
            <a:r>
              <a:rPr lang="fr-FR" sz="1800" b="1" dirty="0" err="1" smtClean="0">
                <a:solidFill>
                  <a:schemeClr val="tx1"/>
                </a:solidFill>
              </a:rPr>
              <a:t>XAVIer</a:t>
            </a: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</a:rPr>
              <a:t>hanus</a:t>
            </a:r>
            <a:r>
              <a:rPr lang="fr-FR" b="1" dirty="0" smtClean="0">
                <a:solidFill>
                  <a:schemeClr val="tx1"/>
                </a:solidFill>
              </a:rPr>
              <a:t/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/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 smtClean="0">
                <a:solidFill>
                  <a:schemeClr val="tx1"/>
                </a:solidFill>
              </a:rPr>
              <a:t/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sz="3200" dirty="0">
                <a:solidFill>
                  <a:schemeClr val="tx1"/>
                </a:solidFill>
              </a:rPr>
              <a:t/>
            </a:r>
            <a:br>
              <a:rPr lang="fr-FR" sz="3200" dirty="0">
                <a:solidFill>
                  <a:schemeClr val="tx1"/>
                </a:solidFill>
              </a:rPr>
            </a:br>
            <a:endParaRPr lang="fr-F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2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10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2088644" y="0"/>
            <a:ext cx="6552727" cy="908720"/>
          </a:xfrm>
        </p:spPr>
        <p:txBody>
          <a:bodyPr/>
          <a:lstStyle/>
          <a:p>
            <a:r>
              <a:rPr lang="fr-FR" sz="2800" dirty="0" smtClean="0"/>
              <a:t>CEA.LEV.0 – CM DEVELOPMENT PLAN (2)</a:t>
            </a:r>
            <a:endParaRPr lang="fr-FR" sz="2800" dirty="0"/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defRPr/>
            </a:pPr>
            <a:r>
              <a:rPr lang="en-US" sz="1000" smtClean="0">
                <a:solidFill>
                  <a:srgbClr val="000000">
                    <a:tint val="75000"/>
                  </a:srgbClr>
                </a:solidFill>
              </a:rPr>
              <a:t>Planning tools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3962" r="2377" b="3191"/>
          <a:stretch/>
        </p:blipFill>
        <p:spPr>
          <a:xfrm>
            <a:off x="582921" y="1004936"/>
            <a:ext cx="8084837" cy="55604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2921" y="4454304"/>
            <a:ext cx="2327919" cy="1629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None/>
            </a:pPr>
            <a:endParaRPr lang="fr-FR" sz="11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3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11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2088644" y="0"/>
            <a:ext cx="6552727" cy="908720"/>
          </a:xfrm>
        </p:spPr>
        <p:txBody>
          <a:bodyPr/>
          <a:lstStyle/>
          <a:p>
            <a:r>
              <a:rPr lang="fr-FR" sz="2800" dirty="0" smtClean="0"/>
              <a:t>CEA.LEV.I – ESSI_CRYOMODULE (1)</a:t>
            </a:r>
            <a:endParaRPr lang="fr-FR" sz="2800" dirty="0"/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defRPr/>
            </a:pPr>
            <a:r>
              <a:rPr lang="en-US" sz="1000" smtClean="0">
                <a:solidFill>
                  <a:srgbClr val="000000">
                    <a:tint val="75000"/>
                  </a:srgbClr>
                </a:solidFill>
              </a:rPr>
              <a:t>Planning tools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23" y="1019891"/>
            <a:ext cx="3778504" cy="53472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40" y="1019026"/>
            <a:ext cx="3778504" cy="534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9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12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2088644" y="0"/>
            <a:ext cx="6552727" cy="908720"/>
          </a:xfrm>
        </p:spPr>
        <p:txBody>
          <a:bodyPr/>
          <a:lstStyle/>
          <a:p>
            <a:r>
              <a:rPr lang="fr-FR" sz="2800" dirty="0" smtClean="0"/>
              <a:t>CEA.LEV.I – ESSI_CRYOMODULE (2)</a:t>
            </a:r>
            <a:endParaRPr lang="fr-FR" sz="2800" dirty="0"/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defRPr/>
            </a:pPr>
            <a:r>
              <a:rPr lang="en-US" sz="1000" smtClean="0">
                <a:solidFill>
                  <a:srgbClr val="000000">
                    <a:tint val="75000"/>
                  </a:srgbClr>
                </a:solidFill>
              </a:rPr>
              <a:t>Planning tools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" t="7559" r="3564" b="4567"/>
          <a:stretch/>
        </p:blipFill>
        <p:spPr>
          <a:xfrm>
            <a:off x="590012" y="1167896"/>
            <a:ext cx="8070656" cy="537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0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13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2088644" y="0"/>
            <a:ext cx="6552727" cy="908720"/>
          </a:xfrm>
        </p:spPr>
        <p:txBody>
          <a:bodyPr/>
          <a:lstStyle/>
          <a:p>
            <a:r>
              <a:rPr lang="fr-FR" sz="2800" dirty="0" smtClean="0"/>
              <a:t>conclusion</a:t>
            </a:r>
            <a:endParaRPr lang="fr-FR" sz="2800" dirty="0"/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defRPr/>
            </a:pPr>
            <a:r>
              <a:rPr lang="en-US" sz="1000" smtClean="0">
                <a:solidFill>
                  <a:srgbClr val="000000">
                    <a:tint val="75000"/>
                  </a:srgbClr>
                </a:solidFill>
              </a:rPr>
              <a:t>Planning tools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88887" y="1285592"/>
            <a:ext cx="8401913" cy="47983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fr-FR" sz="2000" kern="0" dirty="0" smtClean="0">
                <a:latin typeface="+mj-lt"/>
              </a:rPr>
              <a:t> Planification </a:t>
            </a:r>
            <a:r>
              <a:rPr lang="fr-FR" sz="2000" kern="0" dirty="0" err="1" smtClean="0">
                <a:latin typeface="+mj-lt"/>
              </a:rPr>
              <a:t>tools</a:t>
            </a:r>
            <a:r>
              <a:rPr lang="fr-FR" sz="2000" kern="0" dirty="0" smtClean="0">
                <a:latin typeface="+mj-lt"/>
              </a:rPr>
              <a:t> are </a:t>
            </a:r>
            <a:r>
              <a:rPr lang="fr-FR" sz="2000" kern="0" dirty="0" err="1" smtClean="0">
                <a:latin typeface="+mj-lt"/>
              </a:rPr>
              <a:t>available</a:t>
            </a:r>
            <a:r>
              <a:rPr lang="fr-FR" sz="2000" kern="0" dirty="0" smtClean="0">
                <a:latin typeface="+mj-lt"/>
              </a:rPr>
              <a:t> and </a:t>
            </a:r>
            <a:r>
              <a:rPr lang="fr-FR" sz="2000" kern="0" dirty="0" err="1" smtClean="0">
                <a:latin typeface="+mj-lt"/>
              </a:rPr>
              <a:t>regularly</a:t>
            </a: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updated</a:t>
            </a:r>
            <a:r>
              <a:rPr lang="fr-FR" sz="2000" kern="0" dirty="0" smtClean="0">
                <a:latin typeface="+mj-lt"/>
              </a:rPr>
              <a:t>, </a:t>
            </a:r>
            <a:r>
              <a:rPr lang="fr-FR" sz="2000" kern="0" dirty="0" err="1" smtClean="0">
                <a:latin typeface="+mj-lt"/>
              </a:rPr>
              <a:t>with</a:t>
            </a: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reactivity</a:t>
            </a:r>
            <a:r>
              <a:rPr lang="fr-FR" sz="2000" kern="0" dirty="0" smtClean="0">
                <a:latin typeface="+mj-lt"/>
              </a:rPr>
              <a:t>.</a:t>
            </a:r>
            <a:endParaRPr lang="fr-FR" sz="2000" kern="0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fr-FR" sz="2000" kern="0" dirty="0" smtClean="0">
                <a:latin typeface="+mj-lt"/>
              </a:rPr>
              <a:t> For </a:t>
            </a:r>
            <a:r>
              <a:rPr lang="fr-FR" sz="2000" kern="0" dirty="0" err="1" smtClean="0">
                <a:latin typeface="+mj-lt"/>
              </a:rPr>
              <a:t>series</a:t>
            </a:r>
            <a:r>
              <a:rPr lang="fr-FR" sz="2000" kern="0" dirty="0" smtClean="0">
                <a:latin typeface="+mj-lt"/>
              </a:rPr>
              <a:t>, the </a:t>
            </a:r>
            <a:r>
              <a:rPr lang="fr-FR" sz="2000" kern="0" dirty="0" err="1" smtClean="0">
                <a:latin typeface="+mj-lt"/>
              </a:rPr>
              <a:t>work</a:t>
            </a: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is</a:t>
            </a: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still</a:t>
            </a:r>
            <a:r>
              <a:rPr lang="fr-FR" sz="2000" kern="0" dirty="0" smtClean="0">
                <a:latin typeface="+mj-lt"/>
              </a:rPr>
              <a:t> in </a:t>
            </a:r>
            <a:r>
              <a:rPr lang="fr-FR" sz="2000" kern="0" dirty="0" err="1" smtClean="0">
                <a:latin typeface="+mj-lt"/>
              </a:rPr>
              <a:t>progress</a:t>
            </a:r>
            <a:r>
              <a:rPr lang="fr-FR" sz="2000" kern="0" dirty="0" smtClean="0">
                <a:latin typeface="+mj-lt"/>
              </a:rPr>
              <a:t> (</a:t>
            </a:r>
            <a:r>
              <a:rPr lang="fr-FR" sz="2000" kern="0" dirty="0" err="1" smtClean="0">
                <a:latin typeface="+mj-lt"/>
              </a:rPr>
              <a:t>hold</a:t>
            </a:r>
            <a:r>
              <a:rPr lang="fr-FR" sz="2000" kern="0" dirty="0" smtClean="0">
                <a:latin typeface="+mj-lt"/>
              </a:rPr>
              <a:t> points for </a:t>
            </a:r>
            <a:r>
              <a:rPr lang="fr-FR" sz="2000" kern="0" dirty="0" err="1" smtClean="0">
                <a:latin typeface="+mj-lt"/>
              </a:rPr>
              <a:t>each</a:t>
            </a: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market</a:t>
            </a:r>
            <a:r>
              <a:rPr lang="fr-FR" sz="2000" kern="0" dirty="0" smtClean="0">
                <a:latin typeface="+mj-lt"/>
              </a:rPr>
              <a:t>).</a:t>
            </a:r>
          </a:p>
          <a:p>
            <a:pPr>
              <a:lnSpc>
                <a:spcPct val="120000"/>
              </a:lnSpc>
            </a:pPr>
            <a:r>
              <a:rPr lang="fr-FR" sz="2000" kern="0" dirty="0" smtClean="0">
                <a:latin typeface="+mj-lt"/>
              </a:rPr>
              <a:t>The 3 </a:t>
            </a:r>
            <a:r>
              <a:rPr lang="fr-FR" sz="2000" kern="0" dirty="0" err="1" smtClean="0">
                <a:latin typeface="+mj-lt"/>
              </a:rPr>
              <a:t>levels</a:t>
            </a:r>
            <a:r>
              <a:rPr lang="fr-FR" sz="2000" kern="0" dirty="0" smtClean="0">
                <a:latin typeface="+mj-lt"/>
              </a:rPr>
              <a:t> planifications are </a:t>
            </a:r>
            <a:r>
              <a:rPr lang="fr-FR" sz="2000" kern="0" dirty="0" err="1" smtClean="0">
                <a:latin typeface="+mj-lt"/>
              </a:rPr>
              <a:t>adapted</a:t>
            </a:r>
            <a:r>
              <a:rPr lang="fr-FR" sz="2000" kern="0" dirty="0" smtClean="0">
                <a:latin typeface="+mj-lt"/>
              </a:rPr>
              <a:t> to </a:t>
            </a:r>
            <a:r>
              <a:rPr lang="fr-FR" sz="2000" kern="0" dirty="0" err="1" smtClean="0">
                <a:latin typeface="+mj-lt"/>
              </a:rPr>
              <a:t>each</a:t>
            </a: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level</a:t>
            </a:r>
            <a:r>
              <a:rPr lang="fr-FR" sz="2000" kern="0" dirty="0" smtClean="0">
                <a:latin typeface="+mj-lt"/>
              </a:rPr>
              <a:t> of </a:t>
            </a:r>
            <a:r>
              <a:rPr lang="fr-FR" sz="2000" kern="0" dirty="0" err="1" smtClean="0">
                <a:latin typeface="+mj-lt"/>
              </a:rPr>
              <a:t>decision</a:t>
            </a:r>
            <a:r>
              <a:rPr lang="fr-FR" sz="2000" kern="0" dirty="0" smtClean="0">
                <a:latin typeface="+mj-lt"/>
              </a:rPr>
              <a:t> and </a:t>
            </a:r>
            <a:r>
              <a:rPr lang="fr-FR" sz="2000" kern="0" dirty="0" err="1" smtClean="0">
                <a:latin typeface="+mj-lt"/>
              </a:rPr>
              <a:t>organization</a:t>
            </a:r>
            <a:r>
              <a:rPr lang="fr-FR" sz="2000" kern="0" dirty="0" smtClean="0">
                <a:latin typeface="+mj-lt"/>
              </a:rPr>
              <a:t> of the </a:t>
            </a:r>
            <a:r>
              <a:rPr lang="fr-FR" sz="2000" kern="0" dirty="0" err="1" smtClean="0">
                <a:latin typeface="+mj-lt"/>
              </a:rPr>
              <a:t>project</a:t>
            </a:r>
            <a:r>
              <a:rPr lang="fr-FR" sz="2000" kern="0" dirty="0" smtClean="0">
                <a:latin typeface="+mj-lt"/>
              </a:rPr>
              <a:t>: </a:t>
            </a:r>
          </a:p>
          <a:p>
            <a:pPr marL="800100" lvl="1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FR" sz="2000" kern="0" dirty="0" smtClean="0">
                <a:latin typeface="+mj-lt"/>
              </a:rPr>
              <a:t>ESSI (</a:t>
            </a:r>
            <a:r>
              <a:rPr lang="fr-FR" sz="2000" kern="0" dirty="0" err="1" smtClean="0">
                <a:latin typeface="+mj-lt"/>
              </a:rPr>
              <a:t>strategy</a:t>
            </a:r>
            <a:r>
              <a:rPr lang="fr-FR" sz="2000" kern="0" dirty="0" smtClean="0">
                <a:latin typeface="+mj-lt"/>
              </a:rPr>
              <a:t>), </a:t>
            </a:r>
          </a:p>
          <a:p>
            <a:pPr marL="800100" lvl="1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FR" sz="2000" kern="0" dirty="0" smtClean="0">
                <a:latin typeface="+mj-lt"/>
              </a:rPr>
              <a:t>the WP leaders (</a:t>
            </a:r>
            <a:r>
              <a:rPr lang="fr-FR" sz="2000" kern="0" dirty="0" err="1" smtClean="0">
                <a:latin typeface="+mj-lt"/>
              </a:rPr>
              <a:t>project</a:t>
            </a:r>
            <a:r>
              <a:rPr lang="fr-FR" sz="2000" kern="0" dirty="0" smtClean="0">
                <a:latin typeface="+mj-lt"/>
              </a:rPr>
              <a:t> management), </a:t>
            </a:r>
          </a:p>
          <a:p>
            <a:pPr marL="800100" lvl="1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FR" sz="2000" kern="0" dirty="0" smtClean="0">
                <a:latin typeface="+mj-lt"/>
              </a:rPr>
              <a:t>the </a:t>
            </a:r>
            <a:r>
              <a:rPr lang="fr-FR" sz="2000" kern="0" dirty="0" err="1" smtClean="0">
                <a:latin typeface="+mj-lt"/>
              </a:rPr>
              <a:t>products</a:t>
            </a:r>
            <a:r>
              <a:rPr lang="fr-FR" sz="2000" kern="0" dirty="0" smtClean="0">
                <a:latin typeface="+mj-lt"/>
              </a:rPr>
              <a:t> leaders (</a:t>
            </a:r>
            <a:r>
              <a:rPr lang="fr-FR" sz="2000" kern="0" dirty="0" err="1" smtClean="0">
                <a:latin typeface="+mj-lt"/>
              </a:rPr>
              <a:t>organization</a:t>
            </a:r>
            <a:r>
              <a:rPr lang="fr-FR" sz="2000" kern="0" dirty="0" smtClean="0">
                <a:latin typeface="+mj-lt"/>
              </a:rPr>
              <a:t> &amp; </a:t>
            </a:r>
            <a:r>
              <a:rPr lang="fr-FR" sz="2000" kern="0" dirty="0" err="1" smtClean="0">
                <a:latin typeface="+mj-lt"/>
              </a:rPr>
              <a:t>operational</a:t>
            </a:r>
            <a:r>
              <a:rPr lang="fr-FR" sz="2000" kern="0" dirty="0" smtClean="0">
                <a:latin typeface="+mj-lt"/>
              </a:rPr>
              <a:t> management).</a:t>
            </a:r>
          </a:p>
          <a:p>
            <a:pPr>
              <a:lnSpc>
                <a:spcPct val="120000"/>
              </a:lnSpc>
            </a:pP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These</a:t>
            </a:r>
            <a:r>
              <a:rPr lang="fr-FR" sz="2000" kern="0" dirty="0" smtClean="0">
                <a:latin typeface="+mj-lt"/>
              </a:rPr>
              <a:t> CEA plannings are </a:t>
            </a:r>
            <a:r>
              <a:rPr lang="fr-FR" sz="2000" kern="0" dirty="0" err="1" smtClean="0">
                <a:latin typeface="+mj-lt"/>
              </a:rPr>
              <a:t>built</a:t>
            </a:r>
            <a:r>
              <a:rPr lang="fr-FR" sz="2000" kern="0" dirty="0" smtClean="0">
                <a:latin typeface="+mj-lt"/>
              </a:rPr>
              <a:t> in agreement </a:t>
            </a:r>
            <a:r>
              <a:rPr lang="fr-FR" sz="2000" kern="0" dirty="0" err="1" smtClean="0">
                <a:latin typeface="+mj-lt"/>
              </a:rPr>
              <a:t>with</a:t>
            </a:r>
            <a:r>
              <a:rPr lang="fr-FR" sz="2000" kern="0" dirty="0" smtClean="0">
                <a:latin typeface="+mj-lt"/>
              </a:rPr>
              <a:t> the ESS </a:t>
            </a:r>
            <a:r>
              <a:rPr lang="fr-FR" sz="2000" kern="0" dirty="0" err="1" smtClean="0">
                <a:latin typeface="+mj-lt"/>
              </a:rPr>
              <a:t>requirements</a:t>
            </a:r>
            <a:r>
              <a:rPr lang="fr-FR" sz="2000" kern="0" dirty="0" smtClean="0">
                <a:latin typeface="+mj-lt"/>
              </a:rPr>
              <a:t> and </a:t>
            </a:r>
            <a:r>
              <a:rPr lang="fr-FR" sz="2000" kern="0" dirty="0" err="1" smtClean="0">
                <a:latin typeface="+mj-lt"/>
              </a:rPr>
              <a:t>hopefully</a:t>
            </a:r>
            <a:r>
              <a:rPr lang="fr-FR" sz="2000" kern="0" dirty="0" smtClean="0">
                <a:latin typeface="+mj-lt"/>
              </a:rPr>
              <a:t> in agreement </a:t>
            </a:r>
            <a:r>
              <a:rPr lang="fr-FR" sz="2000" kern="0" dirty="0" err="1" smtClean="0">
                <a:latin typeface="+mj-lt"/>
              </a:rPr>
              <a:t>with</a:t>
            </a:r>
            <a:r>
              <a:rPr lang="fr-FR" sz="2000" kern="0" dirty="0" smtClean="0">
                <a:latin typeface="+mj-lt"/>
              </a:rPr>
              <a:t> the </a:t>
            </a:r>
            <a:r>
              <a:rPr lang="fr-FR" sz="2000" kern="0" dirty="0" err="1" smtClean="0">
                <a:latin typeface="+mj-lt"/>
              </a:rPr>
              <a:t>partners</a:t>
            </a:r>
            <a:r>
              <a:rPr lang="fr-FR" sz="2000" kern="0" dirty="0" smtClean="0">
                <a:latin typeface="+mj-lt"/>
              </a:rPr>
              <a:t> time </a:t>
            </a:r>
            <a:r>
              <a:rPr lang="fr-FR" sz="2000" kern="0" dirty="0" err="1" smtClean="0">
                <a:latin typeface="+mj-lt"/>
              </a:rPr>
              <a:t>schedules</a:t>
            </a:r>
            <a:r>
              <a:rPr lang="fr-FR" sz="2000" kern="0" dirty="0" smtClean="0">
                <a:latin typeface="+mj-lt"/>
              </a:rPr>
              <a:t>.</a:t>
            </a:r>
          </a:p>
          <a:p>
            <a:pPr>
              <a:lnSpc>
                <a:spcPct val="120000"/>
              </a:lnSpc>
            </a:pPr>
            <a:endParaRPr lang="fr-FR" sz="2000" kern="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fr-FR" sz="2000" kern="0" dirty="0" err="1" smtClean="0">
                <a:latin typeface="+mj-lt"/>
              </a:rPr>
              <a:t>Some</a:t>
            </a:r>
            <a:r>
              <a:rPr lang="fr-FR" sz="2000" kern="0" dirty="0" smtClean="0">
                <a:latin typeface="+mj-lt"/>
              </a:rPr>
              <a:t> topics </a:t>
            </a:r>
            <a:r>
              <a:rPr lang="fr-FR" sz="2000" kern="0" dirty="0" err="1" smtClean="0">
                <a:latin typeface="+mj-lt"/>
              </a:rPr>
              <a:t>need</a:t>
            </a:r>
            <a:r>
              <a:rPr lang="fr-FR" sz="2000" kern="0" dirty="0" smtClean="0">
                <a:latin typeface="+mj-lt"/>
              </a:rPr>
              <a:t> to </a:t>
            </a:r>
            <a:r>
              <a:rPr lang="fr-FR" sz="2000" kern="0" dirty="0" err="1" smtClean="0">
                <a:latin typeface="+mj-lt"/>
              </a:rPr>
              <a:t>be</a:t>
            </a: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clarified</a:t>
            </a:r>
            <a:r>
              <a:rPr lang="fr-FR" sz="2000" kern="0" dirty="0" smtClean="0">
                <a:latin typeface="+mj-lt"/>
              </a:rPr>
              <a:t> to respect the goals (interfaces, …)</a:t>
            </a:r>
          </a:p>
          <a:p>
            <a:pPr>
              <a:lnSpc>
                <a:spcPct val="120000"/>
              </a:lnSpc>
            </a:pPr>
            <a:endParaRPr lang="fr-FR" sz="2000" kern="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352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07904" y="2420888"/>
            <a:ext cx="2173865" cy="546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Thank</a:t>
            </a: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fr-FR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you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47849" y="5991093"/>
            <a:ext cx="56701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Commissariat à l’énergie atomique et aux énergies alternatives</a:t>
            </a:r>
          </a:p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Centre de Saclay</a:t>
            </a:r>
            <a:r>
              <a:rPr lang="fr-FR" sz="500" b="1" dirty="0">
                <a:solidFill>
                  <a:schemeClr val="bg1">
                    <a:lumMod val="75000"/>
                  </a:schemeClr>
                </a:solidFill>
              </a:rPr>
              <a:t> | 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91191 Gif-sur-Yvette Cedex</a:t>
            </a:r>
          </a:p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T. +33 (0)1 69 08 76 11 </a:t>
            </a:r>
            <a:r>
              <a:rPr lang="fr-FR" sz="500" b="1" dirty="0">
                <a:solidFill>
                  <a:schemeClr val="bg1">
                    <a:lumMod val="75000"/>
                  </a:schemeClr>
                </a:solidFill>
              </a:rPr>
              <a:t>|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 F. +33 (0)1 69 08 30 24</a:t>
            </a:r>
          </a:p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Etablissement public à caractère industriel et commercial </a:t>
            </a:r>
            <a:r>
              <a:rPr lang="fr-FR" sz="300" b="1" dirty="0">
                <a:solidFill>
                  <a:schemeClr val="bg1">
                    <a:lumMod val="75000"/>
                  </a:schemeClr>
                </a:solidFill>
              </a:rPr>
              <a:t>|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050" dirty="0" smtClean="0">
                <a:solidFill>
                  <a:schemeClr val="bg1">
                    <a:lumMod val="75000"/>
                  </a:schemeClr>
                </a:solidFill>
              </a:rPr>
              <a:t>RCS Paris 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B 775 685 019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Planning tools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720B9139-BAE7-44D3-A8B0-998EE27CB7D0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997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2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1737360" y="20782"/>
            <a:ext cx="5897527" cy="908720"/>
          </a:xfrm>
        </p:spPr>
        <p:txBody>
          <a:bodyPr/>
          <a:lstStyle/>
          <a:p>
            <a:r>
              <a:rPr lang="fr-FR" sz="2800" dirty="0" smtClean="0">
                <a:latin typeface="+mn-lt"/>
              </a:rPr>
              <a:t>OVERVIEW</a:t>
            </a:r>
            <a:endParaRPr lang="fr-FR" sz="2800" dirty="0">
              <a:latin typeface="+mn-lt"/>
            </a:endParaRPr>
          </a:p>
        </p:txBody>
      </p:sp>
      <p:sp>
        <p:nvSpPr>
          <p:cNvPr id="65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defRPr/>
            </a:pPr>
            <a:r>
              <a:rPr lang="en-US" sz="1000" smtClean="0">
                <a:solidFill>
                  <a:srgbClr val="000000">
                    <a:tint val="75000"/>
                  </a:srgbClr>
                </a:solidFill>
              </a:rPr>
              <a:t>Planning tools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6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7" name="Espace réservé du contenu 1"/>
          <p:cNvSpPr txBox="1">
            <a:spLocks/>
          </p:cNvSpPr>
          <p:nvPr/>
        </p:nvSpPr>
        <p:spPr>
          <a:xfrm>
            <a:off x="334978" y="1583276"/>
            <a:ext cx="3965418" cy="4446429"/>
          </a:xfrm>
          <a:prstGeom prst="rect">
            <a:avLst/>
          </a:prstGeom>
          <a:solidFill>
            <a:srgbClr val="6BA6ED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kern="0" dirty="0" smtClean="0"/>
              <a:t>CEA.LEV.0: ESSI /DEV. PLAN, ROADMAP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Large grain size </a:t>
            </a:r>
            <a:r>
              <a:rPr lang="en-US" sz="1200" kern="0" dirty="0" smtClean="0">
                <a:latin typeface="Calibri" panose="020F0502020204030204" pitchFamily="34" charset="0"/>
              </a:rPr>
              <a:t>≥</a:t>
            </a:r>
            <a:r>
              <a:rPr lang="en-US" sz="1200" kern="0" dirty="0" smtClean="0"/>
              <a:t> 1 month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Combined tasks &amp; plan reviews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Address to ESS &amp; partners &gt;&gt; STRATEGY</a:t>
            </a:r>
          </a:p>
          <a:p>
            <a:pPr>
              <a:lnSpc>
                <a:spcPct val="120000"/>
              </a:lnSpc>
            </a:pPr>
            <a:r>
              <a:rPr lang="en-US" sz="1600" kern="0" dirty="0" smtClean="0"/>
              <a:t>CEA.LEV.I : WP /PROJECT LEADING</a:t>
            </a:r>
          </a:p>
          <a:p>
            <a:pPr lvl="1">
              <a:lnSpc>
                <a:spcPct val="120000"/>
              </a:lnSpc>
            </a:pPr>
            <a:r>
              <a:rPr lang="en-US" sz="1200" kern="0" dirty="0"/>
              <a:t>Grain size </a:t>
            </a:r>
            <a:r>
              <a:rPr lang="en-US" sz="1200" kern="0" dirty="0" smtClean="0"/>
              <a:t>= 1 month – 1 week</a:t>
            </a:r>
            <a:endParaRPr lang="en-US" sz="1200" kern="0" dirty="0"/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More decomposition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Address to WP leaders &gt;&gt; PROJ. MANAGEMENT</a:t>
            </a:r>
            <a:endParaRPr lang="en-US" sz="1600" kern="0" dirty="0" smtClean="0"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</a:pPr>
            <a:r>
              <a:rPr lang="en-US" sz="1600" kern="0" dirty="0" smtClean="0">
                <a:sym typeface="Wingdings" panose="05000000000000000000" pitchFamily="2" charset="2"/>
              </a:rPr>
              <a:t>CEA.LEV.II : WP, LEADERS / DETAILED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Grain size = 1 week – days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Individual tasks vs. mat./hum. resources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Loaded with resources for identified sequences when shared 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Updated ~weekly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Address to project leaders &amp; lab managers &gt;&gt; ORGANIZATION &amp; OPERATIONAL MANAGEMENT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1200" kern="0" dirty="0" smtClean="0"/>
          </a:p>
        </p:txBody>
      </p:sp>
      <p:sp>
        <p:nvSpPr>
          <p:cNvPr id="3" name="ZoneTexte 2"/>
          <p:cNvSpPr txBox="1"/>
          <p:nvPr/>
        </p:nvSpPr>
        <p:spPr>
          <a:xfrm>
            <a:off x="5478303" y="1010093"/>
            <a:ext cx="2557793" cy="3679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fr-FR" sz="2000" u="sng" kern="0" dirty="0" smtClean="0">
                <a:latin typeface="+mj-lt"/>
              </a:rPr>
              <a:t>M-ECCTD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44830" y="1010092"/>
            <a:ext cx="2557793" cy="3679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fr-FR" sz="2000" u="sng" kern="0" dirty="0" smtClean="0">
                <a:latin typeface="+mj-lt"/>
              </a:rPr>
              <a:t>MS-PROJECTS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603543" y="3744183"/>
            <a:ext cx="2557793" cy="3679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fr-FR" sz="2000" u="sng" kern="0" dirty="0" smtClean="0">
                <a:latin typeface="+mj-lt"/>
              </a:rPr>
              <a:t>M-SERIE</a:t>
            </a:r>
          </a:p>
        </p:txBody>
      </p:sp>
      <p:sp>
        <p:nvSpPr>
          <p:cNvPr id="12" name="Espace réservé du contenu 1"/>
          <p:cNvSpPr txBox="1">
            <a:spLocks/>
          </p:cNvSpPr>
          <p:nvPr/>
        </p:nvSpPr>
        <p:spPr>
          <a:xfrm>
            <a:off x="5017425" y="4286963"/>
            <a:ext cx="3709508" cy="1736750"/>
          </a:xfrm>
          <a:prstGeom prst="rect">
            <a:avLst/>
          </a:prstGeom>
          <a:solidFill>
            <a:srgbClr val="FFCCCC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kern="0" dirty="0" smtClean="0"/>
              <a:t>CEA.LEV.0 – ESSI_CM-DEV-PLAN:</a:t>
            </a:r>
          </a:p>
          <a:p>
            <a:pPr>
              <a:lnSpc>
                <a:spcPct val="120000"/>
              </a:lnSpc>
            </a:pPr>
            <a:r>
              <a:rPr lang="en-US" sz="1600" kern="0" dirty="0" smtClean="0"/>
              <a:t>CEA.LEV.I – ESSI-CRYOMODULE: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Market survey &amp; delivery oriented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Holds points for contract follow-up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Delivery lots for each market</a:t>
            </a:r>
          </a:p>
          <a:p>
            <a:pPr>
              <a:lnSpc>
                <a:spcPct val="120000"/>
              </a:lnSpc>
            </a:pPr>
            <a:endParaRPr lang="en-US" sz="1600" kern="0" dirty="0" smtClean="0"/>
          </a:p>
          <a:p>
            <a:pPr>
              <a:lnSpc>
                <a:spcPct val="120000"/>
              </a:lnSpc>
            </a:pPr>
            <a:endParaRPr lang="en-US" sz="1600" kern="0" dirty="0" smtClean="0"/>
          </a:p>
        </p:txBody>
      </p:sp>
      <p:sp>
        <p:nvSpPr>
          <p:cNvPr id="13" name="Espace réservé du contenu 1"/>
          <p:cNvSpPr txBox="1">
            <a:spLocks/>
          </p:cNvSpPr>
          <p:nvPr/>
        </p:nvSpPr>
        <p:spPr>
          <a:xfrm>
            <a:off x="5017425" y="1558864"/>
            <a:ext cx="3730030" cy="2098736"/>
          </a:xfrm>
          <a:prstGeom prst="rect">
            <a:avLst/>
          </a:prstGeom>
          <a:solidFill>
            <a:srgbClr val="FF9999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kern="0" dirty="0" smtClean="0"/>
              <a:t>CEA.LEV.0 – M-ECCTD</a:t>
            </a:r>
          </a:p>
          <a:p>
            <a:pPr>
              <a:lnSpc>
                <a:spcPct val="120000"/>
              </a:lnSpc>
            </a:pPr>
            <a:r>
              <a:rPr lang="en-US" sz="1600" kern="0" dirty="0" smtClean="0"/>
              <a:t>CEA.LEV.I </a:t>
            </a:r>
            <a:r>
              <a:rPr lang="en-US" sz="1600" kern="0" dirty="0" smtClean="0">
                <a:sym typeface="Wingdings" panose="05000000000000000000" pitchFamily="2" charset="2"/>
              </a:rPr>
              <a:t> CEA.LEV.II</a:t>
            </a:r>
          </a:p>
          <a:p>
            <a:pPr>
              <a:lnSpc>
                <a:spcPct val="120000"/>
              </a:lnSpc>
            </a:pPr>
            <a:r>
              <a:rPr lang="en-US" sz="1600" kern="0" dirty="0" smtClean="0">
                <a:sym typeface="Wingdings" panose="05000000000000000000" pitchFamily="2" charset="2"/>
              </a:rPr>
              <a:t>CEA.LEV.II – M-ECCTD full</a:t>
            </a:r>
          </a:p>
          <a:p>
            <a:pPr>
              <a:lnSpc>
                <a:spcPct val="120000"/>
              </a:lnSpc>
            </a:pPr>
            <a:r>
              <a:rPr lang="en-US" sz="1600" kern="0" dirty="0" smtClean="0">
                <a:sym typeface="Wingdings" panose="05000000000000000000" pitchFamily="2" charset="2"/>
              </a:rPr>
              <a:t>CEA.LEV.II – M-ECCTD CAV</a:t>
            </a:r>
            <a:endParaRPr lang="en-US" sz="1200" kern="0" dirty="0" smtClean="0"/>
          </a:p>
          <a:p>
            <a:pPr>
              <a:lnSpc>
                <a:spcPct val="120000"/>
              </a:lnSpc>
            </a:pPr>
            <a:r>
              <a:rPr lang="en-US" sz="1600" kern="0" dirty="0"/>
              <a:t>Tracking Action </a:t>
            </a:r>
            <a:r>
              <a:rPr lang="en-US" sz="1600" kern="0" dirty="0" smtClean="0"/>
              <a:t>List_M-ECCTD_IRFU_2016.04.15.xls</a:t>
            </a:r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220012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3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2088644" y="0"/>
            <a:ext cx="6552727" cy="908720"/>
          </a:xfrm>
        </p:spPr>
        <p:txBody>
          <a:bodyPr/>
          <a:lstStyle/>
          <a:p>
            <a:r>
              <a:rPr lang="fr-FR" sz="2800" dirty="0" smtClean="0"/>
              <a:t>CEA.LEV.0 – MASTER M-ECCTD</a:t>
            </a:r>
            <a:endParaRPr lang="fr-FR" sz="2800" dirty="0"/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defRPr/>
            </a:pPr>
            <a:r>
              <a:rPr lang="en-US" sz="1000" smtClean="0">
                <a:solidFill>
                  <a:srgbClr val="000000">
                    <a:tint val="75000"/>
                  </a:srgbClr>
                </a:solidFill>
              </a:rPr>
              <a:t>Planning tools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3681" r="2277" b="3613"/>
          <a:stretch/>
        </p:blipFill>
        <p:spPr>
          <a:xfrm>
            <a:off x="591265" y="989597"/>
            <a:ext cx="8068150" cy="555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8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" t="4357" r="2475" b="5548"/>
          <a:stretch/>
        </p:blipFill>
        <p:spPr>
          <a:xfrm>
            <a:off x="312993" y="990201"/>
            <a:ext cx="8309290" cy="558295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4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2088644" y="0"/>
            <a:ext cx="6552727" cy="908720"/>
          </a:xfrm>
        </p:spPr>
        <p:txBody>
          <a:bodyPr/>
          <a:lstStyle/>
          <a:p>
            <a:r>
              <a:rPr lang="fr-FR" sz="2800" dirty="0" smtClean="0"/>
              <a:t>CEA.LEV.II – M-ECCTD full (plan &amp; </a:t>
            </a:r>
            <a:r>
              <a:rPr lang="fr-FR" sz="2800" dirty="0" err="1" smtClean="0"/>
              <a:t>rh</a:t>
            </a:r>
            <a:r>
              <a:rPr lang="fr-FR" sz="2800" dirty="0" smtClean="0"/>
              <a:t>)</a:t>
            </a:r>
            <a:endParaRPr lang="fr-FR" sz="2800" dirty="0"/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defRPr/>
            </a:pPr>
            <a:r>
              <a:rPr lang="en-US" sz="1000" smtClean="0">
                <a:solidFill>
                  <a:srgbClr val="000000">
                    <a:tint val="75000"/>
                  </a:srgbClr>
                </a:solidFill>
              </a:rPr>
              <a:t>Planning tools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t="9381" r="40637" b="10713"/>
          <a:stretch/>
        </p:blipFill>
        <p:spPr>
          <a:xfrm>
            <a:off x="3718389" y="1111066"/>
            <a:ext cx="4922982" cy="516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9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3937" r="2178" b="19981"/>
          <a:stretch/>
        </p:blipFill>
        <p:spPr>
          <a:xfrm>
            <a:off x="66590" y="1763661"/>
            <a:ext cx="8361380" cy="47146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5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2088644" y="0"/>
            <a:ext cx="6552727" cy="908720"/>
          </a:xfrm>
        </p:spPr>
        <p:txBody>
          <a:bodyPr/>
          <a:lstStyle/>
          <a:p>
            <a:r>
              <a:rPr lang="fr-FR" sz="2800" dirty="0" smtClean="0"/>
              <a:t>CEA.LEV.II – M-ECCTD full (</a:t>
            </a:r>
            <a:r>
              <a:rPr lang="fr-FR" sz="2800" dirty="0" err="1" smtClean="0"/>
              <a:t>cavity</a:t>
            </a:r>
            <a:r>
              <a:rPr lang="fr-FR" sz="2800" dirty="0" smtClean="0"/>
              <a:t> P03)</a:t>
            </a:r>
            <a:endParaRPr lang="fr-FR" sz="2800" dirty="0"/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defRPr/>
            </a:pPr>
            <a:r>
              <a:rPr lang="en-US" sz="1000" smtClean="0">
                <a:solidFill>
                  <a:srgbClr val="000000">
                    <a:tint val="75000"/>
                  </a:srgbClr>
                </a:solidFill>
              </a:rPr>
              <a:t>Planning tools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8" t="24276" r="689" b="8099"/>
          <a:stretch/>
        </p:blipFill>
        <p:spPr bwMode="auto">
          <a:xfrm>
            <a:off x="3636879" y="1049604"/>
            <a:ext cx="1834184" cy="94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89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6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2088644" y="0"/>
            <a:ext cx="6552727" cy="908720"/>
          </a:xfrm>
        </p:spPr>
        <p:txBody>
          <a:bodyPr/>
          <a:lstStyle/>
          <a:p>
            <a:r>
              <a:rPr lang="fr-FR" sz="2800" dirty="0" smtClean="0"/>
              <a:t>CEA.LEV.II – M-ECCTD full (</a:t>
            </a:r>
            <a:r>
              <a:rPr lang="fr-FR" sz="2800" dirty="0" err="1" smtClean="0"/>
              <a:t>TOSHiba</a:t>
            </a:r>
            <a:r>
              <a:rPr lang="fr-FR" sz="2800" dirty="0" smtClean="0"/>
              <a:t> #1-2)</a:t>
            </a:r>
            <a:endParaRPr lang="fr-FR" sz="2800" dirty="0"/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defRPr/>
            </a:pPr>
            <a:r>
              <a:rPr lang="en-US" sz="1000" smtClean="0">
                <a:solidFill>
                  <a:srgbClr val="000000">
                    <a:tint val="75000"/>
                  </a:srgbClr>
                </a:solidFill>
              </a:rPr>
              <a:t>Planning tools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66587" y="387090"/>
            <a:ext cx="1010828" cy="253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5199" r="2178" b="33991"/>
          <a:stretch/>
        </p:blipFill>
        <p:spPr>
          <a:xfrm>
            <a:off x="181366" y="2286106"/>
            <a:ext cx="8709434" cy="392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3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7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2088644" y="0"/>
            <a:ext cx="6552727" cy="908720"/>
          </a:xfrm>
        </p:spPr>
        <p:txBody>
          <a:bodyPr/>
          <a:lstStyle/>
          <a:p>
            <a:r>
              <a:rPr lang="fr-FR" sz="2800" dirty="0" smtClean="0"/>
              <a:t>CEA.LEV.II – M-ECCTD CAVITY</a:t>
            </a:r>
            <a:endParaRPr lang="fr-FR" sz="2800" dirty="0"/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defRPr/>
            </a:pPr>
            <a:r>
              <a:rPr lang="en-US" sz="1000" smtClean="0">
                <a:solidFill>
                  <a:srgbClr val="000000">
                    <a:tint val="75000"/>
                  </a:srgbClr>
                </a:solidFill>
              </a:rPr>
              <a:t>Planning tools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3821" r="2080" b="3612"/>
          <a:stretch/>
        </p:blipFill>
        <p:spPr>
          <a:xfrm>
            <a:off x="1078534" y="1203781"/>
            <a:ext cx="7812266" cy="534573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8" t="24276" r="689" b="8099"/>
          <a:stretch/>
        </p:blipFill>
        <p:spPr bwMode="auto">
          <a:xfrm rot="16200000">
            <a:off x="-370408" y="3403212"/>
            <a:ext cx="1834184" cy="94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09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t="5567" r="3162" b="8234"/>
          <a:stretch/>
        </p:blipFill>
        <p:spPr>
          <a:xfrm>
            <a:off x="567047" y="1397299"/>
            <a:ext cx="7897035" cy="5080971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8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2088644" y="0"/>
            <a:ext cx="6552727" cy="908720"/>
          </a:xfrm>
        </p:spPr>
        <p:txBody>
          <a:bodyPr/>
          <a:lstStyle/>
          <a:p>
            <a:r>
              <a:rPr lang="fr-FR" sz="2800" dirty="0" err="1" smtClean="0"/>
              <a:t>Tracking</a:t>
            </a:r>
            <a:r>
              <a:rPr lang="fr-FR" sz="2800" dirty="0" smtClean="0"/>
              <a:t> Action </a:t>
            </a:r>
            <a:r>
              <a:rPr lang="fr-FR" sz="2800" dirty="0" err="1" smtClean="0"/>
              <a:t>list</a:t>
            </a:r>
            <a:endParaRPr lang="fr-FR" sz="2800" dirty="0"/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defRPr/>
            </a:pPr>
            <a:r>
              <a:rPr lang="en-US" sz="1000" smtClean="0">
                <a:solidFill>
                  <a:srgbClr val="000000">
                    <a:tint val="75000"/>
                  </a:srgbClr>
                </a:solidFill>
              </a:rPr>
              <a:t>Planning tools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098" y="1017004"/>
            <a:ext cx="8672702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en-US" sz="1400" kern="0" dirty="0"/>
              <a:t>Tracking Action List_M-ECCTD_IRFU_2016.04.15.xls</a:t>
            </a:r>
          </a:p>
        </p:txBody>
      </p:sp>
    </p:spTree>
    <p:extLst>
      <p:ext uri="{BB962C8B-B14F-4D97-AF65-F5344CB8AC3E}">
        <p14:creationId xmlns:p14="http://schemas.microsoft.com/office/powerpoint/2010/main" val="229513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9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2088644" y="0"/>
            <a:ext cx="6552727" cy="908720"/>
          </a:xfrm>
        </p:spPr>
        <p:txBody>
          <a:bodyPr/>
          <a:lstStyle/>
          <a:p>
            <a:r>
              <a:rPr lang="fr-FR" sz="2800" dirty="0" smtClean="0"/>
              <a:t>CEA.LEV.0 – CM DEVELOPMENT PLAN (1)</a:t>
            </a:r>
            <a:endParaRPr lang="fr-FR" sz="2800" dirty="0"/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defRPr/>
            </a:pPr>
            <a:r>
              <a:rPr lang="en-US" sz="1000" smtClean="0">
                <a:solidFill>
                  <a:srgbClr val="000000">
                    <a:tint val="75000"/>
                  </a:srgbClr>
                </a:solidFill>
              </a:rPr>
              <a:t>Planning tools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" t="3402" r="2277" b="3191"/>
          <a:stretch/>
        </p:blipFill>
        <p:spPr>
          <a:xfrm>
            <a:off x="587072" y="976272"/>
            <a:ext cx="8076536" cy="55940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6994" y="4445249"/>
            <a:ext cx="2335794" cy="172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None/>
            </a:pPr>
            <a:endParaRPr lang="fr-FR" sz="11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1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IPHI_CP">
  <a:themeElements>
    <a:clrScheme name="IPHI_C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wrap="square" rtlCol="0" anchor="ctr">
        <a:spAutoFit/>
      </a:bodyPr>
      <a:lstStyle>
        <a:defPPr algn="ctr">
          <a:buNone/>
          <a:defRPr sz="1100" dirty="0" smtClean="0">
            <a:solidFill>
              <a:schemeClr val="tx1"/>
            </a:solidFill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3175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rtlCol="0">
        <a:noAutofit/>
      </a:bodyPr>
      <a:lstStyle>
        <a:defPPr>
          <a:lnSpc>
            <a:spcPct val="120000"/>
          </a:lnSpc>
          <a:defRPr sz="2000" kern="0" dirty="0" smtClean="0">
            <a:latin typeface="+mj-lt"/>
          </a:defRPr>
        </a:defPPr>
      </a:lstStyle>
    </a:txDef>
  </a:objectDefaults>
  <a:extraClrSchemeLst>
    <a:extraClrScheme>
      <a:clrScheme name="IPHI_C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137206</TotalTime>
  <Words>435</Words>
  <Application>Microsoft Office PowerPoint</Application>
  <PresentationFormat>Affichage à l'écran (4:3)</PresentationFormat>
  <Paragraphs>106</Paragraphs>
  <Slides>14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ＭＳ Ｐゴシック</vt:lpstr>
      <vt:lpstr>Arial</vt:lpstr>
      <vt:lpstr>Calibri</vt:lpstr>
      <vt:lpstr>Comic Sans MS</vt:lpstr>
      <vt:lpstr>Courier New</vt:lpstr>
      <vt:lpstr>Wingdings</vt:lpstr>
      <vt:lpstr>6_IPHI_CP</vt:lpstr>
      <vt:lpstr>Critical design review #1  for medium beta cavity cryomodules  3-4 APRIL 2017 - PLANNING TOOLS - XAVIer hanus    </vt:lpstr>
      <vt:lpstr>OVERVIEW</vt:lpstr>
      <vt:lpstr>CEA.LEV.0 – MASTER M-ECCTD</vt:lpstr>
      <vt:lpstr>CEA.LEV.II – M-ECCTD full (plan &amp; rh)</vt:lpstr>
      <vt:lpstr>CEA.LEV.II – M-ECCTD full (cavity P03)</vt:lpstr>
      <vt:lpstr>CEA.LEV.II – M-ECCTD full (TOSHiba #1-2)</vt:lpstr>
      <vt:lpstr>CEA.LEV.II – M-ECCTD CAVITY</vt:lpstr>
      <vt:lpstr>Tracking Action list</vt:lpstr>
      <vt:lpstr>CEA.LEV.0 – CM DEVELOPMENT PLAN (1)</vt:lpstr>
      <vt:lpstr>CEA.LEV.0 – CM DEVELOPMENT PLAN (2)</vt:lpstr>
      <vt:lpstr>CEA.LEV.I – ESSI_CRYOMODULE (1)</vt:lpstr>
      <vt:lpstr>CEA.LEV.I – ESSI_CRYOMODULE (2)</vt:lpstr>
      <vt:lpstr>conclusion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Av. Prog</dc:title>
  <dc:creator>PEAUGER  Franck</dc:creator>
  <cp:lastModifiedBy>PEAUGER  Franck</cp:lastModifiedBy>
  <cp:revision>4294</cp:revision>
  <cp:lastPrinted>2017-04-03T15:28:17Z</cp:lastPrinted>
  <dcterms:created xsi:type="dcterms:W3CDTF">2006-03-11T15:04:19Z</dcterms:created>
  <dcterms:modified xsi:type="dcterms:W3CDTF">2017-04-04T14:55:47Z</dcterms:modified>
</cp:coreProperties>
</file>