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02007" r:id="rId1"/>
  </p:sldMasterIdLst>
  <p:notesMasterIdLst>
    <p:notesMasterId r:id="rId5"/>
  </p:notesMasterIdLst>
  <p:handoutMasterIdLst>
    <p:handoutMasterId r:id="rId6"/>
  </p:handoutMasterIdLst>
  <p:sldIdLst>
    <p:sldId id="2340" r:id="rId2"/>
    <p:sldId id="2397" r:id="rId3"/>
    <p:sldId id="2369" r:id="rId4"/>
  </p:sldIdLst>
  <p:sldSz cx="9144000" cy="6858000" type="screen4x3"/>
  <p:notesSz cx="6811963" cy="9942513"/>
  <p:defaultTextStyle>
    <a:defPPr>
      <a:defRPr lang="fr-FR"/>
    </a:defPPr>
    <a:lvl1pPr algn="l" rtl="0" fontAlgn="base">
      <a:lnSpc>
        <a:spcPct val="80000"/>
      </a:lnSpc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har char="•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rd Bertrand" initials="R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D14"/>
    <a:srgbClr val="0066FF"/>
    <a:srgbClr val="6BA6ED"/>
    <a:srgbClr val="99CC00"/>
    <a:srgbClr val="00823B"/>
    <a:srgbClr val="FF9999"/>
    <a:srgbClr val="FFFF99"/>
    <a:srgbClr val="CC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51" autoAdjust="0"/>
    <p:restoredTop sz="93659" autoAdjust="0"/>
  </p:normalViewPr>
  <p:slideViewPr>
    <p:cSldViewPr snapToGrid="0">
      <p:cViewPr varScale="1">
        <p:scale>
          <a:sx n="109" d="100"/>
          <a:sy n="109" d="100"/>
        </p:scale>
        <p:origin x="2388" y="102"/>
      </p:cViewPr>
      <p:guideLst>
        <p:guide orient="horz" pos="2183"/>
        <p:guide pos="2857"/>
      </p:guideLst>
    </p:cSldViewPr>
  </p:slideViewPr>
  <p:outlineViewPr>
    <p:cViewPr>
      <p:scale>
        <a:sx n="33" d="100"/>
        <a:sy n="33" d="100"/>
      </p:scale>
      <p:origin x="0" y="48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>
        <p:scale>
          <a:sx n="150" d="100"/>
          <a:sy n="150" d="100"/>
        </p:scale>
        <p:origin x="672" y="-3372"/>
      </p:cViewPr>
      <p:guideLst>
        <p:guide orient="horz" pos="3133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52769" cy="49760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buNone/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576" y="4"/>
            <a:ext cx="2952768" cy="49760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pPr>
              <a:buNone/>
              <a:defRPr/>
            </a:pPr>
            <a:fld id="{D7381257-66DF-4C83-A00A-A00637A2B8FE}" type="datetimeFigureOut">
              <a:rPr lang="fr-FR"/>
              <a:pPr>
                <a:buNone/>
                <a:defRPr/>
              </a:pPr>
              <a:t>04/04/2017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43324"/>
            <a:ext cx="2952769" cy="49760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buNone/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576" y="9443324"/>
            <a:ext cx="2952768" cy="49760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>
              <a:buNone/>
              <a:defRPr/>
            </a:pPr>
            <a:fld id="{E3655026-EC26-4D0C-B2BC-89811960C8F1}" type="slidenum">
              <a:rPr lang="fr-FR"/>
              <a:pPr>
                <a:buNone/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002328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52769" cy="49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576" y="4"/>
            <a:ext cx="2952768" cy="49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8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4" y="4723254"/>
            <a:ext cx="5449895" cy="447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3324"/>
            <a:ext cx="2952769" cy="49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576" y="9443324"/>
            <a:ext cx="2952768" cy="497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8BDF97A-C648-401A-8383-DC0E87CEF8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43857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Bonjour,</a:t>
            </a:r>
          </a:p>
          <a:p>
            <a:r>
              <a:rPr lang="fr-FR" dirty="0" smtClean="0"/>
              <a:t>Franck </a:t>
            </a:r>
            <a:r>
              <a:rPr lang="fr-FR" dirty="0" err="1" smtClean="0"/>
              <a:t>Peauger</a:t>
            </a:r>
            <a:r>
              <a:rPr lang="fr-FR" dirty="0" smtClean="0"/>
              <a:t>, </a:t>
            </a:r>
          </a:p>
          <a:p>
            <a:r>
              <a:rPr lang="fr-FR" dirty="0" smtClean="0"/>
              <a:t>Je suis</a:t>
            </a:r>
            <a:r>
              <a:rPr lang="fr-FR" baseline="0" dirty="0" smtClean="0"/>
              <a:t> I</a:t>
            </a:r>
            <a:r>
              <a:rPr lang="fr-FR" dirty="0" smtClean="0"/>
              <a:t>ngénieur RF accélérateurs</a:t>
            </a:r>
            <a:r>
              <a:rPr lang="fr-FR" baseline="0" dirty="0" smtClean="0"/>
              <a:t> au SACM</a:t>
            </a:r>
          </a:p>
          <a:p>
            <a:r>
              <a:rPr lang="fr-FR" baseline="0" dirty="0" smtClean="0"/>
              <a:t>Je suis au CEA depuis janvier 2006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BDF97A-C648-401A-8383-DC0E87CEF8E9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153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Outline</a:t>
            </a:r>
            <a:r>
              <a:rPr lang="fr-FR" dirty="0" smtClean="0"/>
              <a:t> of the talk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694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31941" y="6302805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4" name="Espace réservé du pied de page 4"/>
          <p:cNvSpPr txBox="1">
            <a:spLocks/>
          </p:cNvSpPr>
          <p:nvPr userDrawn="1"/>
        </p:nvSpPr>
        <p:spPr>
          <a:xfrm>
            <a:off x="2954440" y="6302804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  <p:sp>
        <p:nvSpPr>
          <p:cNvPr id="5" name="Espace réservé du numéro de diapositive 10"/>
          <p:cNvSpPr txBox="1">
            <a:spLocks/>
          </p:cNvSpPr>
          <p:nvPr userDrawn="1"/>
        </p:nvSpPr>
        <p:spPr>
          <a:xfrm>
            <a:off x="8157030" y="6347730"/>
            <a:ext cx="882424" cy="1908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 sz="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8175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1429696"/>
          </a:xfrm>
        </p:spPr>
        <p:txBody>
          <a:bodyPr anchor="t" anchorCtr="0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3960000" y="5445224"/>
            <a:ext cx="4788464" cy="288032"/>
          </a:xfrm>
          <a:prstGeom prst="rect">
            <a:avLst/>
          </a:prstGeom>
        </p:spPr>
        <p:txBody>
          <a:bodyPr anchor="b" anchorCtr="0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 smtClean="0"/>
              <a:t>Nom événement | Prénom Nom</a:t>
            </a:r>
            <a:endParaRPr lang="fr-FR" dirty="0"/>
          </a:p>
        </p:txBody>
      </p:sp>
      <p:sp>
        <p:nvSpPr>
          <p:cNvPr id="11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01514" y="3004220"/>
            <a:ext cx="1009994" cy="10923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3463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Intercalai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8" descr="bandeau_intercalai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0"/>
            <a:ext cx="58340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2000" y="1949598"/>
            <a:ext cx="5364496" cy="4719761"/>
          </a:xfrm>
        </p:spPr>
        <p:txBody>
          <a:bodyPr anchor="t"/>
          <a:lstStyle>
            <a:lvl1pPr algn="l">
              <a:lnSpc>
                <a:spcPts val="2800"/>
              </a:lnSpc>
              <a:defRPr sz="2200" b="1" cap="all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72000" y="260649"/>
            <a:ext cx="5292488" cy="15841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200"/>
              </a:lnSpc>
              <a:spcAft>
                <a:spcPts val="0"/>
              </a:spcAft>
              <a:buNone/>
              <a:defRPr sz="85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numéro de diapositive 7"/>
          <p:cNvSpPr>
            <a:spLocks noGrp="1"/>
          </p:cNvSpPr>
          <p:nvPr>
            <p:ph type="sldNum" sz="quarter" idx="11"/>
          </p:nvPr>
        </p:nvSpPr>
        <p:spPr>
          <a:xfrm>
            <a:off x="576263" y="5876925"/>
            <a:ext cx="2700337" cy="365125"/>
          </a:xfrm>
          <a:prstGeom prst="rect">
            <a:avLst/>
          </a:prstGeom>
        </p:spPr>
        <p:txBody>
          <a:bodyPr/>
          <a:lstStyle>
            <a:lvl1pPr>
              <a:defRPr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|  PAGE </a:t>
            </a:r>
            <a:fld id="{720B9139-BAE7-44D3-A8B0-998EE27CB7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2"/>
          </p:nvPr>
        </p:nvSpPr>
        <p:spPr>
          <a:xfrm>
            <a:off x="576263" y="5445125"/>
            <a:ext cx="2700337" cy="365125"/>
          </a:xfrm>
          <a:prstGeom prst="rect">
            <a:avLst/>
          </a:prstGeom>
        </p:spPr>
        <p:txBody>
          <a:bodyPr/>
          <a:lstStyle>
            <a:lvl1pPr algn="l">
              <a:defRPr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Cryomodule overview, organization, development plan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622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8172464" cy="4968552"/>
          </a:xfrm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  <a:spcAft>
                <a:spcPts val="1500"/>
              </a:spcAft>
              <a:defRPr/>
            </a:lvl1pPr>
            <a:lvl2pPr marL="361950" indent="0" algn="just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2pPr>
            <a:lvl3pPr marL="361950" indent="0" algn="just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3pPr>
            <a:lvl4pPr marL="361950" indent="0" algn="just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4pPr>
            <a:lvl5pPr marL="361950" indent="0" algn="just">
              <a:lnSpc>
                <a:spcPts val="2800"/>
              </a:lnSpc>
              <a:buNone/>
              <a:tabLst>
                <a:tab pos="8077200" algn="r"/>
              </a:tabLst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2051720" y="6305192"/>
            <a:ext cx="5939824" cy="365125"/>
          </a:xfrm>
          <a:prstGeom prst="rect">
            <a:avLst/>
          </a:prstGeom>
        </p:spPr>
        <p:txBody>
          <a:bodyPr/>
          <a:lstStyle/>
          <a:p>
            <a:pPr>
              <a:buFontTx/>
              <a:buNone/>
            </a:pPr>
            <a:r>
              <a:rPr lang="fr-FR" dirty="0" smtClean="0"/>
              <a:t>CEA Saclay/</a:t>
            </a:r>
            <a:r>
              <a:rPr lang="fr-FR" dirty="0" err="1" smtClean="0"/>
              <a:t>Irfu</a:t>
            </a:r>
            <a:r>
              <a:rPr lang="fr-FR" dirty="0" smtClean="0"/>
              <a:t> projet ESS | 04/04/2017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90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t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195736" y="52752"/>
            <a:ext cx="6552727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9" name="Espace réservé du pied de page 4"/>
          <p:cNvSpPr txBox="1">
            <a:spLocks/>
          </p:cNvSpPr>
          <p:nvPr userDrawn="1"/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  <p:sp>
        <p:nvSpPr>
          <p:cNvPr id="10" name="Espace réservé du numéro de diapositive 10"/>
          <p:cNvSpPr>
            <a:spLocks noGrp="1"/>
          </p:cNvSpPr>
          <p:nvPr>
            <p:ph type="sldNum" sz="quarter" idx="4"/>
          </p:nvPr>
        </p:nvSpPr>
        <p:spPr>
          <a:xfrm>
            <a:off x="8091715" y="6524171"/>
            <a:ext cx="882424" cy="19082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buNone/>
              <a:defRPr sz="800"/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4691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195736" y="52752"/>
            <a:ext cx="6552727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10" name="Espace réservé du pied de page 4"/>
          <p:cNvSpPr txBox="1">
            <a:spLocks/>
          </p:cNvSpPr>
          <p:nvPr userDrawn="1"/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>
          <a:xfrm>
            <a:off x="8091715" y="6524171"/>
            <a:ext cx="882424" cy="19082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buNone/>
              <a:defRPr sz="800"/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388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195736" y="52752"/>
            <a:ext cx="6552727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346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Réunion pro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algn="ctr">
              <a:buFontTx/>
              <a:buNone/>
            </a:pPr>
            <a:r>
              <a:rPr lang="en-US" smtClean="0"/>
              <a:t>Cryomodule overview, organization, development plan </a:t>
            </a:r>
            <a:endParaRPr lang="en-US" dirty="0"/>
          </a:p>
        </p:txBody>
      </p:sp>
      <p:sp>
        <p:nvSpPr>
          <p:cNvPr id="11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889125" y="52752"/>
            <a:ext cx="5859338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10" name="Image 9"/>
          <p:cNvPicPr/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08185" y="113498"/>
            <a:ext cx="660074" cy="633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23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8172464" cy="49685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6" name="Image 5"/>
          <p:cNvPicPr/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06524" y="21600"/>
            <a:ext cx="900000" cy="90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8" name="Espace réservé du pied de page 4"/>
          <p:cNvSpPr txBox="1">
            <a:spLocks/>
          </p:cNvSpPr>
          <p:nvPr userDrawn="1"/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5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17" name="Espace réservé du contenu 15"/>
          <p:cNvSpPr>
            <a:spLocks noGrp="1"/>
          </p:cNvSpPr>
          <p:nvPr>
            <p:ph sz="quarter" idx="15"/>
          </p:nvPr>
        </p:nvSpPr>
        <p:spPr>
          <a:xfrm>
            <a:off x="378000" y="836613"/>
            <a:ext cx="8460000" cy="5184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10" name="Espace réservé du pied de page 4"/>
          <p:cNvSpPr txBox="1">
            <a:spLocks/>
          </p:cNvSpPr>
          <p:nvPr userDrawn="1"/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>
          <a:xfrm>
            <a:off x="8091715" y="6524171"/>
            <a:ext cx="882424" cy="19082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buNone/>
              <a:defRPr sz="800"/>
            </a:lvl1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1280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1" name="Espace réservé du contenu 20"/>
          <p:cNvSpPr>
            <a:spLocks noGrp="1"/>
          </p:cNvSpPr>
          <p:nvPr>
            <p:ph sz="quarter" idx="20" hasCustomPrompt="1"/>
          </p:nvPr>
        </p:nvSpPr>
        <p:spPr>
          <a:xfrm>
            <a:off x="5148000" y="2016000"/>
            <a:ext cx="3492000" cy="3690000"/>
          </a:xfrm>
          <a:prstGeom prst="rect">
            <a:avLst/>
          </a:prstGeo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8" name="Espace réservé du pied de page 4"/>
          <p:cNvSpPr txBox="1">
            <a:spLocks/>
          </p:cNvSpPr>
          <p:nvPr userDrawn="1"/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86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uv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8460432" y="116632"/>
            <a:ext cx="576635" cy="48628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N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195736" y="52752"/>
            <a:ext cx="6552727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6626" y="6479246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9" name="Espace réservé du pied de page 4"/>
          <p:cNvSpPr txBox="1">
            <a:spLocks/>
          </p:cNvSpPr>
          <p:nvPr userDrawn="1"/>
        </p:nvSpPr>
        <p:spPr>
          <a:xfrm>
            <a:off x="2889125" y="6479245"/>
            <a:ext cx="34256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err="1" smtClean="0"/>
              <a:t>Cryomodule</a:t>
            </a:r>
            <a:r>
              <a:rPr lang="en-US" dirty="0" smtClean="0"/>
              <a:t> overview, organization, development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168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bandeau_texte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0" y="0"/>
            <a:ext cx="9144000" cy="955548"/>
          </a:xfrm>
          <a:prstGeom prst="rect">
            <a:avLst/>
          </a:prstGeom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2195736" y="52752"/>
            <a:ext cx="6552727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pic>
        <p:nvPicPr>
          <p:cNvPr id="9" name="Picture 2" descr="http://irfu-i.cea.fr/Page/500/irfu_signature_cea_saclay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5" y="41096"/>
            <a:ext cx="451732" cy="51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02" y="608350"/>
            <a:ext cx="533313" cy="293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 userDrawn="1"/>
        </p:nvSpPr>
        <p:spPr>
          <a:xfrm>
            <a:off x="1082045" y="1717964"/>
            <a:ext cx="6122319" cy="25076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buNone/>
            </a:pPr>
            <a:endParaRPr lang="en-US" sz="2000" kern="0" dirty="0" smtClean="0">
              <a:latin typeface="+mj-lt"/>
            </a:endParaRPr>
          </a:p>
        </p:txBody>
      </p:sp>
      <p:pic>
        <p:nvPicPr>
          <p:cNvPr id="11" name="Image 10"/>
          <p:cNvPicPr/>
          <p:nvPr userDrawn="1"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308185" y="113498"/>
            <a:ext cx="660074" cy="6339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31941" y="6302805"/>
            <a:ext cx="1519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r-FR" sz="1000" smtClean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buFontTx/>
              <a:buNone/>
            </a:pPr>
            <a:r>
              <a:rPr lang="fr-FR" smtClean="0"/>
              <a:t>03-04/04/2017</a:t>
            </a:r>
            <a:endParaRPr lang="fr-FR" dirty="0"/>
          </a:p>
        </p:txBody>
      </p:sp>
      <p:sp>
        <p:nvSpPr>
          <p:cNvPr id="15" name="Espace réservé du numéro de diapositive 10"/>
          <p:cNvSpPr txBox="1">
            <a:spLocks/>
          </p:cNvSpPr>
          <p:nvPr userDrawn="1"/>
        </p:nvSpPr>
        <p:spPr>
          <a:xfrm>
            <a:off x="8157030" y="6347730"/>
            <a:ext cx="882424" cy="1908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  <a:defRPr sz="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fr-FR" dirty="0" smtClean="0"/>
              <a:t>|  PAGE </a:t>
            </a:r>
            <a:fld id="{AEFB9B6D-867A-40B8-ACB0-35CC9F272C9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/>
          <p:cNvSpPr txBox="1">
            <a:spLocks/>
          </p:cNvSpPr>
          <p:nvPr userDrawn="1"/>
        </p:nvSpPr>
        <p:spPr>
          <a:xfrm>
            <a:off x="2954440" y="6302804"/>
            <a:ext cx="4101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lang="en-US" sz="1000" kern="1200" smtClean="0">
                <a:solidFill>
                  <a:srgbClr val="000000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April 2017, ESS, CDR1 </a:t>
            </a:r>
            <a:r>
              <a:rPr lang="en-US" dirty="0" err="1" smtClean="0"/>
              <a:t>Cryomodules</a:t>
            </a:r>
            <a:r>
              <a:rPr lang="en-US" dirty="0" smtClean="0"/>
              <a:t>, procurement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9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008" r:id="rId1"/>
    <p:sldLayoutId id="2147502009" r:id="rId2"/>
    <p:sldLayoutId id="2147502010" r:id="rId3"/>
    <p:sldLayoutId id="2147502011" r:id="rId4"/>
    <p:sldLayoutId id="2147502012" r:id="rId5"/>
    <p:sldLayoutId id="2147502013" r:id="rId6"/>
    <p:sldLayoutId id="2147502014" r:id="rId7"/>
    <p:sldLayoutId id="2147502015" r:id="rId8"/>
    <p:sldLayoutId id="2147502016" r:id="rId9"/>
    <p:sldLayoutId id="2147502017" r:id="rId10"/>
    <p:sldLayoutId id="2147502018" r:id="rId11"/>
    <p:sldLayoutId id="2147502019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fontAlgn="base" latinLnBrk="0" hangingPunct="1">
        <a:spcBef>
          <a:spcPct val="0"/>
        </a:spcBef>
        <a:spcAft>
          <a:spcPct val="0"/>
        </a:spcAft>
        <a:buNone/>
        <a:defRPr lang="fr-FR" sz="2000" b="1" i="0" kern="1200" cap="all" baseline="0" dirty="0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698016" y="723014"/>
            <a:ext cx="5445984" cy="6335068"/>
          </a:xfrm>
        </p:spPr>
        <p:txBody>
          <a:bodyPr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Critical design </a:t>
            </a:r>
            <a:r>
              <a:rPr lang="fr-FR" b="1" dirty="0" err="1" smtClean="0">
                <a:solidFill>
                  <a:schemeClr val="tx1"/>
                </a:solidFill>
              </a:rPr>
              <a:t>review</a:t>
            </a:r>
            <a:r>
              <a:rPr lang="fr-FR" b="1" dirty="0" smtClean="0">
                <a:solidFill>
                  <a:schemeClr val="tx1"/>
                </a:solidFill>
              </a:rPr>
              <a:t> #1 </a:t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b="1" dirty="0" smtClean="0">
                <a:solidFill>
                  <a:schemeClr val="tx1"/>
                </a:solidFill>
              </a:rPr>
              <a:t>for medium beta </a:t>
            </a:r>
            <a:r>
              <a:rPr lang="fr-FR" b="1" dirty="0" err="1" smtClean="0">
                <a:solidFill>
                  <a:schemeClr val="tx1"/>
                </a:solidFill>
              </a:rPr>
              <a:t>cavity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cryomodules</a:t>
            </a:r>
            <a:r>
              <a:rPr lang="fr-FR" b="1" dirty="0" smtClean="0">
                <a:solidFill>
                  <a:schemeClr val="tx1"/>
                </a:solidFill>
              </a:rPr>
              <a:t/>
            </a:r>
            <a:br>
              <a:rPr lang="fr-FR" b="1" dirty="0" smtClean="0">
                <a:solidFill>
                  <a:schemeClr val="tx1"/>
                </a:solidFill>
              </a:rPr>
            </a:br>
            <a:r>
              <a:rPr lang="fr-FR" sz="4000" b="1" dirty="0" smtClean="0">
                <a:solidFill>
                  <a:schemeClr val="tx1"/>
                </a:solidFill>
              </a:rPr>
              <a:t/>
            </a:r>
            <a:br>
              <a:rPr lang="fr-FR" sz="4000" b="1" dirty="0" smtClean="0">
                <a:solidFill>
                  <a:schemeClr val="tx1"/>
                </a:solidFill>
              </a:rPr>
            </a:br>
            <a:r>
              <a:rPr lang="fr-FR" sz="2000" dirty="0" smtClean="0">
                <a:solidFill>
                  <a:schemeClr val="tx1"/>
                </a:solidFill>
              </a:rPr>
              <a:t>3-4 APRIL 2017</a:t>
            </a:r>
            <a:r>
              <a:rPr lang="fr-FR" sz="2400" dirty="0" smtClean="0">
                <a:solidFill>
                  <a:schemeClr val="tx1"/>
                </a:solidFill>
              </a:rPr>
              <a:t/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000" b="1" dirty="0">
                <a:solidFill>
                  <a:schemeClr val="tx1"/>
                </a:solidFill>
              </a:rPr>
              <a:t>-</a:t>
            </a:r>
            <a:r>
              <a:rPr lang="fr-FR" sz="2400" b="1" dirty="0">
                <a:solidFill>
                  <a:schemeClr val="tx1"/>
                </a:solidFill>
              </a:rPr>
              <a:t/>
            </a:r>
            <a:br>
              <a:rPr lang="fr-FR" sz="2400" b="1" dirty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main evolutions between M-ECCTD and </a:t>
            </a:r>
            <a:r>
              <a:rPr lang="en-US" sz="2400" b="1" dirty="0" err="1" smtClean="0">
                <a:solidFill>
                  <a:schemeClr val="tx1"/>
                </a:solidFill>
              </a:rPr>
              <a:t>serie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</a:rPr>
              <a:t/>
            </a:r>
            <a:br>
              <a:rPr lang="fr-FR" sz="2400" b="1" dirty="0" smtClean="0">
                <a:solidFill>
                  <a:schemeClr val="tx1"/>
                </a:solidFill>
              </a:rPr>
            </a:br>
            <a:r>
              <a:rPr lang="fr-FR" sz="2400" b="1" dirty="0" smtClean="0">
                <a:solidFill>
                  <a:schemeClr val="tx1"/>
                </a:solidFill>
              </a:rPr>
              <a:t>-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/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/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/>
            </a:r>
            <a:br>
              <a:rPr lang="fr-FR" sz="3200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  <p:pic>
        <p:nvPicPr>
          <p:cNvPr id="3" name="Image 2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19630" y="4435406"/>
            <a:ext cx="992123" cy="871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520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MAIN EVOLUTIONS 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>
          <a:xfrm>
            <a:off x="209951" y="1040603"/>
            <a:ext cx="8796337" cy="4968552"/>
          </a:xfrm>
        </p:spPr>
        <p:txBody>
          <a:bodyPr/>
          <a:lstStyle/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Cavities with final choice of pickup antenna 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Possible </a:t>
            </a:r>
            <a:r>
              <a:rPr lang="en-US" sz="1800" b="1" dirty="0" err="1" smtClean="0"/>
              <a:t>adjustement</a:t>
            </a:r>
            <a:r>
              <a:rPr lang="en-US" sz="1800" b="1" dirty="0" smtClean="0"/>
              <a:t> of coupler length for </a:t>
            </a:r>
            <a:r>
              <a:rPr lang="en-US" sz="1800" b="1" dirty="0" err="1" smtClean="0"/>
              <a:t>Qx</a:t>
            </a:r>
            <a:r>
              <a:rPr lang="en-US" sz="1800" b="1" dirty="0" smtClean="0"/>
              <a:t> coupling adjustment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Add </a:t>
            </a:r>
            <a:r>
              <a:rPr lang="en-US" sz="1800" b="1" dirty="0" smtClean="0"/>
              <a:t>of stiffeners on vacuum legs for transportation </a:t>
            </a:r>
            <a:r>
              <a:rPr lang="en-US" sz="1800" b="1" dirty="0" smtClean="0"/>
              <a:t>phase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Possible change of He/He exchanger technology</a:t>
            </a:r>
            <a:endParaRPr lang="en-US" sz="1800" b="1" dirty="0" smtClean="0"/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Part </a:t>
            </a:r>
            <a:r>
              <a:rPr lang="en-US" sz="1800" b="1" dirty="0"/>
              <a:t>of instrumentation </a:t>
            </a:r>
            <a:r>
              <a:rPr lang="en-US" sz="1800" b="1" dirty="0" smtClean="0"/>
              <a:t>removed and “Rad compliant” components  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Rooting </a:t>
            </a:r>
            <a:r>
              <a:rPr lang="en-US" sz="1800" b="1" dirty="0"/>
              <a:t>of the cables : cables length of instrumentation will be adapted to thermal behavior and to the lessons learned of the mock up </a:t>
            </a:r>
            <a:r>
              <a:rPr lang="en-US" sz="1800" b="1" dirty="0" smtClean="0"/>
              <a:t>assembly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MLI </a:t>
            </a:r>
            <a:r>
              <a:rPr lang="en-US" sz="1800" b="1" dirty="0"/>
              <a:t>&amp; Magnetic shields  </a:t>
            </a:r>
            <a:r>
              <a:rPr lang="en-US" sz="1800" b="1" dirty="0" smtClean="0"/>
              <a:t>adapted to the lessons learned of the mock up assembly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err="1" smtClean="0"/>
              <a:t>Cryo</a:t>
            </a:r>
            <a:r>
              <a:rPr lang="en-US" sz="1800" b="1" dirty="0" smtClean="0"/>
              <a:t>-circuit will be compliant with </a:t>
            </a:r>
            <a:r>
              <a:rPr lang="en-US" sz="1800" b="1" dirty="0"/>
              <a:t>interfaces </a:t>
            </a:r>
            <a:r>
              <a:rPr lang="en-US" sz="1800" b="1" dirty="0" smtClean="0"/>
              <a:t>and optimize after M-ECCTD RF tests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800" b="1" dirty="0" smtClean="0"/>
              <a:t>Pumping port of the vacuum vessel and instrumentation connectors position  </a:t>
            </a:r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fr-FR" sz="1800" b="1" dirty="0" smtClean="0"/>
              <a:t>Interface </a:t>
            </a:r>
            <a:r>
              <a:rPr lang="fr-FR" sz="1800" b="1" dirty="0" err="1" smtClean="0"/>
              <a:t>between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cavities</a:t>
            </a:r>
            <a:r>
              <a:rPr lang="fr-FR" sz="1800" b="1" dirty="0" smtClean="0"/>
              <a:t> and </a:t>
            </a:r>
            <a:r>
              <a:rPr lang="fr-FR" sz="1800" b="1" dirty="0" err="1" smtClean="0"/>
              <a:t>Helium</a:t>
            </a:r>
            <a:r>
              <a:rPr lang="fr-FR" sz="1800" b="1" dirty="0" smtClean="0"/>
              <a:t> circuit (bi-</a:t>
            </a:r>
            <a:r>
              <a:rPr lang="fr-FR" sz="1800" b="1" dirty="0" err="1" smtClean="0"/>
              <a:t>metalic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junction</a:t>
            </a:r>
            <a:r>
              <a:rPr lang="fr-FR" sz="1800" b="1" dirty="0" smtClean="0"/>
              <a:t>) </a:t>
            </a:r>
            <a:endParaRPr lang="en-US" sz="1800" b="1" dirty="0"/>
          </a:p>
          <a:p>
            <a:pPr marL="457200" indent="-3240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fr-FR" sz="1800" b="1" dirty="0" err="1" smtClean="0"/>
              <a:t>Assembly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tools</a:t>
            </a:r>
            <a:r>
              <a:rPr lang="fr-FR" sz="1800" b="1" dirty="0" smtClean="0"/>
              <a:t> </a:t>
            </a:r>
            <a:endParaRPr lang="en-US" sz="18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fr-FR" sz="1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351460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95999" y="2814588"/>
            <a:ext cx="2173865" cy="5466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fr-F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Thank</a:t>
            </a:r>
            <a:r>
              <a:rPr lang="fr-F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you</a:t>
            </a:r>
            <a:endParaRPr lang="fr-F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7849" y="5991093"/>
            <a:ext cx="567016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Commissariat à l’énergie atomique et aux énergies alternatives</a:t>
            </a:r>
          </a:p>
          <a:p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Centre de Saclay</a:t>
            </a:r>
            <a:r>
              <a:rPr lang="fr-FR" sz="500" b="1" dirty="0">
                <a:solidFill>
                  <a:schemeClr val="bg1">
                    <a:lumMod val="75000"/>
                  </a:schemeClr>
                </a:solidFill>
              </a:rPr>
              <a:t> | </a:t>
            </a:r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91191 Gif-sur-Yvette Cedex</a:t>
            </a:r>
          </a:p>
          <a:p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T. +33 (0)1 69 08 76 11 </a:t>
            </a:r>
            <a:r>
              <a:rPr lang="fr-FR" sz="500" b="1" dirty="0">
                <a:solidFill>
                  <a:schemeClr val="bg1">
                    <a:lumMod val="75000"/>
                  </a:schemeClr>
                </a:solidFill>
              </a:rPr>
              <a:t>|</a:t>
            </a:r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 F. +33 (0)1 69 08 30 24</a:t>
            </a:r>
          </a:p>
          <a:p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Etablissement public à caractère industriel et commercial </a:t>
            </a:r>
            <a:r>
              <a:rPr lang="fr-FR" sz="300" b="1" dirty="0">
                <a:solidFill>
                  <a:schemeClr val="bg1">
                    <a:lumMod val="75000"/>
                  </a:schemeClr>
                </a:solidFill>
              </a:rPr>
              <a:t>|</a:t>
            </a:r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fr-FR" sz="1050" dirty="0" smtClean="0">
                <a:solidFill>
                  <a:schemeClr val="bg1">
                    <a:lumMod val="75000"/>
                  </a:schemeClr>
                </a:solidFill>
              </a:rPr>
              <a:t>RCS Paris </a:t>
            </a:r>
            <a:r>
              <a:rPr lang="fr-FR" sz="1050" dirty="0">
                <a:solidFill>
                  <a:schemeClr val="bg1">
                    <a:lumMod val="75000"/>
                  </a:schemeClr>
                </a:solidFill>
              </a:rPr>
              <a:t>B 775 685 019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Cryomodule overview, organization, development plan 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4294967295"/>
          </p:nvPr>
        </p:nvSpPr>
        <p:spPr>
          <a:xfrm>
            <a:off x="576263" y="6305550"/>
            <a:ext cx="2274513" cy="424207"/>
          </a:xfrm>
          <a:prstGeom prst="rect">
            <a:avLst/>
          </a:prstGeom>
        </p:spPr>
        <p:txBody>
          <a:bodyPr/>
          <a:lstStyle/>
          <a:p>
            <a:pPr>
              <a:buNone/>
              <a:defRPr/>
            </a:pPr>
            <a:r>
              <a:rPr lang="fr-FR" dirty="0" smtClean="0"/>
              <a:t>03-04/04/2017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9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IPHI_CP">
  <a:themeElements>
    <a:clrScheme name="IPHI_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wrap="square" rtlCol="0" anchor="ctr">
        <a:spAutoFit/>
      </a:bodyPr>
      <a:lstStyle>
        <a:defPPr algn="ctr">
          <a:buNone/>
          <a:defRPr sz="1100" dirty="0" smtClean="0">
            <a:solidFill>
              <a:schemeClr val="tx1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17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rtlCol="0">
        <a:spAutoFit/>
      </a:bodyPr>
      <a:lstStyle>
        <a:defPPr>
          <a:lnSpc>
            <a:spcPct val="120000"/>
          </a:lnSpc>
          <a:buNone/>
          <a:defRPr sz="2000" kern="0" dirty="0" smtClean="0">
            <a:latin typeface="+mj-lt"/>
          </a:defRPr>
        </a:defPPr>
      </a:lstStyle>
    </a:txDef>
  </a:objectDefaults>
  <a:extraClrSchemeLst>
    <a:extraClrScheme>
      <a:clrScheme name="IPHI_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HI_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HI_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HI_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HI_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HI_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HI_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HI_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HI_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HI_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HI_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HI_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150385</TotalTime>
  <Words>205</Words>
  <Application>Microsoft Office PowerPoint</Application>
  <PresentationFormat>Affichage à l'écran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Comic Sans MS</vt:lpstr>
      <vt:lpstr>6_IPHI_CP</vt:lpstr>
      <vt:lpstr>Critical design review #1  for medium beta cavity cryomodules  3-4 APRIL 2017 - main evolutions between M-ECCTD and serie  -    </vt:lpstr>
      <vt:lpstr>MAIN EVOLUTIONS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Av. Prog</dc:title>
  <dc:creator>Ardellier-Desages Florence</dc:creator>
  <cp:lastModifiedBy>PEAUGER  Franck</cp:lastModifiedBy>
  <cp:revision>4367</cp:revision>
  <cp:lastPrinted>2017-03-29T08:46:46Z</cp:lastPrinted>
  <dcterms:created xsi:type="dcterms:W3CDTF">2006-03-11T15:04:19Z</dcterms:created>
  <dcterms:modified xsi:type="dcterms:W3CDTF">2017-04-04T07:06:44Z</dcterms:modified>
</cp:coreProperties>
</file>