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291" r:id="rId3"/>
    <p:sldId id="365" r:id="rId4"/>
    <p:sldId id="382" r:id="rId5"/>
    <p:sldId id="350" r:id="rId6"/>
    <p:sldId id="351" r:id="rId7"/>
    <p:sldId id="381" r:id="rId8"/>
    <p:sldId id="383" r:id="rId9"/>
    <p:sldId id="347" r:id="rId10"/>
    <p:sldId id="353" r:id="rId11"/>
    <p:sldId id="355" r:id="rId12"/>
    <p:sldId id="356" r:id="rId13"/>
    <p:sldId id="357" r:id="rId14"/>
    <p:sldId id="377" r:id="rId15"/>
    <p:sldId id="333" r:id="rId16"/>
    <p:sldId id="326" r:id="rId17"/>
    <p:sldId id="364" r:id="rId18"/>
    <p:sldId id="345" r:id="rId19"/>
    <p:sldId id="343" r:id="rId20"/>
    <p:sldId id="346" r:id="rId21"/>
    <p:sldId id="344" r:id="rId22"/>
    <p:sldId id="359" r:id="rId23"/>
    <p:sldId id="360" r:id="rId24"/>
    <p:sldId id="330" r:id="rId25"/>
    <p:sldId id="335" r:id="rId26"/>
    <p:sldId id="378" r:id="rId27"/>
    <p:sldId id="336" r:id="rId2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6666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>
      <p:cViewPr varScale="1">
        <p:scale>
          <a:sx n="67" d="100"/>
          <a:sy n="67" d="100"/>
        </p:scale>
        <p:origin x="11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10 turns</c:v>
                </c:pt>
              </c:strCache>
            </c:strRef>
          </c:tx>
          <c:spPr>
            <a:ln w="25400" cap="rnd">
              <a:solidFill>
                <a:schemeClr val="accent1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triangle"/>
            <c:size val="7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Sheet1!$E$2:$E$7</c:f>
              <c:strCache>
                <c:ptCount val="6"/>
                <c:pt idx="0">
                  <c:v>π</c:v>
                </c:pt>
                <c:pt idx="1">
                  <c:v>5/6 π</c:v>
                </c:pt>
                <c:pt idx="2">
                  <c:v>4/6 π</c:v>
                </c:pt>
                <c:pt idx="3">
                  <c:v>3/6 π</c:v>
                </c:pt>
                <c:pt idx="4">
                  <c:v>2/6 π</c:v>
                </c:pt>
                <c:pt idx="5">
                  <c:v>1/6 π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703.25900000000001</c:v>
                </c:pt>
                <c:pt idx="1">
                  <c:v>702.61</c:v>
                </c:pt>
                <c:pt idx="2">
                  <c:v>701.11</c:v>
                </c:pt>
                <c:pt idx="3">
                  <c:v>698.9</c:v>
                </c:pt>
                <c:pt idx="4">
                  <c:v>696.69500000000005</c:v>
                </c:pt>
                <c:pt idx="5">
                  <c:v>695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0 Turns</c:v>
                </c:pt>
              </c:strCache>
            </c:strRef>
          </c:tx>
          <c:spPr>
            <a:ln w="25400" cap="rnd">
              <a:solidFill>
                <a:schemeClr val="accent2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7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754177602799652E-2"/>
                  <c:y val="9.0312408865558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430664916885442E-2"/>
                  <c:y val="0.131979075532225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54177602799652E-2"/>
                  <c:y val="8.5682779235928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319553805774287E-2"/>
                  <c:y val="9.9571668124817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420844269466321E-2"/>
                  <c:y val="9.0312408865558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2231955380577426"/>
                  <c:y val="3.9386482939632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Sheet1!$G$2:$G$7</c:f>
              <c:numCache>
                <c:formatCode>General</c:formatCode>
                <c:ptCount val="6"/>
                <c:pt idx="0">
                  <c:v>703.04300000000001</c:v>
                </c:pt>
                <c:pt idx="1">
                  <c:v>702.38800000000003</c:v>
                </c:pt>
                <c:pt idx="2">
                  <c:v>700.90499999999997</c:v>
                </c:pt>
                <c:pt idx="3">
                  <c:v>698.67499999999995</c:v>
                </c:pt>
                <c:pt idx="4">
                  <c:v>696.47299999999996</c:v>
                </c:pt>
                <c:pt idx="5">
                  <c:v>694.79000000000008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6012768"/>
        <c:axId val="274769904"/>
      </c:lineChart>
      <c:catAx>
        <c:axId val="27601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Mode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4769904"/>
        <c:crosses val="autoZero"/>
        <c:auto val="1"/>
        <c:lblAlgn val="ctr"/>
        <c:lblOffset val="100"/>
        <c:noMultiLvlLbl val="0"/>
      </c:catAx>
      <c:valAx>
        <c:axId val="274769904"/>
        <c:scaling>
          <c:orientation val="minMax"/>
          <c:min val="694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Freq [MHz]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01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96028031903805E-2"/>
          <c:y val="2.3023254970765242E-2"/>
          <c:w val="0.88200719602000677"/>
          <c:h val="0.866039429919815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Sheet1!$A$1:$A$2</c:f>
              <c:strCache>
                <c:ptCount val="2"/>
                <c:pt idx="0">
                  <c:v>π Mode</c:v>
                </c:pt>
                <c:pt idx="1">
                  <c:v>Pulling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505588418296986"/>
                  <c:y val="0.5892939335358556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Sheet1!$B$1:$B$11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Sheet1!$C$1:$C$11</c:f>
              <c:numCache>
                <c:formatCode>General</c:formatCode>
                <c:ptCount val="11"/>
                <c:pt idx="0">
                  <c:v>45</c:v>
                </c:pt>
                <c:pt idx="2">
                  <c:v>81</c:v>
                </c:pt>
                <c:pt idx="3">
                  <c:v>104</c:v>
                </c:pt>
                <c:pt idx="4">
                  <c:v>130</c:v>
                </c:pt>
                <c:pt idx="5">
                  <c:v>147</c:v>
                </c:pt>
                <c:pt idx="6">
                  <c:v>170</c:v>
                </c:pt>
                <c:pt idx="7">
                  <c:v>191</c:v>
                </c:pt>
                <c:pt idx="8">
                  <c:v>216</c:v>
                </c:pt>
                <c:pt idx="9">
                  <c:v>233</c:v>
                </c:pt>
                <c:pt idx="10">
                  <c:v>253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Sheet1!$K$1:$K$2</c:f>
              <c:strCache>
                <c:ptCount val="2"/>
                <c:pt idx="0">
                  <c:v>π Mode</c:v>
                </c:pt>
                <c:pt idx="1">
                  <c:v>Releasing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0263858503198501"/>
                  <c:y val="2.380176689220288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xVal>
            <c:numRef>
              <c:f>Sheet1!$L$1:$L$11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Sheet1!$M$1:$M$11</c:f>
              <c:numCache>
                <c:formatCode>General</c:formatCode>
                <c:ptCount val="11"/>
                <c:pt idx="0">
                  <c:v>44</c:v>
                </c:pt>
                <c:pt idx="1">
                  <c:v>66</c:v>
                </c:pt>
                <c:pt idx="2">
                  <c:v>85</c:v>
                </c:pt>
                <c:pt idx="3">
                  <c:v>108</c:v>
                </c:pt>
                <c:pt idx="4">
                  <c:v>130</c:v>
                </c:pt>
                <c:pt idx="5">
                  <c:v>152</c:v>
                </c:pt>
                <c:pt idx="6">
                  <c:v>175</c:v>
                </c:pt>
                <c:pt idx="7">
                  <c:v>190</c:v>
                </c:pt>
                <c:pt idx="8">
                  <c:v>213</c:v>
                </c:pt>
                <c:pt idx="9">
                  <c:v>227</c:v>
                </c:pt>
                <c:pt idx="10">
                  <c:v>259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088016"/>
        <c:axId val="276083312"/>
      </c:scatterChart>
      <c:valAx>
        <c:axId val="27608801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Turn #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083312"/>
        <c:crosses val="autoZero"/>
        <c:crossBetween val="midCat"/>
        <c:majorUnit val="1"/>
      </c:valAx>
      <c:valAx>
        <c:axId val="27608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dirty="0" smtClean="0"/>
                  <a:t>Δ</a:t>
                </a:r>
                <a:r>
                  <a:rPr lang="fr-FR" dirty="0" smtClean="0"/>
                  <a:t>F [kHz]</a:t>
                </a:r>
                <a:endParaRPr lang="fr-F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08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74570116155375"/>
          <c:y val="5.352529803001016E-2"/>
          <c:w val="0.32077098094088446"/>
          <c:h val="0.2294838269814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pPr/>
              <a:t>02/04/2017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02/04/2017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7" rIns="94595" bIns="4729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595" tIns="47297" rIns="94595" bIns="4729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20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57" y="37753"/>
            <a:ext cx="1131747" cy="1224000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 userDrawn="1"/>
        </p:nvPicPr>
        <p:blipFill rotWithShape="1">
          <a:blip r:embed="rId4" cstate="print"/>
          <a:srcRect r="44000"/>
          <a:stretch/>
        </p:blipFill>
        <p:spPr bwMode="auto">
          <a:xfrm>
            <a:off x="6876256" y="37753"/>
            <a:ext cx="1057672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LASA meeting | 2-3.11.2015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LASA meeting | 2-3.11.2015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" y="32420"/>
            <a:ext cx="1009994" cy="1092324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 userDrawn="1"/>
        </p:nvPicPr>
        <p:blipFill rotWithShape="1">
          <a:blip r:embed="rId4" cstate="print"/>
          <a:srcRect r="44000"/>
          <a:stretch/>
        </p:blipFill>
        <p:spPr bwMode="auto">
          <a:xfrm>
            <a:off x="1115616" y="32420"/>
            <a:ext cx="1008112" cy="1092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LASA meeting | 2-3.11.2015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LASA meeting | 2-3.11.2015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LASA meeting | 2-3.11.2015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LASA meeting | 2-3.11.2015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LASA meeting | 2-3.11.2015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LASA meeting | 2-3.11.2015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LASA meeting | 2-3.11.2015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7" y="-830"/>
            <a:ext cx="9144000" cy="955548"/>
          </a:xfrm>
          <a:prstGeom prst="rect">
            <a:avLst/>
          </a:prstGeom>
        </p:spPr>
      </p:pic>
      <p:pic>
        <p:nvPicPr>
          <p:cNvPr id="9" name="Image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99" y="56782"/>
            <a:ext cx="574541" cy="645439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LASA meeting | 2-3.11.2015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/>
          <p:nvPr userDrawn="1"/>
        </p:nvPicPr>
        <p:blipFill rotWithShape="1">
          <a:blip r:embed="rId14" cstate="print"/>
          <a:srcRect r="44000"/>
          <a:stretch/>
        </p:blipFill>
        <p:spPr bwMode="auto">
          <a:xfrm>
            <a:off x="8479317" y="63256"/>
            <a:ext cx="636905" cy="64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50" r:id="rId4"/>
    <p:sldLayoutId id="2147483662" r:id="rId5"/>
    <p:sldLayoutId id="2147483663" r:id="rId6"/>
    <p:sldLayoutId id="2147483664" r:id="rId7"/>
    <p:sldLayoutId id="2147483667" r:id="rId8"/>
    <p:sldLayoutId id="2147483654" r:id="rId9"/>
    <p:sldLayoutId id="214748366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1855288"/>
            <a:ext cx="5904656" cy="1429696"/>
          </a:xfrm>
        </p:spPr>
        <p:txBody>
          <a:bodyPr/>
          <a:lstStyle/>
          <a:p>
            <a:pPr algn="ctr"/>
            <a:r>
              <a:rPr lang="en-US" dirty="0" smtClean="0"/>
              <a:t>Progress and status on </a:t>
            </a:r>
            <a:r>
              <a:rPr lang="en-US" dirty="0" err="1" smtClean="0"/>
              <a:t>Ess</a:t>
            </a:r>
            <a:r>
              <a:rPr lang="en-US" dirty="0" smtClean="0"/>
              <a:t> medium beta prototype cavities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347864" y="6381328"/>
            <a:ext cx="4788464" cy="288032"/>
          </a:xfrm>
        </p:spPr>
        <p:txBody>
          <a:bodyPr/>
          <a:lstStyle/>
          <a:p>
            <a:r>
              <a:rPr lang="fr-FR" sz="1100" dirty="0" smtClean="0"/>
              <a:t>CEA Saclay/ESS ECCTD WU Cavités</a:t>
            </a:r>
            <a:r>
              <a:rPr lang="fr-FR" sz="1200" b="1" dirty="0" smtClean="0">
                <a:solidFill>
                  <a:schemeClr val="bg2"/>
                </a:solidFill>
              </a:rPr>
              <a:t>|</a:t>
            </a:r>
            <a:r>
              <a:rPr lang="fr-FR" sz="1100" dirty="0" smtClean="0"/>
              <a:t> Enrico Cenni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5373216"/>
            <a:ext cx="460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E. Cenni </a:t>
            </a:r>
            <a:r>
              <a:rPr lang="en-US" sz="2000" i="1" dirty="0" smtClean="0"/>
              <a:t>on behalf of cavities work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29" y="4271868"/>
            <a:ext cx="4563271" cy="2580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8"/>
            <a:ext cx="6318597" cy="3573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8596" y="1196752"/>
            <a:ext cx="242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First shield and heating system made with Molybdenum.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Same oven used for XFEL and LCLS2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71868"/>
            <a:ext cx="4572001" cy="258613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65915" y="322446"/>
            <a:ext cx="838691" cy="369332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Zanon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1602" r="2570"/>
          <a:stretch/>
        </p:blipFill>
        <p:spPr>
          <a:xfrm>
            <a:off x="179512" y="1556792"/>
            <a:ext cx="8795533" cy="4479696"/>
          </a:xfrm>
          <a:prstGeom prst="rect">
            <a:avLst/>
          </a:prstGeom>
        </p:spPr>
      </p:pic>
      <p:sp>
        <p:nvSpPr>
          <p:cNvPr id="5" name="CasellaDiTesto 6"/>
          <p:cNvSpPr txBox="1"/>
          <p:nvPr/>
        </p:nvSpPr>
        <p:spPr>
          <a:xfrm>
            <a:off x="6565915" y="322446"/>
            <a:ext cx="838691" cy="369332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Zanon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RGA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61472"/>
            <a:ext cx="9036496" cy="5865230"/>
          </a:xfrm>
          <a:prstGeom prst="rect">
            <a:avLst/>
          </a:prstGeom>
        </p:spPr>
      </p:pic>
      <p:sp>
        <p:nvSpPr>
          <p:cNvPr id="6" name="CasellaDiTesto 6"/>
          <p:cNvSpPr txBox="1"/>
          <p:nvPr/>
        </p:nvSpPr>
        <p:spPr>
          <a:xfrm>
            <a:off x="6565915" y="322446"/>
            <a:ext cx="838691" cy="369332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Zanon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SIMS </a:t>
            </a:r>
            <a:r>
              <a:rPr lang="fr-FR" dirty="0" err="1" smtClean="0"/>
              <a:t>analysis</a:t>
            </a:r>
            <a:r>
              <a:rPr lang="fr-FR" dirty="0" smtClean="0"/>
              <a:t> (Argon </a:t>
            </a:r>
            <a:r>
              <a:rPr lang="fr-FR" dirty="0" err="1" smtClean="0"/>
              <a:t>beam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28" name="Gruppo 27"/>
          <p:cNvGrpSpPr/>
          <p:nvPr/>
        </p:nvGrpSpPr>
        <p:grpSpPr>
          <a:xfrm>
            <a:off x="0" y="980728"/>
            <a:ext cx="9144000" cy="5877272"/>
            <a:chOff x="0" y="980728"/>
            <a:chExt cx="9144000" cy="5877272"/>
          </a:xfrm>
        </p:grpSpPr>
        <p:pic>
          <p:nvPicPr>
            <p:cNvPr id="1026" name="Picture 2" descr="F:\SIMS\outgss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5877272"/>
            </a:xfrm>
            <a:prstGeom prst="rect">
              <a:avLst/>
            </a:prstGeom>
            <a:noFill/>
          </p:spPr>
        </p:pic>
        <p:sp>
          <p:nvSpPr>
            <p:cNvPr id="5" name="CasellaDiTesto 4"/>
            <p:cNvSpPr txBox="1"/>
            <p:nvPr/>
          </p:nvSpPr>
          <p:spPr>
            <a:xfrm>
              <a:off x="1331640" y="1484784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Ar</a:t>
              </a:r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771800" y="3212976"/>
              <a:ext cx="61427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Nb+</a:t>
              </a:r>
              <a:endParaRPr lang="en-US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203848" y="2780928"/>
              <a:ext cx="793807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NbO</a:t>
              </a:r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635896" y="5795972"/>
              <a:ext cx="878767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NbO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827584" y="414908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Na+</a:t>
              </a:r>
              <a:endParaRPr lang="en-US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547664" y="4869160"/>
              <a:ext cx="50308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Ti+</a:t>
              </a:r>
              <a:endParaRPr lang="en-US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339752" y="5517232"/>
              <a:ext cx="68262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TiO</a:t>
              </a:r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14" name="Connettore 2 13"/>
            <p:cNvCxnSpPr>
              <a:stCxn id="12" idx="2"/>
            </p:cNvCxnSpPr>
            <p:nvPr/>
          </p:nvCxnSpPr>
          <p:spPr>
            <a:xfrm flipH="1">
              <a:off x="2339752" y="5886564"/>
              <a:ext cx="341312" cy="3507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>
              <a:stCxn id="11" idx="2"/>
            </p:cNvCxnSpPr>
            <p:nvPr/>
          </p:nvCxnSpPr>
          <p:spPr>
            <a:xfrm flipH="1">
              <a:off x="1763688" y="5238492"/>
              <a:ext cx="35519" cy="7107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2123728" y="4797152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Fe+</a:t>
              </a:r>
            </a:p>
            <a:p>
              <a:r>
                <a:rPr lang="en-US" dirty="0" err="1" smtClean="0"/>
                <a:t>FeH</a:t>
              </a:r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21" name="Connettore 2 20"/>
            <p:cNvCxnSpPr>
              <a:stCxn id="20" idx="2"/>
            </p:cNvCxnSpPr>
            <p:nvPr/>
          </p:nvCxnSpPr>
          <p:spPr>
            <a:xfrm flipH="1">
              <a:off x="2051720" y="5443483"/>
              <a:ext cx="468052" cy="145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/>
            <p:cNvSpPr txBox="1"/>
            <p:nvPr/>
          </p:nvSpPr>
          <p:spPr>
            <a:xfrm>
              <a:off x="395536" y="4869160"/>
              <a:ext cx="792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Ar</a:t>
              </a:r>
              <a:r>
                <a:rPr lang="en-US" dirty="0" smtClean="0"/>
                <a:t>++</a:t>
              </a:r>
            </a:p>
            <a:p>
              <a:r>
                <a:rPr lang="en-US" dirty="0" smtClean="0"/>
                <a:t>Ca++</a:t>
              </a:r>
              <a:endParaRPr lang="en-US" dirty="0"/>
            </a:p>
          </p:txBody>
        </p:sp>
        <p:cxnSp>
          <p:nvCxnSpPr>
            <p:cNvPr id="25" name="Connettore 2 24"/>
            <p:cNvCxnSpPr>
              <a:stCxn id="24" idx="2"/>
            </p:cNvCxnSpPr>
            <p:nvPr/>
          </p:nvCxnSpPr>
          <p:spPr>
            <a:xfrm>
              <a:off x="791580" y="5515491"/>
              <a:ext cx="180020" cy="8658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44" y="1393553"/>
            <a:ext cx="4982452" cy="2802629"/>
          </a:xfrm>
          <a:prstGeom prst="rect">
            <a:avLst/>
          </a:prstGeom>
        </p:spPr>
      </p:pic>
      <p:sp>
        <p:nvSpPr>
          <p:cNvPr id="22" name="CasellaDiTesto 6"/>
          <p:cNvSpPr txBox="1"/>
          <p:nvPr/>
        </p:nvSpPr>
        <p:spPr>
          <a:xfrm>
            <a:off x="6565915" y="322446"/>
            <a:ext cx="748923" cy="369332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IPNO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5617" y="52752"/>
            <a:ext cx="3711668" cy="908720"/>
          </a:xfrm>
        </p:spPr>
        <p:txBody>
          <a:bodyPr/>
          <a:lstStyle/>
          <a:p>
            <a:r>
              <a:rPr lang="en-US" dirty="0" err="1" smtClean="0"/>
              <a:t>Bcp</a:t>
            </a:r>
            <a:r>
              <a:rPr lang="en-US" dirty="0" smtClean="0"/>
              <a:t> with helium tank and water cooling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1" b="10639"/>
          <a:stretch/>
        </p:blipFill>
        <p:spPr>
          <a:xfrm rot="5400000">
            <a:off x="5451499" y="1769516"/>
            <a:ext cx="4176464" cy="317495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1042803"/>
            <a:ext cx="6084168" cy="5815198"/>
            <a:chOff x="0" y="1042803"/>
            <a:chExt cx="6084168" cy="58151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/>
            <a:srcRect l="10394" r="11179"/>
            <a:stretch/>
          </p:blipFill>
          <p:spPr>
            <a:xfrm>
              <a:off x="0" y="1042803"/>
              <a:ext cx="6084168" cy="581519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83568" y="5934266"/>
              <a:ext cx="2622198" cy="369332"/>
              <a:chOff x="683568" y="5934266"/>
              <a:chExt cx="2622198" cy="36933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43608" y="5934266"/>
                <a:ext cx="2262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Acid enter the cavity</a:t>
                </a:r>
                <a:endParaRPr lang="en-US" u="sng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683568" y="6093296"/>
                <a:ext cx="360040" cy="720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83568" y="1556792"/>
              <a:ext cx="2274982" cy="2148796"/>
              <a:chOff x="289029" y="5574226"/>
              <a:chExt cx="2274982" cy="214879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89029" y="5574226"/>
                <a:ext cx="2274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Acid fill up the cavity</a:t>
                </a:r>
                <a:endParaRPr lang="en-US" u="sng" dirty="0"/>
              </a:p>
            </p:txBody>
          </p:sp>
          <p:cxnSp>
            <p:nvCxnSpPr>
              <p:cNvPr id="15" name="Straight Arrow Connector 14"/>
              <p:cNvCxnSpPr>
                <a:stCxn id="14" idx="2"/>
              </p:cNvCxnSpPr>
              <p:nvPr/>
            </p:nvCxnSpPr>
            <p:spPr>
              <a:xfrm flipH="1">
                <a:off x="836292" y="5943558"/>
                <a:ext cx="590228" cy="1779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4070187" y="5445224"/>
              <a:ext cx="1514197" cy="858374"/>
              <a:chOff x="35496" y="6009337"/>
              <a:chExt cx="1514197" cy="85837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5496" y="6221380"/>
                <a:ext cx="15141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BCP finished</a:t>
                </a:r>
              </a:p>
              <a:p>
                <a:r>
                  <a:rPr lang="en-US" u="sng" dirty="0" smtClean="0"/>
                  <a:t>Cavity empty</a:t>
                </a:r>
                <a:endParaRPr lang="en-US" u="sng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35496" y="6009337"/>
                <a:ext cx="1008112" cy="1559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790501" y="2708921"/>
              <a:ext cx="2069797" cy="612469"/>
              <a:chOff x="957883" y="5691129"/>
              <a:chExt cx="2069797" cy="61246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957883" y="5934266"/>
                <a:ext cx="2069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Cavity full of water</a:t>
                </a:r>
                <a:endParaRPr lang="en-US" u="sng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1646989" y="5691129"/>
                <a:ext cx="347678" cy="243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5923630" y="5586681"/>
            <a:ext cx="3084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We are able to limit the temperature increase during BCP.</a:t>
            </a:r>
            <a:endParaRPr lang="en-US" dirty="0"/>
          </a:p>
        </p:txBody>
      </p:sp>
      <p:sp>
        <p:nvSpPr>
          <p:cNvPr id="22" name="CasellaDiTesto 6"/>
          <p:cNvSpPr txBox="1"/>
          <p:nvPr/>
        </p:nvSpPr>
        <p:spPr>
          <a:xfrm>
            <a:off x="6588224" y="145906"/>
            <a:ext cx="1165704" cy="646331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F. Eozenou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Y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Boudigou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G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Monnereau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CasellaDiTesto 6"/>
          <p:cNvSpPr txBox="1"/>
          <p:nvPr/>
        </p:nvSpPr>
        <p:spPr>
          <a:xfrm>
            <a:off x="5092177" y="135662"/>
            <a:ext cx="1390124" cy="646331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X. Hanus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C. Servouin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l="8787" t="30994" r="15882" b="6304"/>
          <a:stretch/>
        </p:blipFill>
        <p:spPr>
          <a:xfrm>
            <a:off x="0" y="982431"/>
            <a:ext cx="6766399" cy="4894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results (RS)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18548" y="4293096"/>
            <a:ext cx="2178545" cy="939316"/>
            <a:chOff x="6588224" y="5369034"/>
            <a:chExt cx="2178545" cy="939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588224" y="5733256"/>
                  <a:ext cx="2178545" cy="5750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  <m:r>
                          <a:rPr 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den>
                            </m:f>
                          </m:sup>
                        </m:sSup>
                        <m:r>
                          <a:rPr lang="fr-FR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5733256"/>
                  <a:ext cx="2130391" cy="576183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7035301" y="536903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Fitted with</a:t>
              </a:r>
              <a:endParaRPr lang="en-US" b="1" dirty="0"/>
            </a:p>
          </p:txBody>
        </p:sp>
      </p:grpSp>
      <p:sp>
        <p:nvSpPr>
          <p:cNvPr id="9" name="CasellaDiTesto 6"/>
          <p:cNvSpPr txBox="1"/>
          <p:nvPr/>
        </p:nvSpPr>
        <p:spPr>
          <a:xfrm>
            <a:off x="5508104" y="183946"/>
            <a:ext cx="1287532" cy="646331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D. Roudier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L. Maurice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98865"/>
              </p:ext>
            </p:extLst>
          </p:nvPr>
        </p:nvGraphicFramePr>
        <p:xfrm>
          <a:off x="4241846" y="5490735"/>
          <a:ext cx="4836771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993"/>
                <a:gridCol w="978679"/>
                <a:gridCol w="900291"/>
                <a:gridCol w="863904"/>
                <a:gridCol w="863904"/>
              </a:tblGrid>
              <a:tr h="332207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P01</a:t>
                      </a:r>
                      <a:endParaRPr lang="en-US" sz="16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P02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P03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P04</a:t>
                      </a:r>
                      <a:endParaRPr lang="en-US" sz="1600" b="1" dirty="0"/>
                    </a:p>
                  </a:txBody>
                  <a:tcPr/>
                </a:tc>
              </a:tr>
              <a:tr h="3322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</a:t>
                      </a:r>
                      <a:r>
                        <a:rPr lang="en-US" sz="1600" b="1" baseline="-25000" dirty="0" smtClean="0"/>
                        <a:t>0 </a:t>
                      </a:r>
                      <a:r>
                        <a:rPr lang="en-US" sz="1600" b="1" baseline="0" dirty="0" smtClean="0"/>
                        <a:t>[n</a:t>
                      </a:r>
                      <a:r>
                        <a:rPr lang="el-GR" sz="1600" b="1" baseline="0" dirty="0" smtClean="0"/>
                        <a:t>Ω</a:t>
                      </a:r>
                      <a:r>
                        <a:rPr lang="en-US" sz="1600" b="1" baseline="0" dirty="0" smtClean="0"/>
                        <a:t>]</a:t>
                      </a:r>
                      <a:endParaRPr lang="en-US" sz="16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3.1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7.1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2207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Δ</a:t>
                      </a:r>
                      <a:r>
                        <a:rPr lang="fr-FR" sz="1600" b="1" dirty="0" smtClean="0"/>
                        <a:t> [K]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18.58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19.29</a:t>
                      </a:r>
                      <a:endParaRPr lang="en-US" sz="1600" dirty="0"/>
                    </a:p>
                  </a:txBody>
                  <a:tcPr/>
                </a:tc>
              </a:tr>
              <a:tr h="3322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16129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b="1" baseline="-25000" dirty="0" smtClean="0"/>
              <a:t>0</a:t>
            </a:r>
            <a:r>
              <a:rPr lang="en-US" b="1" dirty="0" smtClean="0"/>
              <a:t>(2K) at low field is </a:t>
            </a:r>
            <a:r>
              <a:rPr lang="en-US" b="1" dirty="0" smtClean="0">
                <a:sym typeface="Symbol" panose="05050102010706020507" pitchFamily="18" charset="2"/>
              </a:rPr>
              <a:t> 1.9x10</a:t>
            </a:r>
            <a:r>
              <a:rPr lang="en-US" b="1" baseline="30000" dirty="0" smtClean="0">
                <a:sym typeface="Symbol" panose="05050102010706020507" pitchFamily="18" charset="2"/>
              </a:rPr>
              <a:t>10 </a:t>
            </a:r>
            <a:r>
              <a:rPr lang="en-US" b="1" dirty="0" smtClean="0">
                <a:sym typeface="Symbol" panose="05050102010706020507" pitchFamily="18" charset="2"/>
              </a:rPr>
              <a:t>for all cavities</a:t>
            </a:r>
            <a:endParaRPr lang="en-US" b="1" baseline="30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44208" y="1700808"/>
            <a:ext cx="269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We are able to obtain good surface resistance on all cavities.</a:t>
            </a:r>
          </a:p>
          <a:p>
            <a:pPr algn="just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BCP process has been strongly improved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results (Q-E)</a:t>
            </a:r>
            <a:endParaRPr lang="en-US" dirty="0"/>
          </a:p>
        </p:txBody>
      </p:sp>
      <p:sp>
        <p:nvSpPr>
          <p:cNvPr id="4" name="CasellaDiTesto 6"/>
          <p:cNvSpPr txBox="1"/>
          <p:nvPr/>
        </p:nvSpPr>
        <p:spPr>
          <a:xfrm>
            <a:off x="5508104" y="183946"/>
            <a:ext cx="1287532" cy="646331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D. Roudier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L. Maurice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8734" t="23466" r="17229"/>
          <a:stretch/>
        </p:blipFill>
        <p:spPr>
          <a:xfrm>
            <a:off x="1125116" y="1092666"/>
            <a:ext cx="6408712" cy="5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052736"/>
            <a:ext cx="6291700" cy="4896544"/>
            <a:chOff x="107504" y="909747"/>
            <a:chExt cx="7443828" cy="56015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/>
            <a:srcRect l="10467" t="25221" r="17211" b="19999"/>
            <a:stretch/>
          </p:blipFill>
          <p:spPr>
            <a:xfrm>
              <a:off x="107504" y="1009354"/>
              <a:ext cx="7443828" cy="550195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3491880" y="1268760"/>
              <a:ext cx="0" cy="424847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16016" y="1268760"/>
              <a:ext cx="0" cy="424847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91880" y="909747"/>
              <a:ext cx="1321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MP barrier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5940152" y="2204864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We plan to implement systematic x-ray spectra recording on vertical cryostat and cryomodule with a similar system used at DESY</a:t>
            </a:r>
            <a:endParaRPr lang="en-US" sz="16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573016"/>
            <a:ext cx="1403648" cy="18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H="1">
            <a:off x="6876613" y="5407706"/>
            <a:ext cx="1682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Na(Tl) scintillator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force detuning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4183"/>
          <a:stretch/>
        </p:blipFill>
        <p:spPr>
          <a:xfrm>
            <a:off x="0" y="980728"/>
            <a:ext cx="5761817" cy="50636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508104" y="183946"/>
            <a:ext cx="1287532" cy="646331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D. Roudier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L. Maurice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64088" y="2420888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 smtClean="0"/>
              <a:t>The measure is consistent with calculation</a:t>
            </a:r>
            <a:endParaRPr lang="en-US" u="sng" dirty="0"/>
          </a:p>
        </p:txBody>
      </p:sp>
      <p:grpSp>
        <p:nvGrpSpPr>
          <p:cNvPr id="9" name="Gruppo 8"/>
          <p:cNvGrpSpPr/>
          <p:nvPr/>
        </p:nvGrpSpPr>
        <p:grpSpPr>
          <a:xfrm>
            <a:off x="5364088" y="3662812"/>
            <a:ext cx="3779912" cy="3195188"/>
            <a:chOff x="0" y="3662812"/>
            <a:chExt cx="3779912" cy="31951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62812"/>
              <a:ext cx="3779912" cy="31951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4005064"/>
              <a:ext cx="1854150" cy="48949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100" y="6381328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More details on G. Devanz talk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512576"/>
              </p:ext>
            </p:extLst>
          </p:nvPr>
        </p:nvGraphicFramePr>
        <p:xfrm>
          <a:off x="15110" y="961472"/>
          <a:ext cx="4556889" cy="31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1313"/>
              </p:ext>
            </p:extLst>
          </p:nvPr>
        </p:nvGraphicFramePr>
        <p:xfrm>
          <a:off x="3563888" y="4077072"/>
          <a:ext cx="5580112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48107" y="911833"/>
            <a:ext cx="457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Passband mode frequencies in vacuum while moving the tuner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Blue </a:t>
            </a:r>
            <a:r>
              <a:rPr lang="en-US" b="1" dirty="0">
                <a:solidFill>
                  <a:srgbClr val="0070C0"/>
                </a:solidFill>
              </a:rPr>
              <a:t>10 turns</a:t>
            </a:r>
            <a:r>
              <a:rPr lang="en-US" b="1" dirty="0" smtClean="0">
                <a:solidFill>
                  <a:srgbClr val="0070C0"/>
                </a:solidFill>
              </a:rPr>
              <a:t> pull (</a:t>
            </a:r>
            <a:r>
              <a:rPr lang="en-US" b="1" dirty="0">
                <a:solidFill>
                  <a:srgbClr val="0070C0"/>
                </a:solidFill>
              </a:rPr>
              <a:t>~</a:t>
            </a:r>
            <a:r>
              <a:rPr lang="en-US" b="1" dirty="0" smtClean="0">
                <a:solidFill>
                  <a:srgbClr val="0070C0"/>
                </a:solidFill>
              </a:rPr>
              <a:t>1mm)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Orange 0 turn (blocked before pumping)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661" y="4614277"/>
            <a:ext cx="200990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Tuning sensitivity: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Pulling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Releasing</a:t>
            </a:r>
          </a:p>
          <a:p>
            <a:r>
              <a:rPr lang="en-US" sz="1400" i="1" u="sng" dirty="0" smtClean="0">
                <a:solidFill>
                  <a:schemeClr val="bg1">
                    <a:lumMod val="50000"/>
                  </a:schemeClr>
                </a:solidFill>
              </a:rPr>
              <a:t>No backlash</a:t>
            </a:r>
            <a:endParaRPr lang="en-US" sz="14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7673" y="5733256"/>
            <a:ext cx="3519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 predict 211kHz/mm measured value is between 210-212 kHz/mm</a:t>
            </a:r>
            <a:endParaRPr lang="en-US" dirty="0"/>
          </a:p>
        </p:txBody>
      </p:sp>
      <p:sp>
        <p:nvSpPr>
          <p:cNvPr id="11" name="CasellaDiTesto 6"/>
          <p:cNvSpPr txBox="1"/>
          <p:nvPr/>
        </p:nvSpPr>
        <p:spPr>
          <a:xfrm>
            <a:off x="5508104" y="183946"/>
            <a:ext cx="1326004" cy="646331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D. Roudier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E. Jacques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2488" y="2081573"/>
            <a:ext cx="2462222" cy="1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935922"/>
            <a:ext cx="500169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Manufacturing and preparation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Shape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RF measure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Heat 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BCP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Latest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Surface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Q-E curves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X-ray measures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LFD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Tuning sensitivity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100K parking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Magnetic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Cavities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Lessons learned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Summary and outlook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0448" y="116632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OUTLINE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100K effect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0"/>
            <a:ext cx="1424493" cy="923330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D. Roudier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L. Maurice</a:t>
            </a:r>
          </a:p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. Sahuquet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0241" y="1362430"/>
            <a:ext cx="6810023" cy="4941168"/>
            <a:chOff x="821809" y="1916832"/>
            <a:chExt cx="6810023" cy="49411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8606" t="23751" r="17357" b="14438"/>
            <a:stretch/>
          </p:blipFill>
          <p:spPr>
            <a:xfrm>
              <a:off x="821809" y="1916832"/>
              <a:ext cx="6810023" cy="4941168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2339752" y="4005064"/>
              <a:ext cx="381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The heat treatment proved to be effective against Q-disease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204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 and HOMs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15" y="1056044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Cavity Field flatness are consistently brought to 95%, heat treatment and tank integration can change the field flatness about 1-2% depending on the accumulated stress on the cavity.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HOMs are monitored during manufacturing and they are </a:t>
            </a:r>
            <a:r>
              <a:rPr lang="en-US" u="sng" dirty="0" smtClean="0"/>
              <a:t>away from machine lines as designed </a:t>
            </a:r>
            <a:r>
              <a:rPr lang="en-US" dirty="0" smtClean="0"/>
              <a:t>(typically more than 20MHz)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2947" y="2904942"/>
            <a:ext cx="5256584" cy="3954644"/>
            <a:chOff x="62947" y="2904942"/>
            <a:chExt cx="5256584" cy="39546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7" y="2904942"/>
              <a:ext cx="5256584" cy="395464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187624" y="4349764"/>
              <a:ext cx="504056" cy="458592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07163" y="3379518"/>
            <a:ext cx="1368152" cy="792088"/>
            <a:chOff x="2123728" y="3645024"/>
            <a:chExt cx="1368152" cy="792088"/>
          </a:xfrm>
        </p:grpSpPr>
        <p:sp>
          <p:nvSpPr>
            <p:cNvPr id="9" name="TextBox 8"/>
            <p:cNvSpPr txBox="1"/>
            <p:nvPr/>
          </p:nvSpPr>
          <p:spPr>
            <a:xfrm>
              <a:off x="2189686" y="3645024"/>
              <a:ext cx="1236236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TE modes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>
              <a:off x="2807804" y="3980780"/>
              <a:ext cx="684076" cy="45633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2"/>
            </p:cNvCxnSpPr>
            <p:nvPr/>
          </p:nvCxnSpPr>
          <p:spPr>
            <a:xfrm flipH="1">
              <a:off x="2123728" y="3980780"/>
              <a:ext cx="684076" cy="32312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724128" y="580526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Note: each BCP moves the dangerous TM mode more away from machine line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3562" y="487616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TM mode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5490" y="2718589"/>
            <a:ext cx="3622560" cy="3146018"/>
          </a:xfrm>
          <a:prstGeom prst="rect">
            <a:avLst/>
          </a:prstGeom>
        </p:spPr>
      </p:pic>
      <p:sp>
        <p:nvSpPr>
          <p:cNvPr id="14" name="CasellaDiTesto 6"/>
          <p:cNvSpPr txBox="1"/>
          <p:nvPr/>
        </p:nvSpPr>
        <p:spPr>
          <a:xfrm>
            <a:off x="5796136" y="322446"/>
            <a:ext cx="1287532" cy="369332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D. Roudier</a:t>
            </a:r>
          </a:p>
        </p:txBody>
      </p:sp>
    </p:spTree>
    <p:extLst>
      <p:ext uri="{BB962C8B-B14F-4D97-AF65-F5344CB8AC3E}">
        <p14:creationId xmlns:p14="http://schemas.microsoft.com/office/powerpoint/2010/main" val="9580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30241" y="279905"/>
            <a:ext cx="6120680" cy="655528"/>
          </a:xfrm>
        </p:spPr>
        <p:txBody>
          <a:bodyPr/>
          <a:lstStyle/>
          <a:p>
            <a:pPr algn="ctr"/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shielding</a:t>
            </a:r>
            <a:r>
              <a:rPr lang="fr-FR" dirty="0" smtClean="0"/>
              <a:t> design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39660" y="1567825"/>
            <a:ext cx="4752528" cy="2293223"/>
            <a:chOff x="179512" y="1196752"/>
            <a:chExt cx="4752528" cy="2293223"/>
          </a:xfrm>
        </p:grpSpPr>
        <p:pic>
          <p:nvPicPr>
            <p:cNvPr id="7" name="Imag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12776"/>
              <a:ext cx="4464496" cy="1656184"/>
            </a:xfrm>
            <a:prstGeom prst="rect">
              <a:avLst/>
            </a:prstGeom>
            <a:noFill/>
          </p:spPr>
        </p:pic>
        <p:sp>
          <p:nvSpPr>
            <p:cNvPr id="12" name="ZoneTexte 11"/>
            <p:cNvSpPr txBox="1"/>
            <p:nvPr/>
          </p:nvSpPr>
          <p:spPr>
            <a:xfrm>
              <a:off x="4211960" y="1196752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Tesla</a:t>
              </a:r>
              <a:endParaRPr lang="en-US" sz="12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987824" y="3212976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1 µT</a:t>
              </a:r>
              <a:endParaRPr lang="en-US" sz="1200" dirty="0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V="1">
              <a:off x="3203848" y="2974547"/>
              <a:ext cx="175774" cy="2968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age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5" b="56081"/>
          <a:stretch/>
        </p:blipFill>
        <p:spPr bwMode="auto">
          <a:xfrm>
            <a:off x="0" y="836712"/>
            <a:ext cx="3491880" cy="2124715"/>
          </a:xfrm>
          <a:prstGeom prst="rect">
            <a:avLst/>
          </a:prstGeom>
          <a:noFill/>
        </p:spPr>
      </p:pic>
      <p:sp>
        <p:nvSpPr>
          <p:cNvPr id="10" name="CasellaDiTesto 6"/>
          <p:cNvSpPr txBox="1"/>
          <p:nvPr/>
        </p:nvSpPr>
        <p:spPr>
          <a:xfrm>
            <a:off x="6381162" y="232193"/>
            <a:ext cx="1069524" cy="369332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J. Plouin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41" y="3212976"/>
            <a:ext cx="2641559" cy="3530628"/>
          </a:xfrm>
          <a:prstGeom prst="rect">
            <a:avLst/>
          </a:prstGeom>
        </p:spPr>
      </p:pic>
      <p:pic>
        <p:nvPicPr>
          <p:cNvPr id="11" name="Image 2" descr="blind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85" y="3919629"/>
            <a:ext cx="4308515" cy="28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4"/>
          <p:cNvSpPr txBox="1"/>
          <p:nvPr/>
        </p:nvSpPr>
        <p:spPr>
          <a:xfrm>
            <a:off x="5007840" y="955956"/>
            <a:ext cx="384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Requirements</a:t>
            </a:r>
            <a:r>
              <a:rPr lang="fr-FR" dirty="0" smtClean="0"/>
              <a:t>: maximal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&lt; 2 </a:t>
            </a:r>
            <a:r>
              <a:rPr lang="fr-FR" dirty="0" err="1" smtClean="0">
                <a:latin typeface="Symbol" panose="05050102010706020507" pitchFamily="18" charset="2"/>
              </a:rPr>
              <a:t>m</a:t>
            </a:r>
            <a:r>
              <a:rPr lang="fr-FR" dirty="0" err="1" smtClean="0"/>
              <a:t>T</a:t>
            </a:r>
            <a:endParaRPr lang="fr-FR" dirty="0"/>
          </a:p>
        </p:txBody>
      </p:sp>
      <p:sp>
        <p:nvSpPr>
          <p:cNvPr id="15" name="ZoneTexte 13"/>
          <p:cNvSpPr txBox="1"/>
          <p:nvPr/>
        </p:nvSpPr>
        <p:spPr>
          <a:xfrm>
            <a:off x="2747814" y="4797152"/>
            <a:ext cx="21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Field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lower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1 </a:t>
            </a:r>
            <a:r>
              <a:rPr lang="fr-FR" sz="1600" dirty="0" err="1" smtClean="0">
                <a:latin typeface="Symbol" panose="05050102010706020507" pitchFamily="18" charset="2"/>
              </a:rPr>
              <a:t>m</a:t>
            </a:r>
            <a:r>
              <a:rPr lang="fr-FR" sz="1600" dirty="0" err="1" smtClean="0"/>
              <a:t>T</a:t>
            </a:r>
            <a:r>
              <a:rPr lang="fr-FR" sz="1600" dirty="0" smtClean="0"/>
              <a:t> </a:t>
            </a:r>
            <a:r>
              <a:rPr lang="fr-FR" sz="1600" dirty="0" err="1" smtClean="0"/>
              <a:t>inside</a:t>
            </a:r>
            <a:r>
              <a:rPr lang="fr-FR" sz="1600" dirty="0" smtClean="0"/>
              <a:t> the </a:t>
            </a:r>
            <a:r>
              <a:rPr lang="fr-FR" sz="1600" dirty="0" err="1" smtClean="0"/>
              <a:t>shield</a:t>
            </a:r>
            <a:r>
              <a:rPr lang="fr-FR" sz="1600" dirty="0" smtClean="0"/>
              <a:t>, and </a:t>
            </a:r>
            <a:r>
              <a:rPr lang="fr-FR" sz="1600" dirty="0" err="1" smtClean="0"/>
              <a:t>mainly</a:t>
            </a:r>
            <a:r>
              <a:rPr lang="fr-FR" sz="1600" dirty="0" smtClean="0"/>
              <a:t> </a:t>
            </a:r>
            <a:r>
              <a:rPr lang="fr-FR" sz="1600" dirty="0" err="1" smtClean="0"/>
              <a:t>around</a:t>
            </a:r>
            <a:r>
              <a:rPr lang="fr-FR" sz="1600" dirty="0" smtClean="0"/>
              <a:t> 0,5 </a:t>
            </a:r>
            <a:r>
              <a:rPr lang="fr-FR" sz="1600" dirty="0" err="1" smtClean="0">
                <a:latin typeface="Symbol" panose="05050102010706020507" pitchFamily="18" charset="2"/>
              </a:rPr>
              <a:t>m</a:t>
            </a:r>
            <a:r>
              <a:rPr lang="fr-FR" sz="1600" dirty="0" err="1" smtClean="0"/>
              <a:t>T</a:t>
            </a:r>
            <a:r>
              <a:rPr lang="fr-FR" sz="1600" dirty="0" smtClean="0"/>
              <a:t> </a:t>
            </a:r>
          </a:p>
          <a:p>
            <a:r>
              <a:rPr lang="fr-FR" sz="1600" dirty="0" err="1" smtClean="0"/>
              <a:t>We</a:t>
            </a:r>
            <a:r>
              <a:rPr lang="fr-FR" sz="1600" dirty="0" smtClean="0"/>
              <a:t> are confident for a value &lt;2 </a:t>
            </a:r>
            <a:r>
              <a:rPr lang="fr-FR" sz="1600" dirty="0" err="1" smtClean="0">
                <a:latin typeface="Symbol" panose="05050102010706020507" pitchFamily="18" charset="2"/>
              </a:rPr>
              <a:t>m</a:t>
            </a:r>
            <a:r>
              <a:rPr lang="fr-FR" sz="1600" dirty="0" err="1" smtClean="0"/>
              <a:t>T</a:t>
            </a:r>
            <a:r>
              <a:rPr lang="fr-FR" sz="1600" dirty="0" smtClean="0"/>
              <a:t> at cold </a:t>
            </a:r>
            <a:r>
              <a:rPr lang="fr-FR" sz="1600" dirty="0" err="1" smtClean="0"/>
              <a:t>temperature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634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 status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43108"/>
              </p:ext>
            </p:extLst>
          </p:nvPr>
        </p:nvGraphicFramePr>
        <p:xfrm>
          <a:off x="107504" y="1772816"/>
          <a:ext cx="8856986" cy="4355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2488"/>
                <a:gridCol w="3055987"/>
                <a:gridCol w="4608511"/>
              </a:tblGrid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MP01</a:t>
                      </a:r>
                      <a:endParaRPr lang="en-US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Assembled on the string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MP02</a:t>
                      </a:r>
                      <a:endParaRPr 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Assembled on the string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55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MP03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Assembled on the string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55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MP04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Vertical test</a:t>
                      </a:r>
                      <a:endParaRPr lang="en-US" sz="18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MP05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Ready to test BCP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with different setup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Will be sent to Zanon for integration</a:t>
                      </a:r>
                      <a:endParaRPr lang="en-US" dirty="0"/>
                    </a:p>
                  </a:txBody>
                  <a:tcPr anchor="ctr"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MP06</a:t>
                      </a:r>
                      <a:endParaRPr lang="en-US" b="1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200µm BCP performed at Zanon</a:t>
                      </a:r>
                      <a:endParaRPr lang="en-US" sz="18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Will be soon tested in the vertical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 cryostat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/>
              <a:t>Manufacturing process looks to be reproducible and reliable (learning curve shall be took into account), still there is space for improvement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/>
              <a:t>BCP temperature shall be monitored, water cooling proof to be effective with integrated cavity (recently we were able to obtain very low Rs)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/>
              <a:t>Frequency change rate with BCP is about 2.9kHz/µm and the average etching rate is about 1µm/min with 1:1:2.4 mix (FNP), in good agreement with simulation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/>
              <a:t>Heat treatment at 600°C for 10 hours works fine (no Q-disease has been observed)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7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We have successfully manufactured 6 medium cavities, 4 of them are now equipped with helium tank.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Three </a:t>
            </a:r>
            <a:r>
              <a:rPr lang="en-US" dirty="0"/>
              <a:t>cavities have been successfully assembled with power couplers, they are </a:t>
            </a:r>
            <a:r>
              <a:rPr lang="en-US" dirty="0" smtClean="0"/>
              <a:t>assembled on the string.</a:t>
            </a:r>
            <a:endParaRPr lang="en-US" dirty="0"/>
          </a:p>
          <a:p>
            <a:pPr algn="just"/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For P01 and P02 Q-E curves are above specifications even with field emission. We are improving HPR procedure in order to avoid future issues.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P03 has not reached ESS specification but is field emission free (need further investigation)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7505" y="472514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 keep working on the remaining prototypes in order to have the best recipe for cavity series and H-ECCTD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619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 smtClean="0"/>
              <a:t>table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57949"/>
              </p:ext>
            </p:extLst>
          </p:nvPr>
        </p:nvGraphicFramePr>
        <p:xfrm>
          <a:off x="411654" y="1340768"/>
          <a:ext cx="8439531" cy="4719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0066"/>
                <a:gridCol w="2880320"/>
                <a:gridCol w="39191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Future 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and manufacturing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Dimensional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controls and interfaces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Lorentz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force detuning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Tuning sensitivity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HOMs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Preparation and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Q0 (2K low field)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Q-slope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Vertical</a:t>
                      </a:r>
                      <a:r>
                        <a:rPr lang="en-US" sz="1800" b="0" i="1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tests and BCPs</a:t>
                      </a:r>
                      <a:endParaRPr lang="en-US" sz="1800" b="0" i="1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Q-disease “vaccination”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Etching sensitivity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smtClean="0">
                          <a:solidFill>
                            <a:schemeClr val="accent2"/>
                          </a:solidFill>
                        </a:rPr>
                        <a:t>Field emission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HPR improvement and monitoring</a:t>
                      </a:r>
                      <a:endParaRPr lang="en-US" sz="1800" b="0" i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Magnetic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shielding (RT)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4"/>
          <p:cNvSpPr txBox="1"/>
          <p:nvPr/>
        </p:nvSpPr>
        <p:spPr>
          <a:xfrm>
            <a:off x="107504" y="6094715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 keep working on the remaining prototypes in order to have the best recipe for cavity series and H-ECCTD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485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3539505" y="2852936"/>
            <a:ext cx="552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THANK YOU FOR YOUR ATTENTION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75856" y="4509120"/>
            <a:ext cx="5868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Thanks </a:t>
            </a:r>
            <a:r>
              <a:rPr lang="en-US" sz="1600" dirty="0" smtClean="0">
                <a:solidFill>
                  <a:schemeClr val="bg1"/>
                </a:solidFill>
              </a:rPr>
              <a:t>to: D</a:t>
            </a:r>
            <a:r>
              <a:rPr lang="en-US" sz="1600" dirty="0">
                <a:solidFill>
                  <a:schemeClr val="bg1"/>
                </a:solidFill>
              </a:rPr>
              <a:t>. Roudier,  </a:t>
            </a:r>
            <a:r>
              <a:rPr lang="en-US" sz="1600" dirty="0" smtClean="0">
                <a:solidFill>
                  <a:schemeClr val="bg1"/>
                </a:solidFill>
              </a:rPr>
              <a:t>L. Maurice, X</a:t>
            </a:r>
            <a:r>
              <a:rPr lang="en-US" sz="1600" dirty="0">
                <a:solidFill>
                  <a:schemeClr val="bg1"/>
                </a:solidFill>
              </a:rPr>
              <a:t>. Hanus, F. Peauger, </a:t>
            </a:r>
            <a:r>
              <a:rPr lang="en-US" sz="1600" dirty="0" smtClean="0">
                <a:solidFill>
                  <a:schemeClr val="bg1"/>
                </a:solidFill>
              </a:rPr>
              <a:t> P. Bosland, C. </a:t>
            </a:r>
            <a:r>
              <a:rPr lang="en-US" sz="1600" dirty="0" err="1" smtClean="0">
                <a:solidFill>
                  <a:schemeClr val="bg1"/>
                </a:solidFill>
              </a:rPr>
              <a:t>Madec</a:t>
            </a:r>
            <a:r>
              <a:rPr lang="en-US" sz="1600" dirty="0" smtClean="0">
                <a:solidFill>
                  <a:schemeClr val="bg1"/>
                </a:solidFill>
              </a:rPr>
              <a:t>, F. </a:t>
            </a:r>
            <a:r>
              <a:rPr lang="en-US" sz="1600" dirty="0" err="1" smtClean="0">
                <a:solidFill>
                  <a:schemeClr val="bg1"/>
                </a:solidFill>
              </a:rPr>
              <a:t>Eozenou</a:t>
            </a:r>
            <a:r>
              <a:rPr lang="en-US" sz="1600" dirty="0" smtClean="0">
                <a:solidFill>
                  <a:schemeClr val="bg1"/>
                </a:solidFill>
              </a:rPr>
              <a:t>, C. </a:t>
            </a:r>
            <a:r>
              <a:rPr lang="en-US" sz="1600" dirty="0" err="1" smtClean="0">
                <a:solidFill>
                  <a:schemeClr val="bg1"/>
                </a:solidFill>
              </a:rPr>
              <a:t>Servouin</a:t>
            </a:r>
            <a:r>
              <a:rPr lang="en-US" sz="1600" dirty="0" smtClean="0">
                <a:solidFill>
                  <a:schemeClr val="bg1"/>
                </a:solidFill>
              </a:rPr>
              <a:t>, Y. </a:t>
            </a:r>
            <a:r>
              <a:rPr lang="en-US" sz="1600" dirty="0" err="1" smtClean="0">
                <a:solidFill>
                  <a:schemeClr val="bg1"/>
                </a:solidFill>
              </a:rPr>
              <a:t>Boudigou</a:t>
            </a:r>
            <a:r>
              <a:rPr lang="en-US" sz="1600" dirty="0" smtClean="0">
                <a:solidFill>
                  <a:schemeClr val="bg1"/>
                </a:solidFill>
              </a:rPr>
              <a:t>, G. </a:t>
            </a:r>
            <a:r>
              <a:rPr lang="en-US" sz="1600" dirty="0" err="1" smtClean="0">
                <a:solidFill>
                  <a:schemeClr val="bg1"/>
                </a:solidFill>
              </a:rPr>
              <a:t>Monnereau</a:t>
            </a:r>
            <a:r>
              <a:rPr lang="en-US" sz="1600" dirty="0" smtClean="0">
                <a:solidFill>
                  <a:schemeClr val="bg1"/>
                </a:solidFill>
              </a:rPr>
              <a:t>, E. Jacques, G. Devanz 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36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beta prototypes at cea</a:t>
            </a:r>
            <a:endParaRPr lang="en-US" dirty="0"/>
          </a:p>
        </p:txBody>
      </p:sp>
      <p:grpSp>
        <p:nvGrpSpPr>
          <p:cNvPr id="18" name="Gruppo 17"/>
          <p:cNvGrpSpPr/>
          <p:nvPr/>
        </p:nvGrpSpPr>
        <p:grpSpPr>
          <a:xfrm>
            <a:off x="179512" y="980728"/>
            <a:ext cx="2843808" cy="4464496"/>
            <a:chOff x="2123728" y="1011255"/>
            <a:chExt cx="4032448" cy="5684432"/>
          </a:xfrm>
        </p:grpSpPr>
        <p:grpSp>
          <p:nvGrpSpPr>
            <p:cNvPr id="10" name="Group 9"/>
            <p:cNvGrpSpPr/>
            <p:nvPr/>
          </p:nvGrpSpPr>
          <p:grpSpPr>
            <a:xfrm>
              <a:off x="2123728" y="1011255"/>
              <a:ext cx="4032448" cy="2088232"/>
              <a:chOff x="107504" y="1196752"/>
              <a:chExt cx="4032448" cy="208823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1549656"/>
                <a:ext cx="1360520" cy="135357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153" y="1563489"/>
                <a:ext cx="1632680" cy="133186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107504" y="1196752"/>
                <a:ext cx="4032448" cy="208823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87314" y="1196752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DESIGN</a:t>
                </a:r>
                <a:endParaRPr lang="en-US" b="1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276166" y="3213055"/>
              <a:ext cx="3675798" cy="1216859"/>
              <a:chOff x="5046934" y="2890608"/>
              <a:chExt cx="3675798" cy="121685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046934" y="2890608"/>
                <a:ext cx="3675798" cy="1216859"/>
                <a:chOff x="-1247762" y="1196752"/>
                <a:chExt cx="6649324" cy="2088232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-1247762" y="1196752"/>
                  <a:ext cx="6649324" cy="208823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07504" y="1282184"/>
                  <a:ext cx="4539559" cy="6724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MANUFACTURING</a:t>
                  </a:r>
                  <a:endParaRPr lang="en-US" b="1" dirty="0"/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65884" y="3439339"/>
                <a:ext cx="1750791" cy="534452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2684588" y="4607455"/>
              <a:ext cx="3063166" cy="2088232"/>
              <a:chOff x="56296" y="4509120"/>
              <a:chExt cx="3063166" cy="208823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702" y="5130402"/>
                <a:ext cx="1661835" cy="1331868"/>
              </a:xfrm>
              <a:prstGeom prst="rect">
                <a:avLst/>
              </a:prstGeom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56296" y="4509120"/>
                <a:ext cx="3063166" cy="208823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14386" y="4580296"/>
                <a:ext cx="2330208" cy="431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PREPARATION</a:t>
                </a:r>
                <a:endParaRPr lang="en-US" b="1" dirty="0"/>
              </a:p>
            </p:txBody>
          </p:sp>
        </p:grpSp>
      </p:grpSp>
      <p:grpSp>
        <p:nvGrpSpPr>
          <p:cNvPr id="33" name="Gruppo 32"/>
          <p:cNvGrpSpPr/>
          <p:nvPr/>
        </p:nvGrpSpPr>
        <p:grpSpPr>
          <a:xfrm>
            <a:off x="6372200" y="1628800"/>
            <a:ext cx="2736304" cy="3384376"/>
            <a:chOff x="5436096" y="980728"/>
            <a:chExt cx="2736304" cy="3384376"/>
          </a:xfrm>
        </p:grpSpPr>
        <p:grpSp>
          <p:nvGrpSpPr>
            <p:cNvPr id="30" name="Gruppo 29"/>
            <p:cNvGrpSpPr/>
            <p:nvPr/>
          </p:nvGrpSpPr>
          <p:grpSpPr>
            <a:xfrm>
              <a:off x="5868144" y="980728"/>
              <a:ext cx="1752278" cy="1584176"/>
              <a:chOff x="6084168" y="980728"/>
              <a:chExt cx="1752278" cy="1584176"/>
            </a:xfrm>
          </p:grpSpPr>
          <p:pic>
            <p:nvPicPr>
              <p:cNvPr id="36866" name="Picture 2" descr="Risultati immagini per INF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28184" y="1340768"/>
                <a:ext cx="1608262" cy="1184498"/>
              </a:xfrm>
              <a:prstGeom prst="rect">
                <a:avLst/>
              </a:prstGeom>
              <a:noFill/>
            </p:spPr>
          </p:pic>
          <p:sp>
            <p:nvSpPr>
              <p:cNvPr id="24" name="Rounded Rectangle 7"/>
              <p:cNvSpPr/>
              <p:nvPr/>
            </p:nvSpPr>
            <p:spPr>
              <a:xfrm>
                <a:off x="6084168" y="980728"/>
                <a:ext cx="1728192" cy="158417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8"/>
              <p:cNvSpPr txBox="1"/>
              <p:nvPr/>
            </p:nvSpPr>
            <p:spPr>
              <a:xfrm>
                <a:off x="6419372" y="980728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DESIGN</a:t>
                </a:r>
                <a:endParaRPr lang="en-US" b="1" dirty="0"/>
              </a:p>
            </p:txBody>
          </p:sp>
        </p:grpSp>
        <p:grpSp>
          <p:nvGrpSpPr>
            <p:cNvPr id="29" name="Gruppo 28"/>
            <p:cNvGrpSpPr/>
            <p:nvPr/>
          </p:nvGrpSpPr>
          <p:grpSpPr>
            <a:xfrm>
              <a:off x="5436096" y="2780928"/>
              <a:ext cx="2736304" cy="1584176"/>
              <a:chOff x="5292080" y="3356992"/>
              <a:chExt cx="2736304" cy="2088232"/>
            </a:xfrm>
          </p:grpSpPr>
          <p:sp>
            <p:nvSpPr>
              <p:cNvPr id="26" name="Rounded Rectangle 19"/>
              <p:cNvSpPr/>
              <p:nvPr/>
            </p:nvSpPr>
            <p:spPr>
              <a:xfrm>
                <a:off x="5292080" y="3356992"/>
                <a:ext cx="2736304" cy="208823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24128" y="4590947"/>
                <a:ext cx="1912050" cy="583678"/>
              </a:xfrm>
              <a:prstGeom prst="rect">
                <a:avLst/>
              </a:prstGeom>
            </p:spPr>
          </p:pic>
          <p:sp>
            <p:nvSpPr>
              <p:cNvPr id="28" name="TextBox 14"/>
              <p:cNvSpPr txBox="1"/>
              <p:nvPr/>
            </p:nvSpPr>
            <p:spPr>
              <a:xfrm>
                <a:off x="5508105" y="3501009"/>
                <a:ext cx="2232248" cy="97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MANUFACTURING and PREPARATION</a:t>
                </a:r>
                <a:endParaRPr lang="en-US" sz="1400" b="1" dirty="0"/>
              </a:p>
            </p:txBody>
          </p:sp>
        </p:grpSp>
      </p:grpSp>
      <p:sp>
        <p:nvSpPr>
          <p:cNvPr id="31" name="CasellaDiTesto 30"/>
          <p:cNvSpPr txBox="1"/>
          <p:nvPr/>
        </p:nvSpPr>
        <p:spPr>
          <a:xfrm>
            <a:off x="323528" y="584010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M-ECCTD will be equipped with </a:t>
            </a:r>
            <a:r>
              <a:rPr lang="en-US" dirty="0" smtClean="0">
                <a:solidFill>
                  <a:srgbClr val="FF0000"/>
                </a:solidFill>
              </a:rPr>
              <a:t>3 cavities from CEA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1 cavity from INFN-LASA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u="sng" dirty="0" smtClean="0"/>
              <a:t>This talk will be about the work done in CEA concerning medium beta prototypes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4537" t="8154" r="7153" b="8747"/>
          <a:stretch/>
        </p:blipFill>
        <p:spPr>
          <a:xfrm>
            <a:off x="3419871" y="980728"/>
            <a:ext cx="2448273" cy="13681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271" y="3884998"/>
            <a:ext cx="1845937" cy="19551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30170" r="3473" b="16021"/>
          <a:stretch/>
        </p:blipFill>
        <p:spPr>
          <a:xfrm>
            <a:off x="3071415" y="2505179"/>
            <a:ext cx="3030564" cy="12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780928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Manufacturing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1389"/>
            <a:ext cx="9107292" cy="3084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409635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3D CMM result on a central half cell, red +0.15mm, purple -</a:t>
            </a:r>
            <a:r>
              <a:rPr lang="en-US" sz="1200" dirty="0" smtClean="0"/>
              <a:t>0.15mm (shape tolerance 0.3).</a:t>
            </a:r>
            <a:endParaRPr lang="fr-F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053196" y="409635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Scheme of average deformation observed on central half cell </a:t>
            </a:r>
            <a:r>
              <a:rPr lang="en-US" sz="1200" u="sng" dirty="0" smtClean="0"/>
              <a:t>not </a:t>
            </a:r>
            <a:r>
              <a:rPr lang="en-US" sz="1200" u="sng" dirty="0"/>
              <a:t>in </a:t>
            </a:r>
            <a:r>
              <a:rPr lang="en-US" sz="1200" u="sng" dirty="0" smtClean="0"/>
              <a:t>scale.</a:t>
            </a:r>
            <a:endParaRPr lang="fr-F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11017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Length difference between simulated and measured values on central group (red) and end group (blue) halfcells, each bin has 0.02mm </a:t>
            </a:r>
            <a:r>
              <a:rPr lang="en-US" sz="1200" dirty="0" smtClean="0"/>
              <a:t>width.</a:t>
            </a:r>
            <a:endParaRPr lang="fr-FR" sz="1200" dirty="0"/>
          </a:p>
        </p:txBody>
      </p:sp>
      <p:pic>
        <p:nvPicPr>
          <p:cNvPr id="11" name="Image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25933" r="29657" b="30309"/>
          <a:stretch/>
        </p:blipFill>
        <p:spPr bwMode="auto">
          <a:xfrm>
            <a:off x="6082" y="5229200"/>
            <a:ext cx="6006077" cy="160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2159" y="5231960"/>
            <a:ext cx="223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Laser tracking 3D measure performed at CEA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measures</a:t>
            </a:r>
            <a:endParaRPr lang="fr-FR" dirty="0"/>
          </a:p>
        </p:txBody>
      </p:sp>
      <p:pic>
        <p:nvPicPr>
          <p:cNvPr id="16" name="Picture 15" descr="C:\Users\ecenni\AppData\Local\Microsoft\Windows\INetCache\Content.Word\HCN_022_ 4 GHZ SCAN - COPPER PLATE EQ- NIOBIUM IRIS ANTENNA EQ 31.6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3059832" cy="225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ecenni\AppData\Local\Microsoft\Windows\INetCache\Content.Word\IMG_27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4431" y="1423998"/>
            <a:ext cx="3048548" cy="2404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uppo 74"/>
          <p:cNvGrpSpPr/>
          <p:nvPr/>
        </p:nvGrpSpPr>
        <p:grpSpPr>
          <a:xfrm>
            <a:off x="0" y="961472"/>
            <a:ext cx="4355976" cy="3475640"/>
            <a:chOff x="0" y="961472"/>
            <a:chExt cx="6372200" cy="47791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1472"/>
              <a:ext cx="6372200" cy="47791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787385" y="3433420"/>
              <a:ext cx="1172958" cy="42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</a:rPr>
                <a:t>0.5MHz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059832" y="3645024"/>
              <a:ext cx="57606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o 72"/>
          <p:cNvGrpSpPr/>
          <p:nvPr/>
        </p:nvGrpSpPr>
        <p:grpSpPr>
          <a:xfrm>
            <a:off x="3975773" y="1039503"/>
            <a:ext cx="3312368" cy="1973263"/>
            <a:chOff x="323528" y="1052736"/>
            <a:chExt cx="3312368" cy="1973263"/>
          </a:xfrm>
        </p:grpSpPr>
        <p:sp>
          <p:nvSpPr>
            <p:cNvPr id="11319" name="AutoShape 55"/>
            <p:cNvSpPr>
              <a:spLocks noChangeAspect="1" noChangeArrowheads="1"/>
            </p:cNvSpPr>
            <p:nvPr/>
          </p:nvSpPr>
          <p:spPr bwMode="auto">
            <a:xfrm>
              <a:off x="467544" y="1052736"/>
              <a:ext cx="3168352" cy="197326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743746" y="2087741"/>
              <a:ext cx="65415" cy="100149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660003" y="1803302"/>
              <a:ext cx="914705" cy="8994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Image 17"/>
            <p:cNvPicPr>
              <a:picLocks noChangeAspect="1"/>
            </p:cNvPicPr>
            <p:nvPr/>
          </p:nvPicPr>
          <p:blipFill>
            <a:blip r:embed="rId5" cstate="print"/>
            <a:srcRect l="14609" t="-34" r="54301" b="34"/>
            <a:stretch>
              <a:fillRect/>
            </a:stretch>
          </p:blipFill>
          <p:spPr bwMode="auto">
            <a:xfrm rot="16200000">
              <a:off x="1433227" y="1273861"/>
              <a:ext cx="373882" cy="1646269"/>
            </a:xfrm>
            <a:prstGeom prst="rect">
              <a:avLst/>
            </a:prstGeom>
            <a:solidFill>
              <a:srgbClr val="EEECE1"/>
            </a:solidFill>
          </p:spPr>
        </p:pic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60604" y="2283937"/>
              <a:ext cx="902202" cy="8954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497591" y="1521465"/>
              <a:ext cx="65315" cy="28183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432676" y="1752377"/>
              <a:ext cx="64815" cy="4572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432576" y="1521465"/>
              <a:ext cx="64214" cy="4512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325552" y="1614610"/>
              <a:ext cx="171138" cy="4572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325452" y="1590999"/>
              <a:ext cx="45710" cy="9774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496491" y="2373481"/>
              <a:ext cx="66315" cy="182989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431776" y="2514950"/>
              <a:ext cx="64214" cy="4512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431776" y="2373481"/>
              <a:ext cx="63514" cy="4512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 flipH="1">
              <a:off x="1680132" y="1803002"/>
              <a:ext cx="914605" cy="8954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 flipH="1">
              <a:off x="1692135" y="2283937"/>
              <a:ext cx="901902" cy="8954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 flipH="1">
              <a:off x="1692135" y="1521565"/>
              <a:ext cx="64815" cy="281437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 flipH="1">
              <a:off x="1757549" y="1752177"/>
              <a:ext cx="64214" cy="4502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 flipH="1">
              <a:off x="1758249" y="1521565"/>
              <a:ext cx="63514" cy="4502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 flipH="1">
              <a:off x="1693935" y="2373481"/>
              <a:ext cx="62914" cy="182989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 flipH="1">
              <a:off x="1759550" y="2512348"/>
              <a:ext cx="63514" cy="4512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 flipH="1">
              <a:off x="1760150" y="2373481"/>
              <a:ext cx="62914" cy="4512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 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602314" y="1460735"/>
              <a:ext cx="45710" cy="403697"/>
            </a:xfrm>
            <a:prstGeom prst="rect">
              <a:avLst/>
            </a:prstGeom>
            <a:gradFill rotWithShape="1">
              <a:gsLst>
                <a:gs pos="0">
                  <a:srgbClr val="9B2D2A"/>
                </a:gs>
                <a:gs pos="80000">
                  <a:srgbClr val="CB3D3A"/>
                </a:gs>
                <a:gs pos="100000">
                  <a:srgbClr val="CE3B37"/>
                </a:gs>
              </a:gsLst>
              <a:lin ang="16200000"/>
            </a:gradFill>
            <a:ln w="9525">
              <a:solidFill>
                <a:srgbClr val="BC4542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1602715" y="2317153"/>
              <a:ext cx="45710" cy="273333"/>
            </a:xfrm>
            <a:prstGeom prst="rect">
              <a:avLst/>
            </a:prstGeom>
            <a:gradFill rotWithShape="1">
              <a:gsLst>
                <a:gs pos="0">
                  <a:srgbClr val="9B2D2A"/>
                </a:gs>
                <a:gs pos="80000">
                  <a:srgbClr val="CB3D3A"/>
                </a:gs>
                <a:gs pos="100000">
                  <a:srgbClr val="CE3B37"/>
                </a:gs>
              </a:gsLst>
              <a:lin ang="16200000"/>
            </a:gradFill>
            <a:ln w="9525">
              <a:solidFill>
                <a:srgbClr val="BC4542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432576" y="1410911"/>
              <a:ext cx="390287" cy="110554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1431676" y="2564574"/>
              <a:ext cx="389987" cy="110554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Connecteur droit avec flèche 7"/>
            <p:cNvSpPr>
              <a:spLocks noChangeShapeType="1"/>
            </p:cNvSpPr>
            <p:nvPr/>
          </p:nvSpPr>
          <p:spPr bwMode="auto">
            <a:xfrm>
              <a:off x="1158515" y="1248031"/>
              <a:ext cx="274061" cy="2182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Zone de texte 8"/>
            <p:cNvSpPr txBox="1">
              <a:spLocks noChangeArrowheads="1"/>
            </p:cNvSpPr>
            <p:nvPr/>
          </p:nvSpPr>
          <p:spPr bwMode="auto">
            <a:xfrm>
              <a:off x="323528" y="1052736"/>
              <a:ext cx="1037132" cy="28594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RF connector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Connecteur droit avec flèche 51"/>
            <p:cNvSpPr>
              <a:spLocks noChangeShapeType="1"/>
            </p:cNvSpPr>
            <p:nvPr/>
          </p:nvSpPr>
          <p:spPr bwMode="auto">
            <a:xfrm flipH="1">
              <a:off x="1648025" y="1338676"/>
              <a:ext cx="569027" cy="3238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Zone de texte 8"/>
            <p:cNvSpPr txBox="1">
              <a:spLocks noChangeArrowheads="1"/>
            </p:cNvSpPr>
            <p:nvPr/>
          </p:nvSpPr>
          <p:spPr bwMode="auto">
            <a:xfrm>
              <a:off x="2000604" y="1144481"/>
              <a:ext cx="962216" cy="28583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Antenna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Connecteur droit avec flèche 53"/>
            <p:cNvSpPr>
              <a:spLocks noChangeShapeType="1"/>
            </p:cNvSpPr>
            <p:nvPr/>
          </p:nvSpPr>
          <p:spPr bwMode="auto">
            <a:xfrm flipH="1">
              <a:off x="2330077" y="1662233"/>
              <a:ext cx="102923" cy="1409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Zone de texte 8"/>
            <p:cNvSpPr txBox="1">
              <a:spLocks noChangeArrowheads="1"/>
            </p:cNvSpPr>
            <p:nvPr/>
          </p:nvSpPr>
          <p:spPr bwMode="auto">
            <a:xfrm>
              <a:off x="2217052" y="1338676"/>
              <a:ext cx="1058437" cy="41430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Upper plate (iris side)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onnecteur droit avec flèche 55"/>
            <p:cNvSpPr>
              <a:spLocks noChangeShapeType="1"/>
            </p:cNvSpPr>
            <p:nvPr/>
          </p:nvSpPr>
          <p:spPr bwMode="auto">
            <a:xfrm flipH="1" flipV="1">
              <a:off x="2143136" y="2283937"/>
              <a:ext cx="186942" cy="230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Zone de texte 8"/>
            <p:cNvSpPr txBox="1">
              <a:spLocks noChangeArrowheads="1"/>
            </p:cNvSpPr>
            <p:nvPr/>
          </p:nvSpPr>
          <p:spPr bwMode="auto">
            <a:xfrm>
              <a:off x="2076021" y="2482634"/>
              <a:ext cx="961615" cy="42030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Lower plate (equator) side)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3921" y="3581401"/>
            <a:ext cx="3959224" cy="32339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9297" y="400506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Dumbbells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290" y="126195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Half cells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2861" y="526751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0.5MHz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922479" y="5421404"/>
            <a:ext cx="20900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(medium beta)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We have created a dimension control plan on each subparts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300 points on each halfcells and dumbbells by means of CMM 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On the integrated cavity we put about 80 dimensional controls (</a:t>
            </a:r>
            <a:r>
              <a:rPr lang="en-US" u="sng" dirty="0" smtClean="0"/>
              <a:t>this will be optimized after string assembly feedback</a:t>
            </a:r>
            <a:r>
              <a:rPr lang="en-US" dirty="0" smtClean="0"/>
              <a:t>)</a:t>
            </a:r>
          </a:p>
          <a:p>
            <a:pPr algn="just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228077"/>
            <a:ext cx="8077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number related to the first 4 integrated cavities: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Maximum displacement between beam flanges 1mm (</a:t>
            </a:r>
            <a:r>
              <a:rPr lang="en-US" u="sng" dirty="0" smtClean="0"/>
              <a:t>average is 0.6mm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Maximum angular displacement 0.5° (</a:t>
            </a:r>
            <a:r>
              <a:rPr lang="en-US" u="sng" dirty="0" smtClean="0"/>
              <a:t>average is 0.2</a:t>
            </a:r>
            <a:r>
              <a:rPr lang="en-US" dirty="0" smtClean="0"/>
              <a:t>°)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0334" y="4542720"/>
            <a:ext cx="4292350" cy="2123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542720"/>
            <a:ext cx="3570381" cy="23152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35696" y="4428406"/>
            <a:ext cx="432048" cy="2967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2996952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Measures and results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9234" t="9707" r="17425" b="8611"/>
          <a:stretch/>
        </p:blipFill>
        <p:spPr>
          <a:xfrm>
            <a:off x="11832" y="3387225"/>
            <a:ext cx="4776192" cy="34707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11960" y="950253"/>
            <a:ext cx="4895905" cy="3501008"/>
            <a:chOff x="0" y="3356992"/>
            <a:chExt cx="4895905" cy="35010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/>
            <a:srcRect l="4296" t="17995" r="8048" b="5022"/>
            <a:stretch/>
          </p:blipFill>
          <p:spPr>
            <a:xfrm>
              <a:off x="0" y="3356992"/>
              <a:ext cx="4895905" cy="3501008"/>
            </a:xfrm>
            <a:prstGeom prst="rect">
              <a:avLst/>
            </a:prstGeom>
          </p:spPr>
        </p:pic>
        <p:sp>
          <p:nvSpPr>
            <p:cNvPr id="3" name="Down Arrow 2"/>
            <p:cNvSpPr/>
            <p:nvPr/>
          </p:nvSpPr>
          <p:spPr>
            <a:xfrm>
              <a:off x="3995936" y="4257092"/>
              <a:ext cx="216024" cy="1080120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79552"/>
              </p:ext>
            </p:extLst>
          </p:nvPr>
        </p:nvGraphicFramePr>
        <p:xfrm>
          <a:off x="436396" y="1122572"/>
          <a:ext cx="3595675" cy="2103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2388"/>
                <a:gridCol w="963287"/>
              </a:tblGrid>
              <a:tr h="8949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 @2K [n</a:t>
                      </a:r>
                      <a:r>
                        <a:rPr lang="el-GR" dirty="0" smtClean="0"/>
                        <a:t>Ω</a:t>
                      </a:r>
                      <a:r>
                        <a:rPr lang="fr-FR" dirty="0" smtClean="0"/>
                        <a:t>]</a:t>
                      </a:r>
                      <a:endParaRPr 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37967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BCP (~200µm)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~200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37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Heat treatment+HPR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BCP(~20µm)+HPR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~10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 rot="12941632">
            <a:off x="2407715" y="4258960"/>
            <a:ext cx="106368" cy="1610390"/>
          </a:xfrm>
          <a:prstGeom prst="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 (1)</Template>
  <TotalTime>18065</TotalTime>
  <Words>1158</Words>
  <Application>Microsoft Office PowerPoint</Application>
  <PresentationFormat>On-screen Show (4:3)</PresentationFormat>
  <Paragraphs>264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Mincho</vt:lpstr>
      <vt:lpstr>Arial</vt:lpstr>
      <vt:lpstr>Calibri</vt:lpstr>
      <vt:lpstr>Cambria Math</vt:lpstr>
      <vt:lpstr>Symbol</vt:lpstr>
      <vt:lpstr>Times New Roman</vt:lpstr>
      <vt:lpstr>Wingdings</vt:lpstr>
      <vt:lpstr>Mod_powerpoint_CEA_Irfu (1)</vt:lpstr>
      <vt:lpstr>Progress and status on Ess medium beta prototype cavities</vt:lpstr>
      <vt:lpstr>PowerPoint Presentation</vt:lpstr>
      <vt:lpstr>Medium beta prototypes at cea</vt:lpstr>
      <vt:lpstr>PowerPoint Presentation</vt:lpstr>
      <vt:lpstr>Shape control</vt:lpstr>
      <vt:lpstr>RF measures</vt:lpstr>
      <vt:lpstr>Manufacturing (medium beta)</vt:lpstr>
      <vt:lpstr>PowerPoint Presentation</vt:lpstr>
      <vt:lpstr>First results</vt:lpstr>
      <vt:lpstr>PowerPoint Presentation</vt:lpstr>
      <vt:lpstr>Heat treatment</vt:lpstr>
      <vt:lpstr>RGA</vt:lpstr>
      <vt:lpstr>SIMS analysis (Argon beam)</vt:lpstr>
      <vt:lpstr>Bcp with helium tank and water cooling</vt:lpstr>
      <vt:lpstr>Latest results (RS)</vt:lpstr>
      <vt:lpstr>Latest results (Q-E)</vt:lpstr>
      <vt:lpstr>X-rays</vt:lpstr>
      <vt:lpstr>Lorentz force detuning</vt:lpstr>
      <vt:lpstr>Tuning sensitivity</vt:lpstr>
      <vt:lpstr>100K effect  </vt:lpstr>
      <vt:lpstr>FF and HOMs</vt:lpstr>
      <vt:lpstr>Magnetic shielding design</vt:lpstr>
      <vt:lpstr>Cavities status</vt:lpstr>
      <vt:lpstr>Lessons learned</vt:lpstr>
      <vt:lpstr>Summary and outlook</vt:lpstr>
      <vt:lpstr>SUMMARY table</vt:lpstr>
      <vt:lpstr>PowerPoint Presentation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CENNI Enrico</dc:creator>
  <cp:lastModifiedBy>CENNI Enrico</cp:lastModifiedBy>
  <cp:revision>435</cp:revision>
  <cp:lastPrinted>2016-07-04T16:14:54Z</cp:lastPrinted>
  <dcterms:created xsi:type="dcterms:W3CDTF">2014-11-05T13:53:23Z</dcterms:created>
  <dcterms:modified xsi:type="dcterms:W3CDTF">2017-04-03T06:37:35Z</dcterms:modified>
</cp:coreProperties>
</file>