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7" r:id="rId2"/>
    <p:sldId id="325" r:id="rId3"/>
    <p:sldId id="307" r:id="rId4"/>
    <p:sldId id="333" r:id="rId5"/>
    <p:sldId id="332" r:id="rId6"/>
    <p:sldId id="331" r:id="rId7"/>
    <p:sldId id="334" r:id="rId8"/>
    <p:sldId id="339" r:id="rId9"/>
    <p:sldId id="345" r:id="rId10"/>
    <p:sldId id="328" r:id="rId11"/>
    <p:sldId id="337" r:id="rId12"/>
    <p:sldId id="335" r:id="rId13"/>
    <p:sldId id="336" r:id="rId14"/>
    <p:sldId id="338" r:id="rId15"/>
    <p:sldId id="329" r:id="rId16"/>
    <p:sldId id="340" r:id="rId17"/>
    <p:sldId id="341" r:id="rId18"/>
    <p:sldId id="342" r:id="rId19"/>
    <p:sldId id="344" r:id="rId20"/>
    <p:sldId id="343" r:id="rId21"/>
    <p:sldId id="327" r:id="rId22"/>
    <p:sldId id="346" r:id="rId23"/>
    <p:sldId id="351" r:id="rId24"/>
    <p:sldId id="350" r:id="rId25"/>
    <p:sldId id="349" r:id="rId26"/>
    <p:sldId id="348" r:id="rId27"/>
    <p:sldId id="355" r:id="rId28"/>
    <p:sldId id="353" r:id="rId29"/>
    <p:sldId id="347" r:id="rId30"/>
    <p:sldId id="352" r:id="rId31"/>
    <p:sldId id="354" r:id="rId32"/>
    <p:sldId id="356" r:id="rId33"/>
    <p:sldId id="357" r:id="rId34"/>
    <p:sldId id="359" r:id="rId35"/>
    <p:sldId id="358" r:id="rId36"/>
    <p:sldId id="363" r:id="rId37"/>
    <p:sldId id="326" r:id="rId38"/>
    <p:sldId id="324" r:id="rId39"/>
    <p:sldId id="364" r:id="rId40"/>
  </p:sldIdLst>
  <p:sldSz cx="9906000" cy="6858000" type="A4"/>
  <p:notesSz cx="6797675" cy="9872663"/>
  <p:defaultTextStyle>
    <a:defPPr>
      <a:defRPr lang="fr-FR"/>
    </a:defPPr>
    <a:lvl1pPr marL="0" algn="l" defTabSz="957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815" algn="l" defTabSz="957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7629" algn="l" defTabSz="957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6442" algn="l" defTabSz="957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5256" algn="l" defTabSz="957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4070" algn="l" defTabSz="957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2884" algn="l" defTabSz="957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1698" algn="l" defTabSz="957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0513" algn="l" defTabSz="957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FFFF00"/>
    <a:srgbClr val="D0D8E8"/>
    <a:srgbClr val="66FF66"/>
    <a:srgbClr val="FFFF99"/>
    <a:srgbClr val="66FF33"/>
    <a:srgbClr val="FFFFCC"/>
    <a:srgbClr val="385D8A"/>
    <a:srgbClr val="501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068" autoAdjust="0"/>
    <p:restoredTop sz="94660"/>
  </p:normalViewPr>
  <p:slideViewPr>
    <p:cSldViewPr>
      <p:cViewPr varScale="1">
        <p:scale>
          <a:sx n="118" d="100"/>
          <a:sy n="118" d="100"/>
        </p:scale>
        <p:origin x="-986" y="-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4818" tIns="47409" rIns="94818" bIns="47409" rtlCol="0"/>
          <a:lstStyle>
            <a:lvl1pPr algn="l">
              <a:defRPr sz="1200"/>
            </a:lvl1pPr>
          </a:lstStyle>
          <a:p>
            <a:r>
              <a:rPr lang="fr-FR" dirty="0" smtClean="0"/>
              <a:t>RAPPEL TITRE PRESENTATION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4818" tIns="47409" rIns="94818" bIns="47409" rtlCol="0"/>
          <a:lstStyle>
            <a:lvl1pPr algn="r">
              <a:defRPr sz="1200"/>
            </a:lvl1pPr>
          </a:lstStyle>
          <a:p>
            <a:fld id="{67DB5D63-60BE-4C57-A997-92231B26DA3C}" type="datetime2">
              <a:rPr lang="fr-FR" smtClean="0"/>
              <a:pPr/>
              <a:t>vendredi 31 mars 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4818" tIns="47409" rIns="94818" bIns="47409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4818" tIns="47409" rIns="94818" bIns="47409" rtlCol="0" anchor="b"/>
          <a:lstStyle>
            <a:lvl1pPr algn="r">
              <a:defRPr sz="1200"/>
            </a:lvl1pPr>
          </a:lstStyle>
          <a:p>
            <a:fld id="{D91B2635-543E-4A9F-B21D-C51ACD2CDC1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71143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4818" tIns="47409" rIns="94818" bIns="47409" rtlCol="0"/>
          <a:lstStyle>
            <a:lvl1pPr algn="l">
              <a:defRPr sz="1200"/>
            </a:lvl1pPr>
          </a:lstStyle>
          <a:p>
            <a:r>
              <a:rPr lang="fr-FR" dirty="0" smtClean="0"/>
              <a:t>RAPPEL TITRE PRESENTATION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4818" tIns="47409" rIns="94818" bIns="47409" rtlCol="0"/>
          <a:lstStyle>
            <a:lvl1pPr algn="r">
              <a:defRPr sz="1200"/>
            </a:lvl1pPr>
          </a:lstStyle>
          <a:p>
            <a:fld id="{E492D0C1-7A7C-4972-903F-C3749957E117}" type="datetime2">
              <a:rPr lang="fr-FR" smtClean="0"/>
              <a:pPr/>
              <a:t>vendredi 31 mars 2017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23900" y="739775"/>
            <a:ext cx="53498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18" tIns="47409" rIns="94818" bIns="47409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4818" tIns="47409" rIns="94818" bIns="47409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4818" tIns="47409" rIns="94818" bIns="47409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4818" tIns="47409" rIns="94818" bIns="47409" rtlCol="0" anchor="b"/>
          <a:lstStyle>
            <a:lvl1pPr algn="r">
              <a:defRPr sz="1200"/>
            </a:lvl1pPr>
          </a:lstStyle>
          <a:p>
            <a:fld id="{030063EC-8BBD-421C-BFD5-2B87C88F0AD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03176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57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815" algn="l" defTabSz="957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7629" algn="l" defTabSz="957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6442" algn="l" defTabSz="957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5256" algn="l" defTabSz="957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4070" algn="l" defTabSz="957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2884" algn="l" defTabSz="957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51698" algn="l" defTabSz="957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30513" algn="l" defTabSz="957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3</a:t>
            </a:fld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4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1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0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8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6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64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16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05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551" y="1600202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1" y="1535114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815" indent="0">
              <a:buNone/>
              <a:defRPr sz="2100" b="1"/>
            </a:lvl2pPr>
            <a:lvl3pPr marL="957629" indent="0">
              <a:buNone/>
              <a:defRPr sz="1900" b="1"/>
            </a:lvl3pPr>
            <a:lvl4pPr marL="1436442" indent="0">
              <a:buNone/>
              <a:defRPr sz="1600" b="1"/>
            </a:lvl4pPr>
            <a:lvl5pPr marL="1915256" indent="0">
              <a:buNone/>
              <a:defRPr sz="1600" b="1"/>
            </a:lvl5pPr>
            <a:lvl6pPr marL="2394070" indent="0">
              <a:buNone/>
              <a:defRPr sz="1600" b="1"/>
            </a:lvl6pPr>
            <a:lvl7pPr marL="2872884" indent="0">
              <a:buNone/>
              <a:defRPr sz="1600" b="1"/>
            </a:lvl7pPr>
            <a:lvl8pPr marL="3351698" indent="0">
              <a:buNone/>
              <a:defRPr sz="1600" b="1"/>
            </a:lvl8pPr>
            <a:lvl9pPr marL="3830513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1" y="2174876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112" y="1535114"/>
            <a:ext cx="437859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815" indent="0">
              <a:buNone/>
              <a:defRPr sz="2100" b="1"/>
            </a:lvl2pPr>
            <a:lvl3pPr marL="957629" indent="0">
              <a:buNone/>
              <a:defRPr sz="1900" b="1"/>
            </a:lvl3pPr>
            <a:lvl4pPr marL="1436442" indent="0">
              <a:buNone/>
              <a:defRPr sz="1600" b="1"/>
            </a:lvl4pPr>
            <a:lvl5pPr marL="1915256" indent="0">
              <a:buNone/>
              <a:defRPr sz="1600" b="1"/>
            </a:lvl5pPr>
            <a:lvl6pPr marL="2394070" indent="0">
              <a:buNone/>
              <a:defRPr sz="1600" b="1"/>
            </a:lvl6pPr>
            <a:lvl7pPr marL="2872884" indent="0">
              <a:buNone/>
              <a:defRPr sz="1600" b="1"/>
            </a:lvl7pPr>
            <a:lvl8pPr marL="3351698" indent="0">
              <a:buNone/>
              <a:defRPr sz="1600" b="1"/>
            </a:lvl8pPr>
            <a:lvl9pPr marL="3830513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112" y="2174876"/>
            <a:ext cx="437859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bg>
      <p:bgPr>
        <a:blipFill dpi="0" rotWithShape="1">
          <a:blip r:embed="rId2" cstate="print">
            <a:lum/>
          </a:blip>
          <a:srcRect/>
          <a:stretch>
            <a:fillRect l="-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072680" y="66079"/>
            <a:ext cx="6329258" cy="796908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3200" b="1" i="0" cap="all" baseline="0">
                <a:solidFill>
                  <a:schemeClr val="accent2">
                    <a:lumMod val="50000"/>
                  </a:schemeClr>
                </a:solidFill>
                <a:latin typeface="Arial Bold"/>
              </a:defRPr>
            </a:lvl1pPr>
          </a:lstStyle>
          <a:p>
            <a:r>
              <a:rPr lang="fr-FR" dirty="0" smtClean="0"/>
              <a:t>Titre présentation</a:t>
            </a:r>
            <a:endParaRPr lang="fr-FR" dirty="0"/>
          </a:p>
        </p:txBody>
      </p:sp>
      <p:pic>
        <p:nvPicPr>
          <p:cNvPr id="11" name="Image 10" descr="logoipn.png"/>
          <p:cNvPicPr>
            <a:picLocks noChangeAspect="1"/>
          </p:cNvPicPr>
          <p:nvPr userDrawn="1"/>
        </p:nvPicPr>
        <p:blipFill>
          <a:blip r:embed="rId3" cstate="print"/>
          <a:srcRect l="15106" t="13491" r="21820" b="24283"/>
          <a:stretch>
            <a:fillRect/>
          </a:stretch>
        </p:blipFill>
        <p:spPr>
          <a:xfrm>
            <a:off x="792045" y="109720"/>
            <a:ext cx="1231814" cy="756000"/>
          </a:xfrm>
          <a:prstGeom prst="rect">
            <a:avLst/>
          </a:prstGeom>
        </p:spPr>
      </p:pic>
      <p:pic>
        <p:nvPicPr>
          <p:cNvPr id="7" name="Image 6" descr="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8409577" y="96384"/>
            <a:ext cx="1391783" cy="7362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 userDrawn="1"/>
        </p:nvSpPr>
        <p:spPr>
          <a:xfrm>
            <a:off x="272480" y="6622613"/>
            <a:ext cx="859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aseline="0" dirty="0" smtClean="0"/>
              <a:t>G OLIVIER 		</a:t>
            </a:r>
            <a:r>
              <a:rPr lang="fr-FR" sz="1400" b="1" baseline="0" dirty="0" smtClean="0">
                <a:solidFill>
                  <a:srgbClr val="FF0000"/>
                </a:solidFill>
              </a:rPr>
              <a:t>     </a:t>
            </a:r>
            <a:r>
              <a:rPr lang="fr-FR" sz="1000" baseline="0" dirty="0" smtClean="0"/>
              <a:t>   	</a:t>
            </a:r>
            <a:r>
              <a:rPr lang="fr-FR" sz="1000" b="1" baseline="0" dirty="0" smtClean="0">
                <a:solidFill>
                  <a:srgbClr val="FF0000"/>
                </a:solidFill>
              </a:rPr>
              <a:t> 	</a:t>
            </a:r>
            <a:r>
              <a:rPr lang="fr-FR" sz="1000" baseline="0" dirty="0" smtClean="0"/>
              <a:t>		   	SACLAY     April 3/4, 2017</a:t>
            </a:r>
            <a:endParaRPr lang="fr-FR" sz="1000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9273480" y="645333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60A177-7F75-4CFD-A784-153E01C4DB19}" type="slidenum">
              <a:rPr lang="fr-FR" sz="1400" smtClean="0"/>
              <a:pPr/>
              <a:t>‹N°›</a:t>
            </a:fld>
            <a:endParaRPr lang="fr-FR" sz="1400" dirty="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18995"/>
            <a:ext cx="723900" cy="93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WERPOINTfond_suite (2)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7"/>
            <a:ext cx="9906000" cy="6857999"/>
          </a:xfrm>
          <a:prstGeom prst="rect">
            <a:avLst/>
          </a:prstGeom>
        </p:spPr>
      </p:pic>
      <p:pic>
        <p:nvPicPr>
          <p:cNvPr id="6" name="Image 5" descr="logoip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193220" y="-71437"/>
            <a:ext cx="2360140" cy="1357298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2553875" y="285728"/>
            <a:ext cx="7119987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9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 smtClean="0"/>
              <a:t>Rappel titre présentation</a:t>
            </a:r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 lIns="95763" tIns="47882" rIns="95763" bIns="47882"/>
          <a:lstStyle/>
          <a:p>
            <a:endParaRPr lang="fr-FR" dirty="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2708657" y="785796"/>
            <a:ext cx="7197344" cy="15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893865" y="492109"/>
            <a:ext cx="1857388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9286905" y="6500836"/>
            <a:ext cx="619130" cy="285728"/>
          </a:xfrm>
          <a:prstGeom prst="rect">
            <a:avLst/>
          </a:prstGeom>
        </p:spPr>
        <p:txBody>
          <a:bodyPr vert="horz" lIns="95763" tIns="47882" rIns="95763" bIns="47882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57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57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3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2972" y="273051"/>
            <a:ext cx="5537729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2" y="1435101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815" indent="0">
              <a:buNone/>
              <a:defRPr sz="1300"/>
            </a:lvl2pPr>
            <a:lvl3pPr marL="957629" indent="0">
              <a:buNone/>
              <a:defRPr sz="1000"/>
            </a:lvl3pPr>
            <a:lvl4pPr marL="1436442" indent="0">
              <a:buNone/>
              <a:defRPr sz="1000"/>
            </a:lvl4pPr>
            <a:lvl5pPr marL="1915256" indent="0">
              <a:buNone/>
              <a:defRPr sz="1000"/>
            </a:lvl5pPr>
            <a:lvl6pPr marL="2394070" indent="0">
              <a:buNone/>
              <a:defRPr sz="1000"/>
            </a:lvl6pPr>
            <a:lvl7pPr marL="2872884" indent="0">
              <a:buNone/>
              <a:defRPr sz="1000"/>
            </a:lvl7pPr>
            <a:lvl8pPr marL="3351698" indent="0">
              <a:buNone/>
              <a:defRPr sz="1000"/>
            </a:lvl8pPr>
            <a:lvl9pPr marL="3830513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646" y="4800601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78815" indent="0">
              <a:buNone/>
              <a:defRPr sz="2900"/>
            </a:lvl2pPr>
            <a:lvl3pPr marL="957629" indent="0">
              <a:buNone/>
              <a:defRPr sz="2500"/>
            </a:lvl3pPr>
            <a:lvl4pPr marL="1436442" indent="0">
              <a:buNone/>
              <a:defRPr sz="2100"/>
            </a:lvl4pPr>
            <a:lvl5pPr marL="1915256" indent="0">
              <a:buNone/>
              <a:defRPr sz="2100"/>
            </a:lvl5pPr>
            <a:lvl6pPr marL="2394070" indent="0">
              <a:buNone/>
              <a:defRPr sz="2100"/>
            </a:lvl6pPr>
            <a:lvl7pPr marL="2872884" indent="0">
              <a:buNone/>
              <a:defRPr sz="2100"/>
            </a:lvl7pPr>
            <a:lvl8pPr marL="3351698" indent="0">
              <a:buNone/>
              <a:defRPr sz="2100"/>
            </a:lvl8pPr>
            <a:lvl9pPr marL="3830513" indent="0">
              <a:buNone/>
              <a:defRPr sz="2100"/>
            </a:lvl9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646" y="5367339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815" indent="0">
              <a:buNone/>
              <a:defRPr sz="1300"/>
            </a:lvl2pPr>
            <a:lvl3pPr marL="957629" indent="0">
              <a:buNone/>
              <a:defRPr sz="1000"/>
            </a:lvl3pPr>
            <a:lvl4pPr marL="1436442" indent="0">
              <a:buNone/>
              <a:defRPr sz="1000"/>
            </a:lvl4pPr>
            <a:lvl5pPr marL="1915256" indent="0">
              <a:buNone/>
              <a:defRPr sz="1000"/>
            </a:lvl5pPr>
            <a:lvl6pPr marL="2394070" indent="0">
              <a:buNone/>
              <a:defRPr sz="1000"/>
            </a:lvl6pPr>
            <a:lvl7pPr marL="2872884" indent="0">
              <a:buNone/>
              <a:defRPr sz="1000"/>
            </a:lvl7pPr>
            <a:lvl8pPr marL="3351698" indent="0">
              <a:buNone/>
              <a:defRPr sz="1000"/>
            </a:lvl8pPr>
            <a:lvl9pPr marL="3830513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5763" tIns="47882" rIns="95763" bIns="47882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horz" lIns="95763" tIns="47882" rIns="95763" bIns="47882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5763" tIns="47882" rIns="95763" bIns="4788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5763" tIns="47882" rIns="95763" bIns="4788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1" y="6356352"/>
            <a:ext cx="2311400" cy="365125"/>
          </a:xfrm>
          <a:prstGeom prst="rect">
            <a:avLst/>
          </a:prstGeom>
        </p:spPr>
        <p:txBody>
          <a:bodyPr vert="horz" lIns="95763" tIns="47882" rIns="95763" bIns="4788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2CF4-5274-451A-B5B2-DDFF816FA3B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57629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111" indent="-359111" algn="l" defTabSz="957629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8072" indent="-299258" algn="l" defTabSz="95762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036" indent="-239407" algn="l" defTabSz="95762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5848" indent="-239407" algn="l" defTabSz="95762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4663" indent="-239407" algn="l" defTabSz="957629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477" indent="-239407" algn="l" defTabSz="95762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292" indent="-239407" algn="l" defTabSz="95762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105" indent="-239407" algn="l" defTabSz="95762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9920" indent="-239407" algn="l" defTabSz="95762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57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815" algn="l" defTabSz="957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629" algn="l" defTabSz="957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442" algn="l" defTabSz="957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256" algn="l" defTabSz="957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070" algn="l" defTabSz="957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2884" algn="l" defTabSz="957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1698" algn="l" defTabSz="957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0513" algn="l" defTabSz="957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288704" y="0"/>
            <a:ext cx="5904656" cy="796908"/>
          </a:xfrm>
        </p:spPr>
        <p:txBody>
          <a:bodyPr/>
          <a:lstStyle/>
          <a:p>
            <a:r>
              <a:rPr lang="fr-FR" sz="2400" dirty="0" smtClean="0">
                <a:solidFill>
                  <a:schemeClr val="accent2">
                    <a:lumMod val="50000"/>
                  </a:schemeClr>
                </a:solidFill>
              </a:rPr>
              <a:t>ESS  </a:t>
            </a:r>
            <a:r>
              <a:rPr lang="fr-FR" sz="2400" dirty="0" err="1" smtClean="0">
                <a:solidFill>
                  <a:schemeClr val="accent2">
                    <a:lumMod val="50000"/>
                  </a:schemeClr>
                </a:solidFill>
              </a:rPr>
              <a:t>elliptical</a:t>
            </a:r>
            <a:r>
              <a:rPr lang="fr-FR" sz="2400" dirty="0" smtClean="0">
                <a:solidFill>
                  <a:schemeClr val="accent2">
                    <a:lumMod val="50000"/>
                  </a:schemeClr>
                </a:solidFill>
              </a:rPr>
              <a:t>  cryomodule</a:t>
            </a:r>
            <a:endParaRPr lang="fr-FR" sz="2400" cap="none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ZoneTexte 8" descr="Maquette 3D ou photo "/>
          <p:cNvSpPr txBox="1"/>
          <p:nvPr/>
        </p:nvSpPr>
        <p:spPr>
          <a:xfrm>
            <a:off x="488504" y="1124744"/>
            <a:ext cx="8856984" cy="475252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59372" tIns="29686" rIns="59372" bIns="29686" rtlCol="0">
            <a:noAutofit/>
          </a:bodyPr>
          <a:lstStyle/>
          <a:p>
            <a:pPr algn="ctr"/>
            <a:endParaRPr lang="fr-FR" dirty="0" smtClean="0"/>
          </a:p>
          <a:p>
            <a:pPr algn="ctr"/>
            <a:endParaRPr lang="fr-FR" sz="2030" b="1" cap="all" dirty="0" smtClean="0">
              <a:latin typeface="Calibri" pitchFamily="34" charset="0"/>
            </a:endParaRPr>
          </a:p>
          <a:p>
            <a:pPr algn="ctr"/>
            <a:r>
              <a:rPr lang="fr-FR" sz="3200" b="1" cap="all" dirty="0" smtClean="0">
                <a:latin typeface="Calibri" pitchFamily="34" charset="0"/>
              </a:rPr>
              <a:t>ESS  CRYOMODULE  FOR  ELLIPTICAL  CAVITIES</a:t>
            </a:r>
          </a:p>
          <a:p>
            <a:pPr algn="ctr"/>
            <a:endParaRPr lang="fr-FR" sz="3200" b="1" cap="all" dirty="0" smtClean="0">
              <a:latin typeface="Calibri" pitchFamily="34" charset="0"/>
            </a:endParaRPr>
          </a:p>
          <a:p>
            <a:pPr algn="ctr"/>
            <a:endParaRPr lang="fr-FR" sz="3200" b="1" cap="all" dirty="0">
              <a:latin typeface="Calibri" pitchFamily="34" charset="0"/>
            </a:endParaRPr>
          </a:p>
          <a:p>
            <a:pPr algn="ctr"/>
            <a:endParaRPr lang="fr-FR" sz="3200" b="1" cap="all" dirty="0" smtClean="0">
              <a:latin typeface="Calibri" pitchFamily="34" charset="0"/>
            </a:endParaRPr>
          </a:p>
          <a:p>
            <a:pPr algn="ctr"/>
            <a:endParaRPr lang="fr-FR" sz="3200" b="1" cap="all" dirty="0">
              <a:latin typeface="Calibri" pitchFamily="34" charset="0"/>
            </a:endParaRPr>
          </a:p>
          <a:p>
            <a:pPr algn="ctr"/>
            <a:endParaRPr lang="fr-FR" sz="3200" b="1" cap="all" dirty="0" smtClean="0">
              <a:latin typeface="Calibri" pitchFamily="34" charset="0"/>
            </a:endParaRPr>
          </a:p>
          <a:p>
            <a:pPr algn="ctr"/>
            <a:endParaRPr lang="fr-FR" sz="3200" b="1" cap="all" dirty="0">
              <a:latin typeface="Calibri" pitchFamily="34" charset="0"/>
            </a:endParaRPr>
          </a:p>
          <a:p>
            <a:pPr algn="ctr"/>
            <a:r>
              <a:rPr lang="fr-FR" sz="2400" b="1" cap="all" dirty="0" smtClean="0">
                <a:latin typeface="Calibri" pitchFamily="34" charset="0"/>
              </a:rPr>
              <a:t>CRITICAL  DESIGN  REVIEW</a:t>
            </a:r>
          </a:p>
          <a:p>
            <a:pPr algn="ctr"/>
            <a:r>
              <a:rPr lang="fr-FR" sz="2400" b="1" dirty="0" smtClean="0">
                <a:latin typeface="Calibri" pitchFamily="34" charset="0"/>
              </a:rPr>
              <a:t>SACLAY        April 3th, 2017</a:t>
            </a:r>
          </a:p>
          <a:p>
            <a:pPr algn="ctr"/>
            <a:endParaRPr lang="fr-FR" sz="3200" b="1" dirty="0" smtClean="0">
              <a:latin typeface="Calibri" pitchFamily="34" charset="0"/>
            </a:endParaRPr>
          </a:p>
          <a:p>
            <a:pPr algn="ctr"/>
            <a:endParaRPr lang="fr-FR" sz="3000" b="1" cap="all" dirty="0" smtClean="0">
              <a:latin typeface="Calibri" pitchFamily="34" charset="0"/>
            </a:endParaRPr>
          </a:p>
        </p:txBody>
      </p:sp>
      <p:sp>
        <p:nvSpPr>
          <p:cNvPr id="15" name="Espace réservé du pied de page 3"/>
          <p:cNvSpPr txBox="1">
            <a:spLocks/>
          </p:cNvSpPr>
          <p:nvPr/>
        </p:nvSpPr>
        <p:spPr>
          <a:xfrm>
            <a:off x="0" y="5157192"/>
            <a:ext cx="1857353" cy="1357298"/>
          </a:xfrm>
          <a:prstGeom prst="rect">
            <a:avLst/>
          </a:prstGeom>
        </p:spPr>
        <p:txBody>
          <a:bodyPr vert="horz" lIns="95763" tIns="47882" rIns="95763" bIns="47882" rtlCol="0" anchor="ctr"/>
          <a:lstStyle>
            <a:lvl1pPr>
              <a:defRPr sz="1000" b="0" i="0" baseline="0">
                <a:solidFill>
                  <a:srgbClr val="FF0000"/>
                </a:solidFill>
              </a:defRPr>
            </a:lvl1pPr>
          </a:lstStyle>
          <a:p>
            <a:pPr marL="0" marR="0" lvl="0" indent="0" algn="l" defTabSz="957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Unité mixte de recherche </a:t>
            </a:r>
            <a:b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CNRS-IN2P3</a:t>
            </a:r>
          </a:p>
          <a:p>
            <a:pPr marL="0" marR="0" lvl="0" indent="0" algn="l" defTabSz="957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Université Paris-Sud 11</a:t>
            </a:r>
          </a:p>
          <a:p>
            <a:pPr marL="0" marR="0" lvl="0" indent="0" algn="l" defTabSz="957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1F7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91406 Orsay cedex</a:t>
            </a:r>
          </a:p>
          <a:p>
            <a:pPr marL="0" marR="0" lvl="0" indent="0" algn="l" defTabSz="957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1F7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Tél. : +33 1 69 15 73 40</a:t>
            </a:r>
          </a:p>
          <a:p>
            <a:pPr marL="0" marR="0" lvl="0" indent="0" algn="l" defTabSz="957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1F7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Fax : +33 1 69 15 64 70</a:t>
            </a:r>
          </a:p>
          <a:p>
            <a:pPr marL="0" marR="0" lvl="0" indent="0" algn="l" defTabSz="957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http://ipnweb.in2p3.fr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458" y="2420888"/>
            <a:ext cx="4101084" cy="2448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Cold / warm  transitions</a:t>
            </a:r>
            <a:endParaRPr lang="en-GB" sz="2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1" y="1136156"/>
            <a:ext cx="7172606" cy="444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64968" y="4365104"/>
            <a:ext cx="44644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Heat transfer on the 2K circuit: 0.91W</a:t>
            </a:r>
            <a:endParaRPr lang="fr-FR" b="1" dirty="0"/>
          </a:p>
          <a:p>
            <a:r>
              <a:rPr lang="en-GB" b="1" dirty="0" smtClean="0"/>
              <a:t>Heat </a:t>
            </a:r>
            <a:r>
              <a:rPr lang="en-GB" b="1" dirty="0"/>
              <a:t>transfer on the 50K circuit: 1.40W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473280" y="1769420"/>
            <a:ext cx="237626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NEITHER  ICING 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NOR  CONDENSATION  OUTSIDE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37167" y="920132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THERMAL  BEHAVIOUR</a:t>
            </a:r>
            <a:endParaRPr lang="en-GB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2864768" y="5234392"/>
            <a:ext cx="4242122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External radiation replaced by heat flux</a:t>
            </a:r>
            <a:endParaRPr lang="en-GB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3803501" y="5812278"/>
            <a:ext cx="388580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For more information, see technical note:</a:t>
            </a:r>
          </a:p>
          <a:p>
            <a:pPr algn="ctr"/>
            <a:r>
              <a:rPr lang="en-GB" sz="1600" dirty="0" smtClean="0"/>
              <a:t>"HB Cryomodule – Cold/warm transition"</a:t>
            </a:r>
          </a:p>
          <a:p>
            <a:pPr algn="ctr"/>
            <a:r>
              <a:rPr lang="en-GB" sz="1600" dirty="0" smtClean="0"/>
              <a:t>(IPN/EDMS-I032756)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5211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" y="980728"/>
            <a:ext cx="5345451" cy="447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Cavity</a:t>
            </a:r>
            <a:r>
              <a:rPr lang="fr-FR" sz="2400" dirty="0" smtClean="0"/>
              <a:t>  string  </a:t>
            </a:r>
            <a:r>
              <a:rPr lang="fr-FR" sz="2400" dirty="0" err="1" smtClean="0"/>
              <a:t>supporting</a:t>
            </a:r>
            <a:r>
              <a:rPr lang="fr-FR" sz="2400" dirty="0" smtClean="0"/>
              <a:t>  system</a:t>
            </a:r>
            <a:endParaRPr lang="en-GB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1203343" y="4555869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Rods</a:t>
            </a:r>
            <a:endParaRPr lang="en-GB" sz="1600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776536" y="4221088"/>
            <a:ext cx="513878" cy="458358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088904" y="1844824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Magnetic </a:t>
            </a:r>
          </a:p>
          <a:p>
            <a:r>
              <a:rPr lang="en-GB" sz="1600" dirty="0" smtClean="0"/>
              <a:t>shield</a:t>
            </a:r>
            <a:endParaRPr lang="en-GB" sz="1600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3944888" y="2348880"/>
            <a:ext cx="504056" cy="648072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28464" y="5590500"/>
            <a:ext cx="252028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Half rings linked to the tank (under the magnetic shield</a:t>
            </a:r>
            <a:r>
              <a:rPr lang="en-GB" dirty="0" smtClean="0"/>
              <a:t>)</a:t>
            </a:r>
            <a:endParaRPr lang="en-GB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1064569" y="3717032"/>
            <a:ext cx="432047" cy="887800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2504728" y="4725146"/>
            <a:ext cx="864096" cy="921175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656856" y="1294601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Helium tank</a:t>
            </a:r>
            <a:endParaRPr lang="en-GB" sz="1600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2936776" y="1556792"/>
            <a:ext cx="1080120" cy="1403400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644" y="2706507"/>
            <a:ext cx="1820205" cy="2645725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2792760" y="3180017"/>
            <a:ext cx="616291" cy="692503"/>
          </a:xfrm>
          <a:prstGeom prst="ellips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3512840" y="3526268"/>
            <a:ext cx="4392488" cy="55080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8610071" y="4094671"/>
            <a:ext cx="1080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Half ring</a:t>
            </a:r>
          </a:p>
          <a:p>
            <a:r>
              <a:rPr lang="en-GB" sz="1600" dirty="0" smtClean="0"/>
              <a:t>(titanium)</a:t>
            </a:r>
            <a:endParaRPr lang="en-GB" sz="1600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H="1" flipV="1">
            <a:off x="8680594" y="3346533"/>
            <a:ext cx="339390" cy="740998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7977336" y="4842701"/>
            <a:ext cx="404787" cy="338555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7197592" y="4190640"/>
            <a:ext cx="936104" cy="627453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249144" y="4555869"/>
            <a:ext cx="148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Clevis pin</a:t>
            </a:r>
          </a:p>
          <a:p>
            <a:r>
              <a:rPr lang="en-GB" sz="1600" dirty="0" smtClean="0"/>
              <a:t>(rotating joint)</a:t>
            </a:r>
            <a:endParaRPr lang="en-GB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7963820" y="5230823"/>
            <a:ext cx="1772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Supporting rod</a:t>
            </a:r>
          </a:p>
          <a:p>
            <a:r>
              <a:rPr lang="en-GB" sz="1600" dirty="0" smtClean="0"/>
              <a:t>(TA6V,  Diam. 6mm)</a:t>
            </a:r>
            <a:endParaRPr lang="en-GB" sz="1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457056" y="980728"/>
            <a:ext cx="432048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Hanging of the cross rods </a:t>
            </a:r>
          </a:p>
          <a:p>
            <a:pPr marL="342900" indent="-342900">
              <a:buFontTx/>
              <a:buChar char="-"/>
            </a:pPr>
            <a:r>
              <a:rPr lang="en-GB" sz="1600" b="1" dirty="0" smtClean="0"/>
              <a:t>on 2 titanium half rings fastened (on their middle only) to the helium tank on one side</a:t>
            </a:r>
          </a:p>
          <a:p>
            <a:pPr marL="342900" indent="-342900">
              <a:buFontTx/>
              <a:buChar char="-"/>
            </a:pPr>
            <a:r>
              <a:rPr lang="en-GB" sz="1600" b="1" dirty="0" smtClean="0"/>
              <a:t>On the spaceframe on the other side</a:t>
            </a:r>
            <a:endParaRPr lang="en-GB" sz="1600" b="1" dirty="0"/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2360712" y="3429001"/>
            <a:ext cx="787865" cy="2212388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1597137" y="1346769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Spaceframe ring</a:t>
            </a:r>
            <a:endParaRPr lang="en-GB" sz="1600" dirty="0"/>
          </a:p>
        </p:txBody>
      </p:sp>
      <p:sp>
        <p:nvSpPr>
          <p:cNvPr id="50" name="ZoneTexte 49"/>
          <p:cNvSpPr txBox="1"/>
          <p:nvPr/>
        </p:nvSpPr>
        <p:spPr>
          <a:xfrm>
            <a:off x="5337043" y="2764518"/>
            <a:ext cx="1824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Fastening of the thermal shield</a:t>
            </a:r>
          </a:p>
          <a:p>
            <a:pPr algn="ctr"/>
            <a:r>
              <a:rPr lang="en-GB" sz="1600" dirty="0" smtClean="0"/>
              <a:t>(&amp; thermalization)</a:t>
            </a:r>
            <a:endParaRPr lang="en-GB" sz="1600" dirty="0"/>
          </a:p>
        </p:txBody>
      </p:sp>
      <p:cxnSp>
        <p:nvCxnSpPr>
          <p:cNvPr id="51" name="Connecteur droit avec flèche 50"/>
          <p:cNvCxnSpPr/>
          <p:nvPr/>
        </p:nvCxnSpPr>
        <p:spPr>
          <a:xfrm flipH="1" flipV="1">
            <a:off x="4880992" y="3068960"/>
            <a:ext cx="708079" cy="139735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3170301" y="5452309"/>
            <a:ext cx="3972784" cy="1077218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The rods are composed of 2 sections. The first is assembled on the cavity string alone, the second after insertion in the spaceframe while the hanging of the thermal shield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94852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Cavity</a:t>
            </a:r>
            <a:r>
              <a:rPr lang="fr-FR" sz="2400" dirty="0" smtClean="0"/>
              <a:t>  string  </a:t>
            </a:r>
            <a:r>
              <a:rPr lang="fr-FR" sz="2400" dirty="0" err="1" smtClean="0"/>
              <a:t>supporting</a:t>
            </a:r>
            <a:r>
              <a:rPr lang="fr-FR" sz="2400" dirty="0" smtClean="0"/>
              <a:t>  system</a:t>
            </a:r>
            <a:endParaRPr lang="en-GB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1354916" y="4941168"/>
            <a:ext cx="5832648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- Heavy load spring D16x32 H38mm, stiffness 518N/mm</a:t>
            </a:r>
          </a:p>
          <a:p>
            <a:r>
              <a:rPr lang="en-GB" dirty="0" smtClean="0"/>
              <a:t>- Stroke under 3000N pre-stress: 5,8mm</a:t>
            </a:r>
          </a:p>
          <a:p>
            <a:r>
              <a:rPr lang="en-GB" dirty="0" smtClean="0"/>
              <a:t>- Locking of the rods after pre-stress </a:t>
            </a:r>
          </a:p>
          <a:p>
            <a:r>
              <a:rPr lang="en-GB" dirty="0" smtClean="0"/>
              <a:t>- Rod length 490mm, diameter 6mm, material TA6V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20" y="1240646"/>
            <a:ext cx="2416642" cy="29591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94" y="1405311"/>
            <a:ext cx="3064269" cy="298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625939" y="3489443"/>
            <a:ext cx="298440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LOCKING  DEVICE ON THE SPACEFRAME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392504" y="1496864"/>
            <a:ext cx="1202432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 smtClean="0"/>
              <a:t>M6 thread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6870" y="1948996"/>
            <a:ext cx="1185664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 smtClean="0"/>
              <a:t>M16 thread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54405" y="2987319"/>
            <a:ext cx="739315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 err="1" smtClean="0"/>
              <a:t>Spring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410362" y="1240646"/>
            <a:ext cx="1343000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Blocking nut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544902" y="3758748"/>
            <a:ext cx="576064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 smtClean="0"/>
              <a:t>Rod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946046" y="1703270"/>
            <a:ext cx="1496940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Pre-stress nut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3743919" y="2606923"/>
            <a:ext cx="2018886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Intermediate screw blocked in rotation</a:t>
            </a:r>
            <a:endParaRPr lang="en-GB" dirty="0"/>
          </a:p>
        </p:txBody>
      </p:sp>
      <p:sp>
        <p:nvSpPr>
          <p:cNvPr id="14" name="ZoneTexte 13"/>
          <p:cNvSpPr txBox="1"/>
          <p:nvPr/>
        </p:nvSpPr>
        <p:spPr>
          <a:xfrm>
            <a:off x="4630232" y="2051205"/>
            <a:ext cx="1856980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 smtClean="0"/>
              <a:t>Spaceframe ring</a:t>
            </a:r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1442534" y="1553091"/>
            <a:ext cx="759507" cy="15017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6" name="Connecteur droit avec flèche 15"/>
          <p:cNvCxnSpPr/>
          <p:nvPr/>
        </p:nvCxnSpPr>
        <p:spPr>
          <a:xfrm flipV="1">
            <a:off x="1442534" y="1816141"/>
            <a:ext cx="559296" cy="30035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7" name="Connecteur droit avec flèche 16"/>
          <p:cNvCxnSpPr/>
          <p:nvPr/>
        </p:nvCxnSpPr>
        <p:spPr>
          <a:xfrm flipH="1">
            <a:off x="2649902" y="1470747"/>
            <a:ext cx="730108" cy="34539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8" name="Connecteur droit avec flèche 17"/>
          <p:cNvCxnSpPr/>
          <p:nvPr/>
        </p:nvCxnSpPr>
        <p:spPr>
          <a:xfrm flipH="1">
            <a:off x="2505886" y="1939430"/>
            <a:ext cx="1440160" cy="25796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9" name="Connecteur droit avec flèche 18"/>
          <p:cNvCxnSpPr/>
          <p:nvPr/>
        </p:nvCxnSpPr>
        <p:spPr>
          <a:xfrm flipH="1">
            <a:off x="2361870" y="3005570"/>
            <a:ext cx="1328441" cy="776005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0" name="Connecteur droit avec flèche 19"/>
          <p:cNvCxnSpPr/>
          <p:nvPr/>
        </p:nvCxnSpPr>
        <p:spPr>
          <a:xfrm>
            <a:off x="993720" y="3904942"/>
            <a:ext cx="1208321" cy="80463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1" name="Connecteur droit avec flèche 20"/>
          <p:cNvCxnSpPr/>
          <p:nvPr/>
        </p:nvCxnSpPr>
        <p:spPr>
          <a:xfrm flipV="1">
            <a:off x="6250302" y="1496864"/>
            <a:ext cx="1080120" cy="700535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2" name="Connecteur droit avec flèche 21"/>
          <p:cNvCxnSpPr/>
          <p:nvPr/>
        </p:nvCxnSpPr>
        <p:spPr>
          <a:xfrm flipV="1">
            <a:off x="887546" y="2899310"/>
            <a:ext cx="934741" cy="25643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3" name="Double flèche verticale 22"/>
          <p:cNvSpPr/>
          <p:nvPr/>
        </p:nvSpPr>
        <p:spPr>
          <a:xfrm>
            <a:off x="2526077" y="2898155"/>
            <a:ext cx="123825" cy="448310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5893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Cavity</a:t>
            </a:r>
            <a:r>
              <a:rPr lang="fr-FR" sz="2400" dirty="0" smtClean="0"/>
              <a:t>  string  </a:t>
            </a:r>
            <a:r>
              <a:rPr lang="fr-FR" sz="2400" dirty="0" err="1" smtClean="0"/>
              <a:t>supporting</a:t>
            </a:r>
            <a:r>
              <a:rPr lang="fr-FR" sz="2400" dirty="0" smtClean="0"/>
              <a:t>  system</a:t>
            </a:r>
            <a:endParaRPr lang="en-GB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2511048" y="1014262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MECHANICAL   STRESS  FIGURES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34784" y="1662334"/>
            <a:ext cx="612068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GB" dirty="0" smtClean="0"/>
              <a:t>Stress </a:t>
            </a:r>
            <a:r>
              <a:rPr lang="en-GB" dirty="0"/>
              <a:t>in the </a:t>
            </a:r>
            <a:r>
              <a:rPr lang="en-GB" dirty="0" smtClean="0"/>
              <a:t>rod </a:t>
            </a:r>
            <a:r>
              <a:rPr lang="en-GB" dirty="0"/>
              <a:t>core </a:t>
            </a:r>
            <a:r>
              <a:rPr lang="en-GB" dirty="0" smtClean="0"/>
              <a:t>(M6 thread, Ø4.77mm</a:t>
            </a:r>
            <a:r>
              <a:rPr lang="en-GB" dirty="0"/>
              <a:t>, 17.9mm</a:t>
            </a:r>
            <a:r>
              <a:rPr lang="en-GB" baseline="30000" dirty="0"/>
              <a:t>2</a:t>
            </a:r>
            <a:r>
              <a:rPr lang="en-GB" dirty="0"/>
              <a:t>) due to the 3000N pre stress: </a:t>
            </a:r>
            <a:r>
              <a:rPr lang="en-GB" dirty="0" smtClean="0"/>
              <a:t>168MPa</a:t>
            </a:r>
          </a:p>
          <a:p>
            <a:pPr marL="342900" lvl="0" indent="-342900">
              <a:buFontTx/>
              <a:buChar char="-"/>
            </a:pPr>
            <a:r>
              <a:rPr lang="en-GB" dirty="0" smtClean="0"/>
              <a:t>Stress </a:t>
            </a:r>
            <a:r>
              <a:rPr lang="en-GB" dirty="0"/>
              <a:t>in the upper rod core due to the weight (900N per rod): </a:t>
            </a:r>
            <a:r>
              <a:rPr lang="en-GB" dirty="0" smtClean="0"/>
              <a:t>51MPa</a:t>
            </a:r>
          </a:p>
          <a:p>
            <a:pPr marL="342900" lvl="0" indent="-342900">
              <a:buFontTx/>
              <a:buChar char="-"/>
            </a:pPr>
            <a:r>
              <a:rPr lang="en-GB" dirty="0" smtClean="0"/>
              <a:t>Stress </a:t>
            </a:r>
            <a:r>
              <a:rPr lang="en-GB" dirty="0"/>
              <a:t>in the rod core due to the thermal shrinkage: 250MPa (equiv. force 4443N</a:t>
            </a:r>
            <a:r>
              <a:rPr lang="en-GB" dirty="0" smtClean="0"/>
              <a:t>)</a:t>
            </a:r>
          </a:p>
          <a:p>
            <a:pPr marL="342900" lvl="0" indent="-342900">
              <a:buFontTx/>
              <a:buChar char="-"/>
            </a:pPr>
            <a:r>
              <a:rPr lang="en-GB" dirty="0" smtClean="0"/>
              <a:t>Total </a:t>
            </a:r>
            <a:r>
              <a:rPr lang="en-GB" dirty="0"/>
              <a:t>stress in the rod core: 469MPa  (Tensile yield strength </a:t>
            </a:r>
            <a:r>
              <a:rPr lang="en-GB" dirty="0" smtClean="0"/>
              <a:t>825MPa to 1040MPa)</a:t>
            </a:r>
          </a:p>
          <a:p>
            <a:pPr marL="342900" lvl="0" indent="-342900">
              <a:buFontTx/>
              <a:buChar char="-"/>
            </a:pPr>
            <a:r>
              <a:rPr lang="en-GB" dirty="0" smtClean="0"/>
              <a:t>Maximum force </a:t>
            </a:r>
            <a:r>
              <a:rPr lang="en-GB" dirty="0"/>
              <a:t>in one upper rod: </a:t>
            </a:r>
            <a:r>
              <a:rPr lang="en-GB" dirty="0" smtClean="0"/>
              <a:t>8343N</a:t>
            </a:r>
          </a:p>
          <a:p>
            <a:pPr marL="342900" lvl="0" indent="-342900">
              <a:buFontTx/>
              <a:buChar char="-"/>
            </a:pPr>
            <a:r>
              <a:rPr lang="en-GB" dirty="0" smtClean="0"/>
              <a:t>Maximum vertical acceleration during transportation: 5g (given to inter-cavity bellows maximum transverse displacement)</a:t>
            </a:r>
          </a:p>
          <a:p>
            <a:pPr marL="342900" lvl="0" indent="-342900">
              <a:buFontTx/>
              <a:buChar char="-"/>
            </a:pP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177389"/>
              </p:ext>
            </p:extLst>
          </p:nvPr>
        </p:nvGraphicFramePr>
        <p:xfrm>
          <a:off x="6399480" y="1916832"/>
          <a:ext cx="3312367" cy="33843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8347"/>
                <a:gridCol w="1234020"/>
              </a:tblGrid>
              <a:tr h="5423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200" dirty="0">
                          <a:effectLst/>
                        </a:rPr>
                        <a:t>Characteristics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200" dirty="0">
                          <a:effectLst/>
                        </a:rPr>
                        <a:t>TA6V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</a:tr>
              <a:tr h="3157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000">
                          <a:effectLst/>
                        </a:rPr>
                        <a:t>Density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000">
                          <a:effectLst/>
                        </a:rPr>
                        <a:t>4.43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</a:tr>
              <a:tr h="3157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000">
                          <a:effectLst/>
                        </a:rPr>
                        <a:t>Young modulus (GPa)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000">
                          <a:effectLst/>
                        </a:rPr>
                        <a:t>110 (293K)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</a:tr>
              <a:tr h="3157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000">
                          <a:effectLst/>
                        </a:rPr>
                        <a:t>Poisson’s ratio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000">
                          <a:effectLst/>
                        </a:rPr>
                        <a:t>0.33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</a:tr>
              <a:tr h="3157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000">
                          <a:effectLst/>
                        </a:rPr>
                        <a:t>Yield strength  (MPa)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000" dirty="0" smtClean="0">
                          <a:effectLst/>
                        </a:rPr>
                        <a:t>825 </a:t>
                      </a:r>
                      <a:r>
                        <a:rPr lang="en-GB" sz="1000" dirty="0">
                          <a:effectLst/>
                        </a:rPr>
                        <a:t>(290K)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</a:tr>
              <a:tr h="315776">
                <a:tc>
                  <a:txBody>
                    <a:bodyPr/>
                    <a:lstStyle/>
                    <a:p>
                      <a:endParaRPr lang="fr-FR" sz="1000">
                        <a:effectLst/>
                        <a:latin typeface="Times New Roman"/>
                      </a:endParaRPr>
                    </a:p>
                  </a:txBody>
                  <a:tcPr marL="68580" marR="6858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effectLst/>
                        <a:latin typeface="Times New Roman"/>
                      </a:endParaRPr>
                    </a:p>
                  </a:txBody>
                  <a:tcPr marL="68580" marR="68580" marT="7620" marB="0" anchor="ctr"/>
                </a:tc>
              </a:tr>
              <a:tr h="3157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000">
                          <a:effectLst/>
                        </a:rPr>
                        <a:t>Heat conductivity 4-50K  (W/m.K) 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000">
                          <a:effectLst/>
                        </a:rPr>
                        <a:t>0.233-2.411 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</a:tr>
              <a:tr h="3157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000">
                          <a:effectLst/>
                        </a:rPr>
                        <a:t>Heat conductivity 50-300K (W/m.K) 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000">
                          <a:effectLst/>
                        </a:rPr>
                        <a:t>2.411-7.555 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</a:tr>
              <a:tr h="315776">
                <a:tc>
                  <a:txBody>
                    <a:bodyPr/>
                    <a:lstStyle/>
                    <a:p>
                      <a:endParaRPr lang="fr-FR" sz="1000">
                        <a:effectLst/>
                        <a:latin typeface="Times New Roman"/>
                      </a:endParaRPr>
                    </a:p>
                  </a:txBody>
                  <a:tcPr marL="68580" marR="6858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effectLst/>
                        <a:latin typeface="Times New Roman"/>
                      </a:endParaRPr>
                    </a:p>
                  </a:txBody>
                  <a:tcPr marL="68580" marR="68580" marT="7620" marB="0" anchor="ctr"/>
                </a:tc>
              </a:tr>
              <a:tr h="3157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000">
                          <a:effectLst/>
                        </a:rPr>
                        <a:t>Thermal shrinkage 4-293K 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000" dirty="0">
                          <a:effectLst/>
                        </a:rPr>
                        <a:t>0.0017 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7620" marB="0" anchor="ctr"/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1064568" y="5269891"/>
            <a:ext cx="4536504" cy="3847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Traction test performed at more than 1 ton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5745088" y="5651929"/>
            <a:ext cx="388580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For more information, see technical note:</a:t>
            </a:r>
          </a:p>
          <a:p>
            <a:pPr algn="ctr"/>
            <a:r>
              <a:rPr lang="en-GB" sz="1600" dirty="0" smtClean="0"/>
              <a:t>"Cavity string supporting system"</a:t>
            </a:r>
          </a:p>
          <a:p>
            <a:pPr algn="ctr"/>
            <a:r>
              <a:rPr lang="en-GB" sz="1600" dirty="0" smtClean="0"/>
              <a:t>(IPN/EDMS-I036271)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96317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Cavity</a:t>
            </a:r>
            <a:r>
              <a:rPr lang="fr-FR" sz="2400" dirty="0" smtClean="0"/>
              <a:t>  string  </a:t>
            </a:r>
            <a:r>
              <a:rPr lang="fr-FR" sz="2400" dirty="0" err="1" smtClean="0"/>
              <a:t>supporting</a:t>
            </a:r>
            <a:r>
              <a:rPr lang="fr-FR" sz="2400" dirty="0" smtClean="0"/>
              <a:t>  system</a:t>
            </a:r>
            <a:endParaRPr lang="en-GB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135864"/>
            <a:ext cx="4192648" cy="25166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68101" y="3021582"/>
            <a:ext cx="3449589" cy="12059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 smtClean="0"/>
              <a:t>Titanium half rings</a:t>
            </a:r>
          </a:p>
          <a:p>
            <a:r>
              <a:rPr lang="en-GB" b="1" dirty="0" smtClean="0"/>
              <a:t>3000N pre-stress</a:t>
            </a:r>
          </a:p>
          <a:p>
            <a:r>
              <a:rPr lang="en-GB" b="1" dirty="0" smtClean="0"/>
              <a:t>After cool down</a:t>
            </a:r>
          </a:p>
          <a:p>
            <a:r>
              <a:rPr lang="en-GB" b="1" dirty="0" smtClean="0"/>
              <a:t>Locked point on the spaceframe</a:t>
            </a:r>
            <a:endParaRPr lang="en-GB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00" y="3866194"/>
            <a:ext cx="3333029" cy="255578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203" y="1124744"/>
            <a:ext cx="3270010" cy="252778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232920" y="4365104"/>
            <a:ext cx="1944216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SIMPLIFIED  </a:t>
            </a:r>
          </a:p>
          <a:p>
            <a:pPr algn="ctr"/>
            <a:r>
              <a:rPr lang="fr-FR" sz="2800" b="1" dirty="0" smtClean="0"/>
              <a:t>MODEL</a:t>
            </a:r>
            <a:endParaRPr lang="fr-FR" sz="2800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4283466"/>
            <a:ext cx="3672428" cy="232307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856656" y="6037262"/>
            <a:ext cx="1944216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 smtClean="0"/>
              <a:t>Rod displacement</a:t>
            </a:r>
            <a:endParaRPr lang="en-GB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177136" y="3569563"/>
            <a:ext cx="234026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dirty="0" smtClean="0"/>
              <a:t>Titanium tank alone</a:t>
            </a:r>
            <a:endParaRPr lang="en-GB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646385" y="959822"/>
            <a:ext cx="10801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Spaceframe</a:t>
            </a: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172888" y="1586745"/>
            <a:ext cx="10801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/>
              <a:t>Rods</a:t>
            </a:r>
            <a:endParaRPr lang="en-GB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332257" y="2081753"/>
            <a:ext cx="9246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/>
              <a:t>Half rings</a:t>
            </a:r>
            <a:endParaRPr lang="en-GB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4661909" y="2649570"/>
            <a:ext cx="10801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/>
              <a:t>Helium tank</a:t>
            </a:r>
            <a:endParaRPr lang="en-GB" sz="1600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3296816" y="1197058"/>
            <a:ext cx="349569" cy="2668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3296816" y="2260611"/>
            <a:ext cx="1011870" cy="49941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2936776" y="2828428"/>
            <a:ext cx="1696781" cy="1347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3224808" y="1785233"/>
            <a:ext cx="915163" cy="41963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2576736" y="1765603"/>
            <a:ext cx="1563235" cy="673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8193360" y="1345550"/>
            <a:ext cx="12241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/>
              <a:t>Displacement</a:t>
            </a:r>
            <a:endParaRPr lang="en-GB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8697416" y="4283466"/>
            <a:ext cx="64807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/>
              <a:t>Stress</a:t>
            </a:r>
            <a:endParaRPr lang="en-GB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7545288" y="5937235"/>
            <a:ext cx="10801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/>
              <a:t>Max 31MPa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39178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/>
              <a:t>Cavity</a:t>
            </a:r>
            <a:r>
              <a:rPr lang="fr-FR" sz="2400" dirty="0"/>
              <a:t>  string  </a:t>
            </a:r>
            <a:r>
              <a:rPr lang="fr-FR" sz="2400" dirty="0" err="1"/>
              <a:t>supporting</a:t>
            </a:r>
            <a:r>
              <a:rPr lang="fr-FR" sz="2400" dirty="0"/>
              <a:t>  system</a:t>
            </a:r>
            <a:endParaRPr lang="en-GB" sz="2400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775134"/>
              </p:ext>
            </p:extLst>
          </p:nvPr>
        </p:nvGraphicFramePr>
        <p:xfrm>
          <a:off x="520735" y="1700812"/>
          <a:ext cx="5934190" cy="18001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3206"/>
                <a:gridCol w="543873"/>
                <a:gridCol w="543873"/>
                <a:gridCol w="543873"/>
                <a:gridCol w="543873"/>
                <a:gridCol w="543873"/>
                <a:gridCol w="543873"/>
                <a:gridCol w="543873"/>
                <a:gridCol w="543873"/>
              </a:tblGrid>
              <a:tr h="285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900" dirty="0">
                          <a:effectLst/>
                        </a:rPr>
                        <a:t>Material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900" dirty="0">
                          <a:effectLst/>
                        </a:rPr>
                        <a:t>G10 (Normal dir.)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900" dirty="0" err="1">
                          <a:effectLst/>
                        </a:rPr>
                        <a:t>Nitronic</a:t>
                      </a:r>
                      <a:r>
                        <a:rPr lang="en-GB" sz="900" dirty="0">
                          <a:effectLst/>
                        </a:rPr>
                        <a:t> 50 (SS304)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900" dirty="0">
                          <a:effectLst/>
                        </a:rPr>
                        <a:t>TA6V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68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900">
                          <a:effectLst/>
                        </a:rPr>
                        <a:t>Diameter (mm)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+mn-lt"/>
                          <a:ea typeface="Times New Roman"/>
                        </a:rPr>
                        <a:t>6</a:t>
                      </a:r>
                      <a:endParaRPr lang="fr-FR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+mn-lt"/>
                          <a:ea typeface="Times New Roman"/>
                        </a:rPr>
                        <a:t>7</a:t>
                      </a:r>
                      <a:endParaRPr lang="fr-FR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6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7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4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5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6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8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900">
                          <a:effectLst/>
                        </a:rPr>
                        <a:t>Section (mm</a:t>
                      </a:r>
                      <a:r>
                        <a:rPr lang="en-GB" sz="900" baseline="30000">
                          <a:effectLst/>
                        </a:rPr>
                        <a:t>2</a:t>
                      </a:r>
                      <a:r>
                        <a:rPr lang="en-GB" sz="900">
                          <a:effectLst/>
                        </a:rPr>
                        <a:t>)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28.27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38.48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+mn-lt"/>
                          <a:ea typeface="Times New Roman"/>
                        </a:rPr>
                        <a:t>28.27</a:t>
                      </a:r>
                      <a:endParaRPr lang="fr-FR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+mn-lt"/>
                          <a:ea typeface="Times New Roman"/>
                        </a:rPr>
                        <a:t>38.48</a:t>
                      </a:r>
                      <a:endParaRPr lang="fr-FR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+mn-lt"/>
                          <a:ea typeface="Times New Roman"/>
                        </a:rPr>
                        <a:t>7.07</a:t>
                      </a:r>
                      <a:endParaRPr lang="fr-FR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12.57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19.63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28.27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8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8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900">
                          <a:effectLst/>
                        </a:rPr>
                        <a:t>Loss 4-50K (260mm) (W)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0.00078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0.0011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0.01354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0.01846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0.0016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+mn-lt"/>
                          <a:ea typeface="Times New Roman"/>
                        </a:rPr>
                        <a:t>0.0028</a:t>
                      </a:r>
                      <a:endParaRPr lang="fr-FR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+mn-lt"/>
                          <a:ea typeface="Times New Roman"/>
                        </a:rPr>
                        <a:t>0.004</a:t>
                      </a:r>
                      <a:endParaRPr lang="fr-FR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0.00629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8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900">
                          <a:effectLst/>
                        </a:rPr>
                        <a:t>Loss for 32 rods (W)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0.025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0.034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0.433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0.591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0.050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0.089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+mn-lt"/>
                          <a:ea typeface="Times New Roman"/>
                        </a:rPr>
                        <a:t>0.139</a:t>
                      </a:r>
                      <a:endParaRPr lang="fr-FR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+mn-lt"/>
                          <a:ea typeface="Times New Roman"/>
                        </a:rPr>
                        <a:t>0.201</a:t>
                      </a:r>
                      <a:endParaRPr lang="fr-FR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8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fr-FR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8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900">
                          <a:effectLst/>
                        </a:rPr>
                        <a:t>Loss 50-293K (140mm) (W)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0.01423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0.0194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0.39596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0.5385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0.0453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0.0805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+mn-lt"/>
                          <a:ea typeface="Times New Roman"/>
                        </a:rPr>
                        <a:t>0.1257</a:t>
                      </a:r>
                      <a:endParaRPr lang="fr-FR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+mn-lt"/>
                          <a:ea typeface="Times New Roman"/>
                        </a:rPr>
                        <a:t>0.18086</a:t>
                      </a:r>
                      <a:endParaRPr lang="fr-FR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8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900">
                          <a:effectLst/>
                        </a:rPr>
                        <a:t>Loss for 32 rods (W)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0.455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0.619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12.671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17.232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1.450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2.576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+mn-lt"/>
                          <a:ea typeface="Times New Roman"/>
                        </a:rPr>
                        <a:t>4.022</a:t>
                      </a:r>
                      <a:endParaRPr lang="fr-FR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+mn-lt"/>
                          <a:ea typeface="Times New Roman"/>
                        </a:rPr>
                        <a:t>5.788</a:t>
                      </a:r>
                      <a:endParaRPr lang="fr-FR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8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720752" y="1124744"/>
            <a:ext cx="18722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HEAT  LOSSES</a:t>
            </a:r>
            <a:endParaRPr lang="en-GB" b="1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3836805"/>
            <a:ext cx="4491947" cy="251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5899533" y="1916832"/>
            <a:ext cx="576064" cy="1584176"/>
          </a:xfrm>
          <a:prstGeom prst="roundRect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6949627" y="3645637"/>
            <a:ext cx="2533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SOLUTION  ADOPTED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6518077" y="3422150"/>
            <a:ext cx="448689" cy="272063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742421" y="1844824"/>
            <a:ext cx="3080792" cy="12059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Calculation by Ansys®</a:t>
            </a:r>
          </a:p>
          <a:p>
            <a:endParaRPr lang="en-GB" dirty="0"/>
          </a:p>
          <a:p>
            <a:r>
              <a:rPr lang="en-GB" dirty="0" smtClean="0"/>
              <a:t>Length 490mm</a:t>
            </a:r>
          </a:p>
          <a:p>
            <a:r>
              <a:rPr lang="en-GB" dirty="0" smtClean="0"/>
              <a:t>50K thermalization at 300mm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211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4" y="1484784"/>
            <a:ext cx="6054069" cy="349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Axial  </a:t>
            </a:r>
            <a:r>
              <a:rPr lang="fr-FR" sz="2800" dirty="0" err="1" smtClean="0"/>
              <a:t>positioning</a:t>
            </a:r>
            <a:endParaRPr lang="en-GB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812540" y="4213244"/>
            <a:ext cx="27363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permanent axial rods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56457" y="1251917"/>
            <a:ext cx="374441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Adjustment at 290K of the axial position of the cavities by rods  fixed at different spaceframe rings(removed after jamming of the couplers on the vacuum vessel)</a:t>
            </a:r>
            <a:endParaRPr lang="en-GB" dirty="0"/>
          </a:p>
        </p:txBody>
      </p:sp>
      <p:sp>
        <p:nvSpPr>
          <p:cNvPr id="9" name="Flèche droite 8"/>
          <p:cNvSpPr/>
          <p:nvPr/>
        </p:nvSpPr>
        <p:spPr>
          <a:xfrm>
            <a:off x="272480" y="4284446"/>
            <a:ext cx="504056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/>
          <p:cNvSpPr txBox="1"/>
          <p:nvPr/>
        </p:nvSpPr>
        <p:spPr>
          <a:xfrm>
            <a:off x="175421" y="3001579"/>
            <a:ext cx="302433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rods are located between the tank and the magnetic shield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7950344" y="1348683"/>
            <a:ext cx="16207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Locking</a:t>
            </a:r>
            <a:r>
              <a:rPr lang="fr-FR" dirty="0" smtClean="0"/>
              <a:t> by </a:t>
            </a:r>
            <a:r>
              <a:rPr lang="fr-FR" dirty="0" err="1" smtClean="0"/>
              <a:t>threaded</a:t>
            </a:r>
            <a:r>
              <a:rPr lang="fr-FR" dirty="0" smtClean="0"/>
              <a:t> </a:t>
            </a:r>
            <a:r>
              <a:rPr lang="fr-FR" dirty="0" err="1" smtClean="0"/>
              <a:t>rod</a:t>
            </a:r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8481392" y="1976647"/>
            <a:ext cx="279331" cy="159636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ouble flèche horizontale 16"/>
          <p:cNvSpPr/>
          <p:nvPr/>
        </p:nvSpPr>
        <p:spPr>
          <a:xfrm rot="1380000">
            <a:off x="5817096" y="2865089"/>
            <a:ext cx="1224136" cy="245060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5241031" y="3861048"/>
            <a:ext cx="1403579" cy="775409"/>
          </a:xfrm>
          <a:prstGeom prst="ellips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3080792" y="4405604"/>
            <a:ext cx="2160239" cy="65086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88504" y="4868041"/>
            <a:ext cx="2592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Jamming on the coupler flange  (see next slide)</a:t>
            </a:r>
            <a:endParaRPr lang="en-GB" dirty="0"/>
          </a:p>
        </p:txBody>
      </p:sp>
      <p:sp>
        <p:nvSpPr>
          <p:cNvPr id="21" name="ZoneTexte 20"/>
          <p:cNvSpPr txBox="1"/>
          <p:nvPr/>
        </p:nvSpPr>
        <p:spPr>
          <a:xfrm>
            <a:off x="560512" y="5659010"/>
            <a:ext cx="4608512" cy="96949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All the tooling is temporary and is removed for operation after axial jamming of the cavity string   (see following slide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24" name="ZoneTexte 23"/>
          <p:cNvSpPr txBox="1"/>
          <p:nvPr/>
        </p:nvSpPr>
        <p:spPr>
          <a:xfrm>
            <a:off x="5673080" y="5711770"/>
            <a:ext cx="3970029" cy="677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This tooling is carried out again for transportation (g-load compensation)</a:t>
            </a:r>
            <a:endParaRPr lang="en-GB" dirty="0"/>
          </a:p>
        </p:txBody>
      </p:sp>
      <p:sp>
        <p:nvSpPr>
          <p:cNvPr id="28" name="ZoneTexte 27"/>
          <p:cNvSpPr txBox="1"/>
          <p:nvPr/>
        </p:nvSpPr>
        <p:spPr>
          <a:xfrm>
            <a:off x="8056996" y="5014234"/>
            <a:ext cx="162075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Transverse bar</a:t>
            </a:r>
            <a:endParaRPr lang="fr-FR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H="1" flipV="1">
            <a:off x="7833320" y="4149080"/>
            <a:ext cx="778336" cy="93610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999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Axial  </a:t>
            </a:r>
            <a:r>
              <a:rPr lang="fr-FR" sz="2800" dirty="0" err="1" smtClean="0"/>
              <a:t>blocking</a:t>
            </a:r>
            <a:endParaRPr lang="en-GB" sz="2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0" y="2284279"/>
            <a:ext cx="3859157" cy="362452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04" y="2301398"/>
            <a:ext cx="3901795" cy="360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376936" y="2694819"/>
            <a:ext cx="1224136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 smtClean="0"/>
              <a:t>Coupler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711922" y="989605"/>
            <a:ext cx="2321198" cy="877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Atmospheric pressure compensation </a:t>
            </a:r>
          </a:p>
          <a:p>
            <a:r>
              <a:rPr lang="en-GB" dirty="0" smtClean="0"/>
              <a:t>(see relevant slides)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1981753" y="6021288"/>
            <a:ext cx="2611208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mtClean="0"/>
              <a:t>"</a:t>
            </a:r>
            <a:r>
              <a:rPr lang="en-GB" dirty="0" smtClean="0"/>
              <a:t>Bell" for vessel/coupler connection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361533" y="6021288"/>
            <a:ext cx="919059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Bellows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390669" y="1337235"/>
            <a:ext cx="1612134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Coupler flange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4132954" y="5033536"/>
            <a:ext cx="2196582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Thin plate</a:t>
            </a:r>
          </a:p>
          <a:p>
            <a:r>
              <a:rPr lang="en-GB" dirty="0" smtClean="0"/>
              <a:t>(thickness 0,75mm</a:t>
            </a:r>
            <a:r>
              <a:rPr lang="fr-FR" dirty="0" smtClean="0"/>
              <a:t>)</a:t>
            </a:r>
            <a:endParaRPr lang="fr-FR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3431373" y="3645024"/>
            <a:ext cx="1017571" cy="129614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2432720" y="2841013"/>
            <a:ext cx="1927242" cy="80401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5259310" y="1866768"/>
            <a:ext cx="1375026" cy="17062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3143341" y="1866768"/>
            <a:ext cx="924296" cy="97424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3143341" y="5301208"/>
            <a:ext cx="81467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848544" y="4941168"/>
            <a:ext cx="1080120" cy="10801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1196736" y="1603920"/>
            <a:ext cx="443896" cy="123709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4953000" y="4101398"/>
            <a:ext cx="1681336" cy="9321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478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Atmospheric pressure compensation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2"/>
          <a:stretch/>
        </p:blipFill>
        <p:spPr>
          <a:xfrm>
            <a:off x="6299726" y="3491560"/>
            <a:ext cx="3528000" cy="262783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1979" y="1129721"/>
            <a:ext cx="966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/>
              <a:t>The aim of the device is to limit the load on the cavity flange while pumping and cooling (1 ton if nothing done) </a:t>
            </a:r>
          </a:p>
        </p:txBody>
      </p:sp>
      <p:sp>
        <p:nvSpPr>
          <p:cNvPr id="5" name="Flèche vers le bas 4"/>
          <p:cNvSpPr/>
          <p:nvPr/>
        </p:nvSpPr>
        <p:spPr>
          <a:xfrm>
            <a:off x="1424608" y="2878088"/>
            <a:ext cx="576064" cy="2542878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haut 5"/>
          <p:cNvSpPr/>
          <p:nvPr/>
        </p:nvSpPr>
        <p:spPr>
          <a:xfrm>
            <a:off x="2504728" y="2852936"/>
            <a:ext cx="720080" cy="255846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>
            <a:off x="3677805" y="4208160"/>
            <a:ext cx="576064" cy="64807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>
            <a:off x="3655379" y="4933604"/>
            <a:ext cx="576064" cy="432048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152179" y="3188206"/>
            <a:ext cx="93610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Vacuum effect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9985N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32520" y="3351045"/>
            <a:ext cx="84854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 smtClean="0">
                <a:solidFill>
                  <a:srgbClr val="00B0F0"/>
                </a:solidFill>
              </a:rPr>
              <a:t>Spring effect</a:t>
            </a:r>
          </a:p>
          <a:p>
            <a:r>
              <a:rPr lang="en-GB" sz="2000" b="1" dirty="0" smtClean="0">
                <a:solidFill>
                  <a:srgbClr val="00B0F0"/>
                </a:solidFill>
              </a:rPr>
              <a:t>9177N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397298" y="4087121"/>
            <a:ext cx="15121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 smtClean="0">
                <a:solidFill>
                  <a:srgbClr val="00B050"/>
                </a:solidFill>
              </a:rPr>
              <a:t>Doorknob weight 550N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267618" y="5156929"/>
            <a:ext cx="1415008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 err="1" smtClean="0"/>
              <a:t>Flange</a:t>
            </a:r>
            <a:r>
              <a:rPr lang="fr-FR" dirty="0" smtClean="0"/>
              <a:t> </a:t>
            </a:r>
            <a:r>
              <a:rPr lang="fr-FR" dirty="0" err="1" smtClean="0"/>
              <a:t>locked</a:t>
            </a:r>
            <a:r>
              <a:rPr lang="fr-FR" dirty="0" smtClean="0"/>
              <a:t> to the </a:t>
            </a:r>
            <a:r>
              <a:rPr lang="fr-FR" dirty="0" err="1" smtClean="0"/>
              <a:t>vessel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356246" y="4795851"/>
            <a:ext cx="20369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 smtClean="0">
                <a:solidFill>
                  <a:srgbClr val="7030A0"/>
                </a:solidFill>
              </a:rPr>
              <a:t>Thermal shrinkage</a:t>
            </a:r>
          </a:p>
          <a:p>
            <a:r>
              <a:rPr lang="en-GB" sz="2000" b="1" dirty="0" smtClean="0">
                <a:solidFill>
                  <a:srgbClr val="7030A0"/>
                </a:solidFill>
              </a:rPr>
              <a:t>258N</a:t>
            </a:r>
            <a:endParaRPr lang="fr-FR" dirty="0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296576"/>
              </p:ext>
            </p:extLst>
          </p:nvPr>
        </p:nvGraphicFramePr>
        <p:xfrm>
          <a:off x="97543" y="5589240"/>
          <a:ext cx="473659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148"/>
                <a:gridCol w="1184148"/>
                <a:gridCol w="1184148"/>
                <a:gridCol w="1184148"/>
              </a:tblGrid>
              <a:tr h="64807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Effort on the </a:t>
                      </a:r>
                      <a:r>
                        <a:rPr lang="fr-FR" sz="1600" dirty="0" err="1" smtClean="0"/>
                        <a:t>flange</a:t>
                      </a:r>
                      <a:r>
                        <a:rPr lang="fr-FR" sz="1600" dirty="0" smtClean="0"/>
                        <a:t> (N)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</a:t>
                      </a:r>
                    </a:p>
                    <a:p>
                      <a:pPr algn="ctr"/>
                      <a:r>
                        <a:rPr lang="fr-FR" dirty="0" smtClean="0"/>
                        <a:t>(stop </a:t>
                      </a:r>
                      <a:r>
                        <a:rPr lang="fr-FR" dirty="0" err="1" smtClean="0"/>
                        <a:t>rod</a:t>
                      </a:r>
                      <a:r>
                        <a:rPr lang="fr-FR" dirty="0" smtClean="0"/>
                        <a:t>)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808</a:t>
                      </a:r>
                    </a:p>
                    <a:p>
                      <a:pPr algn="ctr"/>
                      <a:r>
                        <a:rPr lang="fr-FR" dirty="0" smtClean="0"/>
                        <a:t>(Push)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</a:t>
                      </a:r>
                    </a:p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488504" y="1468275"/>
            <a:ext cx="9145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B0F0"/>
                </a:solidFill>
              </a:rPr>
              <a:t>A pre-stress is performed by means of 3 heavy load springs (3 x 172N/mm). A stop rod device (x3) avoids any force on the coupler flange during this operation.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The vacuum pressure is applied to the bellows flange (</a:t>
            </a:r>
            <a:r>
              <a:rPr lang="en-GB" sz="1600" b="1" dirty="0" err="1" smtClean="0">
                <a:solidFill>
                  <a:srgbClr val="FF0000"/>
                </a:solidFill>
              </a:rPr>
              <a:t>Dext</a:t>
            </a:r>
            <a:r>
              <a:rPr lang="en-GB" sz="1600" b="1" dirty="0" smtClean="0">
                <a:solidFill>
                  <a:srgbClr val="FF0000"/>
                </a:solidFill>
              </a:rPr>
              <a:t> 360mm)</a:t>
            </a:r>
          </a:p>
          <a:p>
            <a:r>
              <a:rPr lang="en-GB" sz="1600" b="1" dirty="0" smtClean="0">
                <a:solidFill>
                  <a:srgbClr val="00B050"/>
                </a:solidFill>
              </a:rPr>
              <a:t>Due to the cooling, the thermal shrinkage of the coupler (0,5mm) induces both the lifting of the lower parts of the RF line (coaxial line and door-knob) </a:t>
            </a:r>
            <a:r>
              <a:rPr lang="en-GB" sz="1600" b="1" dirty="0" smtClean="0">
                <a:solidFill>
                  <a:srgbClr val="7030A0"/>
                </a:solidFill>
              </a:rPr>
              <a:t>and a compression of the springs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374703" y="6104481"/>
            <a:ext cx="988586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 smtClean="0"/>
              <a:t>Stop </a:t>
            </a:r>
            <a:r>
              <a:rPr lang="fr-FR" dirty="0" err="1" smtClean="0"/>
              <a:t>rods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5728660" y="3168302"/>
            <a:ext cx="953966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 err="1" smtClean="0"/>
              <a:t>Bellows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8071149" y="6144876"/>
            <a:ext cx="921257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 smtClean="0"/>
              <a:t>Springs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6990292" y="2908511"/>
            <a:ext cx="936104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 err="1" smtClean="0"/>
              <a:t>Flange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8877436" y="2730478"/>
            <a:ext cx="936104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 smtClean="0"/>
              <a:t>Coupler</a:t>
            </a:r>
            <a:endParaRPr lang="fr-FR" dirty="0"/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8481392" y="5156929"/>
            <a:ext cx="792088" cy="97724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6" idx="3"/>
          </p:cNvCxnSpPr>
          <p:nvPr/>
        </p:nvCxnSpPr>
        <p:spPr>
          <a:xfrm flipV="1">
            <a:off x="6363289" y="4274375"/>
            <a:ext cx="1254007" cy="19763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6511517" y="4532196"/>
            <a:ext cx="382941" cy="73032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17" idx="2"/>
          </p:cNvCxnSpPr>
          <p:nvPr/>
        </p:nvCxnSpPr>
        <p:spPr>
          <a:xfrm>
            <a:off x="6205643" y="3460690"/>
            <a:ext cx="784649" cy="74747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8265368" y="3022866"/>
            <a:ext cx="612068" cy="58326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7185248" y="3188206"/>
            <a:ext cx="360040" cy="55265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 flipV="1">
            <a:off x="7473280" y="5048426"/>
            <a:ext cx="908761" cy="10964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176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Atmospheric pressure compensation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" y="1628800"/>
            <a:ext cx="3560674" cy="21122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88" y="1664299"/>
            <a:ext cx="5734050" cy="430720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0472" y="3861048"/>
            <a:ext cx="3240360" cy="9694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Test equipment to validate the atmospheric pressure compensation device (CEA)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66459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ESS  </a:t>
            </a:r>
            <a:r>
              <a:rPr lang="fr-FR" sz="2800" dirty="0" err="1"/>
              <a:t>elliptical</a:t>
            </a:r>
            <a:r>
              <a:rPr lang="fr-FR" sz="2800" dirty="0"/>
              <a:t>  cryomodule</a:t>
            </a:r>
            <a:endParaRPr lang="en-GB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1064568" y="1340768"/>
            <a:ext cx="820891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SUMMARY</a:t>
            </a:r>
          </a:p>
          <a:p>
            <a:endParaRPr lang="en-GB" b="1" dirty="0"/>
          </a:p>
          <a:p>
            <a:pPr marL="342900" indent="-342900">
              <a:buFontTx/>
              <a:buChar char="-"/>
            </a:pPr>
            <a:r>
              <a:rPr lang="en-GB" b="1" dirty="0" smtClean="0"/>
              <a:t>Overview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Medium &amp; High beta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Bellows &amp; transitions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Cavity string supporting system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Coupler bell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Spaceframe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Thermal screen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Vacuum vessel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Transportation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Heat balance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Jumper connections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Instrumentation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93792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Atmospheric pressure compensation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936776" y="1106783"/>
            <a:ext cx="3456384" cy="461665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PRE-STRESS  OPERATION</a:t>
            </a:r>
            <a:endParaRPr lang="en-GB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700808"/>
            <a:ext cx="4172182" cy="257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3238"/>
            <a:ext cx="2789579" cy="20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1573514"/>
            <a:ext cx="3239446" cy="480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936776" y="4437112"/>
            <a:ext cx="3528392" cy="1554272"/>
          </a:xfrm>
          <a:prstGeom prst="rect">
            <a:avLst/>
          </a:prstGeom>
          <a:solidFill>
            <a:srgbClr val="D0D8E8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 stress value is applied with accuracy by means of a hydraulic jack. Each spring remains in position between 2 flanges and is released after assembly 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530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2680" y="66079"/>
            <a:ext cx="6329258" cy="698625"/>
          </a:xfrm>
        </p:spPr>
        <p:txBody>
          <a:bodyPr/>
          <a:lstStyle/>
          <a:p>
            <a:r>
              <a:rPr lang="fr-FR" sz="2800" dirty="0" smtClean="0"/>
              <a:t>spaceframe</a:t>
            </a:r>
            <a:endParaRPr lang="en-GB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127" y="878867"/>
            <a:ext cx="7079598" cy="46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353639" y="5035530"/>
            <a:ext cx="143143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smtClean="0"/>
              <a:t>Closing parts</a:t>
            </a:r>
          </a:p>
          <a:p>
            <a:pPr algn="ctr"/>
            <a:r>
              <a:rPr lang="en-GB" sz="1600" dirty="0" smtClean="0"/>
              <a:t>(stainless steel) </a:t>
            </a:r>
            <a:endParaRPr lang="en-GB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8458897" y="3715725"/>
            <a:ext cx="144016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smtClean="0"/>
              <a:t>8 Pipes D40x60</a:t>
            </a:r>
          </a:p>
          <a:p>
            <a:pPr algn="ctr"/>
            <a:r>
              <a:rPr lang="en-GB" sz="1600" dirty="0" smtClean="0"/>
              <a:t>(</a:t>
            </a:r>
            <a:r>
              <a:rPr lang="en-GB" sz="1600" dirty="0" err="1" smtClean="0"/>
              <a:t>Alu</a:t>
            </a:r>
            <a:r>
              <a:rPr lang="en-GB" sz="1600" dirty="0" smtClean="0"/>
              <a:t>. 6060T6)</a:t>
            </a:r>
            <a:endParaRPr lang="en-GB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2046293" y="1934284"/>
            <a:ext cx="187019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smtClean="0"/>
              <a:t>Rings (Alu.6082 T651) </a:t>
            </a:r>
          </a:p>
          <a:p>
            <a:pPr algn="ctr"/>
            <a:r>
              <a:rPr lang="en-GB" sz="1600" dirty="0" smtClean="0"/>
              <a:t>(thickness 30mm)</a:t>
            </a:r>
            <a:endParaRPr lang="en-GB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5337415" y="5300731"/>
            <a:ext cx="15205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smtClean="0"/>
              <a:t>Positioning &amp; resting blocks</a:t>
            </a:r>
            <a:endParaRPr lang="en-GB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745127" y="5728814"/>
            <a:ext cx="97457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smtClean="0"/>
              <a:t>Rollers</a:t>
            </a:r>
          </a:p>
          <a:p>
            <a:pPr algn="ctr"/>
            <a:r>
              <a:rPr lang="en-GB" sz="1600" dirty="0" smtClean="0"/>
              <a:t>(1</a:t>
            </a:r>
            <a:r>
              <a:rPr lang="en-GB" sz="1600" baseline="30000" dirty="0" smtClean="0"/>
              <a:t>st</a:t>
            </a:r>
            <a:r>
              <a:rPr lang="en-GB" sz="1600" dirty="0" smtClean="0"/>
              <a:t> level)</a:t>
            </a:r>
            <a:endParaRPr lang="en-GB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8249751" y="4369789"/>
            <a:ext cx="97457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smtClean="0"/>
              <a:t>Rollers</a:t>
            </a:r>
          </a:p>
          <a:p>
            <a:pPr algn="ctr"/>
            <a:r>
              <a:rPr lang="en-GB" sz="1600" dirty="0" smtClean="0"/>
              <a:t>(2</a:t>
            </a:r>
            <a:r>
              <a:rPr lang="en-GB" sz="1600" baseline="30000" dirty="0" smtClean="0"/>
              <a:t>nd</a:t>
            </a:r>
            <a:r>
              <a:rPr lang="en-GB" sz="1600" dirty="0" smtClean="0"/>
              <a:t>  level)</a:t>
            </a:r>
            <a:endParaRPr lang="en-GB" sz="16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7209623" y="3928614"/>
            <a:ext cx="943282" cy="1136108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8" idx="0"/>
          </p:cNvCxnSpPr>
          <p:nvPr/>
        </p:nvCxnSpPr>
        <p:spPr>
          <a:xfrm flipH="1" flipV="1">
            <a:off x="9158203" y="3228299"/>
            <a:ext cx="20774" cy="487426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3628459" y="5518525"/>
            <a:ext cx="772852" cy="477517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3224607" y="5300731"/>
            <a:ext cx="0" cy="425434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3455033" y="2420553"/>
            <a:ext cx="82182" cy="643965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3719703" y="2369409"/>
            <a:ext cx="393576" cy="407077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9369863" y="2488454"/>
            <a:ext cx="144016" cy="1224136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 flipV="1">
            <a:off x="8001711" y="3928617"/>
            <a:ext cx="432048" cy="512601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6489543" y="3712590"/>
            <a:ext cx="1296144" cy="1590304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 flipV="1">
            <a:off x="3916491" y="4648695"/>
            <a:ext cx="1564940" cy="832056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 flipV="1">
            <a:off x="5481431" y="5019910"/>
            <a:ext cx="191649" cy="292619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 flipV="1">
            <a:off x="6489543" y="4216646"/>
            <a:ext cx="1552968" cy="902613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2241071" y="755152"/>
            <a:ext cx="4176464" cy="9694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b="1" dirty="0" smtClean="0"/>
              <a:t>Hanging of the cavities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Hanging of the thermal shield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Positioned inside the vacuum vessel</a:t>
            </a:r>
            <a:endParaRPr lang="en-GB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303782" y="2872157"/>
            <a:ext cx="2250298" cy="67710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Remains at ambient temperature</a:t>
            </a:r>
            <a:endParaRPr lang="en-GB" b="1" dirty="0"/>
          </a:p>
        </p:txBody>
      </p:sp>
      <p:pic>
        <p:nvPicPr>
          <p:cNvPr id="308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4768"/>
            <a:ext cx="2875912" cy="87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ZoneTexte 48"/>
          <p:cNvSpPr txBox="1"/>
          <p:nvPr/>
        </p:nvSpPr>
        <p:spPr>
          <a:xfrm>
            <a:off x="321832" y="4421730"/>
            <a:ext cx="223224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smtClean="0"/>
              <a:t>Rolling inside the vacuum vessel on 2 rails</a:t>
            </a:r>
            <a:endParaRPr lang="en-GB" sz="1600" dirty="0"/>
          </a:p>
        </p:txBody>
      </p:sp>
      <p:sp>
        <p:nvSpPr>
          <p:cNvPr id="29" name="ZoneTexte 28"/>
          <p:cNvSpPr txBox="1"/>
          <p:nvPr/>
        </p:nvSpPr>
        <p:spPr>
          <a:xfrm>
            <a:off x="5194713" y="5831206"/>
            <a:ext cx="388580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For more information, see technical note:</a:t>
            </a:r>
          </a:p>
          <a:p>
            <a:pPr algn="ctr"/>
            <a:r>
              <a:rPr lang="en-GB" sz="1600" dirty="0" smtClean="0"/>
              <a:t>"ESS Cryomodule - Spaceframe"</a:t>
            </a:r>
          </a:p>
          <a:p>
            <a:pPr algn="ctr"/>
            <a:r>
              <a:rPr lang="en-GB" sz="1600" dirty="0" smtClean="0"/>
              <a:t>(IPN/EDMS-I046559)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5211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447" y="4467043"/>
            <a:ext cx="1826246" cy="199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70" y="949818"/>
            <a:ext cx="4130122" cy="302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4" y="1037861"/>
            <a:ext cx="4718633" cy="507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Spaceframe  </a:t>
            </a:r>
            <a:r>
              <a:rPr lang="fr-FR" sz="2800" dirty="0" err="1" smtClean="0"/>
              <a:t>locking</a:t>
            </a:r>
            <a:endParaRPr lang="en-GB" sz="2800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2282826" y="1659897"/>
            <a:ext cx="271084" cy="155067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3152800" y="4990291"/>
            <a:ext cx="631415" cy="11233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7041232" y="2708920"/>
            <a:ext cx="648072" cy="15121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7580102" y="4803213"/>
            <a:ext cx="1302468" cy="50218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5097016" y="4141494"/>
            <a:ext cx="2809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Axial locking at the trap doors levels (2x2)</a:t>
            </a:r>
          </a:p>
          <a:p>
            <a:r>
              <a:rPr lang="en-GB" sz="1600" dirty="0" smtClean="0"/>
              <a:t>The spaceframe is directly fastened to the vacuum </a:t>
            </a:r>
            <a:r>
              <a:rPr lang="en-GB" sz="1600" dirty="0" smtClean="0"/>
              <a:t>vessel by a set of brackets</a:t>
            </a:r>
            <a:endParaRPr lang="en-GB" sz="1600" dirty="0"/>
          </a:p>
        </p:txBody>
      </p:sp>
      <p:cxnSp>
        <p:nvCxnSpPr>
          <p:cNvPr id="27" name="Connecteur droit avec flèche 26"/>
          <p:cNvCxnSpPr/>
          <p:nvPr/>
        </p:nvCxnSpPr>
        <p:spPr>
          <a:xfrm flipH="1" flipV="1">
            <a:off x="1352600" y="5046217"/>
            <a:ext cx="1512168" cy="106747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V="1">
            <a:off x="7257256" y="2373558"/>
            <a:ext cx="1149749" cy="184753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6848920" y="2029978"/>
            <a:ext cx="1" cy="241294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1793634" y="3210573"/>
            <a:ext cx="17133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smtClean="0"/>
              <a:t>Transverse blocking:</a:t>
            </a:r>
          </a:p>
          <a:p>
            <a:pPr algn="ctr"/>
            <a:r>
              <a:rPr lang="en-GB" sz="1600" dirty="0" smtClean="0"/>
              <a:t>3 jacks at 120°</a:t>
            </a:r>
          </a:p>
          <a:p>
            <a:pPr algn="ctr"/>
            <a:r>
              <a:rPr lang="en-GB" sz="1600" dirty="0" smtClean="0"/>
              <a:t>On 3 sections</a:t>
            </a:r>
            <a:endParaRPr lang="en-GB" sz="1600" dirty="0"/>
          </a:p>
        </p:txBody>
      </p:sp>
      <p:cxnSp>
        <p:nvCxnSpPr>
          <p:cNvPr id="35" name="Connecteur droit avec flèche 34"/>
          <p:cNvCxnSpPr/>
          <p:nvPr/>
        </p:nvCxnSpPr>
        <p:spPr>
          <a:xfrm flipH="1">
            <a:off x="914674" y="3670061"/>
            <a:ext cx="1080120" cy="7549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3291709" y="3670061"/>
            <a:ext cx="985013" cy="792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2144688" y="6109736"/>
            <a:ext cx="17133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smtClean="0"/>
              <a:t>Positioning:</a:t>
            </a:r>
          </a:p>
          <a:p>
            <a:pPr algn="ctr"/>
            <a:r>
              <a:rPr lang="en-GB" sz="1600" dirty="0" smtClean="0"/>
              <a:t>3 vertical jacks</a:t>
            </a:r>
            <a:endParaRPr lang="en-GB" sz="1600" dirty="0"/>
          </a:p>
        </p:txBody>
      </p:sp>
      <p:cxnSp>
        <p:nvCxnSpPr>
          <p:cNvPr id="46" name="Connecteur droit avec flèche 45"/>
          <p:cNvCxnSpPr/>
          <p:nvPr/>
        </p:nvCxnSpPr>
        <p:spPr>
          <a:xfrm flipH="1" flipV="1">
            <a:off x="2553910" y="5445224"/>
            <a:ext cx="447442" cy="6645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H="1" flipV="1">
            <a:off x="7400082" y="3365717"/>
            <a:ext cx="146395" cy="216024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flipH="1" flipV="1">
            <a:off x="8407005" y="2792942"/>
            <a:ext cx="146395" cy="216024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flipH="1" flipV="1">
            <a:off x="9117306" y="2390086"/>
            <a:ext cx="146395" cy="216024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8553401" y="1068705"/>
            <a:ext cx="1" cy="241294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>
            <a:off x="7937715" y="1463264"/>
            <a:ext cx="1" cy="241294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827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Spaceframe</a:t>
            </a:r>
            <a:br>
              <a:rPr lang="fr-FR" sz="2400" dirty="0" smtClean="0"/>
            </a:br>
            <a:r>
              <a:rPr lang="fr-FR" sz="2400" dirty="0" err="1" smtClean="0"/>
              <a:t>mechanical</a:t>
            </a:r>
            <a:r>
              <a:rPr lang="fr-FR" sz="2400" dirty="0" smtClean="0"/>
              <a:t>  </a:t>
            </a:r>
            <a:r>
              <a:rPr lang="fr-FR" sz="2400" dirty="0" err="1" smtClean="0"/>
              <a:t>behaviour</a:t>
            </a:r>
            <a:endParaRPr lang="en-GB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966388"/>
            <a:ext cx="6541008" cy="18633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992156" y="1542452"/>
            <a:ext cx="237626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During insertion in the vacuum vessel (on rollers)</a:t>
            </a:r>
          </a:p>
          <a:p>
            <a:endParaRPr lang="en-GB" sz="1600" dirty="0"/>
          </a:p>
          <a:p>
            <a:r>
              <a:rPr lang="en-GB" sz="1600" dirty="0" smtClean="0"/>
              <a:t>Stress max. 38MPa</a:t>
            </a:r>
            <a:endParaRPr lang="en-GB" sz="1600" dirty="0"/>
          </a:p>
        </p:txBody>
      </p:sp>
      <p:sp>
        <p:nvSpPr>
          <p:cNvPr id="5" name="ZoneTexte 4"/>
          <p:cNvSpPr txBox="1"/>
          <p:nvPr/>
        </p:nvSpPr>
        <p:spPr>
          <a:xfrm>
            <a:off x="3080792" y="2976705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Rollers</a:t>
            </a:r>
            <a:endParaRPr lang="en-GB" sz="1600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920552" y="2544657"/>
            <a:ext cx="2228979" cy="599689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728864" y="2619670"/>
            <a:ext cx="1384920" cy="526312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702377"/>
              </p:ext>
            </p:extLst>
          </p:nvPr>
        </p:nvGraphicFramePr>
        <p:xfrm>
          <a:off x="344488" y="5733256"/>
          <a:ext cx="5942331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890"/>
                <a:gridCol w="1640205"/>
                <a:gridCol w="1960433"/>
                <a:gridCol w="1189803"/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100" dirty="0">
                          <a:effectLst/>
                        </a:rPr>
                        <a:t>Total </a:t>
                      </a:r>
                      <a:r>
                        <a:rPr lang="en-GB" sz="1100" dirty="0" err="1">
                          <a:effectLst/>
                        </a:rPr>
                        <a:t>Displ</a:t>
                      </a:r>
                      <a:r>
                        <a:rPr lang="en-GB" sz="1100" dirty="0">
                          <a:effectLst/>
                        </a:rPr>
                        <a:t>. </a:t>
                      </a:r>
                      <a:endParaRPr lang="fr-FR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GB" sz="1100" dirty="0">
                          <a:effectLst/>
                        </a:rPr>
                        <a:t>(mm)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fr-FR" sz="1100" dirty="0" smtClean="0">
                          <a:effectLst/>
                        </a:rPr>
                        <a:t>Structure </a:t>
                      </a:r>
                      <a:r>
                        <a:rPr lang="fr-FR" sz="1100" dirty="0" err="1">
                          <a:effectLst/>
                        </a:rPr>
                        <a:t>Displ</a:t>
                      </a:r>
                      <a:r>
                        <a:rPr lang="fr-FR" sz="1100" dirty="0">
                          <a:effectLst/>
                        </a:rPr>
                        <a:t>. </a:t>
                      </a:r>
                      <a:endParaRPr lang="fr-FR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fr-FR" sz="1100" dirty="0">
                          <a:effectLst/>
                        </a:rPr>
                        <a:t>(mm)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fr-FR" sz="1100" dirty="0">
                          <a:effectLst/>
                        </a:rPr>
                        <a:t>Blocks </a:t>
                      </a:r>
                      <a:r>
                        <a:rPr lang="fr-FR" sz="1100" dirty="0" err="1">
                          <a:effectLst/>
                        </a:rPr>
                        <a:t>Displ</a:t>
                      </a:r>
                      <a:r>
                        <a:rPr lang="fr-FR" sz="1100" dirty="0" smtClean="0">
                          <a:effectLst/>
                        </a:rPr>
                        <a:t>. (</a:t>
                      </a:r>
                      <a:r>
                        <a:rPr lang="fr-FR" sz="1100" dirty="0" err="1" smtClean="0">
                          <a:effectLst/>
                        </a:rPr>
                        <a:t>cavity</a:t>
                      </a:r>
                      <a:r>
                        <a:rPr lang="fr-FR" sz="1100" dirty="0" smtClean="0">
                          <a:effectLst/>
                        </a:rPr>
                        <a:t> string </a:t>
                      </a:r>
                      <a:r>
                        <a:rPr lang="fr-FR" sz="1100" dirty="0" err="1" smtClean="0">
                          <a:effectLst/>
                        </a:rPr>
                        <a:t>fastening</a:t>
                      </a:r>
                      <a:r>
                        <a:rPr lang="fr-FR" sz="1100" dirty="0" smtClean="0">
                          <a:effectLst/>
                        </a:rPr>
                        <a:t>) (</a:t>
                      </a:r>
                      <a:r>
                        <a:rPr lang="fr-FR" sz="1100" dirty="0">
                          <a:effectLst/>
                        </a:rPr>
                        <a:t>mm)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fr-FR" sz="1100" dirty="0">
                          <a:effectLst/>
                        </a:rPr>
                        <a:t>Max stress</a:t>
                      </a:r>
                      <a:endParaRPr lang="fr-FR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fr-FR" sz="1100" dirty="0">
                          <a:effectLst/>
                        </a:rPr>
                        <a:t> (</a:t>
                      </a:r>
                      <a:r>
                        <a:rPr lang="fr-FR" sz="1100" dirty="0" err="1">
                          <a:effectLst/>
                        </a:rPr>
                        <a:t>Mpa</a:t>
                      </a:r>
                      <a:r>
                        <a:rPr lang="fr-FR" sz="1100" dirty="0">
                          <a:effectLst/>
                        </a:rPr>
                        <a:t>)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fr-FR" sz="1100">
                          <a:effectLst/>
                        </a:rPr>
                        <a:t>2,06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fr-FR" sz="1100" dirty="0">
                          <a:effectLst/>
                        </a:rPr>
                        <a:t>1,99</a:t>
                      </a:r>
                      <a:endParaRPr lang="fr-FR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fr-FR" sz="1100" dirty="0">
                          <a:effectLst/>
                        </a:rPr>
                        <a:t>(Z:-1,96 </a:t>
                      </a:r>
                      <a:r>
                        <a:rPr lang="fr-FR" sz="1100" dirty="0" smtClean="0">
                          <a:effectLst/>
                        </a:rPr>
                        <a:t>to </a:t>
                      </a:r>
                      <a:r>
                        <a:rPr lang="fr-FR" sz="1100" dirty="0">
                          <a:effectLst/>
                        </a:rPr>
                        <a:t>+0,42)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fr-FR" sz="1100" dirty="0">
                          <a:effectLst/>
                        </a:rPr>
                        <a:t>0,07 à 1,76</a:t>
                      </a:r>
                      <a:endParaRPr lang="fr-FR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fr-FR" sz="1100" dirty="0">
                          <a:effectLst/>
                        </a:rPr>
                        <a:t>(Z: -1,67 </a:t>
                      </a:r>
                      <a:r>
                        <a:rPr lang="fr-FR" sz="1100" dirty="0" smtClean="0">
                          <a:effectLst/>
                        </a:rPr>
                        <a:t>to </a:t>
                      </a:r>
                      <a:r>
                        <a:rPr lang="fr-FR" sz="1100" dirty="0">
                          <a:effectLst/>
                        </a:rPr>
                        <a:t>+0,17)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fr-FR" sz="1100" dirty="0">
                          <a:effectLst/>
                        </a:rPr>
                        <a:t>38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981200" y="3436938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Image 14" descr="2pts bis Deplacement structure 7500N et poids Ep30 depl dist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52" y="3404728"/>
            <a:ext cx="6677262" cy="191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981200" y="5583238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169648" y="5413961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Supports</a:t>
            </a:r>
            <a:endParaRPr lang="en-GB" sz="1600" dirty="0"/>
          </a:p>
        </p:txBody>
      </p:sp>
      <p:cxnSp>
        <p:nvCxnSpPr>
          <p:cNvPr id="9" name="Connecteur droit avec flèche 8"/>
          <p:cNvCxnSpPr>
            <a:stCxn id="17" idx="3"/>
          </p:cNvCxnSpPr>
          <p:nvPr/>
        </p:nvCxnSpPr>
        <p:spPr>
          <a:xfrm flipV="1">
            <a:off x="4105752" y="5173903"/>
            <a:ext cx="1783352" cy="409335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stCxn id="17" idx="1"/>
          </p:cNvCxnSpPr>
          <p:nvPr/>
        </p:nvCxnSpPr>
        <p:spPr>
          <a:xfrm flipH="1" flipV="1">
            <a:off x="1784648" y="5013919"/>
            <a:ext cx="1385000" cy="569319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7185248" y="3936700"/>
            <a:ext cx="2543212" cy="1077218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During the positioning </a:t>
            </a:r>
          </a:p>
          <a:p>
            <a:r>
              <a:rPr lang="en-GB" sz="1600" dirty="0" smtClean="0"/>
              <a:t>&amp; in operation (on supports)</a:t>
            </a:r>
          </a:p>
          <a:p>
            <a:endParaRPr lang="en-GB" sz="1600" dirty="0"/>
          </a:p>
          <a:p>
            <a:r>
              <a:rPr lang="en-GB" sz="1600" dirty="0" smtClean="0"/>
              <a:t>Stress max. 38MPa</a:t>
            </a:r>
            <a:endParaRPr lang="en-GB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4520952" y="3068960"/>
            <a:ext cx="4392488" cy="6771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Calculations performed with full load:</a:t>
            </a:r>
          </a:p>
          <a:p>
            <a:pPr algn="ctr"/>
            <a:r>
              <a:rPr lang="en-GB" b="1" dirty="0" smtClean="0"/>
              <a:t>Weight, pre-stress &amp; cooling down (rods).</a:t>
            </a:r>
            <a:endParaRPr lang="en-GB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717196" y="5583238"/>
            <a:ext cx="3024336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Minimum yield strength R</a:t>
            </a:r>
            <a:r>
              <a:rPr lang="en-GB" sz="1600" baseline="-25000" dirty="0" smtClean="0"/>
              <a:t>p0,2</a:t>
            </a:r>
            <a:r>
              <a:rPr lang="en-GB" sz="1600" dirty="0" smtClean="0"/>
              <a:t> for aluminium 6060T6 or 6082T6: 240MPa</a:t>
            </a:r>
            <a:endParaRPr lang="en-GB" sz="1600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5889104" y="6165304"/>
            <a:ext cx="828092" cy="24893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832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76" y="876511"/>
            <a:ext cx="6832989" cy="409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760475"/>
            <a:ext cx="2834146" cy="381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74001" y="4821747"/>
            <a:ext cx="1190368" cy="147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Thermal  </a:t>
            </a:r>
            <a:r>
              <a:rPr lang="fr-FR" sz="2800" dirty="0" err="1" smtClean="0"/>
              <a:t>shield</a:t>
            </a:r>
            <a:endParaRPr lang="en-GB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128464" y="1062639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Made of aluminium</a:t>
            </a:r>
          </a:p>
          <a:p>
            <a:r>
              <a:rPr lang="en-GB" sz="1600" dirty="0" smtClean="0"/>
              <a:t>Thickness 2mm</a:t>
            </a:r>
          </a:p>
          <a:p>
            <a:r>
              <a:rPr lang="en-GB" sz="1600" dirty="0" smtClean="0"/>
              <a:t>Several plates</a:t>
            </a:r>
          </a:p>
          <a:p>
            <a:r>
              <a:rPr lang="en-GB" sz="1600" dirty="0" smtClean="0"/>
              <a:t>2 closing plates at each extremity</a:t>
            </a:r>
            <a:endParaRPr lang="en-GB" sz="1600" dirty="0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5889104" y="2760475"/>
            <a:ext cx="1584176" cy="23247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5992339" y="4005064"/>
            <a:ext cx="1120901" cy="117531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2792760" y="5453076"/>
            <a:ext cx="2181240" cy="44149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2648744" y="4581128"/>
            <a:ext cx="2268252" cy="72867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6393160" y="5309800"/>
            <a:ext cx="3231563" cy="1169551"/>
          </a:xfrm>
          <a:prstGeom prst="rect">
            <a:avLst/>
          </a:prstGeom>
          <a:solidFill>
            <a:srgbClr val="FFFF66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dirty="0" smtClean="0"/>
              <a:t>Cooling circuit</a:t>
            </a:r>
          </a:p>
          <a:p>
            <a:r>
              <a:rPr lang="en-GB" dirty="0" smtClean="0"/>
              <a:t>Extruded aluminium pipe</a:t>
            </a:r>
          </a:p>
          <a:p>
            <a:r>
              <a:rPr lang="en-GB" dirty="0" smtClean="0"/>
              <a:t>stainless Steel/</a:t>
            </a:r>
            <a:r>
              <a:rPr lang="en-GB" dirty="0" err="1" smtClean="0"/>
              <a:t>alu</a:t>
            </a:r>
            <a:r>
              <a:rPr lang="en-GB" dirty="0" smtClean="0"/>
              <a:t>. transition            at each extremity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3762402" y="6448188"/>
            <a:ext cx="108554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/>
              <a:t>Weld seams</a:t>
            </a:r>
            <a:endParaRPr lang="en-GB" sz="16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4736976" y="5453076"/>
            <a:ext cx="360040" cy="102882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12" idx="3"/>
          </p:cNvCxnSpPr>
          <p:nvPr/>
        </p:nvCxnSpPr>
        <p:spPr>
          <a:xfrm flipV="1">
            <a:off x="4847947" y="6093296"/>
            <a:ext cx="808611" cy="47800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1064568" y="3589565"/>
            <a:ext cx="145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Cooling circuit connections: weld or VCR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57568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8" y="1199207"/>
            <a:ext cx="3679348" cy="277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Thermal  </a:t>
            </a:r>
            <a:r>
              <a:rPr lang="fr-FR" sz="2400" dirty="0" err="1" smtClean="0"/>
              <a:t>shield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err="1" smtClean="0"/>
              <a:t>hanging</a:t>
            </a:r>
            <a:r>
              <a:rPr lang="fr-FR" sz="2400" dirty="0" smtClean="0"/>
              <a:t> &amp;  thermalization</a:t>
            </a:r>
            <a:endParaRPr lang="en-GB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36" y="955690"/>
            <a:ext cx="2786391" cy="298220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08784" y="4358707"/>
            <a:ext cx="9001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/>
              <a:t>Elastic boxes</a:t>
            </a:r>
            <a:endParaRPr lang="en-GB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4347093" y="1230559"/>
            <a:ext cx="146875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/>
              <a:t>Thermal shield</a:t>
            </a:r>
            <a:endParaRPr lang="en-GB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4109255" y="1988840"/>
            <a:ext cx="17065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/>
              <a:t>Supporting rods</a:t>
            </a:r>
            <a:endParaRPr lang="en-GB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4006647" y="3199235"/>
            <a:ext cx="212451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/>
              <a:t>The boxes are blocked only at the fixed point at mid of the thermal shield</a:t>
            </a:r>
            <a:endParaRPr lang="en-GB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200472" y="4294366"/>
            <a:ext cx="18921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/>
              <a:t>Locking screws </a:t>
            </a:r>
          </a:p>
          <a:p>
            <a:r>
              <a:rPr lang="en-GB" sz="1600" dirty="0" smtClean="0"/>
              <a:t>&amp; thermalization</a:t>
            </a:r>
            <a:endParaRPr lang="en-GB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99618" y="5219980"/>
            <a:ext cx="4493342" cy="98488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just"/>
            <a:r>
              <a:rPr lang="fr-FR" sz="1600" b="1" dirty="0" smtClean="0"/>
              <a:t>FOLDED  BOXES  ENSURE  THE  AXIAL  MOVING AND  THE  THERMALIZATION  OF  THE  THERMAL  SHIELD. </a:t>
            </a:r>
          </a:p>
          <a:p>
            <a:r>
              <a:rPr lang="fr-FR" sz="1600" b="1" dirty="0" smtClean="0"/>
              <a:t>THEY  PERMIT  ONLY  LOW  DISPLACEMENTS  ON  OTHER  DIRECTIONS    </a:t>
            </a:r>
            <a:endParaRPr lang="fr-FR" sz="1600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3605"/>
          <a:stretch/>
        </p:blipFill>
        <p:spPr>
          <a:xfrm>
            <a:off x="6773141" y="3985540"/>
            <a:ext cx="2844000" cy="2468880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 flipH="1">
            <a:off x="3512840" y="2281228"/>
            <a:ext cx="618110" cy="100375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1082113" y="3410705"/>
            <a:ext cx="918559" cy="9204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1939292" y="2996952"/>
            <a:ext cx="1300082" cy="136698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3080792" y="2446794"/>
            <a:ext cx="288032" cy="19119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2092598" y="1446583"/>
            <a:ext cx="2243315" cy="54225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6105128" y="3284986"/>
            <a:ext cx="1800200" cy="2764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6033120" y="2924946"/>
            <a:ext cx="1944216" cy="51334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977336" y="5670130"/>
            <a:ext cx="1810590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smtClean="0"/>
              <a:t>3 prototypes have been made (thickness 0,5 , 1 et 1,5mm)</a:t>
            </a:r>
            <a:endParaRPr lang="en-GB" sz="1600" dirty="0"/>
          </a:p>
        </p:txBody>
      </p:sp>
      <p:sp>
        <p:nvSpPr>
          <p:cNvPr id="36" name="ZoneTexte 35"/>
          <p:cNvSpPr txBox="1"/>
          <p:nvPr/>
        </p:nvSpPr>
        <p:spPr>
          <a:xfrm>
            <a:off x="4448944" y="4331171"/>
            <a:ext cx="2160240" cy="738664"/>
          </a:xfrm>
          <a:prstGeom prst="rect">
            <a:avLst/>
          </a:prstGeom>
          <a:solidFill>
            <a:srgbClr val="99FF9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/>
              <a:t>Maximum thermal shrinkage to be compensated: 12,9mm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57893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Thermal  </a:t>
            </a:r>
            <a:r>
              <a:rPr lang="fr-FR" sz="2400" dirty="0" err="1" smtClean="0"/>
              <a:t>shield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thermal  aspects</a:t>
            </a:r>
            <a:endParaRPr lang="en-GB" sz="2400" dirty="0"/>
          </a:p>
        </p:txBody>
      </p:sp>
      <p:pic>
        <p:nvPicPr>
          <p:cNvPr id="3" name="Imag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980728"/>
            <a:ext cx="2447925" cy="2422525"/>
          </a:xfrm>
          <a:prstGeom prst="rect">
            <a:avLst/>
          </a:prstGeom>
          <a:noFill/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04" y="858139"/>
            <a:ext cx="5354595" cy="2005914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3" y="4099078"/>
            <a:ext cx="2296795" cy="2451100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88" y="4656769"/>
            <a:ext cx="5388205" cy="195137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60" y="2872417"/>
            <a:ext cx="5342238" cy="171758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680334" y="1848369"/>
            <a:ext cx="1296144" cy="338554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 operation</a:t>
            </a:r>
            <a:endParaRPr lang="en-GB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2360712" y="5517232"/>
            <a:ext cx="1440160" cy="338554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Cooling down</a:t>
            </a:r>
            <a:endParaRPr lang="en-GB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7257256" y="4005064"/>
            <a:ext cx="194421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Thermal shrinkage</a:t>
            </a:r>
            <a:endParaRPr lang="en-GB" sz="1600" dirty="0"/>
          </a:p>
        </p:txBody>
      </p:sp>
      <p:sp>
        <p:nvSpPr>
          <p:cNvPr id="11" name="Zone de texte 39"/>
          <p:cNvSpPr txBox="1"/>
          <p:nvPr/>
        </p:nvSpPr>
        <p:spPr>
          <a:xfrm>
            <a:off x="5463879" y="3580081"/>
            <a:ext cx="687070" cy="15113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fr-FR" sz="11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Fixed point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143" y="3363258"/>
            <a:ext cx="229679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Constant temperature gradient along 4 sections</a:t>
            </a:r>
            <a:endParaRPr lang="en-GB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025008" y="6269594"/>
            <a:ext cx="1944216" cy="338554"/>
          </a:xfrm>
          <a:prstGeom prst="rect">
            <a:avLst/>
          </a:prstGeom>
          <a:solidFill>
            <a:srgbClr val="D0D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Temperature map</a:t>
            </a:r>
            <a:endParaRPr lang="en-GB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409656" y="2420888"/>
            <a:ext cx="1944216" cy="338554"/>
          </a:xfrm>
          <a:prstGeom prst="rect">
            <a:avLst/>
          </a:prstGeom>
          <a:solidFill>
            <a:srgbClr val="D0D8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Temperature map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40634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Thermal  </a:t>
            </a:r>
            <a:r>
              <a:rPr lang="fr-FR" sz="2400" dirty="0" err="1" smtClean="0"/>
              <a:t>shield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thermal  aspects  -  stress</a:t>
            </a:r>
            <a:endParaRPr lang="en-GB" sz="2400" dirty="0"/>
          </a:p>
        </p:txBody>
      </p:sp>
      <p:pic>
        <p:nvPicPr>
          <p:cNvPr id="5" name="Imag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16" y="3921168"/>
            <a:ext cx="5504180" cy="25628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52" y="1120975"/>
            <a:ext cx="4275108" cy="272441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147988" y="3209209"/>
            <a:ext cx="1296144" cy="338554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 operation</a:t>
            </a:r>
            <a:endParaRPr lang="en-GB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8075980" y="6017521"/>
            <a:ext cx="1440160" cy="338554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Cooling down</a:t>
            </a:r>
            <a:endParaRPr lang="en-GB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224679" y="2074509"/>
            <a:ext cx="2712097" cy="1754326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Aluminium 6082T6:</a:t>
            </a:r>
          </a:p>
          <a:p>
            <a:r>
              <a:rPr lang="en-GB" sz="1800" dirty="0" smtClean="0"/>
              <a:t>Yield strength 260MPa at ambient temperature</a:t>
            </a:r>
          </a:p>
          <a:p>
            <a:endParaRPr lang="en-GB" sz="1800" dirty="0"/>
          </a:p>
          <a:p>
            <a:r>
              <a:rPr lang="en-GB" sz="1800" dirty="0" smtClean="0"/>
              <a:t>Yielding is limited at very local surfaces</a:t>
            </a:r>
            <a:endParaRPr lang="en-GB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200472" y="1139925"/>
            <a:ext cx="388580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For more information, see technical note:</a:t>
            </a:r>
          </a:p>
          <a:p>
            <a:pPr algn="ctr"/>
            <a:r>
              <a:rPr lang="en-GB" sz="1600" dirty="0" smtClean="0"/>
              <a:t>"ESS Cryomodule – Thermal shield"</a:t>
            </a:r>
          </a:p>
          <a:p>
            <a:pPr algn="ctr"/>
            <a:r>
              <a:rPr lang="en-GB" sz="1600" dirty="0" smtClean="0"/>
              <a:t>(IPN/EDMS-I04659)</a:t>
            </a:r>
            <a:endParaRPr lang="en-GB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56456" y="4221088"/>
            <a:ext cx="302433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As the shield length is divided in several sections for manufacturing constraints (4 for M-ECCTD), the stress is relieved with regard to the calculations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06759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Spaceframe  &amp;  thermal  </a:t>
            </a:r>
            <a:r>
              <a:rPr lang="fr-FR" sz="2400" dirty="0" err="1" smtClean="0"/>
              <a:t>shield</a:t>
            </a:r>
            <a:endParaRPr lang="en-GB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0" y="1124744"/>
            <a:ext cx="8029471" cy="451805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16696" y="5805264"/>
            <a:ext cx="2790599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M-ECCTD  first  assembly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64289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Vacuum </a:t>
            </a:r>
            <a:r>
              <a:rPr lang="fr-FR" sz="2800" dirty="0" err="1" smtClean="0"/>
              <a:t>vessel</a:t>
            </a:r>
            <a:endParaRPr lang="en-GB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" y="1022466"/>
            <a:ext cx="6056870" cy="391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88505" y="1710669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Spaceframe jacks adjustment</a:t>
            </a:r>
            <a:endParaRPr lang="en-GB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2892043" y="766958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Optical alignment</a:t>
            </a:r>
            <a:endParaRPr lang="en-GB" sz="1600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564453" y="2217801"/>
            <a:ext cx="1274462" cy="1168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stCxn id="7" idx="2"/>
          </p:cNvCxnSpPr>
          <p:nvPr/>
        </p:nvCxnSpPr>
        <p:spPr>
          <a:xfrm>
            <a:off x="1424609" y="2295444"/>
            <a:ext cx="360039" cy="52699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3862273" y="1254115"/>
            <a:ext cx="586671" cy="15866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3162837" y="3739132"/>
            <a:ext cx="356455" cy="4099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537176" y="1412776"/>
            <a:ext cx="3012797" cy="155427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Length: 6285mm</a:t>
            </a:r>
          </a:p>
          <a:p>
            <a:r>
              <a:rPr lang="en-GB" dirty="0" smtClean="0"/>
              <a:t>Internal diameter: 1200mm</a:t>
            </a:r>
          </a:p>
          <a:p>
            <a:r>
              <a:rPr lang="en-GB" dirty="0" smtClean="0"/>
              <a:t>Thickness: 8 mm </a:t>
            </a:r>
          </a:p>
          <a:p>
            <a:r>
              <a:rPr lang="en-GB" dirty="0" smtClean="0"/>
              <a:t>Weight: 3,8 tons</a:t>
            </a:r>
          </a:p>
          <a:p>
            <a:r>
              <a:rPr lang="en-GB" dirty="0" smtClean="0"/>
              <a:t>2 supports</a:t>
            </a:r>
            <a:endParaRPr lang="en-GB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4664968" y="2636912"/>
            <a:ext cx="576064" cy="93610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381549" y="4444638"/>
            <a:ext cx="961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Supports</a:t>
            </a:r>
            <a:endParaRPr lang="en-GB" sz="1600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3656856" y="3356992"/>
            <a:ext cx="432048" cy="792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488505" y="4437112"/>
            <a:ext cx="144015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048229" y="4848543"/>
            <a:ext cx="2088232" cy="6771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2 flat covers at each extremity</a:t>
            </a:r>
            <a:endParaRPr lang="en-GB" dirty="0"/>
          </a:p>
        </p:txBody>
      </p:sp>
      <p:sp>
        <p:nvSpPr>
          <p:cNvPr id="21" name="ZoneTexte 20"/>
          <p:cNvSpPr txBox="1"/>
          <p:nvPr/>
        </p:nvSpPr>
        <p:spPr>
          <a:xfrm>
            <a:off x="340316" y="494087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Rail for spaceframe guiding</a:t>
            </a:r>
            <a:endParaRPr lang="en-GB" sz="1600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V="1">
            <a:off x="776536" y="4783192"/>
            <a:ext cx="144017" cy="2299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012584" y="4047831"/>
            <a:ext cx="1013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Stiffeners</a:t>
            </a:r>
            <a:endParaRPr lang="en-GB" sz="1600" dirty="0"/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4088904" y="3284986"/>
            <a:ext cx="648072" cy="122413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16" idx="1"/>
          </p:cNvCxnSpPr>
          <p:nvPr/>
        </p:nvCxnSpPr>
        <p:spPr>
          <a:xfrm flipH="1">
            <a:off x="1784648" y="4613915"/>
            <a:ext cx="1596901" cy="8794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72" y="4228301"/>
            <a:ext cx="4064300" cy="228691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895386" y="3467026"/>
            <a:ext cx="228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Trap doors for CTS access (motor removing)</a:t>
            </a:r>
            <a:endParaRPr lang="en-GB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527137" y="5684218"/>
            <a:ext cx="388580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For more information, see technical note:</a:t>
            </a:r>
          </a:p>
          <a:p>
            <a:pPr algn="ctr"/>
            <a:r>
              <a:rPr lang="en-GB" sz="1600" dirty="0" smtClean="0"/>
              <a:t>"Vacuum vessel – EN13445 Compliance"</a:t>
            </a:r>
            <a:endParaRPr lang="en-GB" sz="1600" dirty="0" smtClean="0"/>
          </a:p>
          <a:p>
            <a:pPr algn="ctr"/>
            <a:r>
              <a:rPr lang="en-GB" sz="1600" dirty="0" smtClean="0"/>
              <a:t>(</a:t>
            </a:r>
            <a:r>
              <a:rPr lang="en-GB" sz="1600" dirty="0" smtClean="0"/>
              <a:t>IPN/ATRIUM-46561)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24097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72680" y="44624"/>
            <a:ext cx="6336704" cy="796908"/>
          </a:xfrm>
        </p:spPr>
        <p:txBody>
          <a:bodyPr/>
          <a:lstStyle/>
          <a:p>
            <a:r>
              <a:rPr lang="fr-FR" sz="2400" dirty="0"/>
              <a:t>ESS  </a:t>
            </a:r>
            <a:r>
              <a:rPr lang="fr-FR" sz="2400" dirty="0" err="1"/>
              <a:t>elliptical</a:t>
            </a:r>
            <a:r>
              <a:rPr lang="fr-FR" sz="2400" dirty="0"/>
              <a:t>  cryomodule</a:t>
            </a:r>
            <a:endParaRPr lang="fr-F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08" y="908720"/>
            <a:ext cx="7653040" cy="55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4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Vacuum  </a:t>
            </a:r>
            <a:r>
              <a:rPr lang="fr-FR" sz="2800" dirty="0" err="1" smtClean="0"/>
              <a:t>sealing</a:t>
            </a:r>
            <a:endParaRPr lang="en-GB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939149"/>
            <a:ext cx="9341527" cy="57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004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Pumping  &amp;  connecting  ports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764704"/>
            <a:ext cx="9080779" cy="491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0" y="5167830"/>
            <a:ext cx="3205178" cy="149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3299398" y="5877272"/>
            <a:ext cx="2805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Feedtroughs</a:t>
            </a:r>
            <a:endParaRPr lang="en-GB" sz="1600" dirty="0" smtClean="0"/>
          </a:p>
          <a:p>
            <a:r>
              <a:rPr lang="en-GB" sz="1600" dirty="0" smtClean="0"/>
              <a:t>LEMO Type HGP (</a:t>
            </a:r>
            <a:r>
              <a:rPr lang="en-GB" sz="1600" dirty="0" err="1" smtClean="0"/>
              <a:t>vacuumtight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75711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Transportation</a:t>
            </a:r>
            <a:br>
              <a:rPr lang="en-GB" sz="2400" dirty="0" smtClean="0"/>
            </a:br>
            <a:r>
              <a:rPr lang="en-GB" sz="2400" dirty="0" smtClean="0"/>
              <a:t>additional  links</a:t>
            </a:r>
            <a:endParaRPr lang="en-GB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908720"/>
            <a:ext cx="6063213" cy="249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32" y="4005064"/>
            <a:ext cx="2799547" cy="247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49773" y="5877560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Fastening of the thermal shield</a:t>
            </a:r>
          </a:p>
          <a:p>
            <a:r>
              <a:rPr lang="en-GB" sz="1600" dirty="0" smtClean="0"/>
              <a:t>(2x4 positions)</a:t>
            </a:r>
            <a:endParaRPr lang="en-GB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3101516" y="3861048"/>
            <a:ext cx="2217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Fastening of each cavity</a:t>
            </a:r>
          </a:p>
          <a:p>
            <a:r>
              <a:rPr lang="en-GB" sz="1600" dirty="0" smtClean="0"/>
              <a:t>(see previous slide)</a:t>
            </a:r>
            <a:endParaRPr lang="en-GB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3429793" y="4825117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Fastening of the spaceframe on the vacuum vessel</a:t>
            </a:r>
          </a:p>
          <a:p>
            <a:r>
              <a:rPr lang="en-GB" sz="1600" dirty="0" smtClean="0"/>
              <a:t>(see previous slide)</a:t>
            </a:r>
            <a:endParaRPr lang="en-GB" sz="1600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998328" y="4153435"/>
            <a:ext cx="2103188" cy="24520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2510496" y="5135488"/>
            <a:ext cx="986035" cy="10512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2504728" y="2420888"/>
            <a:ext cx="1440160" cy="1512168"/>
          </a:xfrm>
          <a:prstGeom prst="straightConnector1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6681192" y="1196752"/>
            <a:ext cx="849542" cy="9566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1718408" y="5877560"/>
            <a:ext cx="1533523" cy="43204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/>
        </p:nvSpPr>
        <p:spPr>
          <a:xfrm>
            <a:off x="3926854" y="1760461"/>
            <a:ext cx="648072" cy="66042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ZoneTexte 21"/>
          <p:cNvSpPr txBox="1"/>
          <p:nvPr/>
        </p:nvSpPr>
        <p:spPr>
          <a:xfrm>
            <a:off x="7530734" y="2005388"/>
            <a:ext cx="2145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Fastening of the jumper cryogenic pipes</a:t>
            </a:r>
            <a:endParaRPr lang="en-GB" sz="1600" dirty="0"/>
          </a:p>
        </p:txBody>
      </p:sp>
      <p:grpSp>
        <p:nvGrpSpPr>
          <p:cNvPr id="27" name="Groupe 26"/>
          <p:cNvGrpSpPr/>
          <p:nvPr/>
        </p:nvGrpSpPr>
        <p:grpSpPr>
          <a:xfrm>
            <a:off x="4953000" y="2852936"/>
            <a:ext cx="648072" cy="457916"/>
            <a:chOff x="4953000" y="2852936"/>
            <a:chExt cx="648072" cy="457916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4953000" y="2852936"/>
              <a:ext cx="648072" cy="4579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flipV="1">
              <a:off x="4961086" y="2852936"/>
              <a:ext cx="639986" cy="4579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/>
          <p:cNvGrpSpPr/>
          <p:nvPr/>
        </p:nvGrpSpPr>
        <p:grpSpPr>
          <a:xfrm>
            <a:off x="2307752" y="2863357"/>
            <a:ext cx="648072" cy="457916"/>
            <a:chOff x="4953000" y="2852936"/>
            <a:chExt cx="648072" cy="457916"/>
          </a:xfrm>
        </p:grpSpPr>
        <p:cxnSp>
          <p:nvCxnSpPr>
            <p:cNvPr id="31" name="Connecteur droit 30"/>
            <p:cNvCxnSpPr/>
            <p:nvPr/>
          </p:nvCxnSpPr>
          <p:spPr>
            <a:xfrm>
              <a:off x="4953000" y="2852936"/>
              <a:ext cx="648072" cy="4579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flipV="1">
              <a:off x="4961086" y="2852936"/>
              <a:ext cx="639986" cy="4579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3598775" y="2894771"/>
            <a:ext cx="648072" cy="457916"/>
            <a:chOff x="4953000" y="2852936"/>
            <a:chExt cx="648072" cy="457916"/>
          </a:xfrm>
        </p:grpSpPr>
        <p:cxnSp>
          <p:nvCxnSpPr>
            <p:cNvPr id="34" name="Connecteur droit 33"/>
            <p:cNvCxnSpPr/>
            <p:nvPr/>
          </p:nvCxnSpPr>
          <p:spPr>
            <a:xfrm>
              <a:off x="4953000" y="2852936"/>
              <a:ext cx="648072" cy="4579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V="1">
              <a:off x="4961086" y="2852936"/>
              <a:ext cx="639986" cy="4579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6249144" y="2884218"/>
            <a:ext cx="648072" cy="457916"/>
            <a:chOff x="4953000" y="2852936"/>
            <a:chExt cx="648072" cy="457916"/>
          </a:xfrm>
        </p:grpSpPr>
        <p:cxnSp>
          <p:nvCxnSpPr>
            <p:cNvPr id="37" name="Connecteur droit 36"/>
            <p:cNvCxnSpPr/>
            <p:nvPr/>
          </p:nvCxnSpPr>
          <p:spPr>
            <a:xfrm>
              <a:off x="4953000" y="2852936"/>
              <a:ext cx="648072" cy="4579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flipV="1">
              <a:off x="4961086" y="2852936"/>
              <a:ext cx="639986" cy="4579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40"/>
          <p:cNvGrpSpPr/>
          <p:nvPr/>
        </p:nvGrpSpPr>
        <p:grpSpPr>
          <a:xfrm>
            <a:off x="1654128" y="1196752"/>
            <a:ext cx="234000" cy="234092"/>
            <a:chOff x="4953000" y="2852936"/>
            <a:chExt cx="648072" cy="457916"/>
          </a:xfrm>
        </p:grpSpPr>
        <p:cxnSp>
          <p:nvCxnSpPr>
            <p:cNvPr id="42" name="Connecteur droit 41"/>
            <p:cNvCxnSpPr/>
            <p:nvPr/>
          </p:nvCxnSpPr>
          <p:spPr>
            <a:xfrm>
              <a:off x="4953000" y="2852936"/>
              <a:ext cx="648072" cy="4579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flipV="1">
              <a:off x="4961086" y="2852936"/>
              <a:ext cx="639986" cy="4579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 43"/>
          <p:cNvGrpSpPr/>
          <p:nvPr/>
        </p:nvGrpSpPr>
        <p:grpSpPr>
          <a:xfrm>
            <a:off x="1399689" y="1232106"/>
            <a:ext cx="234000" cy="234092"/>
            <a:chOff x="4953000" y="2852936"/>
            <a:chExt cx="648072" cy="457916"/>
          </a:xfrm>
        </p:grpSpPr>
        <p:cxnSp>
          <p:nvCxnSpPr>
            <p:cNvPr id="45" name="Connecteur droit 44"/>
            <p:cNvCxnSpPr/>
            <p:nvPr/>
          </p:nvCxnSpPr>
          <p:spPr>
            <a:xfrm>
              <a:off x="4953000" y="2852936"/>
              <a:ext cx="648072" cy="4579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flipV="1">
              <a:off x="4961086" y="2852936"/>
              <a:ext cx="639986" cy="4579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ZoneTexte 38"/>
          <p:cNvSpPr txBox="1"/>
          <p:nvPr/>
        </p:nvSpPr>
        <p:spPr>
          <a:xfrm>
            <a:off x="7564296" y="2814078"/>
            <a:ext cx="18002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To be removed:</a:t>
            </a:r>
          </a:p>
          <a:p>
            <a:pPr marL="285750" indent="-285750">
              <a:buFontTx/>
              <a:buChar char="-"/>
            </a:pPr>
            <a:r>
              <a:rPr lang="en-GB" sz="1600" b="1" dirty="0" smtClean="0"/>
              <a:t>Door knobs</a:t>
            </a:r>
          </a:p>
          <a:p>
            <a:pPr marL="285750" indent="-285750">
              <a:buFontTx/>
              <a:buChar char="-"/>
            </a:pPr>
            <a:r>
              <a:rPr lang="en-GB" sz="1600" b="1" dirty="0" smtClean="0"/>
              <a:t>Actuators</a:t>
            </a:r>
          </a:p>
          <a:p>
            <a:pPr marL="285750" indent="-285750">
              <a:buFontTx/>
              <a:buChar char="-"/>
            </a:pPr>
            <a:r>
              <a:rPr lang="en-GB" sz="1600" b="1" dirty="0" smtClean="0"/>
              <a:t>Others</a:t>
            </a:r>
            <a:endParaRPr lang="en-GB" sz="1600" b="1" dirty="0"/>
          </a:p>
        </p:txBody>
      </p:sp>
      <p:sp>
        <p:nvSpPr>
          <p:cNvPr id="48" name="ZoneTexte 47"/>
          <p:cNvSpPr txBox="1"/>
          <p:nvPr/>
        </p:nvSpPr>
        <p:spPr>
          <a:xfrm>
            <a:off x="6296582" y="4996441"/>
            <a:ext cx="2858616" cy="1323439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Specified accelerations during </a:t>
            </a:r>
            <a:endParaRPr lang="en-GB" sz="1600" b="1" dirty="0" smtClean="0"/>
          </a:p>
          <a:p>
            <a:r>
              <a:rPr lang="en-GB" sz="1600" b="1" dirty="0" smtClean="0"/>
              <a:t>transportation (CEA) </a:t>
            </a:r>
            <a:r>
              <a:rPr lang="en-GB" sz="1600" b="1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GB" sz="1600" b="1" dirty="0" smtClean="0"/>
              <a:t>Axial (X): </a:t>
            </a:r>
            <a:r>
              <a:rPr lang="en-GB" sz="1600" b="1" dirty="0" smtClean="0"/>
              <a:t>2,5g</a:t>
            </a:r>
            <a:endParaRPr lang="en-GB" sz="1600" b="1" dirty="0" smtClean="0"/>
          </a:p>
          <a:p>
            <a:pPr marL="285750" indent="-285750">
              <a:buFontTx/>
              <a:buChar char="-"/>
            </a:pPr>
            <a:r>
              <a:rPr lang="en-GB" sz="1600" b="1" dirty="0" smtClean="0"/>
              <a:t>Transverse (Y): </a:t>
            </a:r>
            <a:r>
              <a:rPr lang="en-GB" sz="1600" b="1" dirty="0" smtClean="0"/>
              <a:t>2,5g</a:t>
            </a:r>
            <a:endParaRPr lang="en-GB" sz="1600" b="1" dirty="0" smtClean="0"/>
          </a:p>
          <a:p>
            <a:pPr marL="285750" indent="-285750">
              <a:buFontTx/>
              <a:buChar char="-"/>
            </a:pPr>
            <a:r>
              <a:rPr lang="en-GB" sz="1600" b="1" dirty="0" smtClean="0"/>
              <a:t>Vertical (Z): </a:t>
            </a:r>
            <a:r>
              <a:rPr lang="en-GB" sz="1600" b="1" dirty="0" smtClean="0"/>
              <a:t>2,5g</a:t>
            </a:r>
            <a:endParaRPr lang="en-GB" sz="1600" b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6205862" y="4153435"/>
            <a:ext cx="3211633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A transportation test Saclay/Lund is foreseen in 2017 for the M-ECCTD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769943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transportation</a:t>
            </a:r>
            <a:endParaRPr lang="en-GB" sz="2800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624918"/>
              </p:ext>
            </p:extLst>
          </p:nvPr>
        </p:nvGraphicFramePr>
        <p:xfrm>
          <a:off x="167472" y="2780928"/>
          <a:ext cx="4310112" cy="2489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720"/>
                <a:gridCol w="1152128"/>
                <a:gridCol w="792088"/>
                <a:gridCol w="792088"/>
                <a:gridCol w="792088"/>
              </a:tblGrid>
              <a:tr h="59245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Main modes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Frequency</a:t>
                      </a:r>
                    </a:p>
                    <a:p>
                      <a:pPr algn="ctr"/>
                      <a:r>
                        <a:rPr lang="en-GB" sz="1400" dirty="0" smtClean="0"/>
                        <a:t>(Hz)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% load</a:t>
                      </a:r>
                    </a:p>
                    <a:p>
                      <a:pPr algn="ctr"/>
                      <a:r>
                        <a:rPr lang="en-GB" sz="1400" dirty="0" smtClean="0"/>
                        <a:t>X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%</a:t>
                      </a:r>
                      <a:r>
                        <a:rPr lang="en-GB" sz="1400" baseline="0" dirty="0" smtClean="0"/>
                        <a:t> Load</a:t>
                      </a:r>
                    </a:p>
                    <a:p>
                      <a:pPr algn="ctr"/>
                      <a:r>
                        <a:rPr lang="en-GB" sz="1400" baseline="0" dirty="0" smtClean="0"/>
                        <a:t>Y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% Load</a:t>
                      </a:r>
                    </a:p>
                    <a:p>
                      <a:pPr algn="ctr"/>
                      <a:r>
                        <a:rPr lang="en-GB" sz="1400" dirty="0" smtClean="0"/>
                        <a:t>Z</a:t>
                      </a:r>
                      <a:endParaRPr lang="en-GB" sz="1400" dirty="0"/>
                    </a:p>
                  </a:txBody>
                  <a:tcPr anchor="ctr"/>
                </a:tc>
              </a:tr>
              <a:tr h="37938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19,5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21,5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</a:tr>
              <a:tr h="37938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21,4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42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</a:tr>
              <a:tr h="37938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25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37,3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24,4</a:t>
                      </a:r>
                      <a:endParaRPr lang="en-GB" sz="1400" dirty="0"/>
                    </a:p>
                  </a:txBody>
                  <a:tcPr anchor="ctr"/>
                </a:tc>
              </a:tr>
              <a:tr h="37938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29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41,2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5,8</a:t>
                      </a:r>
                      <a:endParaRPr lang="en-GB" sz="1400" dirty="0"/>
                    </a:p>
                  </a:txBody>
                  <a:tcPr anchor="ctr"/>
                </a:tc>
              </a:tr>
              <a:tr h="37938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36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45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11,8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707530" y="2204864"/>
            <a:ext cx="3456384" cy="461665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Modal analysis</a:t>
            </a:r>
            <a:endParaRPr lang="en-GB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60" y="1098250"/>
            <a:ext cx="5222789" cy="532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 rot="-600000">
            <a:off x="917013" y="3280639"/>
            <a:ext cx="2653054" cy="80483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1463616" y="4149080"/>
            <a:ext cx="827327" cy="1512168"/>
          </a:xfrm>
          <a:prstGeom prst="straightConnector1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03474" y="5589240"/>
            <a:ext cx="396044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These values are high enough to avoid any activation during transportation</a:t>
            </a:r>
          </a:p>
          <a:p>
            <a:r>
              <a:rPr lang="en-GB" dirty="0" smtClean="0"/>
              <a:t>(&gt;16Hz)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200472" y="1268760"/>
            <a:ext cx="3885803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For more information, see technical note:</a:t>
            </a:r>
          </a:p>
          <a:p>
            <a:pPr algn="ctr"/>
            <a:r>
              <a:rPr lang="en-GB" sz="1600" dirty="0" smtClean="0"/>
              <a:t>"Cryomodule ESS – Analyse mécanique"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51966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transportation</a:t>
            </a:r>
            <a:endParaRPr lang="en-GB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932644" y="908720"/>
            <a:ext cx="3456384" cy="461665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"Static"  acceleration</a:t>
            </a:r>
            <a:endParaRPr lang="en-GB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44998" y="1556792"/>
            <a:ext cx="2224162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Accelerations :</a:t>
            </a:r>
          </a:p>
          <a:p>
            <a:pPr marL="285750" indent="-285750">
              <a:buFontTx/>
              <a:buChar char="-"/>
            </a:pPr>
            <a:r>
              <a:rPr lang="en-GB" sz="1600" b="1" dirty="0" smtClean="0"/>
              <a:t>Axial (X): 5g</a:t>
            </a:r>
          </a:p>
          <a:p>
            <a:pPr marL="285750" indent="-285750">
              <a:buFontTx/>
              <a:buChar char="-"/>
            </a:pPr>
            <a:r>
              <a:rPr lang="en-GB" sz="1600" b="1" dirty="0" smtClean="0"/>
              <a:t>Transverse (Y): 1,5g</a:t>
            </a:r>
          </a:p>
          <a:p>
            <a:pPr marL="285750" indent="-285750">
              <a:buFontTx/>
              <a:buChar char="-"/>
            </a:pPr>
            <a:r>
              <a:rPr lang="en-GB" sz="1600" b="1" dirty="0" smtClean="0"/>
              <a:t>Vertical (Z): 3g</a:t>
            </a:r>
            <a:endParaRPr lang="en-GB" sz="1600" b="1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8387"/>
              </p:ext>
            </p:extLst>
          </p:nvPr>
        </p:nvGraphicFramePr>
        <p:xfrm>
          <a:off x="92895" y="3053113"/>
          <a:ext cx="475253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506"/>
                <a:gridCol w="950506"/>
                <a:gridCol w="950506"/>
                <a:gridCol w="950506"/>
                <a:gridCol w="950506"/>
              </a:tblGrid>
              <a:tr h="729327"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X</a:t>
                      </a:r>
                      <a:r>
                        <a:rPr lang="en-GB" sz="1600" baseline="0" dirty="0" smtClean="0"/>
                        <a:t> (axial)</a:t>
                      </a:r>
                    </a:p>
                    <a:p>
                      <a:pPr algn="ctr"/>
                      <a:r>
                        <a:rPr lang="en-GB" sz="1600" baseline="0" dirty="0" smtClean="0"/>
                        <a:t>(</a:t>
                      </a:r>
                      <a:r>
                        <a:rPr lang="en-GB" sz="1600" baseline="0" dirty="0" err="1" smtClean="0"/>
                        <a:t>Mpa</a:t>
                      </a:r>
                      <a:r>
                        <a:rPr lang="en-GB" sz="1600" baseline="0" dirty="0" smtClean="0"/>
                        <a:t>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Y</a:t>
                      </a:r>
                      <a:r>
                        <a:rPr lang="en-GB" sz="1600" baseline="0" dirty="0" smtClean="0"/>
                        <a:t> (trans)</a:t>
                      </a:r>
                    </a:p>
                    <a:p>
                      <a:pPr algn="ctr"/>
                      <a:r>
                        <a:rPr lang="en-GB" sz="1600" baseline="0" dirty="0" smtClean="0"/>
                        <a:t>(</a:t>
                      </a:r>
                      <a:r>
                        <a:rPr lang="en-GB" sz="1600" baseline="0" dirty="0" err="1" smtClean="0"/>
                        <a:t>Mpa</a:t>
                      </a:r>
                      <a:r>
                        <a:rPr lang="en-GB" sz="1600" baseline="0" dirty="0" smtClean="0"/>
                        <a:t>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X</a:t>
                      </a:r>
                      <a:r>
                        <a:rPr lang="en-GB" sz="1600" baseline="0" dirty="0" smtClean="0"/>
                        <a:t> (</a:t>
                      </a:r>
                      <a:r>
                        <a:rPr lang="en-GB" sz="1600" baseline="0" dirty="0" err="1" smtClean="0"/>
                        <a:t>vert</a:t>
                      </a:r>
                      <a:r>
                        <a:rPr lang="en-GB" sz="1600" baseline="0" dirty="0" smtClean="0"/>
                        <a:t>)</a:t>
                      </a:r>
                    </a:p>
                    <a:p>
                      <a:pPr algn="ctr"/>
                      <a:r>
                        <a:rPr lang="en-GB" sz="1600" baseline="0" dirty="0" smtClean="0"/>
                        <a:t>(</a:t>
                      </a:r>
                      <a:r>
                        <a:rPr lang="en-GB" sz="1600" baseline="0" dirty="0" err="1" smtClean="0"/>
                        <a:t>Mpa</a:t>
                      </a:r>
                      <a:r>
                        <a:rPr lang="en-GB" sz="1600" baseline="0" dirty="0" smtClean="0"/>
                        <a:t>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</a:t>
                      </a:r>
                      <a:r>
                        <a:rPr lang="en-GB" sz="1400" baseline="-25000" dirty="0" smtClean="0"/>
                        <a:t>p02</a:t>
                      </a:r>
                      <a:r>
                        <a:rPr lang="en-GB" sz="1400" dirty="0" smtClean="0"/>
                        <a:t> at 300K  (</a:t>
                      </a:r>
                      <a:r>
                        <a:rPr lang="en-GB" sz="1400" dirty="0" err="1" smtClean="0"/>
                        <a:t>Mpa</a:t>
                      </a:r>
                      <a:r>
                        <a:rPr lang="en-GB" sz="1400" dirty="0" smtClean="0"/>
                        <a:t>)</a:t>
                      </a:r>
                      <a:endParaRPr lang="en-GB" sz="1400" dirty="0"/>
                    </a:p>
                  </a:txBody>
                  <a:tcPr anchor="ctr"/>
                </a:tc>
              </a:tr>
              <a:tr h="57738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Vacuum vessel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44,9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41,3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45,7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210</a:t>
                      </a:r>
                    </a:p>
                    <a:p>
                      <a:pPr algn="ctr"/>
                      <a:r>
                        <a:rPr lang="en-GB" sz="1600" dirty="0" smtClean="0"/>
                        <a:t>(SS)</a:t>
                      </a:r>
                      <a:endParaRPr lang="en-GB" sz="1600" dirty="0"/>
                    </a:p>
                  </a:txBody>
                  <a:tcPr anchor="ctr"/>
                </a:tc>
              </a:tr>
              <a:tr h="57738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Thermal shield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43,6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12,3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30,2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240</a:t>
                      </a:r>
                    </a:p>
                    <a:p>
                      <a:pPr algn="ctr"/>
                      <a:r>
                        <a:rPr lang="en-GB" sz="1600" dirty="0" smtClean="0"/>
                        <a:t>(</a:t>
                      </a:r>
                      <a:r>
                        <a:rPr lang="en-GB" sz="1600" dirty="0" err="1" smtClean="0"/>
                        <a:t>Alu</a:t>
                      </a:r>
                      <a:r>
                        <a:rPr lang="en-GB" sz="1600" dirty="0" smtClean="0"/>
                        <a:t>)</a:t>
                      </a:r>
                      <a:endParaRPr lang="en-GB" sz="1600" dirty="0"/>
                    </a:p>
                  </a:txBody>
                  <a:tcPr anchor="ctr"/>
                </a:tc>
              </a:tr>
              <a:tr h="57738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Space-frame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35,8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24,9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48,6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240</a:t>
                      </a:r>
                    </a:p>
                    <a:p>
                      <a:pPr algn="ctr"/>
                      <a:r>
                        <a:rPr lang="en-GB" sz="1600" dirty="0" smtClean="0"/>
                        <a:t>(</a:t>
                      </a:r>
                      <a:r>
                        <a:rPr lang="en-GB" sz="1600" dirty="0" err="1" smtClean="0"/>
                        <a:t>Alu</a:t>
                      </a:r>
                      <a:r>
                        <a:rPr lang="en-GB" sz="1600" dirty="0" smtClean="0"/>
                        <a:t>)</a:t>
                      </a:r>
                      <a:endParaRPr lang="en-GB" sz="1600" dirty="0"/>
                    </a:p>
                  </a:txBody>
                  <a:tcPr anchor="ctr"/>
                </a:tc>
              </a:tr>
              <a:tr h="57738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Cryo</a:t>
                      </a:r>
                      <a:r>
                        <a:rPr lang="en-GB" sz="1600" dirty="0" smtClean="0"/>
                        <a:t>.</a:t>
                      </a:r>
                    </a:p>
                    <a:p>
                      <a:pPr algn="ctr"/>
                      <a:r>
                        <a:rPr lang="en-GB" sz="1600" dirty="0" smtClean="0"/>
                        <a:t>lines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33,3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6,8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20,8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210</a:t>
                      </a:r>
                    </a:p>
                    <a:p>
                      <a:pPr algn="ctr"/>
                      <a:r>
                        <a:rPr lang="en-GB" sz="1600" dirty="0" smtClean="0"/>
                        <a:t>(SS)</a:t>
                      </a:r>
                      <a:endParaRPr lang="en-GB" sz="1600" dirty="0"/>
                    </a:p>
                  </a:txBody>
                  <a:tcPr anchor="ctr"/>
                </a:tc>
              </a:tr>
              <a:tr h="57738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Support.</a:t>
                      </a:r>
                    </a:p>
                    <a:p>
                      <a:pPr algn="ctr"/>
                      <a:r>
                        <a:rPr lang="en-GB" sz="1600" dirty="0" smtClean="0"/>
                        <a:t>rods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138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157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238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825</a:t>
                      </a:r>
                    </a:p>
                    <a:p>
                      <a:pPr algn="ctr"/>
                      <a:r>
                        <a:rPr lang="en-GB" sz="1600" dirty="0" smtClean="0"/>
                        <a:t>(TA6V)</a:t>
                      </a:r>
                      <a:endParaRPr lang="en-GB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1136576" y="2668392"/>
            <a:ext cx="18722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Von-Mises stress</a:t>
            </a:r>
            <a:endParaRPr lang="en-GB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386" y="734320"/>
            <a:ext cx="4334915" cy="212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56" y="2780928"/>
            <a:ext cx="4328077" cy="203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4797152"/>
            <a:ext cx="4307566" cy="203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577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err="1" smtClean="0"/>
              <a:t>Heat</a:t>
            </a:r>
            <a:r>
              <a:rPr lang="fr-FR" sz="2800" dirty="0" smtClean="0"/>
              <a:t>  balance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68" y="1036813"/>
            <a:ext cx="666785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00473" y="2564904"/>
            <a:ext cx="2376264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For more information, </a:t>
            </a:r>
          </a:p>
          <a:p>
            <a:pPr algn="ctr"/>
            <a:r>
              <a:rPr lang="en-GB" sz="1600" dirty="0" smtClean="0"/>
              <a:t>see technical note:</a:t>
            </a:r>
          </a:p>
          <a:p>
            <a:pPr algn="ctr"/>
            <a:r>
              <a:rPr lang="en-GB" sz="1600" dirty="0" smtClean="0"/>
              <a:t>"ESS Cryomodule – </a:t>
            </a:r>
          </a:p>
          <a:p>
            <a:pPr algn="ctr"/>
            <a:r>
              <a:rPr lang="en-GB" sz="1600" dirty="0" smtClean="0"/>
              <a:t>Global heat balance"</a:t>
            </a:r>
          </a:p>
          <a:p>
            <a:pPr algn="ctr"/>
            <a:r>
              <a:rPr lang="en-GB" sz="1600" dirty="0" smtClean="0"/>
              <a:t>(IPN/EDMS-I036405)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93964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Diphasic</a:t>
            </a:r>
            <a:r>
              <a:rPr lang="fr-FR" sz="2400" dirty="0" smtClean="0"/>
              <a:t>  pipe</a:t>
            </a:r>
            <a:br>
              <a:rPr lang="fr-FR" sz="2400" dirty="0" smtClean="0"/>
            </a:br>
            <a:r>
              <a:rPr lang="fr-FR" sz="2400" dirty="0" smtClean="0"/>
              <a:t>&amp;  jumper  </a:t>
            </a:r>
            <a:r>
              <a:rPr lang="fr-FR" sz="2400" dirty="0" err="1" smtClean="0"/>
              <a:t>connection</a:t>
            </a:r>
            <a:endParaRPr lang="en-GB" sz="2400" dirty="0"/>
          </a:p>
        </p:txBody>
      </p:sp>
      <p:pic>
        <p:nvPicPr>
          <p:cNvPr id="103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604" y="980728"/>
            <a:ext cx="4368756" cy="293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ZoneTexte 47"/>
          <p:cNvSpPr txBox="1"/>
          <p:nvPr/>
        </p:nvSpPr>
        <p:spPr>
          <a:xfrm>
            <a:off x="6619092" y="3645024"/>
            <a:ext cx="1757682" cy="330072"/>
          </a:xfrm>
          <a:prstGeom prst="rect">
            <a:avLst/>
          </a:prstGeom>
          <a:solidFill>
            <a:srgbClr val="FFFF00"/>
          </a:solidFill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200" b="1" dirty="0" smtClean="0"/>
              <a:t>JUMPER  CONNECTION</a:t>
            </a:r>
            <a:endParaRPr lang="en-GB" sz="1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8" y="836712"/>
            <a:ext cx="5388112" cy="370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1" y="4469774"/>
            <a:ext cx="2379088" cy="2185004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88" y="3776398"/>
            <a:ext cx="2464761" cy="2313185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19" y="5231027"/>
            <a:ext cx="2479589" cy="1626973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560512" y="5857621"/>
            <a:ext cx="1047510" cy="184666"/>
          </a:xfrm>
          <a:prstGeom prst="rect">
            <a:avLst/>
          </a:prstGeom>
          <a:solidFill>
            <a:srgbClr val="99FF9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dirty="0" smtClean="0"/>
              <a:t>Displacement</a:t>
            </a:r>
            <a:endParaRPr lang="en-GB" sz="1200" dirty="0"/>
          </a:p>
        </p:txBody>
      </p:sp>
      <p:sp>
        <p:nvSpPr>
          <p:cNvPr id="36" name="ZoneTexte 35"/>
          <p:cNvSpPr txBox="1"/>
          <p:nvPr/>
        </p:nvSpPr>
        <p:spPr>
          <a:xfrm>
            <a:off x="4975929" y="5301208"/>
            <a:ext cx="615674" cy="184666"/>
          </a:xfrm>
          <a:prstGeom prst="rect">
            <a:avLst/>
          </a:prstGeom>
          <a:solidFill>
            <a:srgbClr val="99FF9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dirty="0" smtClean="0"/>
              <a:t>Stress</a:t>
            </a:r>
            <a:endParaRPr lang="en-GB" sz="1200" dirty="0"/>
          </a:p>
        </p:txBody>
      </p:sp>
      <p:sp>
        <p:nvSpPr>
          <p:cNvPr id="37" name="ZoneTexte 36"/>
          <p:cNvSpPr txBox="1"/>
          <p:nvPr/>
        </p:nvSpPr>
        <p:spPr>
          <a:xfrm>
            <a:off x="6753200" y="4203624"/>
            <a:ext cx="3024336" cy="22159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 smtClean="0"/>
              <a:t>Avoid any additional constraint other than the weight at the jumper VLP line connection in order to limit:</a:t>
            </a:r>
          </a:p>
          <a:p>
            <a:pPr marL="171450" indent="-171450">
              <a:buFontTx/>
              <a:buChar char="-"/>
            </a:pPr>
            <a:r>
              <a:rPr lang="en-GB" sz="1200" dirty="0" smtClean="0"/>
              <a:t>The stress at the connection between the diphasic pipe and the helium tank</a:t>
            </a:r>
          </a:p>
          <a:p>
            <a:pPr marL="171450" indent="-171450">
              <a:buFontTx/>
              <a:buChar char="-"/>
            </a:pPr>
            <a:r>
              <a:rPr lang="en-GB" sz="1200" dirty="0" smtClean="0"/>
              <a:t>The displacement of the first cavity</a:t>
            </a:r>
          </a:p>
          <a:p>
            <a:pPr marL="171450" indent="-171450">
              <a:buFontTx/>
              <a:buChar char="-"/>
            </a:pPr>
            <a:endParaRPr lang="en-GB" sz="1200" dirty="0"/>
          </a:p>
          <a:p>
            <a:pPr marL="171450" indent="-171450">
              <a:buFontTx/>
              <a:buChar char="-"/>
            </a:pPr>
            <a:endParaRPr lang="en-GB" sz="1200" dirty="0" smtClean="0"/>
          </a:p>
          <a:p>
            <a:r>
              <a:rPr lang="en-GB" sz="1200" dirty="0" smtClean="0"/>
              <a:t>Additional flexible hoses in the jumper (vertical section on the valve box side)???</a:t>
            </a:r>
          </a:p>
          <a:p>
            <a:r>
              <a:rPr lang="en-GB" sz="1200" dirty="0"/>
              <a:t>	</a:t>
            </a:r>
            <a:r>
              <a:rPr lang="en-GB" sz="1200" dirty="0" smtClean="0"/>
              <a:t>To be defined</a:t>
            </a:r>
          </a:p>
          <a:p>
            <a:endParaRPr lang="en-GB" sz="1200" dirty="0"/>
          </a:p>
        </p:txBody>
      </p:sp>
      <p:sp>
        <p:nvSpPr>
          <p:cNvPr id="4" name="Flèche droite 3"/>
          <p:cNvSpPr/>
          <p:nvPr/>
        </p:nvSpPr>
        <p:spPr>
          <a:xfrm>
            <a:off x="6105626" y="5029585"/>
            <a:ext cx="307838" cy="20144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lèche droite 38"/>
          <p:cNvSpPr/>
          <p:nvPr/>
        </p:nvSpPr>
        <p:spPr>
          <a:xfrm rot="5400000">
            <a:off x="7996146" y="5354406"/>
            <a:ext cx="307838" cy="201442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à coins arrondis 2"/>
          <p:cNvSpPr/>
          <p:nvPr/>
        </p:nvSpPr>
        <p:spPr>
          <a:xfrm>
            <a:off x="6619092" y="5614290"/>
            <a:ext cx="3230452" cy="69503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5925108" y="1988840"/>
            <a:ext cx="828092" cy="362020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255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M-</a:t>
            </a:r>
            <a:r>
              <a:rPr lang="fr-FR" sz="2800" dirty="0" err="1" smtClean="0"/>
              <a:t>ecctd</a:t>
            </a:r>
            <a:r>
              <a:rPr lang="fr-FR" sz="2800" dirty="0" smtClean="0"/>
              <a:t>  instrumentation</a:t>
            </a:r>
            <a:endParaRPr lang="en-GB" sz="28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370676"/>
              </p:ext>
            </p:extLst>
          </p:nvPr>
        </p:nvGraphicFramePr>
        <p:xfrm>
          <a:off x="560512" y="1052736"/>
          <a:ext cx="8640960" cy="5544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9500"/>
                <a:gridCol w="2263108"/>
                <a:gridCol w="3168352"/>
              </a:tblGrid>
              <a:tr h="291821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Instrumentation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Brand / Reference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Series. Comments &amp; issues</a:t>
                      </a:r>
                      <a:endParaRPr lang="en-GB" sz="120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Temperature gauge &lt;10K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Cernox / CX-1050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Concerns about resin radiation behaviour </a:t>
                      </a:r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Temp. gauge Pt100 &gt;40K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Pyro-</a:t>
                      </a:r>
                      <a:r>
                        <a:rPr lang="en-GB" sz="1200" baseline="0" dirty="0" err="1" smtClean="0"/>
                        <a:t>Controle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Pressure transmitters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MKS / 722B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Remote sensor (radiations)?</a:t>
                      </a:r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Level gauges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err="1" smtClean="0"/>
                        <a:t>Cryomagnetics</a:t>
                      </a:r>
                      <a:r>
                        <a:rPr lang="en-GB" sz="1200" baseline="0" dirty="0" smtClean="0"/>
                        <a:t> (L 623mm)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Rupture disk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err="1" smtClean="0"/>
                        <a:t>Witzenmann</a:t>
                      </a:r>
                      <a:r>
                        <a:rPr lang="en-GB" sz="1200" baseline="0" dirty="0" smtClean="0"/>
                        <a:t> / DN100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Safety valve 0,64bar (SV90)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err="1" smtClean="0"/>
                        <a:t>Herose</a:t>
                      </a:r>
                      <a:r>
                        <a:rPr lang="en-GB" sz="1200" baseline="0" dirty="0" smtClean="0"/>
                        <a:t> / 6850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To be welded. Difficulties do find on the market</a:t>
                      </a:r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Controlled valve 0,5bar (CV91)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To be defined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Regulated valve (CV01, CV02)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Weka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Flexible heaters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Omega / KHLV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Heaters (cartridge, EH11/21/31/41)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err="1" smtClean="0"/>
                        <a:t>Vulcanic</a:t>
                      </a:r>
                      <a:r>
                        <a:rPr lang="en-GB" sz="1200" baseline="0" dirty="0" smtClean="0"/>
                        <a:t> / </a:t>
                      </a:r>
                      <a:r>
                        <a:rPr lang="en-GB" sz="1200" baseline="0" dirty="0" err="1" smtClean="0"/>
                        <a:t>Vulstar</a:t>
                      </a:r>
                      <a:r>
                        <a:rPr lang="en-GB" sz="1200" baseline="0" dirty="0" smtClean="0"/>
                        <a:t> 1004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Connectors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LEMO / HGP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Beam vacuum valves (CV80/81)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VAT / 48240 (DN100)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Insulation vacuum valve (CV71)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VAT / 10844 (DN160)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He purge valve (HV90)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VAT / 28424 DN16 + adapt.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Vacuum  </a:t>
                      </a:r>
                      <a:r>
                        <a:rPr lang="en-GB" sz="1200" baseline="0" dirty="0" err="1" smtClean="0"/>
                        <a:t>Pirani</a:t>
                      </a:r>
                      <a:r>
                        <a:rPr lang="en-GB" sz="1200" baseline="0" dirty="0" smtClean="0"/>
                        <a:t>  gauge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Pfeiffer / TPR018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Vacuum  Penning  gauge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aseline="0" dirty="0" smtClean="0"/>
                        <a:t>Pfeiffer / IKR-070</a:t>
                      </a:r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</a:tr>
              <a:tr h="291821"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baseline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211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ESS  </a:t>
            </a:r>
            <a:r>
              <a:rPr lang="fr-FR" sz="2800" dirty="0" err="1"/>
              <a:t>elliptical</a:t>
            </a:r>
            <a:r>
              <a:rPr lang="fr-FR" sz="2800" dirty="0"/>
              <a:t>  cryomodule</a:t>
            </a:r>
            <a:endParaRPr lang="en-GB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632520" y="1628800"/>
            <a:ext cx="835292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Fruitful collaboration between IPNO and CEA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Design performed in continuous collaboration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Cooperation to carry on for M-ECCTD assembly, H-ECCTD and series (Technical support and mechanical files follow-up)</a:t>
            </a:r>
          </a:p>
          <a:p>
            <a:pPr marL="342900" indent="-342900">
              <a:buFontTx/>
              <a:buChar char="-"/>
            </a:pPr>
            <a:endParaRPr lang="en-GB" dirty="0"/>
          </a:p>
          <a:p>
            <a:r>
              <a:rPr lang="en-GB" dirty="0" smtClean="0"/>
              <a:t>As a whole, the supply of M-ECCTD components and sub-assemblies has gone well.</a:t>
            </a:r>
          </a:p>
          <a:p>
            <a:endParaRPr lang="en-GB" dirty="0" smtClean="0"/>
          </a:p>
          <a:p>
            <a:r>
              <a:rPr lang="en-GB" dirty="0" smtClean="0"/>
              <a:t>Some remaining design topics still to fix: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Helium collecting line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Jumper connection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Instrumentation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080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ESS  </a:t>
            </a:r>
            <a:r>
              <a:rPr lang="fr-FR" sz="2800" dirty="0" err="1"/>
              <a:t>elliptical</a:t>
            </a:r>
            <a:r>
              <a:rPr lang="fr-FR" sz="2800" dirty="0"/>
              <a:t>  cryomodule</a:t>
            </a:r>
            <a:endParaRPr lang="en-GB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1280592" y="263691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cap="all" dirty="0" smtClean="0"/>
              <a:t>Thank  you  for  your  attention</a:t>
            </a:r>
            <a:endParaRPr lang="en-GB" sz="3600" b="1" cap="all" dirty="0"/>
          </a:p>
        </p:txBody>
      </p:sp>
    </p:spTree>
    <p:extLst>
      <p:ext uri="{BB962C8B-B14F-4D97-AF65-F5344CB8AC3E}">
        <p14:creationId xmlns:p14="http://schemas.microsoft.com/office/powerpoint/2010/main" val="318354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72680" y="44624"/>
            <a:ext cx="6336704" cy="796908"/>
          </a:xfrm>
        </p:spPr>
        <p:txBody>
          <a:bodyPr/>
          <a:lstStyle/>
          <a:p>
            <a:r>
              <a:rPr lang="fr-FR" sz="2400" dirty="0"/>
              <a:t>ESS  </a:t>
            </a:r>
            <a:r>
              <a:rPr lang="fr-FR" sz="2400" dirty="0" err="1"/>
              <a:t>elliptical</a:t>
            </a:r>
            <a:r>
              <a:rPr lang="fr-FR" sz="2400" dirty="0"/>
              <a:t>  cryomodule</a:t>
            </a:r>
            <a:endParaRPr lang="fr-F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48" y="692696"/>
            <a:ext cx="6378226" cy="589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6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Main  </a:t>
            </a:r>
            <a:r>
              <a:rPr lang="fr-FR" sz="2800" dirty="0" err="1" smtClean="0"/>
              <a:t>characteristics</a:t>
            </a:r>
            <a:endParaRPr lang="en-GB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3" y="1240993"/>
            <a:ext cx="7297192" cy="29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307" y="1240993"/>
            <a:ext cx="1599085" cy="29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3"/>
          <p:cNvCxnSpPr/>
          <p:nvPr/>
        </p:nvCxnSpPr>
        <p:spPr>
          <a:xfrm flipH="1">
            <a:off x="7303056" y="2897177"/>
            <a:ext cx="0" cy="2401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8324849" y="1529025"/>
            <a:ext cx="11957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417056" y="3545249"/>
            <a:ext cx="0" cy="14485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6064176" y="3545249"/>
            <a:ext cx="0" cy="14485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906656" y="4193321"/>
            <a:ext cx="0" cy="3600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193056" y="2897177"/>
            <a:ext cx="0" cy="2401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9499056" y="1529025"/>
            <a:ext cx="0" cy="2901226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1428784" y="4886161"/>
            <a:ext cx="4638544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193056" y="5243353"/>
            <a:ext cx="7110000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H="1">
            <a:off x="8038458" y="1268161"/>
            <a:ext cx="17701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6773856" y="4193321"/>
            <a:ext cx="0" cy="3600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5146656" y="4193321"/>
            <a:ext cx="0" cy="3600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3526656" y="4193321"/>
            <a:ext cx="0" cy="3600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6780330" y="4508161"/>
            <a:ext cx="522726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5146656" y="4508161"/>
            <a:ext cx="1627200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3538555" y="4508161"/>
            <a:ext cx="1608101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1918555" y="4508161"/>
            <a:ext cx="1620000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8324849" y="2852161"/>
            <a:ext cx="100065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flipV="1">
            <a:off x="9232404" y="2852161"/>
            <a:ext cx="0" cy="1578089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flipV="1">
            <a:off x="9232404" y="1529025"/>
            <a:ext cx="0" cy="1323136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7569766" y="4430250"/>
            <a:ext cx="2238825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GB" sz="1600" b="1" dirty="0" smtClean="0"/>
              <a:t>GROUND</a:t>
            </a:r>
            <a:endParaRPr lang="en-GB" sz="1600" b="1" dirty="0"/>
          </a:p>
        </p:txBody>
      </p:sp>
      <p:cxnSp>
        <p:nvCxnSpPr>
          <p:cNvPr id="63" name="Connecteur droit avec flèche 62"/>
          <p:cNvCxnSpPr/>
          <p:nvPr/>
        </p:nvCxnSpPr>
        <p:spPr>
          <a:xfrm flipV="1">
            <a:off x="3024064" y="3497535"/>
            <a:ext cx="0" cy="60035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>
            <a:off x="6064176" y="4886161"/>
            <a:ext cx="1238880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V="1">
            <a:off x="9736584" y="1268161"/>
            <a:ext cx="0" cy="316209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/>
          <p:cNvSpPr txBox="1"/>
          <p:nvPr/>
        </p:nvSpPr>
        <p:spPr>
          <a:xfrm>
            <a:off x="6341808" y="4670717"/>
            <a:ext cx="58646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smtClean="0"/>
              <a:t>1156,3</a:t>
            </a:r>
            <a:endParaRPr lang="en-GB" sz="1400" dirty="0"/>
          </a:p>
        </p:txBody>
      </p:sp>
      <p:sp>
        <p:nvSpPr>
          <p:cNvPr id="71" name="ZoneTexte 70"/>
          <p:cNvSpPr txBox="1"/>
          <p:nvPr/>
        </p:nvSpPr>
        <p:spPr>
          <a:xfrm>
            <a:off x="6825669" y="4276740"/>
            <a:ext cx="4320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smtClean="0"/>
              <a:t>506,3</a:t>
            </a:r>
            <a:endParaRPr lang="en-GB" sz="1400" dirty="0"/>
          </a:p>
        </p:txBody>
      </p:sp>
      <p:sp>
        <p:nvSpPr>
          <p:cNvPr id="72" name="ZoneTexte 71"/>
          <p:cNvSpPr txBox="1"/>
          <p:nvPr/>
        </p:nvSpPr>
        <p:spPr>
          <a:xfrm>
            <a:off x="4126581" y="4670717"/>
            <a:ext cx="4320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smtClean="0"/>
              <a:t>4300</a:t>
            </a:r>
            <a:endParaRPr lang="en-GB" sz="1400" dirty="0"/>
          </a:p>
        </p:txBody>
      </p:sp>
      <p:sp>
        <p:nvSpPr>
          <p:cNvPr id="73" name="ZoneTexte 72"/>
          <p:cNvSpPr txBox="1"/>
          <p:nvPr/>
        </p:nvSpPr>
        <p:spPr>
          <a:xfrm>
            <a:off x="1559419" y="5027909"/>
            <a:ext cx="43938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smtClean="0"/>
              <a:t>6587,6 (valve flange to valve flange)</a:t>
            </a:r>
            <a:endParaRPr lang="en-GB" sz="1400" dirty="0"/>
          </a:p>
        </p:txBody>
      </p:sp>
      <p:sp>
        <p:nvSpPr>
          <p:cNvPr id="74" name="ZoneTexte 73"/>
          <p:cNvSpPr txBox="1"/>
          <p:nvPr/>
        </p:nvSpPr>
        <p:spPr>
          <a:xfrm>
            <a:off x="4126581" y="4292717"/>
            <a:ext cx="4320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smtClean="0"/>
              <a:t>1500</a:t>
            </a:r>
            <a:endParaRPr lang="en-GB" sz="1400" dirty="0"/>
          </a:p>
        </p:txBody>
      </p:sp>
      <p:sp>
        <p:nvSpPr>
          <p:cNvPr id="75" name="ZoneTexte 74"/>
          <p:cNvSpPr txBox="1"/>
          <p:nvPr/>
        </p:nvSpPr>
        <p:spPr>
          <a:xfrm>
            <a:off x="2484004" y="4292717"/>
            <a:ext cx="4320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smtClean="0"/>
              <a:t>1500</a:t>
            </a:r>
            <a:endParaRPr lang="en-GB" sz="1400" dirty="0"/>
          </a:p>
        </p:txBody>
      </p:sp>
      <p:sp>
        <p:nvSpPr>
          <p:cNvPr id="76" name="ZoneTexte 75"/>
          <p:cNvSpPr txBox="1"/>
          <p:nvPr/>
        </p:nvSpPr>
        <p:spPr>
          <a:xfrm>
            <a:off x="5521247" y="4292717"/>
            <a:ext cx="4320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smtClean="0"/>
              <a:t>1500</a:t>
            </a:r>
            <a:endParaRPr lang="en-GB" sz="1400" dirty="0"/>
          </a:p>
        </p:txBody>
      </p:sp>
      <p:sp>
        <p:nvSpPr>
          <p:cNvPr id="78" name="ZoneTexte 77"/>
          <p:cNvSpPr txBox="1"/>
          <p:nvPr/>
        </p:nvSpPr>
        <p:spPr>
          <a:xfrm rot="-5400000">
            <a:off x="9371608" y="2830685"/>
            <a:ext cx="5145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smtClean="0"/>
              <a:t>2969,5</a:t>
            </a:r>
            <a:endParaRPr lang="en-GB" sz="1400" dirty="0"/>
          </a:p>
        </p:txBody>
      </p:sp>
      <p:sp>
        <p:nvSpPr>
          <p:cNvPr id="79" name="ZoneTexte 78"/>
          <p:cNvSpPr txBox="1"/>
          <p:nvPr/>
        </p:nvSpPr>
        <p:spPr>
          <a:xfrm rot="-5400000">
            <a:off x="9175310" y="3087940"/>
            <a:ext cx="4320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smtClean="0"/>
              <a:t>2745</a:t>
            </a:r>
            <a:endParaRPr lang="en-GB" sz="1400" dirty="0"/>
          </a:p>
        </p:txBody>
      </p:sp>
      <p:sp>
        <p:nvSpPr>
          <p:cNvPr id="80" name="ZoneTexte 79"/>
          <p:cNvSpPr txBox="1"/>
          <p:nvPr/>
        </p:nvSpPr>
        <p:spPr>
          <a:xfrm rot="-5400000">
            <a:off x="8900814" y="3774139"/>
            <a:ext cx="4320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smtClean="0"/>
              <a:t>1500</a:t>
            </a:r>
            <a:endParaRPr lang="en-GB" sz="1400" dirty="0"/>
          </a:p>
        </p:txBody>
      </p:sp>
      <p:sp>
        <p:nvSpPr>
          <p:cNvPr id="81" name="ZoneTexte 80"/>
          <p:cNvSpPr txBox="1"/>
          <p:nvPr/>
        </p:nvSpPr>
        <p:spPr>
          <a:xfrm rot="-5400000">
            <a:off x="8908368" y="2082871"/>
            <a:ext cx="4320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smtClean="0"/>
              <a:t>1245</a:t>
            </a:r>
            <a:endParaRPr lang="en-GB" sz="1400" dirty="0"/>
          </a:p>
        </p:txBody>
      </p:sp>
      <p:sp>
        <p:nvSpPr>
          <p:cNvPr id="85" name="ZoneTexte 84"/>
          <p:cNvSpPr txBox="1"/>
          <p:nvPr/>
        </p:nvSpPr>
        <p:spPr>
          <a:xfrm rot="-5400000">
            <a:off x="2591786" y="3761563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smtClean="0">
                <a:cs typeface="Times New Roman"/>
              </a:rPr>
              <a:t>Ø1216</a:t>
            </a:r>
            <a:endParaRPr lang="en-GB" sz="1400" dirty="0"/>
          </a:p>
        </p:txBody>
      </p:sp>
      <p:sp>
        <p:nvSpPr>
          <p:cNvPr id="83" name="ZoneTexte 82"/>
          <p:cNvSpPr txBox="1"/>
          <p:nvPr/>
        </p:nvSpPr>
        <p:spPr>
          <a:xfrm>
            <a:off x="1733296" y="5373216"/>
            <a:ext cx="5040560" cy="1261884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For more information, see interface drawings: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24G9914  Tunnel version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24G9916  Test stand version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24G9919  Transportation version</a:t>
            </a:r>
            <a:endParaRPr lang="en-GB" b="1" dirty="0"/>
          </a:p>
        </p:txBody>
      </p:sp>
      <p:sp>
        <p:nvSpPr>
          <p:cNvPr id="84" name="ZoneTexte 83"/>
          <p:cNvSpPr txBox="1"/>
          <p:nvPr/>
        </p:nvSpPr>
        <p:spPr>
          <a:xfrm>
            <a:off x="2602451" y="1336664"/>
            <a:ext cx="18722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Weight: 6 tons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211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High and </a:t>
            </a:r>
            <a:r>
              <a:rPr lang="fr-FR" sz="2400" dirty="0" smtClean="0"/>
              <a:t>medium  beta</a:t>
            </a:r>
            <a:r>
              <a:rPr lang="fr-FR" sz="2400" cap="none" dirty="0" smtClean="0">
                <a:cs typeface="Times New Roman"/>
              </a:rPr>
              <a:t> </a:t>
            </a:r>
            <a:r>
              <a:rPr lang="en-GB" sz="2400" dirty="0"/>
              <a:t>standardization</a:t>
            </a:r>
          </a:p>
        </p:txBody>
      </p:sp>
      <p:pic>
        <p:nvPicPr>
          <p:cNvPr id="3" name="Image 2" descr="vue high et medium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12" t="11071" r="6385" b="11071"/>
          <a:stretch>
            <a:fillRect/>
          </a:stretch>
        </p:blipFill>
        <p:spPr>
          <a:xfrm>
            <a:off x="287947" y="1052736"/>
            <a:ext cx="8728058" cy="460851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44401" y="5301208"/>
            <a:ext cx="2326412" cy="1200329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High beta (0,86): 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5 cells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Length 1316,91mm </a:t>
            </a:r>
            <a:endParaRPr lang="en-GB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768441" y="5301208"/>
            <a:ext cx="232641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Medium beta (0,67): 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6 cells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Length 1259,40mm </a:t>
            </a:r>
            <a:endParaRPr lang="en-GB" b="1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8560135" y="2780928"/>
            <a:ext cx="0" cy="2304256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9016005" y="2780928"/>
            <a:ext cx="0" cy="2304256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8617191" y="5084043"/>
            <a:ext cx="398814" cy="0"/>
          </a:xfrm>
          <a:prstGeom prst="straightConnector1">
            <a:avLst/>
          </a:prstGeom>
          <a:ln w="1587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8439941" y="5081996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57,5 mm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5211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High and </a:t>
            </a:r>
            <a:r>
              <a:rPr lang="fr-FR" sz="2400" dirty="0" smtClean="0"/>
              <a:t>medium  beta</a:t>
            </a:r>
            <a:r>
              <a:rPr lang="fr-FR" sz="2400" cap="none" dirty="0" smtClean="0">
                <a:cs typeface="Times New Roman"/>
              </a:rPr>
              <a:t> </a:t>
            </a:r>
            <a:r>
              <a:rPr lang="en-GB" sz="2400" dirty="0"/>
              <a:t>standardization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826346" y="3070273"/>
            <a:ext cx="2728972" cy="155427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Identical sub-assemblies: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Vacuum vessel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Spaceframe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Thermal shield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Cryogenics circuits</a:t>
            </a: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803341" y="3372489"/>
            <a:ext cx="7488832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405381" y="3059282"/>
            <a:ext cx="936104" cy="626415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341485" y="2472390"/>
            <a:ext cx="3450466" cy="1800199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797869" y="3059282"/>
            <a:ext cx="864096" cy="626415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715607" y="3685696"/>
            <a:ext cx="315652" cy="1013359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989557" y="4272589"/>
            <a:ext cx="99725" cy="205198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513393" y="4699055"/>
            <a:ext cx="720080" cy="216024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709909" y="3628097"/>
            <a:ext cx="72008" cy="720080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362015" y="3622675"/>
            <a:ext cx="72008" cy="720080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280433" y="2390707"/>
            <a:ext cx="81582" cy="720080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825895" y="2390707"/>
            <a:ext cx="72008" cy="720080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943515" y="4477787"/>
            <a:ext cx="207640" cy="102599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333373" y="2998242"/>
            <a:ext cx="72008" cy="720080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5434023" y="4272589"/>
            <a:ext cx="357928" cy="70166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341484" y="2390707"/>
            <a:ext cx="480406" cy="81682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5371764" y="2390708"/>
            <a:ext cx="420186" cy="81682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2341485" y="4272589"/>
            <a:ext cx="360040" cy="70166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6661965" y="3012449"/>
            <a:ext cx="75077" cy="720080"/>
          </a:xfrm>
          <a:prstGeom prst="rect">
            <a:avLst/>
          </a:prstGeom>
          <a:solidFill>
            <a:schemeClr val="bg1"/>
          </a:solidFill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/>
          <p:cNvCxnSpPr/>
          <p:nvPr/>
        </p:nvCxnSpPr>
        <p:spPr>
          <a:xfrm flipH="1">
            <a:off x="1855432" y="1381443"/>
            <a:ext cx="16344" cy="3672408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507967" y="3928011"/>
            <a:ext cx="207640" cy="45719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489251" y="4529086"/>
            <a:ext cx="207640" cy="45719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24"/>
          <p:cNvCxnSpPr/>
          <p:nvPr/>
        </p:nvCxnSpPr>
        <p:spPr>
          <a:xfrm>
            <a:off x="2745913" y="3996469"/>
            <a:ext cx="0" cy="1394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2857929" y="2075133"/>
            <a:ext cx="3970" cy="5914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1330161" y="3628097"/>
            <a:ext cx="0" cy="22898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>
            <a:off x="1855432" y="4807067"/>
            <a:ext cx="9000" cy="15429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5398019" y="4143552"/>
            <a:ext cx="0" cy="17743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5326183" y="1381443"/>
            <a:ext cx="0" cy="13012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 flipV="1">
            <a:off x="3456930" y="4272589"/>
            <a:ext cx="367648" cy="4210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3818135" y="4690105"/>
            <a:ext cx="63421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41" idx="1"/>
          </p:cNvCxnSpPr>
          <p:nvPr/>
        </p:nvCxnSpPr>
        <p:spPr>
          <a:xfrm flipH="1" flipV="1">
            <a:off x="3151155" y="4565859"/>
            <a:ext cx="458246" cy="5548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1855431" y="1459579"/>
            <a:ext cx="3454407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1881372" y="2150576"/>
            <a:ext cx="980527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1313692" y="5557907"/>
            <a:ext cx="559741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1855432" y="5894297"/>
            <a:ext cx="353362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1863604" y="5236900"/>
            <a:ext cx="890482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endCxn id="19" idx="3"/>
          </p:cNvCxnSpPr>
          <p:nvPr/>
        </p:nvCxnSpPr>
        <p:spPr>
          <a:xfrm flipH="1">
            <a:off x="5791950" y="1499253"/>
            <a:ext cx="1475013" cy="9322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endCxn id="17" idx="2"/>
          </p:cNvCxnSpPr>
          <p:nvPr/>
        </p:nvCxnSpPr>
        <p:spPr>
          <a:xfrm flipH="1">
            <a:off x="5612987" y="1597467"/>
            <a:ext cx="1653976" cy="27452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3609401" y="4825548"/>
            <a:ext cx="1137703" cy="590349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r>
              <a:rPr lang="en-GB" sz="1800" dirty="0" smtClean="0"/>
              <a:t>Position of the nozzle</a:t>
            </a:r>
            <a:endParaRPr lang="en-GB" sz="1800" dirty="0"/>
          </a:p>
        </p:txBody>
      </p:sp>
      <p:sp>
        <p:nvSpPr>
          <p:cNvPr id="42" name="ZoneTexte 41"/>
          <p:cNvSpPr txBox="1"/>
          <p:nvPr/>
        </p:nvSpPr>
        <p:spPr>
          <a:xfrm>
            <a:off x="3867812" y="4428834"/>
            <a:ext cx="58453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Ø</a:t>
            </a:r>
            <a:r>
              <a:rPr lang="fr-FR" sz="1600" dirty="0" smtClean="0"/>
              <a:t>418</a:t>
            </a:r>
            <a:endParaRPr lang="fr-FR" sz="1600" dirty="0"/>
          </a:p>
        </p:txBody>
      </p:sp>
      <p:cxnSp>
        <p:nvCxnSpPr>
          <p:cNvPr id="43" name="Connecteur droit 42"/>
          <p:cNvCxnSpPr/>
          <p:nvPr/>
        </p:nvCxnSpPr>
        <p:spPr>
          <a:xfrm>
            <a:off x="5371764" y="2050420"/>
            <a:ext cx="0" cy="8826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H="1">
            <a:off x="5280365" y="2050420"/>
            <a:ext cx="68" cy="9745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>
            <a:off x="5076169" y="2145431"/>
            <a:ext cx="204195" cy="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flipH="1">
            <a:off x="5389052" y="2145431"/>
            <a:ext cx="647737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5500113" y="1927310"/>
            <a:ext cx="4256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20</a:t>
            </a:r>
            <a:endParaRPr lang="fr-FR" sz="1600" dirty="0"/>
          </a:p>
        </p:txBody>
      </p:sp>
      <p:sp>
        <p:nvSpPr>
          <p:cNvPr id="48" name="ZoneTexte 47"/>
          <p:cNvSpPr txBox="1"/>
          <p:nvPr/>
        </p:nvSpPr>
        <p:spPr>
          <a:xfrm>
            <a:off x="2152487" y="1894067"/>
            <a:ext cx="43829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188</a:t>
            </a:r>
            <a:endParaRPr lang="fr-FR" sz="1600" dirty="0"/>
          </a:p>
        </p:txBody>
      </p:sp>
      <p:sp>
        <p:nvSpPr>
          <p:cNvPr id="49" name="ZoneTexte 48"/>
          <p:cNvSpPr txBox="1"/>
          <p:nvPr/>
        </p:nvSpPr>
        <p:spPr>
          <a:xfrm>
            <a:off x="3526221" y="1213358"/>
            <a:ext cx="379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900</a:t>
            </a:r>
            <a:endParaRPr lang="fr-FR" sz="1600" dirty="0"/>
          </a:p>
        </p:txBody>
      </p:sp>
      <p:sp>
        <p:nvSpPr>
          <p:cNvPr id="50" name="ZoneTexte 49"/>
          <p:cNvSpPr txBox="1"/>
          <p:nvPr/>
        </p:nvSpPr>
        <p:spPr>
          <a:xfrm>
            <a:off x="181245" y="5311685"/>
            <a:ext cx="10081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120,3 (HB)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115,3 (MB)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121362" y="5016745"/>
            <a:ext cx="4001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180</a:t>
            </a:r>
            <a:endParaRPr lang="fr-FR" sz="1600" dirty="0"/>
          </a:p>
        </p:txBody>
      </p:sp>
      <p:sp>
        <p:nvSpPr>
          <p:cNvPr id="52" name="ZoneTexte 51"/>
          <p:cNvSpPr txBox="1"/>
          <p:nvPr/>
        </p:nvSpPr>
        <p:spPr>
          <a:xfrm>
            <a:off x="3298239" y="5671726"/>
            <a:ext cx="4559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908</a:t>
            </a:r>
            <a:endParaRPr lang="fr-FR" sz="1600" dirty="0"/>
          </a:p>
        </p:txBody>
      </p:sp>
      <p:sp>
        <p:nvSpPr>
          <p:cNvPr id="53" name="ZoneTexte 52"/>
          <p:cNvSpPr txBox="1"/>
          <p:nvPr/>
        </p:nvSpPr>
        <p:spPr>
          <a:xfrm>
            <a:off x="7310038" y="1177032"/>
            <a:ext cx="13681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latin typeface="Times New Roman"/>
                <a:cs typeface="Times New Roman"/>
              </a:rPr>
              <a:t>Blocks for half ring fasteners</a:t>
            </a:r>
            <a:endParaRPr lang="en-GB" sz="1600" dirty="0"/>
          </a:p>
        </p:txBody>
      </p:sp>
      <p:cxnSp>
        <p:nvCxnSpPr>
          <p:cNvPr id="54" name="Connecteur droit 53"/>
          <p:cNvCxnSpPr/>
          <p:nvPr/>
        </p:nvCxnSpPr>
        <p:spPr>
          <a:xfrm>
            <a:off x="6733771" y="1021403"/>
            <a:ext cx="0" cy="19910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1321926" y="1113747"/>
            <a:ext cx="5406881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4535742" y="2266492"/>
            <a:ext cx="326023" cy="205198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4452349" y="2173531"/>
            <a:ext cx="464725" cy="82733"/>
          </a:xfrm>
          <a:prstGeom prst="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3147159" y="1841200"/>
            <a:ext cx="1137703" cy="590349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r>
              <a:rPr lang="en-GB" sz="1800" dirty="0" smtClean="0"/>
              <a:t>Position of the nozzle</a:t>
            </a:r>
            <a:endParaRPr lang="en-GB" sz="1800" dirty="0"/>
          </a:p>
        </p:txBody>
      </p:sp>
      <p:cxnSp>
        <p:nvCxnSpPr>
          <p:cNvPr id="59" name="Connecteur droit avec flèche 58"/>
          <p:cNvCxnSpPr>
            <a:endCxn id="57" idx="1"/>
          </p:cNvCxnSpPr>
          <p:nvPr/>
        </p:nvCxnSpPr>
        <p:spPr>
          <a:xfrm flipV="1">
            <a:off x="4135242" y="2214898"/>
            <a:ext cx="317107" cy="515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 flipH="1">
            <a:off x="636952" y="5557907"/>
            <a:ext cx="7200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2482578" y="800397"/>
            <a:ext cx="3099279" cy="313350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r>
              <a:rPr lang="fr-FR" sz="1800" b="1" dirty="0" smtClean="0">
                <a:solidFill>
                  <a:srgbClr val="FF0000"/>
                </a:solidFill>
              </a:rPr>
              <a:t>1316,91 (HB)   /   1259,4 (MB)</a:t>
            </a:r>
            <a:endParaRPr lang="fr-FR" sz="1800" b="1" dirty="0">
              <a:solidFill>
                <a:srgbClr val="FF0000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7382045" y="1732454"/>
            <a:ext cx="1944217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Main identical dimensions</a:t>
            </a:r>
          </a:p>
          <a:p>
            <a:endParaRPr lang="en-GB" dirty="0" smtClean="0"/>
          </a:p>
          <a:p>
            <a:r>
              <a:rPr lang="en-GB" b="1" dirty="0" smtClean="0">
                <a:solidFill>
                  <a:srgbClr val="FF0000"/>
                </a:solidFill>
              </a:rPr>
              <a:t>Main differences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3" name="Flèche droite 62"/>
          <p:cNvSpPr/>
          <p:nvPr/>
        </p:nvSpPr>
        <p:spPr>
          <a:xfrm>
            <a:off x="6136056" y="4004751"/>
            <a:ext cx="662714" cy="3136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/>
          <p:cNvSpPr txBox="1"/>
          <p:nvPr/>
        </p:nvSpPr>
        <p:spPr>
          <a:xfrm>
            <a:off x="6538313" y="4678191"/>
            <a:ext cx="3017004" cy="6771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cap="all" dirty="0" smtClean="0"/>
              <a:t>Same mechanical interfaces in the tunnel</a:t>
            </a:r>
          </a:p>
        </p:txBody>
      </p:sp>
      <p:sp>
        <p:nvSpPr>
          <p:cNvPr id="65" name="Flèche droite 64"/>
          <p:cNvSpPr/>
          <p:nvPr/>
        </p:nvSpPr>
        <p:spPr>
          <a:xfrm>
            <a:off x="5797869" y="4881563"/>
            <a:ext cx="662714" cy="3136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6" name="Connecteur droit avec flèche 65"/>
          <p:cNvCxnSpPr/>
          <p:nvPr/>
        </p:nvCxnSpPr>
        <p:spPr>
          <a:xfrm>
            <a:off x="1871776" y="5574303"/>
            <a:ext cx="1182903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3039419" y="4438126"/>
            <a:ext cx="7916" cy="11605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67"/>
          <p:cNvSpPr txBox="1"/>
          <p:nvPr/>
        </p:nvSpPr>
        <p:spPr>
          <a:xfrm>
            <a:off x="2233473" y="5352497"/>
            <a:ext cx="4001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250</a:t>
            </a:r>
            <a:endParaRPr lang="fr-FR" sz="1600" dirty="0"/>
          </a:p>
        </p:txBody>
      </p:sp>
      <p:cxnSp>
        <p:nvCxnSpPr>
          <p:cNvPr id="69" name="Connecteur droit 68"/>
          <p:cNvCxnSpPr/>
          <p:nvPr/>
        </p:nvCxnSpPr>
        <p:spPr>
          <a:xfrm>
            <a:off x="4684711" y="1669475"/>
            <a:ext cx="0" cy="7212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>
            <a:off x="1873433" y="1741483"/>
            <a:ext cx="2811278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/>
        </p:nvSpPr>
        <p:spPr>
          <a:xfrm>
            <a:off x="3151155" y="1499253"/>
            <a:ext cx="379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/>
                <a:cs typeface="Times New Roman"/>
              </a:rPr>
              <a:t>794</a:t>
            </a:r>
            <a:endParaRPr lang="fr-FR" sz="1600" dirty="0"/>
          </a:p>
        </p:txBody>
      </p:sp>
      <p:cxnSp>
        <p:nvCxnSpPr>
          <p:cNvPr id="72" name="Connecteur droit 71"/>
          <p:cNvCxnSpPr/>
          <p:nvPr/>
        </p:nvCxnSpPr>
        <p:spPr>
          <a:xfrm>
            <a:off x="1333373" y="1021403"/>
            <a:ext cx="0" cy="22898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6550516" y="5509405"/>
            <a:ext cx="3004801" cy="9694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Specific components: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Inter cavities bellows</a:t>
            </a:r>
          </a:p>
          <a:p>
            <a:pPr marL="342900" indent="-342900">
              <a:buFontTx/>
              <a:buChar char="-"/>
            </a:pPr>
            <a:r>
              <a:rPr lang="en-GB" b="1" dirty="0" smtClean="0"/>
              <a:t>Cold/warm transitions</a:t>
            </a:r>
          </a:p>
        </p:txBody>
      </p:sp>
      <p:cxnSp>
        <p:nvCxnSpPr>
          <p:cNvPr id="74" name="Connecteur droit avec flèche 73"/>
          <p:cNvCxnSpPr/>
          <p:nvPr/>
        </p:nvCxnSpPr>
        <p:spPr>
          <a:xfrm flipH="1">
            <a:off x="1863604" y="6205979"/>
            <a:ext cx="3849316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oneTexte 74"/>
          <p:cNvSpPr txBox="1"/>
          <p:nvPr/>
        </p:nvSpPr>
        <p:spPr>
          <a:xfrm>
            <a:off x="2257531" y="5964949"/>
            <a:ext cx="20273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1500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couplers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08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Inter-</a:t>
            </a:r>
            <a:r>
              <a:rPr lang="fr-FR" sz="2800" dirty="0" err="1" smtClean="0"/>
              <a:t>cavities</a:t>
            </a:r>
            <a:r>
              <a:rPr lang="fr-FR" sz="2800" dirty="0" smtClean="0"/>
              <a:t>  </a:t>
            </a:r>
            <a:r>
              <a:rPr lang="fr-FR" sz="2800" dirty="0" err="1" smtClean="0"/>
              <a:t>bellows</a:t>
            </a:r>
            <a:endParaRPr lang="en-GB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5529064" y="836712"/>
            <a:ext cx="4104456" cy="216982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1500" dirty="0" smtClean="0"/>
              <a:t>Manufacturer WITZENMANN/HYDRA</a:t>
            </a:r>
          </a:p>
          <a:p>
            <a:pPr lvl="0"/>
            <a:r>
              <a:rPr lang="en-GB" sz="1500" dirty="0" smtClean="0"/>
              <a:t>Internal </a:t>
            </a:r>
            <a:r>
              <a:rPr lang="en-GB" sz="1500" dirty="0"/>
              <a:t>diameter 135mm</a:t>
            </a:r>
            <a:endParaRPr lang="fr-FR" sz="1500" dirty="0"/>
          </a:p>
          <a:p>
            <a:pPr lvl="0"/>
            <a:r>
              <a:rPr lang="en-GB" sz="1500" dirty="0"/>
              <a:t>External diameter </a:t>
            </a:r>
            <a:r>
              <a:rPr lang="en-GB" sz="1500" dirty="0" smtClean="0"/>
              <a:t>174mm</a:t>
            </a:r>
          </a:p>
          <a:p>
            <a:pPr lvl="0"/>
            <a:r>
              <a:rPr lang="en-GB" sz="1500" dirty="0" smtClean="0"/>
              <a:t>Corrugation </a:t>
            </a:r>
            <a:r>
              <a:rPr lang="en-GB" sz="1500" dirty="0"/>
              <a:t>length 13mm</a:t>
            </a:r>
            <a:endParaRPr lang="fr-FR" sz="1500" dirty="0"/>
          </a:p>
          <a:p>
            <a:pPr lvl="0"/>
            <a:r>
              <a:rPr lang="en-GB" sz="1500" dirty="0"/>
              <a:t>Thickness 2x0.3mm</a:t>
            </a:r>
            <a:endParaRPr lang="fr-FR" sz="1500" dirty="0"/>
          </a:p>
          <a:p>
            <a:pPr lvl="0"/>
            <a:r>
              <a:rPr lang="en-GB" sz="1500" dirty="0"/>
              <a:t>Axial stroke per corrugation +/- </a:t>
            </a:r>
            <a:r>
              <a:rPr lang="en-GB" sz="1500" dirty="0" smtClean="0"/>
              <a:t>3mm max.</a:t>
            </a:r>
            <a:endParaRPr lang="fr-FR" sz="1500" dirty="0"/>
          </a:p>
          <a:p>
            <a:pPr lvl="0"/>
            <a:r>
              <a:rPr lang="en-GB" sz="1500" dirty="0"/>
              <a:t>Axial stiffness per corrugation 210N/mm</a:t>
            </a:r>
            <a:endParaRPr lang="fr-FR" sz="1500" dirty="0"/>
          </a:p>
          <a:p>
            <a:pPr lvl="0"/>
            <a:r>
              <a:rPr lang="en-GB" sz="1500" dirty="0" smtClean="0"/>
              <a:t>Radial </a:t>
            </a:r>
            <a:r>
              <a:rPr lang="en-GB" sz="1500" dirty="0"/>
              <a:t>stroke per corrugation +/-</a:t>
            </a:r>
            <a:r>
              <a:rPr lang="en-GB" sz="1500" dirty="0" smtClean="0"/>
              <a:t>0.08mm max.</a:t>
            </a:r>
            <a:endParaRPr lang="fr-FR" sz="1500" dirty="0"/>
          </a:p>
          <a:p>
            <a:pPr lvl="0"/>
            <a:r>
              <a:rPr lang="en-GB" sz="1500" dirty="0"/>
              <a:t>Radial stiffness per corrugation </a:t>
            </a:r>
            <a:r>
              <a:rPr lang="en-GB" sz="1500" dirty="0" smtClean="0"/>
              <a:t>44500N/mm</a:t>
            </a:r>
            <a:endParaRPr lang="en-GB" sz="1500" dirty="0"/>
          </a:p>
        </p:txBody>
      </p:sp>
      <p:pic>
        <p:nvPicPr>
          <p:cNvPr id="4" name="Image 3" descr="soufflet 190 VIS H.jpg"/>
          <p:cNvPicPr>
            <a:picLocks noChangeAspect="1"/>
          </p:cNvPicPr>
          <p:nvPr/>
        </p:nvPicPr>
        <p:blipFill rotWithShape="1">
          <a:blip r:embed="rId2" cstate="print"/>
          <a:srcRect l="17851" t="35522" r="27097" b="7836"/>
          <a:stretch/>
        </p:blipFill>
        <p:spPr>
          <a:xfrm>
            <a:off x="781760" y="1196752"/>
            <a:ext cx="3932526" cy="21865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368419" y="3068960"/>
            <a:ext cx="4752528" cy="1723549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GB" sz="1600" b="1" dirty="0" smtClean="0"/>
              <a:t>HIGH BETA</a:t>
            </a:r>
          </a:p>
          <a:p>
            <a:pPr lvl="0"/>
            <a:r>
              <a:rPr lang="en-GB" sz="1500" dirty="0" smtClean="0"/>
              <a:t>Number of corrugations: 6</a:t>
            </a:r>
            <a:endParaRPr lang="fr-FR" sz="1500" dirty="0"/>
          </a:p>
          <a:p>
            <a:pPr lvl="0"/>
            <a:r>
              <a:rPr lang="en-GB" sz="1500" dirty="0" smtClean="0"/>
              <a:t>Overall length 183mm (at rest)</a:t>
            </a:r>
          </a:p>
          <a:p>
            <a:pPr lvl="0"/>
            <a:r>
              <a:rPr lang="en-GB" sz="1500" dirty="0" smtClean="0"/>
              <a:t>Axial stroke for 6 corrugations +/-18mm</a:t>
            </a:r>
            <a:endParaRPr lang="fr-FR" sz="1500" dirty="0"/>
          </a:p>
          <a:p>
            <a:pPr lvl="0"/>
            <a:r>
              <a:rPr lang="en-GB" sz="1500" dirty="0" smtClean="0"/>
              <a:t>Axial </a:t>
            </a:r>
            <a:r>
              <a:rPr lang="en-GB" sz="1500" dirty="0"/>
              <a:t>stiffness for 6 corrugations 35N/mm</a:t>
            </a:r>
            <a:endParaRPr lang="fr-FR" sz="1500" dirty="0"/>
          </a:p>
          <a:p>
            <a:pPr lvl="0"/>
            <a:r>
              <a:rPr lang="en-GB" sz="1500" dirty="0"/>
              <a:t>Radial stroke </a:t>
            </a:r>
            <a:r>
              <a:rPr lang="en-GB" sz="1500" dirty="0" smtClean="0"/>
              <a:t>for 6 corrugations </a:t>
            </a:r>
            <a:r>
              <a:rPr lang="en-GB" sz="1500" dirty="0"/>
              <a:t>+/-</a:t>
            </a:r>
            <a:r>
              <a:rPr lang="en-GB" sz="1500" dirty="0" smtClean="0"/>
              <a:t>0.48mm</a:t>
            </a:r>
            <a:endParaRPr lang="fr-FR" sz="1500" dirty="0"/>
          </a:p>
          <a:p>
            <a:pPr lvl="0"/>
            <a:r>
              <a:rPr lang="en-GB" sz="1500" dirty="0"/>
              <a:t>Radial stiffness </a:t>
            </a:r>
            <a:r>
              <a:rPr lang="en-GB" sz="1500" dirty="0" smtClean="0"/>
              <a:t>for 6 corrugations 7417N/mm</a:t>
            </a:r>
            <a:endParaRPr lang="en-GB" sz="1500" dirty="0"/>
          </a:p>
        </p:txBody>
      </p:sp>
      <p:sp>
        <p:nvSpPr>
          <p:cNvPr id="7" name="ZoneTexte 6"/>
          <p:cNvSpPr txBox="1"/>
          <p:nvPr/>
        </p:nvSpPr>
        <p:spPr>
          <a:xfrm>
            <a:off x="4520952" y="4857656"/>
            <a:ext cx="4752528" cy="17235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GB" sz="1600" b="1" dirty="0" smtClean="0"/>
              <a:t>MEDIUM BETA</a:t>
            </a:r>
          </a:p>
          <a:p>
            <a:pPr lvl="0"/>
            <a:r>
              <a:rPr lang="en-GB" sz="1500" dirty="0" smtClean="0"/>
              <a:t>Number of corrugations: 10</a:t>
            </a:r>
            <a:endParaRPr lang="fr-FR" sz="1500" dirty="0"/>
          </a:p>
          <a:p>
            <a:pPr lvl="0"/>
            <a:r>
              <a:rPr lang="en-GB" sz="1500" dirty="0" smtClean="0"/>
              <a:t>Overall length 240,5mm</a:t>
            </a:r>
          </a:p>
          <a:p>
            <a:pPr lvl="0"/>
            <a:r>
              <a:rPr lang="en-GB" sz="1500" dirty="0" smtClean="0"/>
              <a:t>Axial stroke for 10 corrugations +/- 30mm</a:t>
            </a:r>
            <a:endParaRPr lang="fr-FR" sz="1500" dirty="0"/>
          </a:p>
          <a:p>
            <a:pPr lvl="0"/>
            <a:r>
              <a:rPr lang="en-GB" sz="1500" dirty="0" smtClean="0"/>
              <a:t>Axial </a:t>
            </a:r>
            <a:r>
              <a:rPr lang="en-GB" sz="1500" dirty="0"/>
              <a:t>stiffness for </a:t>
            </a:r>
            <a:r>
              <a:rPr lang="en-GB" sz="1500" dirty="0" smtClean="0"/>
              <a:t>10 </a:t>
            </a:r>
            <a:r>
              <a:rPr lang="en-GB" sz="1500" dirty="0"/>
              <a:t>corrugations </a:t>
            </a:r>
            <a:r>
              <a:rPr lang="en-GB" sz="1500" dirty="0" smtClean="0"/>
              <a:t>21N/mm</a:t>
            </a:r>
            <a:endParaRPr lang="fr-FR" sz="1500" dirty="0"/>
          </a:p>
          <a:p>
            <a:pPr lvl="0"/>
            <a:r>
              <a:rPr lang="en-GB" sz="1500" dirty="0"/>
              <a:t>Radial stroke </a:t>
            </a:r>
            <a:r>
              <a:rPr lang="en-GB" sz="1500" dirty="0" smtClean="0"/>
              <a:t>for 10 corrugations </a:t>
            </a:r>
            <a:r>
              <a:rPr lang="en-GB" sz="1500" dirty="0"/>
              <a:t>+/-</a:t>
            </a:r>
            <a:r>
              <a:rPr lang="en-GB" sz="1500" dirty="0" smtClean="0"/>
              <a:t>0.80mm</a:t>
            </a:r>
            <a:endParaRPr lang="fr-FR" sz="1500" dirty="0"/>
          </a:p>
          <a:p>
            <a:pPr lvl="0"/>
            <a:r>
              <a:rPr lang="en-GB" sz="1500" dirty="0"/>
              <a:t>Radial stiffness </a:t>
            </a:r>
            <a:r>
              <a:rPr lang="en-GB" sz="1500" dirty="0" smtClean="0"/>
              <a:t>for 10 corrugations 4450N/mm</a:t>
            </a:r>
            <a:endParaRPr lang="en-GB" sz="15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3" y="3383282"/>
            <a:ext cx="2893129" cy="208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28464" y="5719430"/>
            <a:ext cx="3239955" cy="9694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Hexagonal aluminium seals for bellows and transitions</a:t>
            </a:r>
          </a:p>
          <a:p>
            <a:pPr algn="ctr"/>
            <a:r>
              <a:rPr lang="en-GB" dirty="0" smtClean="0"/>
              <a:t>(XFEL Type)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6332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Cold / warm  transitions</a:t>
            </a:r>
            <a:endParaRPr lang="en-GB" sz="2800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2" y="1052736"/>
            <a:ext cx="5328882" cy="433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6456" y="5446910"/>
            <a:ext cx="684076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Weight: 	5.8 Kg without the flat cover and the vacuum valve</a:t>
            </a:r>
            <a:endParaRPr lang="fr-FR" dirty="0"/>
          </a:p>
          <a:p>
            <a:r>
              <a:rPr lang="en-US" dirty="0"/>
              <a:t>	25.5 Kg with the flat cover and without the vacuum valve</a:t>
            </a:r>
            <a:endParaRPr lang="fr-FR" dirty="0"/>
          </a:p>
          <a:p>
            <a:r>
              <a:rPr lang="en-US" dirty="0"/>
              <a:t>	49 Kg with the flat cover and the vacuum </a:t>
            </a:r>
            <a:r>
              <a:rPr lang="en-US" dirty="0" smtClean="0"/>
              <a:t>valve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6180950" y="1912071"/>
            <a:ext cx="354466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BELLOWS</a:t>
            </a:r>
          </a:p>
          <a:p>
            <a:endParaRPr lang="en-GB" dirty="0"/>
          </a:p>
          <a:p>
            <a:pPr lvl="0"/>
            <a:r>
              <a:rPr lang="en-US" sz="1400" dirty="0" smtClean="0"/>
              <a:t>Metal</a:t>
            </a:r>
            <a:r>
              <a:rPr lang="en-US" sz="1400" dirty="0"/>
              <a:t>: stainless steel</a:t>
            </a:r>
            <a:endParaRPr lang="fr-FR" sz="1400" dirty="0"/>
          </a:p>
          <a:p>
            <a:pPr lvl="0"/>
            <a:r>
              <a:rPr lang="en-US" sz="1400" dirty="0"/>
              <a:t>Type: corrugated bellows</a:t>
            </a:r>
            <a:endParaRPr lang="fr-FR" sz="1400" dirty="0"/>
          </a:p>
          <a:p>
            <a:pPr lvl="0"/>
            <a:r>
              <a:rPr lang="en-US" sz="1400" dirty="0"/>
              <a:t>Internal diameter: 105mm</a:t>
            </a:r>
            <a:endParaRPr lang="fr-FR" sz="1400" dirty="0"/>
          </a:p>
          <a:p>
            <a:pPr lvl="0"/>
            <a:r>
              <a:rPr lang="en-US" sz="1400" dirty="0"/>
              <a:t>External diameter: 132mm</a:t>
            </a:r>
            <a:endParaRPr lang="fr-FR" sz="1400" dirty="0"/>
          </a:p>
          <a:p>
            <a:pPr lvl="0"/>
            <a:r>
              <a:rPr lang="en-US" sz="1400" dirty="0"/>
              <a:t>Thickness: 0.3mm</a:t>
            </a:r>
            <a:endParaRPr lang="fr-FR" sz="1400" dirty="0"/>
          </a:p>
          <a:p>
            <a:pPr lvl="0"/>
            <a:r>
              <a:rPr lang="en-US" sz="1400" dirty="0"/>
              <a:t>Corrugation length: 6.3mm</a:t>
            </a:r>
            <a:endParaRPr lang="fr-FR" sz="1400" dirty="0"/>
          </a:p>
          <a:p>
            <a:pPr lvl="0"/>
            <a:r>
              <a:rPr lang="en-US" sz="1400" dirty="0"/>
              <a:t>Number of corrugations: 5</a:t>
            </a:r>
            <a:endParaRPr lang="fr-FR" sz="1400" dirty="0"/>
          </a:p>
          <a:p>
            <a:pPr lvl="0"/>
            <a:r>
              <a:rPr lang="en-US" sz="1400" dirty="0"/>
              <a:t>Axial spring rate per corrugation: 240N/mm</a:t>
            </a:r>
            <a:endParaRPr lang="fr-FR" sz="1400" dirty="0"/>
          </a:p>
          <a:p>
            <a:pPr lvl="0"/>
            <a:r>
              <a:rPr lang="en-US" sz="1400" dirty="0"/>
              <a:t>Axial spring rate for 5 corrugations: </a:t>
            </a:r>
            <a:r>
              <a:rPr lang="en-US" sz="1400" dirty="0" smtClean="0"/>
              <a:t>48N/mm</a:t>
            </a:r>
            <a:endParaRPr lang="en-GB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5889104" y="1196752"/>
            <a:ext cx="3600400" cy="6771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Located at each extremity of the cryomodules</a:t>
            </a:r>
            <a:endParaRPr lang="en-GB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7545288" y="5593104"/>
            <a:ext cx="21803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Specific supporting tools</a:t>
            </a:r>
            <a:endParaRPr lang="en-GB" dirty="0"/>
          </a:p>
        </p:txBody>
      </p:sp>
      <p:sp>
        <p:nvSpPr>
          <p:cNvPr id="8" name="Flèche droite 7"/>
          <p:cNvSpPr/>
          <p:nvPr/>
        </p:nvSpPr>
        <p:spPr>
          <a:xfrm>
            <a:off x="6897216" y="5855786"/>
            <a:ext cx="504056" cy="1655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/>
          <p:cNvSpPr txBox="1"/>
          <p:nvPr/>
        </p:nvSpPr>
        <p:spPr>
          <a:xfrm>
            <a:off x="4448944" y="3318878"/>
            <a:ext cx="2520280" cy="384721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dirty="0" smtClean="0"/>
              <a:t>External vacuum valve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4808984" y="4725144"/>
            <a:ext cx="57606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Air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5889104" y="4726931"/>
            <a:ext cx="3947744" cy="677108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dirty="0" smtClean="0"/>
              <a:t>2 identical transitions for high beta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2 different for medium beta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975327"/>
      </p:ext>
    </p:extLst>
  </p:cSld>
  <p:clrMapOvr>
    <a:masterClrMapping/>
  </p:clrMapOvr>
</p:sld>
</file>

<file path=ppt/theme/theme1.xml><?xml version="1.0" encoding="utf-8"?>
<a:theme xmlns:a="http://schemas.openxmlformats.org/drawingml/2006/main" name="Présentation E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old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ESS</Template>
  <TotalTime>29063</TotalTime>
  <Words>2323</Words>
  <Application>Microsoft Office PowerPoint</Application>
  <PresentationFormat>Format A4 (210 x 297 mm)</PresentationFormat>
  <Paragraphs>646</Paragraphs>
  <Slides>39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Présentation ESS</vt:lpstr>
      <vt:lpstr>ESS  elliptical  cryomodule</vt:lpstr>
      <vt:lpstr>ESS  elliptical  cryomodule</vt:lpstr>
      <vt:lpstr>ESS  elliptical  cryomodule</vt:lpstr>
      <vt:lpstr>ESS  elliptical  cryomodule</vt:lpstr>
      <vt:lpstr>Main  characteristics</vt:lpstr>
      <vt:lpstr>High and medium  beta standardization</vt:lpstr>
      <vt:lpstr>High and medium  beta standardization</vt:lpstr>
      <vt:lpstr>Inter-cavities  bellows</vt:lpstr>
      <vt:lpstr>Cold / warm  transitions</vt:lpstr>
      <vt:lpstr>Cold / warm  transitions</vt:lpstr>
      <vt:lpstr>Cavity  string  supporting  system</vt:lpstr>
      <vt:lpstr>Cavity  string  supporting  system</vt:lpstr>
      <vt:lpstr>Cavity  string  supporting  system</vt:lpstr>
      <vt:lpstr>Cavity  string  supporting  system</vt:lpstr>
      <vt:lpstr>Cavity  string  supporting  system</vt:lpstr>
      <vt:lpstr>Axial  positioning</vt:lpstr>
      <vt:lpstr>Axial  blocking</vt:lpstr>
      <vt:lpstr>Atmospheric pressure compensation</vt:lpstr>
      <vt:lpstr>Atmospheric pressure compensation</vt:lpstr>
      <vt:lpstr>Atmospheric pressure compensation</vt:lpstr>
      <vt:lpstr>spaceframe</vt:lpstr>
      <vt:lpstr>Spaceframe  locking</vt:lpstr>
      <vt:lpstr>Spaceframe mechanical  behaviour</vt:lpstr>
      <vt:lpstr>Thermal  shield</vt:lpstr>
      <vt:lpstr>Thermal  shield hanging &amp;  thermalization</vt:lpstr>
      <vt:lpstr>Thermal  shield thermal  aspects</vt:lpstr>
      <vt:lpstr>Thermal  shield thermal  aspects  -  stress</vt:lpstr>
      <vt:lpstr>Spaceframe  &amp;  thermal  shield</vt:lpstr>
      <vt:lpstr>Vacuum vessel</vt:lpstr>
      <vt:lpstr>Vacuum  sealing</vt:lpstr>
      <vt:lpstr>Pumping  &amp;  connecting  ports</vt:lpstr>
      <vt:lpstr>Transportation additional  links</vt:lpstr>
      <vt:lpstr>transportation</vt:lpstr>
      <vt:lpstr>transportation</vt:lpstr>
      <vt:lpstr>Heat  balance</vt:lpstr>
      <vt:lpstr>Diphasic  pipe &amp;  jumper  connection</vt:lpstr>
      <vt:lpstr>M-ecctd  instrumentation</vt:lpstr>
      <vt:lpstr>ESS  elliptical  cryomodule</vt:lpstr>
      <vt:lpstr>ESS  elliptical  cryomodule</vt:lpstr>
    </vt:vector>
  </TitlesOfParts>
  <Company>IPN Orsay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Gilles OLIVIER</dc:creator>
  <cp:lastModifiedBy>Gilles Olivier</cp:lastModifiedBy>
  <cp:revision>900</cp:revision>
  <cp:lastPrinted>2017-03-31T09:36:10Z</cp:lastPrinted>
  <dcterms:created xsi:type="dcterms:W3CDTF">2012-05-10T08:32:08Z</dcterms:created>
  <dcterms:modified xsi:type="dcterms:W3CDTF">2017-03-31T14:37:09Z</dcterms:modified>
</cp:coreProperties>
</file>