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67" r:id="rId2"/>
    <p:sldId id="307" r:id="rId3"/>
    <p:sldId id="347" r:id="rId4"/>
    <p:sldId id="308" r:id="rId5"/>
    <p:sldId id="316" r:id="rId6"/>
    <p:sldId id="309" r:id="rId7"/>
    <p:sldId id="325" r:id="rId8"/>
    <p:sldId id="338" r:id="rId9"/>
    <p:sldId id="344" r:id="rId10"/>
    <p:sldId id="339" r:id="rId11"/>
    <p:sldId id="346" r:id="rId12"/>
    <p:sldId id="340" r:id="rId13"/>
    <p:sldId id="341" r:id="rId14"/>
    <p:sldId id="342" r:id="rId15"/>
    <p:sldId id="345" r:id="rId16"/>
    <p:sldId id="333" r:id="rId17"/>
    <p:sldId id="334" r:id="rId18"/>
    <p:sldId id="331" r:id="rId19"/>
    <p:sldId id="335" r:id="rId20"/>
    <p:sldId id="336" r:id="rId21"/>
    <p:sldId id="328" r:id="rId22"/>
    <p:sldId id="329" r:id="rId23"/>
    <p:sldId id="330" r:id="rId24"/>
    <p:sldId id="326" r:id="rId25"/>
    <p:sldId id="332" r:id="rId26"/>
    <p:sldId id="337" r:id="rId27"/>
    <p:sldId id="324" r:id="rId28"/>
  </p:sldIdLst>
  <p:sldSz cx="9906000" cy="6858000" type="A4"/>
  <p:notesSz cx="7099300" cy="10234613"/>
  <p:defaultTextStyle>
    <a:defPPr>
      <a:defRPr lang="fr-FR"/>
    </a:defPPr>
    <a:lvl1pPr marL="0" algn="l" defTabSz="95762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78815" algn="l" defTabSz="95762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57629" algn="l" defTabSz="95762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36442" algn="l" defTabSz="95762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15256" algn="l" defTabSz="95762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394070" algn="l" defTabSz="95762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872884" algn="l" defTabSz="95762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51698" algn="l" defTabSz="95762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830513" algn="l" defTabSz="95762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CCFFCC"/>
    <a:srgbClr val="FF9933"/>
    <a:srgbClr val="FFFFCC"/>
    <a:srgbClr val="E9EDF4"/>
    <a:srgbClr val="D0D8E8"/>
    <a:srgbClr val="99FF99"/>
    <a:srgbClr val="FFFF00"/>
    <a:srgbClr val="66FF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88" autoAdjust="0"/>
    <p:restoredTop sz="94660"/>
  </p:normalViewPr>
  <p:slideViewPr>
    <p:cSldViewPr>
      <p:cViewPr varScale="1">
        <p:scale>
          <a:sx n="116" d="100"/>
          <a:sy n="116" d="100"/>
        </p:scale>
        <p:origin x="1098" y="108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-3924" y="-84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1731"/>
          </a:xfrm>
          <a:prstGeom prst="rect">
            <a:avLst/>
          </a:prstGeom>
        </p:spPr>
        <p:txBody>
          <a:bodyPr vert="horz" lIns="98584" tIns="49292" rIns="98584" bIns="49292" rtlCol="0"/>
          <a:lstStyle>
            <a:lvl1pPr algn="l">
              <a:defRPr sz="1300"/>
            </a:lvl1pPr>
          </a:lstStyle>
          <a:p>
            <a:r>
              <a:rPr lang="fr-FR" dirty="0" smtClean="0"/>
              <a:t>RAPPEL TITRE PRESENTATION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295" y="0"/>
            <a:ext cx="3076363" cy="511731"/>
          </a:xfrm>
          <a:prstGeom prst="rect">
            <a:avLst/>
          </a:prstGeom>
        </p:spPr>
        <p:txBody>
          <a:bodyPr vert="horz" lIns="98584" tIns="49292" rIns="98584" bIns="49292" rtlCol="0"/>
          <a:lstStyle>
            <a:lvl1pPr algn="r">
              <a:defRPr sz="1300"/>
            </a:lvl1pPr>
          </a:lstStyle>
          <a:p>
            <a:fld id="{67DB5D63-60BE-4C57-A997-92231B26DA3C}" type="datetime2">
              <a:rPr lang="fr-FR" smtClean="0"/>
              <a:pPr/>
              <a:t>dimanche 2 avril 2017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9721107"/>
            <a:ext cx="3076363" cy="511731"/>
          </a:xfrm>
          <a:prstGeom prst="rect">
            <a:avLst/>
          </a:prstGeom>
        </p:spPr>
        <p:txBody>
          <a:bodyPr vert="horz" lIns="98584" tIns="49292" rIns="98584" bIns="49292" rtlCol="0" anchor="b"/>
          <a:lstStyle>
            <a:lvl1pPr algn="l">
              <a:defRPr sz="13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295" y="9721107"/>
            <a:ext cx="3076363" cy="511731"/>
          </a:xfrm>
          <a:prstGeom prst="rect">
            <a:avLst/>
          </a:prstGeom>
        </p:spPr>
        <p:txBody>
          <a:bodyPr vert="horz" lIns="98584" tIns="49292" rIns="98584" bIns="49292" rtlCol="0" anchor="b"/>
          <a:lstStyle>
            <a:lvl1pPr algn="r">
              <a:defRPr sz="1300"/>
            </a:lvl1pPr>
          </a:lstStyle>
          <a:p>
            <a:fld id="{D91B2635-543E-4A9F-B21D-C51ACD2CDC1A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371143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1731"/>
          </a:xfrm>
          <a:prstGeom prst="rect">
            <a:avLst/>
          </a:prstGeom>
        </p:spPr>
        <p:txBody>
          <a:bodyPr vert="horz" lIns="98584" tIns="49292" rIns="98584" bIns="49292" rtlCol="0"/>
          <a:lstStyle>
            <a:lvl1pPr algn="l">
              <a:defRPr sz="1300"/>
            </a:lvl1pPr>
          </a:lstStyle>
          <a:p>
            <a:r>
              <a:rPr lang="fr-FR" dirty="0" smtClean="0"/>
              <a:t>RAPPEL TITRE PRESENTATION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295" y="0"/>
            <a:ext cx="3076363" cy="511731"/>
          </a:xfrm>
          <a:prstGeom prst="rect">
            <a:avLst/>
          </a:prstGeom>
        </p:spPr>
        <p:txBody>
          <a:bodyPr vert="horz" lIns="98584" tIns="49292" rIns="98584" bIns="49292" rtlCol="0"/>
          <a:lstStyle>
            <a:lvl1pPr algn="r">
              <a:defRPr sz="1300"/>
            </a:lvl1pPr>
          </a:lstStyle>
          <a:p>
            <a:fld id="{E492D0C1-7A7C-4972-903F-C3749957E117}" type="datetime2">
              <a:rPr lang="fr-FR" smtClean="0"/>
              <a:pPr/>
              <a:t>dimanche 2 avril 2017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766763"/>
            <a:ext cx="554355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8584" tIns="49292" rIns="98584" bIns="49292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931" y="4861442"/>
            <a:ext cx="5679440" cy="4605576"/>
          </a:xfrm>
          <a:prstGeom prst="rect">
            <a:avLst/>
          </a:prstGeom>
        </p:spPr>
        <p:txBody>
          <a:bodyPr vert="horz" lIns="98584" tIns="49292" rIns="98584" bIns="49292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721107"/>
            <a:ext cx="3076363" cy="511731"/>
          </a:xfrm>
          <a:prstGeom prst="rect">
            <a:avLst/>
          </a:prstGeom>
        </p:spPr>
        <p:txBody>
          <a:bodyPr vert="horz" lIns="98584" tIns="49292" rIns="98584" bIns="49292" rtlCol="0" anchor="b"/>
          <a:lstStyle>
            <a:lvl1pPr algn="l">
              <a:defRPr sz="13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295" y="9721107"/>
            <a:ext cx="3076363" cy="511731"/>
          </a:xfrm>
          <a:prstGeom prst="rect">
            <a:avLst/>
          </a:prstGeom>
        </p:spPr>
        <p:txBody>
          <a:bodyPr vert="horz" lIns="98584" tIns="49292" rIns="98584" bIns="49292" rtlCol="0" anchor="b"/>
          <a:lstStyle>
            <a:lvl1pPr algn="r">
              <a:defRPr sz="1300"/>
            </a:lvl1pPr>
          </a:lstStyle>
          <a:p>
            <a:fld id="{030063EC-8BBD-421C-BFD5-2B87C88F0AD6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6031760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5762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78815" algn="l" defTabSz="95762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57629" algn="l" defTabSz="95762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36442" algn="l" defTabSz="95762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15256" algn="l" defTabSz="95762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394070" algn="l" defTabSz="95762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872884" algn="l" defTabSz="95762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351698" algn="l" defTabSz="95762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830513" algn="l" defTabSz="95762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063EC-8BBD-421C-BFD5-2B87C88F0AD6}" type="slidenum">
              <a:rPr lang="fr-FR" smtClean="0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673493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063EC-8BBD-421C-BFD5-2B87C88F0AD6}" type="slidenum">
              <a:rPr lang="fr-FR" smtClean="0"/>
              <a:pPr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651908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063EC-8BBD-421C-BFD5-2B87C88F0AD6}" type="slidenum">
              <a:rPr lang="fr-FR" smtClean="0"/>
              <a:pPr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847596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063EC-8BBD-421C-BFD5-2B87C88F0AD6}" type="slidenum">
              <a:rPr lang="fr-FR" smtClean="0"/>
              <a:pPr/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302810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063EC-8BBD-421C-BFD5-2B87C88F0AD6}" type="slidenum">
              <a:rPr lang="fr-FR" smtClean="0"/>
              <a:pPr/>
              <a:t>13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826215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063EC-8BBD-421C-BFD5-2B87C88F0AD6}" type="slidenum">
              <a:rPr lang="fr-FR" smtClean="0"/>
              <a:pPr/>
              <a:t>14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312725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063EC-8BBD-421C-BFD5-2B87C88F0AD6}" type="slidenum">
              <a:rPr lang="fr-FR" smtClean="0"/>
              <a:pPr/>
              <a:t>15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731485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063EC-8BBD-421C-BFD5-2B87C88F0AD6}" type="slidenum">
              <a:rPr lang="fr-FR" smtClean="0"/>
              <a:pPr/>
              <a:t>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28811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063EC-8BBD-421C-BFD5-2B87C88F0AD6}" type="slidenum">
              <a:rPr lang="fr-FR" smtClean="0"/>
              <a:pPr/>
              <a:t>17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23547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063EC-8BBD-421C-BFD5-2B87C88F0AD6}" type="slidenum">
              <a:rPr lang="fr-FR" smtClean="0"/>
              <a:pPr/>
              <a:t>18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863242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063EC-8BBD-421C-BFD5-2B87C88F0AD6}" type="slidenum">
              <a:rPr lang="fr-FR" smtClean="0"/>
              <a:pPr/>
              <a:t>19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661865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063EC-8BBD-421C-BFD5-2B87C88F0AD6}" type="slidenum">
              <a:rPr lang="fr-FR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241502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063EC-8BBD-421C-BFD5-2B87C88F0AD6}" type="slidenum">
              <a:rPr lang="fr-FR" smtClean="0"/>
              <a:pPr/>
              <a:t>20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612727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063EC-8BBD-421C-BFD5-2B87C88F0AD6}" type="slidenum">
              <a:rPr lang="fr-FR" smtClean="0"/>
              <a:pPr/>
              <a:t>21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992721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063EC-8BBD-421C-BFD5-2B87C88F0AD6}" type="slidenum">
              <a:rPr lang="fr-FR" smtClean="0"/>
              <a:pPr/>
              <a:t>22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847118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063EC-8BBD-421C-BFD5-2B87C88F0AD6}" type="slidenum">
              <a:rPr lang="fr-FR" smtClean="0"/>
              <a:pPr/>
              <a:t>23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8340990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063EC-8BBD-421C-BFD5-2B87C88F0AD6}" type="slidenum">
              <a:rPr lang="fr-FR" smtClean="0"/>
              <a:pPr/>
              <a:t>24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5302494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063EC-8BBD-421C-BFD5-2B87C88F0AD6}" type="slidenum">
              <a:rPr lang="fr-FR" smtClean="0"/>
              <a:pPr/>
              <a:t>25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4192999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063EC-8BBD-421C-BFD5-2B87C88F0AD6}" type="slidenum">
              <a:rPr lang="fr-FR" smtClean="0"/>
              <a:pPr/>
              <a:t>26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6226828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063EC-8BBD-421C-BFD5-2B87C88F0AD6}" type="slidenum">
              <a:rPr lang="fr-FR" smtClean="0"/>
              <a:pPr/>
              <a:t>27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868269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063EC-8BBD-421C-BFD5-2B87C88F0AD6}" type="slidenum">
              <a:rPr lang="fr-FR" smtClean="0"/>
              <a:pPr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951525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063EC-8BBD-421C-BFD5-2B87C88F0AD6}" type="slidenum">
              <a:rPr lang="fr-FR" smtClean="0"/>
              <a:pPr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35355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063EC-8BBD-421C-BFD5-2B87C88F0AD6}" type="slidenum">
              <a:rPr lang="fr-FR" smtClean="0"/>
              <a:pPr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855028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063EC-8BBD-421C-BFD5-2B87C88F0AD6}" type="slidenum">
              <a:rPr lang="fr-FR" smtClean="0"/>
              <a:pPr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940509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063EC-8BBD-421C-BFD5-2B87C88F0AD6}" type="slidenum">
              <a:rPr lang="fr-FR" smtClean="0"/>
              <a:pPr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035707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063EC-8BBD-421C-BFD5-2B87C88F0AD6}" type="slidenum">
              <a:rPr lang="fr-FR" smtClean="0"/>
              <a:pPr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444832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063EC-8BBD-421C-BFD5-2B87C88F0AD6}" type="slidenum">
              <a:rPr lang="fr-FR" smtClean="0"/>
              <a:pPr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82465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42950" y="2130427"/>
            <a:ext cx="84201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78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576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364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152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94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728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516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305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C2CF4-5274-451A-B5B2-DDFF816FA3BB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C2CF4-5274-451A-B5B2-DDFF816FA3BB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181850" y="274640"/>
            <a:ext cx="222885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95300" y="274640"/>
            <a:ext cx="652145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C2CF4-5274-451A-B5B2-DDFF816FA3BB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C2CF4-5274-451A-B5B2-DDFF816FA3BB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2506" y="4406902"/>
            <a:ext cx="8420100" cy="1362075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82506" y="2906715"/>
            <a:ext cx="84201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7881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576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43644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1525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3940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87288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35169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83051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C2CF4-5274-451A-B5B2-DDFF816FA3BB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95300" y="1600202"/>
            <a:ext cx="4375150" cy="4525963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35551" y="1600202"/>
            <a:ext cx="4375150" cy="4525963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C2CF4-5274-451A-B5B2-DDFF816FA3BB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1" y="1535114"/>
            <a:ext cx="4376870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8815" indent="0">
              <a:buNone/>
              <a:defRPr sz="2100" b="1"/>
            </a:lvl2pPr>
            <a:lvl3pPr marL="957629" indent="0">
              <a:buNone/>
              <a:defRPr sz="1900" b="1"/>
            </a:lvl3pPr>
            <a:lvl4pPr marL="1436442" indent="0">
              <a:buNone/>
              <a:defRPr sz="1600" b="1"/>
            </a:lvl4pPr>
            <a:lvl5pPr marL="1915256" indent="0">
              <a:buNone/>
              <a:defRPr sz="1600" b="1"/>
            </a:lvl5pPr>
            <a:lvl6pPr marL="2394070" indent="0">
              <a:buNone/>
              <a:defRPr sz="1600" b="1"/>
            </a:lvl6pPr>
            <a:lvl7pPr marL="2872884" indent="0">
              <a:buNone/>
              <a:defRPr sz="1600" b="1"/>
            </a:lvl7pPr>
            <a:lvl8pPr marL="3351698" indent="0">
              <a:buNone/>
              <a:defRPr sz="1600" b="1"/>
            </a:lvl8pPr>
            <a:lvl9pPr marL="3830513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5301" y="2174876"/>
            <a:ext cx="4376870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32112" y="1535114"/>
            <a:ext cx="4378590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8815" indent="0">
              <a:buNone/>
              <a:defRPr sz="2100" b="1"/>
            </a:lvl2pPr>
            <a:lvl3pPr marL="957629" indent="0">
              <a:buNone/>
              <a:defRPr sz="1900" b="1"/>
            </a:lvl3pPr>
            <a:lvl4pPr marL="1436442" indent="0">
              <a:buNone/>
              <a:defRPr sz="1600" b="1"/>
            </a:lvl4pPr>
            <a:lvl5pPr marL="1915256" indent="0">
              <a:buNone/>
              <a:defRPr sz="1600" b="1"/>
            </a:lvl5pPr>
            <a:lvl6pPr marL="2394070" indent="0">
              <a:buNone/>
              <a:defRPr sz="1600" b="1"/>
            </a:lvl6pPr>
            <a:lvl7pPr marL="2872884" indent="0">
              <a:buNone/>
              <a:defRPr sz="1600" b="1"/>
            </a:lvl7pPr>
            <a:lvl8pPr marL="3351698" indent="0">
              <a:buNone/>
              <a:defRPr sz="1600" b="1"/>
            </a:lvl8pPr>
            <a:lvl9pPr marL="3830513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32112" y="2174876"/>
            <a:ext cx="4378590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C2CF4-5274-451A-B5B2-DDFF816FA3BB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ul">
    <p:bg>
      <p:bgPr>
        <a:blipFill dpi="0" rotWithShape="1">
          <a:blip r:embed="rId2" cstate="print">
            <a:lum/>
          </a:blip>
          <a:srcRect/>
          <a:stretch>
            <a:fillRect l="-6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2072680" y="66079"/>
            <a:ext cx="6329258" cy="796908"/>
          </a:xfrm>
        </p:spPr>
        <p:txBody>
          <a:bodyPr>
            <a:noAutofit/>
          </a:bodyPr>
          <a:lstStyle>
            <a:lvl1pPr>
              <a:buFont typeface="Arial" pitchFamily="34" charset="0"/>
              <a:buNone/>
              <a:defRPr sz="3200" b="1" i="0" cap="all" baseline="0">
                <a:solidFill>
                  <a:schemeClr val="accent2">
                    <a:lumMod val="50000"/>
                  </a:schemeClr>
                </a:solidFill>
                <a:latin typeface="Arial Bold"/>
              </a:defRPr>
            </a:lvl1pPr>
          </a:lstStyle>
          <a:p>
            <a:r>
              <a:rPr lang="fr-FR" dirty="0" smtClean="0"/>
              <a:t>Titre présentation</a:t>
            </a:r>
            <a:endParaRPr lang="fr-FR" dirty="0"/>
          </a:p>
        </p:txBody>
      </p:sp>
      <p:pic>
        <p:nvPicPr>
          <p:cNvPr id="11" name="Image 10" descr="logoipn.png"/>
          <p:cNvPicPr>
            <a:picLocks noChangeAspect="1"/>
          </p:cNvPicPr>
          <p:nvPr userDrawn="1"/>
        </p:nvPicPr>
        <p:blipFill>
          <a:blip r:embed="rId3" cstate="print"/>
          <a:srcRect l="15106" t="13491" r="21820" b="24283"/>
          <a:stretch>
            <a:fillRect/>
          </a:stretch>
        </p:blipFill>
        <p:spPr>
          <a:xfrm>
            <a:off x="792045" y="109720"/>
            <a:ext cx="1231814" cy="756000"/>
          </a:xfrm>
          <a:prstGeom prst="rect">
            <a:avLst/>
          </a:prstGeom>
        </p:spPr>
      </p:pic>
      <p:pic>
        <p:nvPicPr>
          <p:cNvPr id="7" name="Image 6" descr="logo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 bwMode="auto">
          <a:xfrm>
            <a:off x="8409577" y="96384"/>
            <a:ext cx="1391783" cy="73629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ZoneTexte 7"/>
          <p:cNvSpPr txBox="1"/>
          <p:nvPr userDrawn="1"/>
        </p:nvSpPr>
        <p:spPr>
          <a:xfrm>
            <a:off x="272480" y="6622613"/>
            <a:ext cx="859519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000" baseline="0" dirty="0" smtClean="0"/>
              <a:t>B. RENARD/ J.P. THERMEAU			        			   Saclay     April 3</a:t>
            </a:r>
            <a:r>
              <a:rPr lang="fr-FR" sz="1000" baseline="30000" dirty="0" smtClean="0"/>
              <a:t>rd</a:t>
            </a:r>
            <a:r>
              <a:rPr lang="fr-FR" sz="1000" baseline="0" dirty="0" smtClean="0"/>
              <a:t>, 2017</a:t>
            </a:r>
            <a:endParaRPr lang="fr-FR" sz="1000" dirty="0"/>
          </a:p>
        </p:txBody>
      </p:sp>
      <p:sp>
        <p:nvSpPr>
          <p:cNvPr id="10" name="ZoneTexte 9"/>
          <p:cNvSpPr txBox="1"/>
          <p:nvPr userDrawn="1"/>
        </p:nvSpPr>
        <p:spPr>
          <a:xfrm>
            <a:off x="9273480" y="6453336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B60A177-7F75-4CFD-A784-153E01C4DB19}" type="slidenum">
              <a:rPr lang="fr-FR" sz="1400" smtClean="0"/>
              <a:pPr/>
              <a:t>‹N°›</a:t>
            </a:fld>
            <a:endParaRPr lang="fr-FR" sz="1400" dirty="0"/>
          </a:p>
        </p:txBody>
      </p:sp>
      <p:pic>
        <p:nvPicPr>
          <p:cNvPr id="3" name="Image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6" y="18995"/>
            <a:ext cx="723900" cy="9374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POWERPOINTfond_suite (2)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27"/>
            <a:ext cx="9906000" cy="6857999"/>
          </a:xfrm>
          <a:prstGeom prst="rect">
            <a:avLst/>
          </a:prstGeom>
        </p:spPr>
      </p:pic>
      <p:pic>
        <p:nvPicPr>
          <p:cNvPr id="6" name="Image 5" descr="logoipn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-193220" y="-71437"/>
            <a:ext cx="2360140" cy="1357298"/>
          </a:xfrm>
          <a:prstGeom prst="rect">
            <a:avLst/>
          </a:prstGeom>
        </p:spPr>
      </p:pic>
      <p:sp>
        <p:nvSpPr>
          <p:cNvPr id="11" name="Titre 10"/>
          <p:cNvSpPr>
            <a:spLocks noGrp="1"/>
          </p:cNvSpPr>
          <p:nvPr>
            <p:ph type="title" hasCustomPrompt="1"/>
          </p:nvPr>
        </p:nvSpPr>
        <p:spPr>
          <a:xfrm>
            <a:off x="2553875" y="285728"/>
            <a:ext cx="7119987" cy="714380"/>
          </a:xfrm>
        </p:spPr>
        <p:txBody>
          <a:bodyPr>
            <a:normAutofit/>
          </a:bodyPr>
          <a:lstStyle>
            <a:lvl1pPr algn="l">
              <a:buFont typeface="Arial" pitchFamily="34" charset="0"/>
              <a:buNone/>
              <a:defRPr sz="1900" b="1" i="0" u="none" strike="noStrike" cap="all" baseline="0">
                <a:ln w="0" cap="sq">
                  <a:solidFill>
                    <a:schemeClr val="tx1"/>
                  </a:solidFill>
                </a:ln>
                <a:solidFill>
                  <a:srgbClr val="501F74"/>
                </a:solidFill>
                <a:uFill>
                  <a:solidFill>
                    <a:schemeClr val="accent4">
                      <a:lumMod val="60000"/>
                      <a:lumOff val="40000"/>
                    </a:schemeClr>
                  </a:solidFill>
                </a:uFill>
                <a:latin typeface="Arial Bold"/>
              </a:defRPr>
            </a:lvl1pPr>
          </a:lstStyle>
          <a:p>
            <a:r>
              <a:rPr lang="fr-FR" dirty="0" smtClean="0"/>
              <a:t>Rappel titre présentation</a:t>
            </a:r>
            <a:endParaRPr lang="fr-FR" dirty="0"/>
          </a:p>
        </p:txBody>
      </p:sp>
      <p:sp>
        <p:nvSpPr>
          <p:cNvPr id="15" name="Espace réservé du pied de page 14"/>
          <p:cNvSpPr>
            <a:spLocks noGrp="1"/>
          </p:cNvSpPr>
          <p:nvPr/>
        </p:nvSpPr>
        <p:spPr/>
        <p:txBody>
          <a:bodyPr lIns="95763" tIns="47882" rIns="95763" bIns="47882"/>
          <a:lstStyle/>
          <a:p>
            <a:endParaRPr lang="fr-FR" dirty="0"/>
          </a:p>
        </p:txBody>
      </p:sp>
      <p:cxnSp>
        <p:nvCxnSpPr>
          <p:cNvPr id="17" name="Connecteur droit 16"/>
          <p:cNvCxnSpPr/>
          <p:nvPr userDrawn="1"/>
        </p:nvCxnSpPr>
        <p:spPr>
          <a:xfrm>
            <a:off x="2708657" y="785796"/>
            <a:ext cx="7197344" cy="1588"/>
          </a:xfrm>
          <a:prstGeom prst="line">
            <a:avLst/>
          </a:prstGeom>
          <a:ln w="19050">
            <a:solidFill>
              <a:srgbClr val="501F74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6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7893865" y="492109"/>
            <a:ext cx="1857388" cy="365125"/>
          </a:xfrm>
        </p:spPr>
        <p:txBody>
          <a:bodyPr/>
          <a:lstStyle>
            <a:lvl1pPr>
              <a:defRPr sz="1000" b="0" i="1" baseline="0">
                <a:solidFill>
                  <a:srgbClr val="C3004A"/>
                </a:solidFill>
                <a:latin typeface="Arial Bold"/>
              </a:defRPr>
            </a:lvl1pPr>
          </a:lstStyle>
          <a:p>
            <a:endParaRPr lang="fr-FR" dirty="0"/>
          </a:p>
        </p:txBody>
      </p:sp>
      <p:sp>
        <p:nvSpPr>
          <p:cNvPr id="18" name="Espace réservé du numéro de diapositive 4"/>
          <p:cNvSpPr txBox="1">
            <a:spLocks/>
          </p:cNvSpPr>
          <p:nvPr userDrawn="1"/>
        </p:nvSpPr>
        <p:spPr>
          <a:xfrm>
            <a:off x="9286905" y="6500836"/>
            <a:ext cx="619130" cy="285728"/>
          </a:xfrm>
          <a:prstGeom prst="rect">
            <a:avLst/>
          </a:prstGeom>
        </p:spPr>
        <p:txBody>
          <a:bodyPr vert="horz" lIns="95763" tIns="47882" rIns="95763" bIns="47882" rtlCol="0" anchor="ctr"/>
          <a:lstStyle>
            <a:lvl1pPr>
              <a:defRPr baseline="0">
                <a:solidFill>
                  <a:srgbClr val="C3004A"/>
                </a:solidFill>
                <a:latin typeface="Arial Bold"/>
              </a:defRPr>
            </a:lvl1pPr>
          </a:lstStyle>
          <a:p>
            <a:pPr marL="0" marR="0" lvl="0" indent="0" algn="r" defTabSz="9576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7C2CF4-5274-451A-B5B2-DDFF816FA3BB}" type="slidenum">
              <a:rPr kumimoji="0" lang="fr-FR" sz="1300" b="0" i="0" u="none" strike="noStrike" kern="1200" cap="none" spc="0" normalizeH="0" baseline="0" noProof="0" smtClean="0">
                <a:ln>
                  <a:noFill/>
                </a:ln>
                <a:solidFill>
                  <a:srgbClr val="C3004A"/>
                </a:solidFill>
                <a:effectLst/>
                <a:uLnTx/>
                <a:uFillTx/>
                <a:latin typeface="Arial Bold"/>
                <a:ea typeface="+mn-ea"/>
                <a:cs typeface="+mn-cs"/>
              </a:rPr>
              <a:pPr marL="0" marR="0" lvl="0" indent="0" algn="r" defTabSz="9576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300" b="0" i="0" u="none" strike="noStrike" kern="1200" cap="none" spc="0" normalizeH="0" baseline="0" noProof="0" dirty="0">
              <a:ln>
                <a:noFill/>
              </a:ln>
              <a:solidFill>
                <a:srgbClr val="C3004A"/>
              </a:solidFill>
              <a:effectLst/>
              <a:uLnTx/>
              <a:uFillTx/>
              <a:latin typeface="Arial Bold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2" y="273050"/>
            <a:ext cx="3259006" cy="1162050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72972" y="273051"/>
            <a:ext cx="5537729" cy="5853113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95302" y="1435101"/>
            <a:ext cx="3259006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78815" indent="0">
              <a:buNone/>
              <a:defRPr sz="1300"/>
            </a:lvl2pPr>
            <a:lvl3pPr marL="957629" indent="0">
              <a:buNone/>
              <a:defRPr sz="1000"/>
            </a:lvl3pPr>
            <a:lvl4pPr marL="1436442" indent="0">
              <a:buNone/>
              <a:defRPr sz="1000"/>
            </a:lvl4pPr>
            <a:lvl5pPr marL="1915256" indent="0">
              <a:buNone/>
              <a:defRPr sz="1000"/>
            </a:lvl5pPr>
            <a:lvl6pPr marL="2394070" indent="0">
              <a:buNone/>
              <a:defRPr sz="1000"/>
            </a:lvl6pPr>
            <a:lvl7pPr marL="2872884" indent="0">
              <a:buNone/>
              <a:defRPr sz="1000"/>
            </a:lvl7pPr>
            <a:lvl8pPr marL="3351698" indent="0">
              <a:buNone/>
              <a:defRPr sz="1000"/>
            </a:lvl8pPr>
            <a:lvl9pPr marL="3830513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C2CF4-5274-451A-B5B2-DDFF816FA3BB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41646" y="4800601"/>
            <a:ext cx="5943600" cy="566738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41646" y="612775"/>
            <a:ext cx="5943600" cy="4114800"/>
          </a:xfrm>
        </p:spPr>
        <p:txBody>
          <a:bodyPr/>
          <a:lstStyle>
            <a:lvl1pPr marL="0" indent="0">
              <a:buNone/>
              <a:defRPr sz="3400"/>
            </a:lvl1pPr>
            <a:lvl2pPr marL="478815" indent="0">
              <a:buNone/>
              <a:defRPr sz="2900"/>
            </a:lvl2pPr>
            <a:lvl3pPr marL="957629" indent="0">
              <a:buNone/>
              <a:defRPr sz="2500"/>
            </a:lvl3pPr>
            <a:lvl4pPr marL="1436442" indent="0">
              <a:buNone/>
              <a:defRPr sz="2100"/>
            </a:lvl4pPr>
            <a:lvl5pPr marL="1915256" indent="0">
              <a:buNone/>
              <a:defRPr sz="2100"/>
            </a:lvl5pPr>
            <a:lvl6pPr marL="2394070" indent="0">
              <a:buNone/>
              <a:defRPr sz="2100"/>
            </a:lvl6pPr>
            <a:lvl7pPr marL="2872884" indent="0">
              <a:buNone/>
              <a:defRPr sz="2100"/>
            </a:lvl7pPr>
            <a:lvl8pPr marL="3351698" indent="0">
              <a:buNone/>
              <a:defRPr sz="2100"/>
            </a:lvl8pPr>
            <a:lvl9pPr marL="3830513" indent="0">
              <a:buNone/>
              <a:defRPr sz="2100"/>
            </a:lvl9pPr>
          </a:lstStyle>
          <a:p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41646" y="5367339"/>
            <a:ext cx="5943600" cy="804862"/>
          </a:xfrm>
        </p:spPr>
        <p:txBody>
          <a:bodyPr/>
          <a:lstStyle>
            <a:lvl1pPr marL="0" indent="0">
              <a:buNone/>
              <a:defRPr sz="1500"/>
            </a:lvl1pPr>
            <a:lvl2pPr marL="478815" indent="0">
              <a:buNone/>
              <a:defRPr sz="1300"/>
            </a:lvl2pPr>
            <a:lvl3pPr marL="957629" indent="0">
              <a:buNone/>
              <a:defRPr sz="1000"/>
            </a:lvl3pPr>
            <a:lvl4pPr marL="1436442" indent="0">
              <a:buNone/>
              <a:defRPr sz="1000"/>
            </a:lvl4pPr>
            <a:lvl5pPr marL="1915256" indent="0">
              <a:buNone/>
              <a:defRPr sz="1000"/>
            </a:lvl5pPr>
            <a:lvl6pPr marL="2394070" indent="0">
              <a:buNone/>
              <a:defRPr sz="1000"/>
            </a:lvl6pPr>
            <a:lvl7pPr marL="2872884" indent="0">
              <a:buNone/>
              <a:defRPr sz="1000"/>
            </a:lvl7pPr>
            <a:lvl8pPr marL="3351698" indent="0">
              <a:buNone/>
              <a:defRPr sz="1000"/>
            </a:lvl8pPr>
            <a:lvl9pPr marL="3830513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C2CF4-5274-451A-B5B2-DDFF816FA3BB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5763" tIns="47882" rIns="95763" bIns="47882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600202"/>
            <a:ext cx="8915400" cy="4525963"/>
          </a:xfrm>
          <a:prstGeom prst="rect">
            <a:avLst/>
          </a:prstGeom>
        </p:spPr>
        <p:txBody>
          <a:bodyPr vert="horz" lIns="95763" tIns="47882" rIns="95763" bIns="47882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95300" y="6356352"/>
            <a:ext cx="2311400" cy="365125"/>
          </a:xfrm>
          <a:prstGeom prst="rect">
            <a:avLst/>
          </a:prstGeom>
        </p:spPr>
        <p:txBody>
          <a:bodyPr vert="horz" lIns="95763" tIns="47882" rIns="95763" bIns="47882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384550" y="6356352"/>
            <a:ext cx="3136900" cy="365125"/>
          </a:xfrm>
          <a:prstGeom prst="rect">
            <a:avLst/>
          </a:prstGeom>
        </p:spPr>
        <p:txBody>
          <a:bodyPr vert="horz" lIns="95763" tIns="47882" rIns="95763" bIns="47882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099301" y="6356352"/>
            <a:ext cx="2311400" cy="365125"/>
          </a:xfrm>
          <a:prstGeom prst="rect">
            <a:avLst/>
          </a:prstGeom>
        </p:spPr>
        <p:txBody>
          <a:bodyPr vert="horz" lIns="95763" tIns="47882" rIns="95763" bIns="47882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7C2CF4-5274-451A-B5B2-DDFF816FA3BB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57629" rtl="0" eaLnBrk="1" latinLnBrk="0" hangingPunct="1">
        <a:spcBef>
          <a:spcPct val="0"/>
        </a:spcBef>
        <a:buNone/>
        <a:defRPr sz="4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9111" indent="-359111" algn="l" defTabSz="957629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778072" indent="-299258" algn="l" defTabSz="957629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97036" indent="-239407" algn="l" defTabSz="957629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75848" indent="-239407" algn="l" defTabSz="957629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54663" indent="-239407" algn="l" defTabSz="957629" rtl="0" eaLnBrk="1" latinLnBrk="0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33477" indent="-239407" algn="l" defTabSz="95762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12292" indent="-239407" algn="l" defTabSz="95762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91105" indent="-239407" algn="l" defTabSz="95762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69920" indent="-239407" algn="l" defTabSz="95762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5762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8815" algn="l" defTabSz="95762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7629" algn="l" defTabSz="95762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442" algn="l" defTabSz="95762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5256" algn="l" defTabSz="95762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4070" algn="l" defTabSz="95762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72884" algn="l" defTabSz="95762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51698" algn="l" defTabSz="95762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30513" algn="l" defTabSz="95762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/>
          <p:cNvSpPr>
            <a:spLocks noGrp="1"/>
          </p:cNvSpPr>
          <p:nvPr>
            <p:ph type="title"/>
          </p:nvPr>
        </p:nvSpPr>
        <p:spPr>
          <a:xfrm>
            <a:off x="1928664" y="-27384"/>
            <a:ext cx="5904656" cy="796908"/>
          </a:xfrm>
        </p:spPr>
        <p:txBody>
          <a:bodyPr/>
          <a:lstStyle/>
          <a:p>
            <a:r>
              <a:rPr lang="fr-FR" sz="2400" dirty="0" smtClean="0">
                <a:solidFill>
                  <a:schemeClr val="accent2">
                    <a:lumMod val="50000"/>
                  </a:schemeClr>
                </a:solidFill>
              </a:rPr>
              <a:t>ESS  </a:t>
            </a:r>
            <a:r>
              <a:rPr lang="fr-FR" sz="2400" dirty="0" err="1" smtClean="0">
                <a:solidFill>
                  <a:schemeClr val="accent2">
                    <a:lumMod val="50000"/>
                  </a:schemeClr>
                </a:solidFill>
              </a:rPr>
              <a:t>elliptical</a:t>
            </a:r>
            <a:r>
              <a:rPr lang="fr-FR" sz="2400" dirty="0" smtClean="0">
                <a:solidFill>
                  <a:schemeClr val="accent2">
                    <a:lumMod val="50000"/>
                  </a:schemeClr>
                </a:solidFill>
              </a:rPr>
              <a:t>  cryomodule</a:t>
            </a:r>
            <a:endParaRPr lang="fr-FR" sz="2400" cap="none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ZoneTexte 8" descr="Maquette 3D ou photo "/>
          <p:cNvSpPr txBox="1"/>
          <p:nvPr/>
        </p:nvSpPr>
        <p:spPr>
          <a:xfrm>
            <a:off x="488504" y="1340769"/>
            <a:ext cx="8856984" cy="4752527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59372" tIns="29686" rIns="59372" bIns="29686" rtlCol="0">
            <a:noAutofit/>
          </a:bodyPr>
          <a:lstStyle/>
          <a:p>
            <a:pPr algn="ctr"/>
            <a:endParaRPr lang="fr-FR" dirty="0" smtClean="0"/>
          </a:p>
          <a:p>
            <a:pPr algn="ctr"/>
            <a:endParaRPr lang="fr-FR" sz="2030" b="1" cap="all" dirty="0" smtClean="0">
              <a:latin typeface="Calibri" pitchFamily="34" charset="0"/>
            </a:endParaRPr>
          </a:p>
          <a:p>
            <a:pPr algn="ctr"/>
            <a:r>
              <a:rPr lang="fr-FR" sz="3200" b="1" cap="all" dirty="0" smtClean="0">
                <a:latin typeface="Calibri" pitchFamily="34" charset="0"/>
              </a:rPr>
              <a:t>ESS  CRYOMODULE  FOR  ELLIPTICAL  CAVITIES</a:t>
            </a:r>
          </a:p>
          <a:p>
            <a:pPr algn="ctr"/>
            <a:endParaRPr lang="fr-FR" sz="3200" b="1" cap="all" dirty="0" smtClean="0">
              <a:latin typeface="Calibri" pitchFamily="34" charset="0"/>
            </a:endParaRPr>
          </a:p>
          <a:p>
            <a:pPr algn="ctr"/>
            <a:endParaRPr lang="fr-FR" sz="3200" b="1" cap="all" dirty="0">
              <a:latin typeface="Calibri" pitchFamily="34" charset="0"/>
            </a:endParaRPr>
          </a:p>
          <a:p>
            <a:pPr algn="ctr"/>
            <a:endParaRPr lang="fr-FR" sz="3200" b="1" cap="all" dirty="0" smtClean="0">
              <a:latin typeface="Calibri" pitchFamily="34" charset="0"/>
            </a:endParaRPr>
          </a:p>
          <a:p>
            <a:pPr algn="ctr"/>
            <a:endParaRPr lang="fr-FR" sz="3200" b="1" cap="all" dirty="0">
              <a:latin typeface="Calibri" pitchFamily="34" charset="0"/>
            </a:endParaRPr>
          </a:p>
          <a:p>
            <a:pPr algn="ctr"/>
            <a:endParaRPr lang="fr-FR" sz="3200" b="1" cap="all" dirty="0">
              <a:latin typeface="Calibri" pitchFamily="34" charset="0"/>
            </a:endParaRPr>
          </a:p>
          <a:p>
            <a:pPr algn="ctr"/>
            <a:r>
              <a:rPr lang="fr-FR" sz="3200" b="1" cap="all" dirty="0" err="1" smtClean="0">
                <a:latin typeface="Calibri" pitchFamily="34" charset="0"/>
              </a:rPr>
              <a:t>Cryogenic</a:t>
            </a:r>
            <a:r>
              <a:rPr lang="fr-FR" sz="3200" b="1" cap="all" dirty="0" smtClean="0">
                <a:latin typeface="Calibri" pitchFamily="34" charset="0"/>
              </a:rPr>
              <a:t> architecture</a:t>
            </a:r>
          </a:p>
          <a:p>
            <a:pPr algn="ctr"/>
            <a:r>
              <a:rPr lang="fr-FR" sz="3200" b="1" dirty="0" smtClean="0">
                <a:latin typeface="Calibri" pitchFamily="34" charset="0"/>
              </a:rPr>
              <a:t>Saclay April 3-4, 2017</a:t>
            </a:r>
          </a:p>
          <a:p>
            <a:pPr algn="ctr"/>
            <a:endParaRPr lang="fr-FR" sz="3200" b="1" dirty="0" smtClean="0">
              <a:latin typeface="Calibri" pitchFamily="34" charset="0"/>
            </a:endParaRPr>
          </a:p>
          <a:p>
            <a:pPr algn="ctr"/>
            <a:endParaRPr lang="fr-FR" sz="3000" b="1" cap="all" dirty="0" smtClean="0">
              <a:latin typeface="Calibri" pitchFamily="34" charset="0"/>
            </a:endParaRPr>
          </a:p>
        </p:txBody>
      </p:sp>
      <p:sp>
        <p:nvSpPr>
          <p:cNvPr id="15" name="Espace réservé du pied de page 3"/>
          <p:cNvSpPr txBox="1">
            <a:spLocks/>
          </p:cNvSpPr>
          <p:nvPr/>
        </p:nvSpPr>
        <p:spPr>
          <a:xfrm>
            <a:off x="0" y="5157192"/>
            <a:ext cx="1857353" cy="1357298"/>
          </a:xfrm>
          <a:prstGeom prst="rect">
            <a:avLst/>
          </a:prstGeom>
        </p:spPr>
        <p:txBody>
          <a:bodyPr vert="horz" lIns="95763" tIns="47882" rIns="95763" bIns="47882" rtlCol="0" anchor="ctr"/>
          <a:lstStyle>
            <a:lvl1pPr>
              <a:defRPr sz="1000" b="0" i="0" baseline="0">
                <a:solidFill>
                  <a:srgbClr val="FF0000"/>
                </a:solidFill>
              </a:defRPr>
            </a:lvl1pPr>
          </a:lstStyle>
          <a:p>
            <a:pPr marL="0" marR="0" lvl="0" indent="0" algn="l" defTabSz="9576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3004A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Unité mixte de recherche </a:t>
            </a:r>
            <a:br>
              <a:rPr kumimoji="0" lang="fr-FR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3004A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fr-FR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3004A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CNRS-IN2P3</a:t>
            </a:r>
          </a:p>
          <a:p>
            <a:pPr marL="0" marR="0" lvl="0" indent="0" algn="l" defTabSz="9576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3004A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Université Paris-Sud 11</a:t>
            </a:r>
          </a:p>
          <a:p>
            <a:pPr marL="0" marR="0" lvl="0" indent="0" algn="l" defTabSz="9576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kumimoji="0" lang="fr-FR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fr-FR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01F74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91406 Orsay cedex</a:t>
            </a:r>
          </a:p>
          <a:p>
            <a:pPr marL="0" marR="0" lvl="0" indent="0" algn="l" defTabSz="9576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01F74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Tél. : +33 1 69 15 73 40</a:t>
            </a:r>
          </a:p>
          <a:p>
            <a:pPr marL="0" marR="0" lvl="0" indent="0" algn="l" defTabSz="9576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01F74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Fax : +33 1 69 15 64 70</a:t>
            </a:r>
          </a:p>
          <a:p>
            <a:pPr marL="0" marR="0" lvl="0" indent="0" algn="l" defTabSz="9576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3004A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http://ipnweb.in2p3.fr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458" y="2420888"/>
            <a:ext cx="4101084" cy="24487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/>
          <p:cNvSpPr>
            <a:spLocks noGrp="1"/>
          </p:cNvSpPr>
          <p:nvPr>
            <p:ph type="title"/>
          </p:nvPr>
        </p:nvSpPr>
        <p:spPr>
          <a:xfrm>
            <a:off x="2072680" y="-27384"/>
            <a:ext cx="6336704" cy="796908"/>
          </a:xfrm>
        </p:spPr>
        <p:txBody>
          <a:bodyPr/>
          <a:lstStyle/>
          <a:p>
            <a:r>
              <a:rPr lang="fr-FR" sz="2400" dirty="0" err="1" smtClean="0"/>
              <a:t>Cooling</a:t>
            </a:r>
            <a:r>
              <a:rPr lang="fr-FR" sz="2400" dirty="0" smtClean="0"/>
              <a:t> down</a:t>
            </a:r>
            <a:endParaRPr lang="fr-FR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632520" y="1643879"/>
            <a:ext cx="864096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Mass of </a:t>
            </a:r>
            <a:r>
              <a:rPr lang="fr-FR" b="1" dirty="0" err="1" smtClean="0"/>
              <a:t>helium</a:t>
            </a:r>
            <a:r>
              <a:rPr lang="fr-FR" b="1" dirty="0" smtClean="0"/>
              <a:t> </a:t>
            </a:r>
            <a:r>
              <a:rPr lang="fr-FR" b="1" dirty="0" err="1" smtClean="0"/>
              <a:t>needed</a:t>
            </a:r>
            <a:r>
              <a:rPr lang="fr-FR" b="1" dirty="0" smtClean="0"/>
              <a:t> </a:t>
            </a:r>
          </a:p>
          <a:p>
            <a:r>
              <a:rPr lang="fr-FR" dirty="0" smtClean="0"/>
              <a:t>The mass of cold </a:t>
            </a:r>
            <a:r>
              <a:rPr lang="fr-FR" dirty="0" err="1" smtClean="0"/>
              <a:t>helium</a:t>
            </a:r>
            <a:r>
              <a:rPr lang="fr-FR" dirty="0" smtClean="0"/>
              <a:t> </a:t>
            </a:r>
            <a:r>
              <a:rPr lang="fr-FR" dirty="0" err="1" smtClean="0"/>
              <a:t>required</a:t>
            </a:r>
            <a:r>
              <a:rPr lang="fr-FR" dirty="0" smtClean="0"/>
              <a:t> to cool the thermal </a:t>
            </a:r>
            <a:r>
              <a:rPr lang="fr-FR" dirty="0" err="1" smtClean="0"/>
              <a:t>shield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300 K to 40 K are :</a:t>
            </a:r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204385"/>
              </p:ext>
            </p:extLst>
          </p:nvPr>
        </p:nvGraphicFramePr>
        <p:xfrm>
          <a:off x="724372" y="2500895"/>
          <a:ext cx="8136904" cy="1261872"/>
        </p:xfrm>
        <a:graphic>
          <a:graphicData uri="http://schemas.openxmlformats.org/drawingml/2006/table">
            <a:tbl>
              <a:tblPr/>
              <a:tblGrid>
                <a:gridCol w="2232248"/>
                <a:gridCol w="1724228"/>
                <a:gridCol w="2790137"/>
                <a:gridCol w="1390291"/>
              </a:tblGrid>
              <a:tr h="252095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i="1" dirty="0">
                          <a:latin typeface="Calibri"/>
                          <a:ea typeface="Calibri"/>
                          <a:cs typeface="Times New Roman"/>
                        </a:rPr>
                        <a:t>Matériaux</a:t>
                      </a:r>
                      <a:endParaRPr lang="fr-F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i="1" dirty="0">
                          <a:latin typeface="Calibri"/>
                          <a:ea typeface="Calibri"/>
                          <a:cs typeface="Times New Roman"/>
                        </a:rPr>
                        <a:t>Masse (kg)</a:t>
                      </a:r>
                      <a:endParaRPr lang="fr-F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i="1">
                          <a:latin typeface="Calibri"/>
                          <a:ea typeface="Calibri"/>
                          <a:cs typeface="Times New Roman"/>
                        </a:rPr>
                        <a:t>kg  SHe / kg matériaux</a:t>
                      </a:r>
                      <a:endParaRPr lang="fr-F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i="1">
                          <a:latin typeface="Calibri"/>
                          <a:ea typeface="Calibri"/>
                          <a:cs typeface="Times New Roman"/>
                        </a:rPr>
                        <a:t>SHe (kg)</a:t>
                      </a:r>
                      <a:endParaRPr lang="fr-F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95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i="1">
                          <a:latin typeface="Calibri"/>
                          <a:ea typeface="Calibri"/>
                          <a:cs typeface="Times New Roman"/>
                        </a:rPr>
                        <a:t>Al</a:t>
                      </a:r>
                      <a:endParaRPr lang="fr-F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20193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i="1" dirty="0">
                          <a:latin typeface="Calibri"/>
                          <a:ea typeface="Calibri"/>
                          <a:cs typeface="Times New Roman"/>
                        </a:rPr>
                        <a:t>120</a:t>
                      </a:r>
                      <a:endParaRPr lang="fr-F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29146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i="1" dirty="0">
                          <a:latin typeface="Calibri"/>
                          <a:ea typeface="Calibri"/>
                          <a:cs typeface="Times New Roman"/>
                        </a:rPr>
                        <a:t>0.33</a:t>
                      </a:r>
                      <a:endParaRPr lang="fr-F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1524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i="1">
                          <a:latin typeface="Calibri"/>
                          <a:ea typeface="Calibri"/>
                          <a:cs typeface="Times New Roman"/>
                        </a:rPr>
                        <a:t>39.6</a:t>
                      </a:r>
                      <a:endParaRPr lang="fr-F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95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i="1" dirty="0" err="1" smtClean="0">
                          <a:latin typeface="Calibri"/>
                          <a:ea typeface="Calibri"/>
                          <a:cs typeface="Times New Roman"/>
                        </a:rPr>
                        <a:t>Stainless</a:t>
                      </a:r>
                      <a:r>
                        <a:rPr lang="fr-FR" sz="1800" i="1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fr-FR" sz="1800" i="1" dirty="0" err="1" smtClean="0">
                          <a:latin typeface="Calibri"/>
                          <a:ea typeface="Calibri"/>
                          <a:cs typeface="Times New Roman"/>
                        </a:rPr>
                        <a:t>Steel</a:t>
                      </a:r>
                      <a:endParaRPr lang="fr-F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20193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i="1" dirty="0">
                          <a:latin typeface="Calibri"/>
                          <a:ea typeface="Calibri"/>
                          <a:cs typeface="Times New Roman"/>
                        </a:rPr>
                        <a:t>20</a:t>
                      </a:r>
                      <a:endParaRPr lang="fr-F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29146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i="1" dirty="0">
                          <a:latin typeface="Calibri"/>
                          <a:ea typeface="Calibri"/>
                          <a:cs typeface="Times New Roman"/>
                        </a:rPr>
                        <a:t>0.19</a:t>
                      </a:r>
                      <a:endParaRPr lang="fr-F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1524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i="1">
                          <a:latin typeface="Calibri"/>
                          <a:ea typeface="Calibri"/>
                          <a:cs typeface="Times New Roman"/>
                        </a:rPr>
                        <a:t>3.8</a:t>
                      </a:r>
                      <a:endParaRPr lang="fr-F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95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i="1">
                          <a:latin typeface="Calibri"/>
                          <a:ea typeface="Calibri"/>
                          <a:cs typeface="Times New Roman"/>
                        </a:rPr>
                        <a:t>Total</a:t>
                      </a:r>
                      <a:endParaRPr lang="fr-F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20193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i="1">
                          <a:latin typeface="Calibri"/>
                          <a:ea typeface="Calibri"/>
                          <a:cs typeface="Times New Roman"/>
                        </a:rPr>
                        <a:t>140</a:t>
                      </a:r>
                      <a:endParaRPr lang="fr-F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29146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1524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i="1" dirty="0">
                          <a:latin typeface="Calibri"/>
                          <a:ea typeface="Calibri"/>
                          <a:cs typeface="Times New Roman"/>
                        </a:rPr>
                        <a:t>43.4</a:t>
                      </a:r>
                      <a:endParaRPr lang="fr-F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632520" y="4653136"/>
            <a:ext cx="9057456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/>
              <a:t>Mass flow rate</a:t>
            </a:r>
            <a:r>
              <a:rPr lang="fr-FR" dirty="0" smtClean="0"/>
              <a:t>: a cool-down time of 4 </a:t>
            </a:r>
            <a:r>
              <a:rPr lang="fr-FR" dirty="0" err="1" smtClean="0"/>
              <a:t>hours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reasonable</a:t>
            </a:r>
            <a:r>
              <a:rPr lang="fr-FR" dirty="0" smtClean="0"/>
              <a:t>, the minimum mass flow rate to cool the thermal </a:t>
            </a:r>
            <a:r>
              <a:rPr lang="fr-FR" dirty="0" err="1" smtClean="0"/>
              <a:t>shield</a:t>
            </a:r>
            <a:r>
              <a:rPr lang="fr-FR" dirty="0" smtClean="0"/>
              <a:t> of 140 kg (43.4 kg of SHe) </a:t>
            </a:r>
            <a:r>
              <a:rPr lang="fr-FR" dirty="0" err="1" smtClean="0"/>
              <a:t>is</a:t>
            </a:r>
            <a:r>
              <a:rPr lang="fr-FR" dirty="0" smtClean="0"/>
              <a:t> 3 g/s</a:t>
            </a:r>
          </a:p>
          <a:p>
            <a:r>
              <a:rPr lang="fr-FR" dirty="0" smtClean="0"/>
              <a:t>A design mass flow rate of 6 g/s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chosen</a:t>
            </a:r>
            <a:r>
              <a:rPr lang="fr-FR" dirty="0" smtClean="0"/>
              <a:t> to </a:t>
            </a:r>
            <a:r>
              <a:rPr lang="fr-FR" dirty="0" err="1" smtClean="0"/>
              <a:t>compensate</a:t>
            </a:r>
            <a:r>
              <a:rPr lang="fr-FR" dirty="0" smtClean="0"/>
              <a:t> the non </a:t>
            </a:r>
            <a:r>
              <a:rPr lang="fr-FR" dirty="0" err="1" smtClean="0"/>
              <a:t>perfect</a:t>
            </a:r>
            <a:r>
              <a:rPr lang="fr-FR" dirty="0" smtClean="0"/>
              <a:t> </a:t>
            </a:r>
            <a:r>
              <a:rPr lang="fr-FR" dirty="0" err="1" smtClean="0"/>
              <a:t>heat</a:t>
            </a:r>
            <a:r>
              <a:rPr lang="fr-FR" dirty="0" smtClean="0"/>
              <a:t> </a:t>
            </a:r>
            <a:r>
              <a:rPr lang="fr-FR" dirty="0" err="1" smtClean="0"/>
              <a:t>transfers</a:t>
            </a:r>
            <a:r>
              <a:rPr lang="fr-FR" dirty="0" smtClean="0"/>
              <a:t>.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704528" y="1124744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Thermal </a:t>
            </a:r>
            <a:r>
              <a:rPr lang="fr-FR" sz="2400" b="1" dirty="0" err="1" smtClean="0"/>
              <a:t>shield</a:t>
            </a:r>
            <a:r>
              <a:rPr lang="fr-FR" sz="2400" b="1" dirty="0" smtClean="0"/>
              <a:t> cool down phase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230265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/>
          <p:cNvSpPr>
            <a:spLocks noGrp="1"/>
          </p:cNvSpPr>
          <p:nvPr>
            <p:ph type="title"/>
          </p:nvPr>
        </p:nvSpPr>
        <p:spPr>
          <a:xfrm>
            <a:off x="2072680" y="-27384"/>
            <a:ext cx="6336704" cy="796908"/>
          </a:xfrm>
        </p:spPr>
        <p:txBody>
          <a:bodyPr/>
          <a:lstStyle/>
          <a:p>
            <a:r>
              <a:rPr lang="fr-FR" sz="2400" dirty="0" err="1" smtClean="0"/>
              <a:t>Heat</a:t>
            </a:r>
            <a:r>
              <a:rPr lang="fr-FR" sz="2400" dirty="0" smtClean="0"/>
              <a:t> </a:t>
            </a:r>
            <a:r>
              <a:rPr lang="fr-FR" sz="2400" dirty="0" err="1" smtClean="0"/>
              <a:t>loads</a:t>
            </a:r>
            <a:endParaRPr lang="fr-FR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704528" y="1124744"/>
            <a:ext cx="4392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 smtClean="0"/>
              <a:t>Static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heat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loads</a:t>
            </a:r>
            <a:endParaRPr lang="fr-FR" sz="2400" b="1" dirty="0"/>
          </a:p>
        </p:txBody>
      </p:sp>
      <p:sp>
        <p:nvSpPr>
          <p:cNvPr id="22" name="ZoneTexte 21"/>
          <p:cNvSpPr txBox="1"/>
          <p:nvPr/>
        </p:nvSpPr>
        <p:spPr>
          <a:xfrm>
            <a:off x="776536" y="1606625"/>
            <a:ext cx="864096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Estimated</a:t>
            </a:r>
            <a:r>
              <a:rPr lang="fr-FR" dirty="0" smtClean="0"/>
              <a:t> </a:t>
            </a:r>
            <a:r>
              <a:rPr lang="fr-FR" dirty="0" err="1" smtClean="0"/>
              <a:t>heat</a:t>
            </a:r>
            <a:r>
              <a:rPr lang="fr-FR" dirty="0" smtClean="0"/>
              <a:t> </a:t>
            </a:r>
            <a:r>
              <a:rPr lang="fr-FR" dirty="0" err="1" smtClean="0"/>
              <a:t>loads</a:t>
            </a:r>
            <a:r>
              <a:rPr lang="fr-FR" dirty="0" smtClean="0"/>
              <a:t> are:</a:t>
            </a:r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7858364"/>
              </p:ext>
            </p:extLst>
          </p:nvPr>
        </p:nvGraphicFramePr>
        <p:xfrm>
          <a:off x="644196" y="2011562"/>
          <a:ext cx="8496944" cy="3221228"/>
        </p:xfrm>
        <a:graphic>
          <a:graphicData uri="http://schemas.openxmlformats.org/drawingml/2006/table">
            <a:tbl>
              <a:tblPr/>
              <a:tblGrid>
                <a:gridCol w="4464496"/>
                <a:gridCol w="2088232"/>
                <a:gridCol w="1944216"/>
              </a:tblGrid>
              <a:tr h="4248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fr-FR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i="1" kern="12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2 K </a:t>
                      </a:r>
                      <a:r>
                        <a:rPr lang="fr-FR" sz="1800" b="1" i="1" kern="1200" dirty="0" err="1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Heat</a:t>
                      </a:r>
                      <a:r>
                        <a:rPr lang="fr-FR" sz="1800" b="1" i="1" kern="12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fr-FR" sz="1800" b="1" i="1" kern="1200" dirty="0" err="1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load</a:t>
                      </a:r>
                      <a:endParaRPr lang="fr-FR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800" b="1" i="1" kern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(W)</a:t>
                      </a:r>
                      <a:endParaRPr lang="fr-F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FR" sz="1800" b="1" i="1" kern="12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Thermal </a:t>
                      </a:r>
                      <a:r>
                        <a:rPr lang="fr-FR" sz="1800" b="1" i="1" kern="1200" dirty="0" err="1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shield</a:t>
                      </a:r>
                      <a:r>
                        <a:rPr lang="fr-FR" sz="1800" b="1" i="1" kern="12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fr-FR" sz="1800" b="1" i="1" kern="1200" dirty="0" err="1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heat</a:t>
                      </a:r>
                      <a:r>
                        <a:rPr lang="fr-FR" sz="1800" b="1" i="1" kern="12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fr-FR" sz="1800" b="1" i="1" kern="1200" dirty="0" err="1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loads</a:t>
                      </a:r>
                      <a:r>
                        <a:rPr lang="fr-FR" sz="1800" b="1" i="1" kern="12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 (W)</a:t>
                      </a:r>
                      <a:endParaRPr lang="fr-FR" sz="1800" b="1" i="1" kern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800" b="1" i="1" kern="12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Conduction through cold to warm transitions</a:t>
                      </a:r>
                      <a:endParaRPr lang="fr-F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800" i="1" kern="12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2</a:t>
                      </a:r>
                      <a:endParaRPr lang="fr-F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FR" sz="1800" dirty="0" smtClean="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fr-F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800" b="1" i="1" kern="12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Conduction through supporting</a:t>
                      </a:r>
                      <a:endParaRPr lang="fr-F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800" dirty="0" smtClean="0">
                          <a:latin typeface="Calibri"/>
                          <a:ea typeface="Times New Roman"/>
                          <a:cs typeface="Times New Roman"/>
                        </a:rPr>
                        <a:t>0.65</a:t>
                      </a:r>
                      <a:endParaRPr lang="fr-FR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800" dirty="0" smtClean="0">
                          <a:latin typeface="Calibri"/>
                          <a:ea typeface="Times New Roman"/>
                          <a:cs typeface="Times New Roman"/>
                        </a:rPr>
                        <a:t>6,2</a:t>
                      </a:r>
                      <a:endParaRPr lang="fr-FR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FR" sz="1800" b="1" i="1" kern="12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Conduction of </a:t>
                      </a:r>
                      <a:r>
                        <a:rPr lang="fr-FR" sz="1800" b="1" i="1" kern="1200" dirty="0" err="1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safety</a:t>
                      </a:r>
                      <a:r>
                        <a:rPr lang="fr-FR" sz="1800" b="1" i="1" kern="12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fr-FR" sz="1800" b="1" i="1" kern="1200" dirty="0" err="1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organs</a:t>
                      </a:r>
                      <a:r>
                        <a:rPr lang="fr-FR" sz="1800" b="1" i="1" kern="12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 pipes</a:t>
                      </a:r>
                      <a:endParaRPr lang="fr-F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FR" sz="1800" dirty="0" smtClean="0">
                          <a:latin typeface="Calibri"/>
                          <a:ea typeface="Calibri"/>
                          <a:cs typeface="Times New Roman"/>
                        </a:rPr>
                        <a:t>0.38</a:t>
                      </a:r>
                      <a:endParaRPr lang="fr-F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FR" sz="1800" dirty="0" smtClean="0">
                          <a:latin typeface="Calibri"/>
                          <a:ea typeface="Calibri"/>
                          <a:cs typeface="Times New Roman"/>
                        </a:rPr>
                        <a:t>4,1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FR" sz="1800" b="1" i="1" kern="12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Radiation (10 </a:t>
                      </a:r>
                      <a:r>
                        <a:rPr lang="fr-FR" sz="1800" b="1" i="1" kern="1200" dirty="0" err="1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layers</a:t>
                      </a:r>
                      <a:r>
                        <a:rPr lang="fr-FR" sz="1800" b="1" i="1" kern="12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 and 30 </a:t>
                      </a:r>
                      <a:r>
                        <a:rPr lang="fr-FR" sz="1800" b="1" i="1" kern="1200" dirty="0" err="1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layers</a:t>
                      </a:r>
                      <a:r>
                        <a:rPr lang="fr-FR" sz="1800" b="1" i="1" kern="12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 MLI)</a:t>
                      </a:r>
                      <a:endParaRPr lang="fr-F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FR" sz="1800" i="1" dirty="0" smtClean="0">
                          <a:latin typeface="Calibri"/>
                          <a:ea typeface="Times New Roman"/>
                          <a:cs typeface="Calibri"/>
                        </a:rPr>
                        <a:t>0.7</a:t>
                      </a:r>
                      <a:endParaRPr lang="fr-F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FR" sz="1800" dirty="0" smtClean="0">
                          <a:latin typeface="Calibri"/>
                          <a:ea typeface="Calibri"/>
                          <a:cs typeface="Times New Roman"/>
                        </a:rPr>
                        <a:t>31.5</a:t>
                      </a:r>
                      <a:endParaRPr lang="fr-F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FR" sz="1800" b="1" i="1" kern="1200" dirty="0" err="1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Couplers</a:t>
                      </a:r>
                      <a:r>
                        <a:rPr lang="fr-FR" sz="1800" b="1" i="1" kern="1200" baseline="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 conduction (</a:t>
                      </a:r>
                      <a:r>
                        <a:rPr lang="fr-FR" sz="1800" b="1" i="1" kern="1200" baseline="0" dirty="0" err="1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with</a:t>
                      </a:r>
                      <a:r>
                        <a:rPr lang="fr-FR" sz="1800" b="1" i="1" kern="1200" baseline="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fr-FR" sz="1800" b="1" i="1" kern="1200" baseline="0" dirty="0" err="1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cooling</a:t>
                      </a:r>
                      <a:r>
                        <a:rPr lang="fr-FR" sz="1800" b="1" i="1" kern="1200" baseline="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 flow)</a:t>
                      </a:r>
                      <a:endParaRPr lang="fr-F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FR" sz="1800" i="1" dirty="0" smtClean="0">
                          <a:latin typeface="Calibri"/>
                          <a:ea typeface="Times New Roman"/>
                          <a:cs typeface="Calibri"/>
                        </a:rPr>
                        <a:t>4</a:t>
                      </a:r>
                      <a:endParaRPr lang="fr-F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fr-F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FR" sz="1800" b="1" i="1" kern="1200" dirty="0" err="1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Couplers</a:t>
                      </a:r>
                      <a:r>
                        <a:rPr lang="fr-FR" sz="1800" b="1" i="1" kern="12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 radiation</a:t>
                      </a:r>
                      <a:endParaRPr lang="fr-FR" sz="1800" b="1" i="1" kern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FR" sz="1800" dirty="0" smtClean="0">
                          <a:latin typeface="Calibri"/>
                          <a:ea typeface="Calibri"/>
                          <a:cs typeface="Times New Roman"/>
                        </a:rPr>
                        <a:t>2,8</a:t>
                      </a:r>
                      <a:endParaRPr lang="fr-F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fr-F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4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FR" sz="1800" b="1" i="1" kern="12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Instrumentation</a:t>
                      </a:r>
                      <a:endParaRPr lang="fr-FR" sz="1800" b="1" i="1" kern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FR" sz="1800" dirty="0" smtClean="0">
                          <a:latin typeface="Calibri"/>
                          <a:ea typeface="Calibri"/>
                          <a:cs typeface="Times New Roman"/>
                        </a:rPr>
                        <a:t>2,7</a:t>
                      </a:r>
                      <a:endParaRPr lang="fr-F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FR" sz="1800" dirty="0" smtClean="0">
                          <a:latin typeface="Calibri"/>
                          <a:ea typeface="Calibri"/>
                          <a:cs typeface="Times New Roman"/>
                        </a:rPr>
                        <a:t>1,5</a:t>
                      </a:r>
                      <a:endParaRPr lang="fr-F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4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FR" sz="1800" b="1" i="1" kern="12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Total </a:t>
                      </a:r>
                      <a:r>
                        <a:rPr lang="fr-FR" sz="1800" b="1" i="1" kern="1200" dirty="0" err="1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static</a:t>
                      </a:r>
                      <a:r>
                        <a:rPr lang="fr-FR" sz="1800" b="1" i="1" kern="12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fr-FR" sz="1800" b="1" i="1" kern="1200" dirty="0" err="1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heat</a:t>
                      </a:r>
                      <a:r>
                        <a:rPr lang="fr-FR" sz="1800" b="1" i="1" kern="12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fr-FR" sz="1800" b="1" i="1" kern="1200" dirty="0" err="1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loads</a:t>
                      </a:r>
                      <a:endParaRPr lang="fr-FR" sz="1800" b="1" i="1" kern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FR" sz="1800" b="1" dirty="0" smtClean="0">
                          <a:latin typeface="Calibri"/>
                          <a:ea typeface="Calibri"/>
                          <a:cs typeface="Times New Roman"/>
                        </a:rPr>
                        <a:t>13,3</a:t>
                      </a:r>
                      <a:endParaRPr lang="fr-FR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FR" sz="1800" b="1" dirty="0" smtClean="0">
                          <a:latin typeface="Calibri"/>
                          <a:ea typeface="Calibri"/>
                          <a:cs typeface="Times New Roman"/>
                        </a:rPr>
                        <a:t>46</a:t>
                      </a:r>
                      <a:endParaRPr lang="fr-FR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644196" y="5658987"/>
            <a:ext cx="856895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If the power </a:t>
            </a:r>
            <a:r>
              <a:rPr lang="fr-FR" dirty="0" err="1" smtClean="0"/>
              <a:t>couplers</a:t>
            </a:r>
            <a:r>
              <a:rPr lang="fr-FR" dirty="0" smtClean="0"/>
              <a:t> are not </a:t>
            </a:r>
            <a:r>
              <a:rPr lang="fr-FR" dirty="0" err="1" smtClean="0"/>
              <a:t>gas</a:t>
            </a:r>
            <a:r>
              <a:rPr lang="fr-FR" dirty="0" smtClean="0"/>
              <a:t> </a:t>
            </a:r>
            <a:r>
              <a:rPr lang="fr-FR" dirty="0" err="1" smtClean="0"/>
              <a:t>cooled</a:t>
            </a:r>
            <a:r>
              <a:rPr lang="fr-FR" dirty="0" smtClean="0"/>
              <a:t>, conduction </a:t>
            </a:r>
            <a:r>
              <a:rPr lang="fr-FR" dirty="0" err="1" smtClean="0"/>
              <a:t>heat</a:t>
            </a:r>
            <a:r>
              <a:rPr lang="fr-FR" dirty="0" smtClean="0"/>
              <a:t> </a:t>
            </a:r>
            <a:r>
              <a:rPr lang="fr-FR" dirty="0" err="1" smtClean="0"/>
              <a:t>load</a:t>
            </a:r>
            <a:r>
              <a:rPr lang="fr-FR" dirty="0" smtClean="0"/>
              <a:t> </a:t>
            </a:r>
            <a:r>
              <a:rPr lang="fr-FR" dirty="0" err="1" smtClean="0"/>
              <a:t>rises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1 to 15 W for </a:t>
            </a:r>
            <a:r>
              <a:rPr lang="fr-FR" dirty="0" err="1" smtClean="0"/>
              <a:t>each</a:t>
            </a:r>
            <a:r>
              <a:rPr lang="fr-FR" dirty="0" smtClean="0"/>
              <a:t> power coupler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7975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/>
          <p:cNvSpPr>
            <a:spLocks noGrp="1"/>
          </p:cNvSpPr>
          <p:nvPr>
            <p:ph type="title"/>
          </p:nvPr>
        </p:nvSpPr>
        <p:spPr>
          <a:xfrm>
            <a:off x="2072680" y="-27384"/>
            <a:ext cx="6336704" cy="796908"/>
          </a:xfrm>
        </p:spPr>
        <p:txBody>
          <a:bodyPr/>
          <a:lstStyle/>
          <a:p>
            <a:r>
              <a:rPr lang="fr-FR" sz="2400" dirty="0" err="1" smtClean="0"/>
              <a:t>Heat</a:t>
            </a:r>
            <a:r>
              <a:rPr lang="fr-FR" sz="2400" dirty="0" smtClean="0"/>
              <a:t> </a:t>
            </a:r>
            <a:r>
              <a:rPr lang="fr-FR" sz="2400" dirty="0" err="1" smtClean="0"/>
              <a:t>loads</a:t>
            </a:r>
            <a:endParaRPr lang="fr-FR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704528" y="1124744"/>
            <a:ext cx="4392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 smtClean="0"/>
              <a:t>Summary</a:t>
            </a:r>
            <a:r>
              <a:rPr lang="fr-FR" sz="2400" b="1" dirty="0" smtClean="0"/>
              <a:t> of </a:t>
            </a:r>
            <a:r>
              <a:rPr lang="fr-FR" sz="2400" b="1" dirty="0" err="1" smtClean="0"/>
              <a:t>heat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loads</a:t>
            </a:r>
            <a:endParaRPr lang="fr-FR" sz="2400" b="1" dirty="0"/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1193239"/>
              </p:ext>
            </p:extLst>
          </p:nvPr>
        </p:nvGraphicFramePr>
        <p:xfrm>
          <a:off x="920552" y="1609289"/>
          <a:ext cx="8177780" cy="2597471"/>
        </p:xfrm>
        <a:graphic>
          <a:graphicData uri="http://schemas.openxmlformats.org/drawingml/2006/table">
            <a:tbl>
              <a:tblPr/>
              <a:tblGrid>
                <a:gridCol w="2510722"/>
                <a:gridCol w="1506433"/>
                <a:gridCol w="1479826"/>
                <a:gridCol w="1411576"/>
                <a:gridCol w="1269223"/>
              </a:tblGrid>
              <a:tr h="6427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fr-FR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i="1" kern="1200" dirty="0" err="1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Heat</a:t>
                      </a:r>
                      <a:r>
                        <a:rPr lang="fr-FR" sz="1800" b="1" i="1" kern="12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fr-FR" sz="1800" b="1" i="1" kern="1200" dirty="0" err="1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load</a:t>
                      </a:r>
                      <a:endParaRPr lang="fr-FR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800" b="1" i="1" kern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(W)</a:t>
                      </a:r>
                      <a:endParaRPr lang="fr-F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i="1" kern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Temperature</a:t>
                      </a:r>
                      <a:endParaRPr lang="fr-FR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i="1" kern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(K)</a:t>
                      </a:r>
                      <a:endParaRPr lang="fr-F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i="1" kern="12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Pressure</a:t>
                      </a:r>
                      <a:endParaRPr lang="fr-FR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i="1" kern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(bar)</a:t>
                      </a:r>
                      <a:endParaRPr lang="fr-F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i="1" kern="12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Mass flow</a:t>
                      </a:r>
                      <a:endParaRPr lang="fr-FR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i="1" kern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(g/s)</a:t>
                      </a:r>
                      <a:endParaRPr lang="fr-F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1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800" b="1" i="1" kern="12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Thermal shield</a:t>
                      </a:r>
                      <a:endParaRPr lang="fr-F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800" i="1" kern="12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46</a:t>
                      </a:r>
                      <a:endParaRPr lang="fr-F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800" i="1" kern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40 - 50</a:t>
                      </a:r>
                      <a:endParaRPr lang="fr-F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800" i="1" kern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19.5 - 19</a:t>
                      </a:r>
                      <a:endParaRPr lang="fr-F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800" i="1" kern="12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0.85</a:t>
                      </a:r>
                      <a:endParaRPr lang="fr-F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1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800" b="1" i="1" kern="12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Couplers</a:t>
                      </a:r>
                      <a:endParaRPr lang="fr-F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fr-FR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800" i="1" kern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5 - 280</a:t>
                      </a:r>
                      <a:endParaRPr lang="fr-F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800" i="1" kern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3</a:t>
                      </a:r>
                      <a:endParaRPr lang="fr-F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800" i="1" kern="12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4 x 0.023</a:t>
                      </a:r>
                      <a:endParaRPr lang="fr-F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1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FR" sz="1800" b="1" i="1" kern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2 K </a:t>
                      </a:r>
                      <a:r>
                        <a:rPr lang="fr-FR" sz="1800" b="1" i="1" kern="1200" dirty="0" err="1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static</a:t>
                      </a:r>
                      <a:endParaRPr lang="fr-F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FR" sz="1800" i="1" kern="12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13,3</a:t>
                      </a:r>
                      <a:endParaRPr lang="fr-F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FR" sz="1800" i="1" kern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2.0</a:t>
                      </a:r>
                      <a:endParaRPr lang="fr-F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FR" sz="1800" i="1" kern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0.031</a:t>
                      </a:r>
                      <a:endParaRPr lang="fr-F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FR" sz="1800" i="1" kern="12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0.6</a:t>
                      </a:r>
                      <a:endParaRPr lang="fr-F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1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FR" sz="1800" b="1" i="1" kern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2 K </a:t>
                      </a:r>
                      <a:r>
                        <a:rPr lang="fr-FR" sz="1800" b="1" i="1" kern="1200" dirty="0" err="1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dynamic</a:t>
                      </a:r>
                      <a:endParaRPr lang="fr-F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FR" sz="1800" i="1" dirty="0" smtClean="0">
                          <a:latin typeface="Calibri"/>
                          <a:ea typeface="Times New Roman"/>
                          <a:cs typeface="Calibri"/>
                        </a:rPr>
                        <a:t>23.3</a:t>
                      </a:r>
                      <a:endParaRPr lang="fr-F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FR" sz="1800" i="1" kern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2.0</a:t>
                      </a:r>
                      <a:endParaRPr lang="fr-F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FR" sz="1800" i="1" kern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0.031</a:t>
                      </a:r>
                      <a:endParaRPr lang="fr-F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FR" sz="1800" i="1" kern="12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1.1</a:t>
                      </a:r>
                      <a:endParaRPr lang="fr-F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0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FR" sz="1800" b="1" i="1" kern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2 K </a:t>
                      </a:r>
                      <a:r>
                        <a:rPr lang="fr-FR" sz="1800" b="1" i="1" kern="1200" dirty="0" err="1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dynamic</a:t>
                      </a:r>
                      <a:r>
                        <a:rPr lang="fr-FR" sz="1800" b="1" i="1" kern="12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 + </a:t>
                      </a:r>
                      <a:r>
                        <a:rPr lang="fr-FR" sz="1800" b="1" i="1" kern="1200" dirty="0" err="1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static</a:t>
                      </a:r>
                      <a:endParaRPr lang="fr-FR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FR" sz="1800" b="1" i="1" dirty="0" smtClean="0">
                          <a:latin typeface="Calibri"/>
                          <a:ea typeface="Times New Roman"/>
                          <a:cs typeface="Calibri"/>
                        </a:rPr>
                        <a:t>37</a:t>
                      </a:r>
                      <a:endParaRPr lang="fr-FR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FR" sz="1800" b="1" i="1" kern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2.0</a:t>
                      </a:r>
                      <a:endParaRPr lang="fr-FR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FR" sz="1800" b="1" i="1" kern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0.031</a:t>
                      </a:r>
                      <a:endParaRPr lang="fr-FR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FR" sz="1800" b="1" i="1" kern="12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1.7</a:t>
                      </a:r>
                      <a:endParaRPr lang="fr-FR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0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FR" sz="1800" b="0" i="1" kern="12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(High beta CM)</a:t>
                      </a:r>
                      <a:endParaRPr lang="fr-FR" sz="1800" b="0" i="1" kern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FR" sz="1800" i="1" dirty="0" smtClean="0">
                          <a:latin typeface="Calibri"/>
                          <a:ea typeface="Calibri"/>
                          <a:cs typeface="Times New Roman"/>
                        </a:rPr>
                        <a:t>41</a:t>
                      </a:r>
                      <a:endParaRPr lang="fr-F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FR" sz="1800" i="1" kern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2.0</a:t>
                      </a:r>
                      <a:endParaRPr lang="fr-F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FR" sz="1800" i="1" kern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0.031</a:t>
                      </a:r>
                      <a:endParaRPr lang="fr-F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FR" sz="1800" i="1" kern="12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1.8</a:t>
                      </a:r>
                      <a:endParaRPr lang="fr-F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724966" y="4725144"/>
            <a:ext cx="856895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The </a:t>
            </a:r>
            <a:r>
              <a:rPr lang="fr-FR" dirty="0" err="1" smtClean="0"/>
              <a:t>static</a:t>
            </a:r>
            <a:r>
              <a:rPr lang="fr-FR" dirty="0" smtClean="0"/>
              <a:t> + </a:t>
            </a:r>
            <a:r>
              <a:rPr lang="fr-FR" dirty="0" err="1" smtClean="0"/>
              <a:t>dynamic</a:t>
            </a:r>
            <a:r>
              <a:rPr lang="fr-FR" dirty="0" smtClean="0"/>
              <a:t> </a:t>
            </a:r>
            <a:r>
              <a:rPr lang="fr-FR" dirty="0" err="1" smtClean="0"/>
              <a:t>heat</a:t>
            </a:r>
            <a:r>
              <a:rPr lang="fr-FR" dirty="0" smtClean="0"/>
              <a:t> </a:t>
            </a:r>
            <a:r>
              <a:rPr lang="fr-FR" dirty="0" err="1" smtClean="0"/>
              <a:t>loads</a:t>
            </a:r>
            <a:r>
              <a:rPr lang="fr-FR" dirty="0" smtClean="0"/>
              <a:t> </a:t>
            </a:r>
            <a:r>
              <a:rPr lang="fr-FR" dirty="0" err="1" smtClean="0"/>
              <a:t>define</a:t>
            </a:r>
            <a:r>
              <a:rPr lang="fr-FR" dirty="0" smtClean="0"/>
              <a:t> the </a:t>
            </a:r>
            <a:r>
              <a:rPr lang="fr-FR" dirty="0" err="1" smtClean="0"/>
              <a:t>helium</a:t>
            </a:r>
            <a:r>
              <a:rPr lang="fr-FR" dirty="0" smtClean="0"/>
              <a:t> nominal mass flow rate in normal </a:t>
            </a:r>
            <a:r>
              <a:rPr lang="fr-FR" dirty="0" err="1" smtClean="0"/>
              <a:t>operation</a:t>
            </a:r>
            <a:r>
              <a:rPr lang="fr-FR" dirty="0" smtClean="0"/>
              <a:t> </a:t>
            </a:r>
          </a:p>
          <a:p>
            <a:r>
              <a:rPr lang="fr-FR" dirty="0" smtClean="0"/>
              <a:t>15% </a:t>
            </a:r>
            <a:r>
              <a:rPr lang="fr-FR" dirty="0" err="1" smtClean="0"/>
              <a:t>additional</a:t>
            </a:r>
            <a:r>
              <a:rPr lang="fr-FR" dirty="0" smtClean="0"/>
              <a:t> mass flow rate are </a:t>
            </a:r>
            <a:r>
              <a:rPr lang="fr-FR" dirty="0" err="1" smtClean="0"/>
              <a:t>needed</a:t>
            </a:r>
            <a:r>
              <a:rPr lang="fr-FR" dirty="0" smtClean="0"/>
              <a:t> for 2 K </a:t>
            </a:r>
            <a:r>
              <a:rPr lang="fr-FR" dirty="0" err="1" smtClean="0"/>
              <a:t>heat</a:t>
            </a:r>
            <a:r>
              <a:rPr lang="fr-FR" dirty="0" smtClean="0"/>
              <a:t> </a:t>
            </a:r>
            <a:r>
              <a:rPr lang="fr-FR" dirty="0" err="1" smtClean="0"/>
              <a:t>loads</a:t>
            </a:r>
            <a:r>
              <a:rPr lang="fr-FR" dirty="0" smtClean="0"/>
              <a:t> due to </a:t>
            </a:r>
            <a:r>
              <a:rPr lang="fr-FR" dirty="0" err="1" smtClean="0"/>
              <a:t>liquefaction</a:t>
            </a:r>
            <a:r>
              <a:rPr lang="fr-FR" dirty="0" smtClean="0"/>
              <a:t> ratio </a:t>
            </a:r>
            <a:r>
              <a:rPr lang="fr-FR" dirty="0" err="1" smtClean="0"/>
              <a:t>after</a:t>
            </a:r>
            <a:r>
              <a:rPr lang="fr-FR" dirty="0" smtClean="0"/>
              <a:t> the JT valve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0265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/>
          <p:cNvSpPr>
            <a:spLocks noGrp="1"/>
          </p:cNvSpPr>
          <p:nvPr>
            <p:ph type="title"/>
          </p:nvPr>
        </p:nvSpPr>
        <p:spPr>
          <a:xfrm>
            <a:off x="2072680" y="-27384"/>
            <a:ext cx="6336704" cy="796908"/>
          </a:xfrm>
        </p:spPr>
        <p:txBody>
          <a:bodyPr/>
          <a:lstStyle/>
          <a:p>
            <a:r>
              <a:rPr lang="fr-FR" sz="2400" dirty="0" err="1" smtClean="0"/>
              <a:t>Cryogenic</a:t>
            </a:r>
            <a:r>
              <a:rPr lang="fr-FR" sz="2400" dirty="0" smtClean="0"/>
              <a:t>  DISTRIBUTION</a:t>
            </a:r>
            <a:endParaRPr lang="fr-FR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704528" y="1052736"/>
            <a:ext cx="4392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Size of the control valves</a:t>
            </a:r>
            <a:endParaRPr lang="fr-FR" sz="2400" b="1" dirty="0"/>
          </a:p>
        </p:txBody>
      </p:sp>
      <p:sp>
        <p:nvSpPr>
          <p:cNvPr id="21" name="ZoneTexte 20"/>
          <p:cNvSpPr txBox="1"/>
          <p:nvPr/>
        </p:nvSpPr>
        <p:spPr>
          <a:xfrm>
            <a:off x="776536" y="1539363"/>
            <a:ext cx="864096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Flow coefficient </a:t>
            </a:r>
            <a:r>
              <a:rPr lang="en-US" dirty="0" err="1" smtClean="0"/>
              <a:t>kv</a:t>
            </a:r>
            <a:r>
              <a:rPr lang="en-US" dirty="0" smtClean="0"/>
              <a:t> is determined taking in account the flow conditions (inlet and outlet pressure, temperature, …) and it allows to reach and regulate the mass flow rate defined for the cool-down or/and for the normal operation.</a:t>
            </a:r>
            <a:endParaRPr lang="fr-FR" dirty="0" smtClean="0"/>
          </a:p>
        </p:txBody>
      </p:sp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0608830"/>
              </p:ext>
            </p:extLst>
          </p:nvPr>
        </p:nvGraphicFramePr>
        <p:xfrm>
          <a:off x="416496" y="2568679"/>
          <a:ext cx="8928992" cy="1892808"/>
        </p:xfrm>
        <a:graphic>
          <a:graphicData uri="http://schemas.openxmlformats.org/drawingml/2006/table">
            <a:tbl>
              <a:tblPr/>
              <a:tblGrid>
                <a:gridCol w="2032616"/>
                <a:gridCol w="919712"/>
                <a:gridCol w="1008112"/>
                <a:gridCol w="936104"/>
                <a:gridCol w="936104"/>
                <a:gridCol w="936104"/>
                <a:gridCol w="708371"/>
                <a:gridCol w="744622"/>
                <a:gridCol w="707247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i="1" dirty="0" smtClean="0">
                          <a:latin typeface="Calibri"/>
                          <a:ea typeface="Calibri"/>
                          <a:cs typeface="Times New Roman"/>
                        </a:rPr>
                        <a:t>Name</a:t>
                      </a:r>
                      <a:endParaRPr lang="fr-F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i="0" dirty="0" err="1" smtClean="0">
                          <a:latin typeface="Calibri"/>
                          <a:ea typeface="Calibri"/>
                          <a:cs typeface="Times New Roman"/>
                        </a:rPr>
                        <a:t>m</a:t>
                      </a:r>
                      <a:r>
                        <a:rPr lang="fr-FR" sz="1800" i="0" baseline="-25000" dirty="0" err="1" smtClean="0">
                          <a:latin typeface="Calibri"/>
                          <a:ea typeface="Calibri"/>
                          <a:cs typeface="Times New Roman"/>
                        </a:rPr>
                        <a:t>mini</a:t>
                      </a:r>
                      <a:endParaRPr lang="fr-FR" sz="1800" i="0" baseline="-25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i="0" dirty="0">
                          <a:latin typeface="Calibri"/>
                          <a:ea typeface="Calibri"/>
                          <a:cs typeface="Times New Roman"/>
                        </a:rPr>
                        <a:t>(g/s)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i="0" dirty="0" err="1" smtClean="0">
                          <a:latin typeface="Calibri"/>
                          <a:ea typeface="Calibri"/>
                          <a:cs typeface="Times New Roman"/>
                        </a:rPr>
                        <a:t>m</a:t>
                      </a:r>
                      <a:r>
                        <a:rPr lang="fr-FR" sz="1800" i="0" baseline="-25000" dirty="0" err="1" smtClean="0">
                          <a:latin typeface="Calibri"/>
                          <a:ea typeface="Calibri"/>
                          <a:cs typeface="Times New Roman"/>
                        </a:rPr>
                        <a:t>Maxi</a:t>
                      </a:r>
                      <a:endParaRPr lang="fr-FR" sz="1800" i="0" baseline="-25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i="0" dirty="0">
                          <a:latin typeface="Calibri"/>
                          <a:ea typeface="Calibri"/>
                          <a:cs typeface="Times New Roman"/>
                        </a:rPr>
                        <a:t>(g/s)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i="0" dirty="0" err="1" smtClean="0">
                          <a:latin typeface="Calibri"/>
                          <a:ea typeface="Calibri"/>
                          <a:cs typeface="Times New Roman"/>
                        </a:rPr>
                        <a:t>P</a:t>
                      </a:r>
                      <a:r>
                        <a:rPr lang="fr-FR" sz="1800" i="0" baseline="-25000" dirty="0" err="1" smtClean="0">
                          <a:latin typeface="Calibri"/>
                          <a:ea typeface="Calibri"/>
                          <a:cs typeface="Times New Roman"/>
                        </a:rPr>
                        <a:t>up</a:t>
                      </a:r>
                      <a:endParaRPr lang="fr-FR" sz="1800" i="0" baseline="-25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i="0" dirty="0">
                          <a:latin typeface="Calibri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fr-FR" sz="1800" i="0" dirty="0" err="1" smtClean="0">
                          <a:latin typeface="Calibri"/>
                          <a:ea typeface="Calibri"/>
                          <a:cs typeface="Times New Roman"/>
                        </a:rPr>
                        <a:t>bara</a:t>
                      </a:r>
                      <a:r>
                        <a:rPr lang="fr-FR" sz="1800" i="0" dirty="0" smtClean="0"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  <a:endParaRPr lang="fr-FR" sz="1800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i="0" dirty="0" err="1" smtClean="0">
                          <a:latin typeface="Calibri"/>
                          <a:ea typeface="Calibri"/>
                          <a:cs typeface="Times New Roman"/>
                        </a:rPr>
                        <a:t>P</a:t>
                      </a:r>
                      <a:r>
                        <a:rPr lang="fr-FR" sz="1800" i="0" baseline="-25000" dirty="0" err="1" smtClean="0">
                          <a:latin typeface="Calibri"/>
                          <a:ea typeface="Calibri"/>
                          <a:cs typeface="Times New Roman"/>
                        </a:rPr>
                        <a:t>down</a:t>
                      </a:r>
                      <a:endParaRPr lang="fr-FR" sz="1800" i="0" baseline="-25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i="0" dirty="0">
                          <a:latin typeface="Calibri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fr-FR" sz="1800" i="0" dirty="0" err="1" smtClean="0">
                          <a:latin typeface="Calibri"/>
                          <a:ea typeface="Calibri"/>
                          <a:cs typeface="Times New Roman"/>
                        </a:rPr>
                        <a:t>bara</a:t>
                      </a:r>
                      <a:r>
                        <a:rPr lang="fr-FR" sz="1800" i="0" dirty="0" smtClean="0"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  <a:endParaRPr lang="fr-FR" sz="1800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i="0" dirty="0" smtClean="0">
                          <a:latin typeface="Calibri"/>
                          <a:ea typeface="Calibri"/>
                          <a:cs typeface="Times New Roman"/>
                        </a:rPr>
                        <a:t>DN</a:t>
                      </a:r>
                      <a:endParaRPr lang="fr-FR" sz="1800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i="0" dirty="0" smtClean="0">
                          <a:latin typeface="Calibri"/>
                          <a:ea typeface="Calibri"/>
                          <a:cs typeface="Times New Roman"/>
                        </a:rPr>
                        <a:t>PN</a:t>
                      </a:r>
                      <a:endParaRPr lang="fr-FR" sz="1800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i="0" dirty="0" err="1" smtClean="0">
                          <a:latin typeface="Calibri"/>
                          <a:ea typeface="Calibri"/>
                          <a:cs typeface="Times New Roman"/>
                        </a:rPr>
                        <a:t>Kv</a:t>
                      </a:r>
                      <a:r>
                        <a:rPr lang="fr-FR" sz="1800" i="0" dirty="0" smtClean="0">
                          <a:latin typeface="Calibri"/>
                          <a:ea typeface="Calibri"/>
                          <a:cs typeface="Times New Roman"/>
                        </a:rPr>
                        <a:t> max</a:t>
                      </a:r>
                      <a:endParaRPr lang="fr-FR" sz="1800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i="0" dirty="0" smtClean="0">
                          <a:latin typeface="Calibri"/>
                          <a:ea typeface="Calibri"/>
                          <a:cs typeface="Times New Roman"/>
                        </a:rPr>
                        <a:t>JT valve</a:t>
                      </a:r>
                      <a:endParaRPr lang="fr-FR" sz="1800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i="0" dirty="0" smtClean="0">
                          <a:latin typeface="Calibri"/>
                          <a:ea typeface="Calibri"/>
                          <a:cs typeface="Times New Roman"/>
                        </a:rPr>
                        <a:t>CV01</a:t>
                      </a:r>
                      <a:endParaRPr lang="fr-FR" sz="1800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i="0" dirty="0" smtClean="0">
                          <a:latin typeface="Calibri"/>
                          <a:ea typeface="Calibri"/>
                          <a:cs typeface="Times New Roman"/>
                        </a:rPr>
                        <a:t>0.4 - 2.7</a:t>
                      </a:r>
                      <a:endParaRPr lang="fr-FR" sz="1800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i="0" dirty="0" smtClean="0">
                          <a:latin typeface="Calibri"/>
                          <a:ea typeface="Calibri"/>
                          <a:cs typeface="Times New Roman"/>
                        </a:rPr>
                        <a:t>4.5 </a:t>
                      </a:r>
                      <a:r>
                        <a:rPr lang="fr-FR" sz="1800" i="0" dirty="0" err="1" smtClean="0">
                          <a:latin typeface="Calibri"/>
                          <a:ea typeface="Calibri"/>
                          <a:cs typeface="Times New Roman"/>
                        </a:rPr>
                        <a:t>tbc</a:t>
                      </a:r>
                      <a:endParaRPr lang="fr-FR" sz="1800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i="0" dirty="0" smtClean="0">
                          <a:latin typeface="Calibri"/>
                          <a:ea typeface="Calibri"/>
                          <a:cs typeface="Times New Roman"/>
                        </a:rPr>
                        <a:t>2.5 </a:t>
                      </a:r>
                      <a:r>
                        <a:rPr lang="fr-FR" sz="1800" i="0" dirty="0" err="1" smtClean="0">
                          <a:latin typeface="Calibri"/>
                          <a:ea typeface="Calibri"/>
                          <a:cs typeface="Times New Roman"/>
                        </a:rPr>
                        <a:t>tbc</a:t>
                      </a:r>
                      <a:endParaRPr lang="fr-FR" sz="1800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i="0" dirty="0" smtClean="0">
                          <a:latin typeface="Calibri"/>
                          <a:ea typeface="Calibri"/>
                          <a:cs typeface="Times New Roman"/>
                        </a:rPr>
                        <a:t>0.03</a:t>
                      </a:r>
                      <a:endParaRPr lang="fr-FR" sz="1800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i="0" dirty="0" smtClean="0"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fr-FR" sz="1800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i="0" dirty="0" smtClean="0"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endParaRPr lang="fr-FR" sz="1800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i="0" dirty="0" smtClean="0">
                          <a:latin typeface="Calibri"/>
                          <a:ea typeface="Calibri"/>
                          <a:cs typeface="Times New Roman"/>
                        </a:rPr>
                        <a:t>0.2</a:t>
                      </a:r>
                      <a:endParaRPr lang="fr-FR" sz="1800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i="0" dirty="0" smtClean="0">
                          <a:latin typeface="Calibri"/>
                          <a:ea typeface="Calibri"/>
                          <a:cs typeface="Times New Roman"/>
                        </a:rPr>
                        <a:t>He</a:t>
                      </a:r>
                      <a:r>
                        <a:rPr lang="fr-FR" sz="1800" i="0" baseline="0" dirty="0" smtClean="0">
                          <a:latin typeface="Calibri"/>
                          <a:ea typeface="Calibri"/>
                          <a:cs typeface="Times New Roman"/>
                        </a:rPr>
                        <a:t> c</a:t>
                      </a:r>
                      <a:r>
                        <a:rPr lang="fr-FR" sz="1800" i="0" dirty="0" smtClean="0">
                          <a:latin typeface="Calibri"/>
                          <a:ea typeface="Calibri"/>
                          <a:cs typeface="Times New Roman"/>
                        </a:rPr>
                        <a:t>ool down</a:t>
                      </a:r>
                      <a:endParaRPr lang="fr-FR" sz="1800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i="0" dirty="0" smtClean="0">
                          <a:latin typeface="Calibri"/>
                          <a:ea typeface="Calibri"/>
                          <a:cs typeface="Times New Roman"/>
                        </a:rPr>
                        <a:t>CV02</a:t>
                      </a:r>
                      <a:endParaRPr lang="fr-FR" sz="1800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i="0" dirty="0" smtClean="0">
                          <a:latin typeface="Calibri"/>
                          <a:ea typeface="Calibri"/>
                          <a:cs typeface="Times New Roman"/>
                        </a:rPr>
                        <a:t>0.5 - 2</a:t>
                      </a:r>
                      <a:endParaRPr lang="fr-FR" sz="1800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i="0" dirty="0" smtClean="0"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fr-FR" sz="1800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i="0" dirty="0" smtClean="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fr-FR" sz="1800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i="0" dirty="0" smtClean="0">
                          <a:latin typeface="Calibri"/>
                          <a:ea typeface="Calibri"/>
                          <a:cs typeface="Times New Roman"/>
                        </a:rPr>
                        <a:t>1.4</a:t>
                      </a:r>
                      <a:endParaRPr lang="fr-FR" sz="1800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i="0" dirty="0" smtClean="0"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fr-FR" sz="1800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i="0" dirty="0" smtClean="0"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endParaRPr lang="fr-FR" sz="1800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i="0" dirty="0" smtClean="0">
                          <a:latin typeface="Calibri"/>
                          <a:ea typeface="Calibri"/>
                          <a:cs typeface="Times New Roman"/>
                        </a:rPr>
                        <a:t>0.8</a:t>
                      </a:r>
                      <a:endParaRPr lang="fr-FR" sz="1800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734">
                <a:tc>
                  <a:txBody>
                    <a:bodyPr/>
                    <a:lstStyle/>
                    <a:p>
                      <a:r>
                        <a:rPr lang="fr-FR" dirty="0" smtClean="0"/>
                        <a:t>Saclay test</a:t>
                      </a:r>
                      <a:endParaRPr lang="fr-FR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800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800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i="0" dirty="0" smtClean="0">
                          <a:latin typeface="Calibri"/>
                          <a:ea typeface="Calibri"/>
                          <a:cs typeface="Times New Roman"/>
                        </a:rPr>
                        <a:t>1.2</a:t>
                      </a:r>
                      <a:endParaRPr lang="fr-FR" sz="1800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i="0" dirty="0" smtClean="0">
                          <a:latin typeface="Calibri"/>
                          <a:ea typeface="Calibri"/>
                          <a:cs typeface="Times New Roman"/>
                        </a:rPr>
                        <a:t>1.15</a:t>
                      </a:r>
                      <a:endParaRPr lang="fr-FR" sz="1800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5</a:t>
                      </a:r>
                      <a:endParaRPr lang="fr-FR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7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i="0" dirty="0" smtClean="0">
                          <a:latin typeface="Calibri"/>
                          <a:ea typeface="Calibri"/>
                          <a:cs typeface="Times New Roman"/>
                        </a:rPr>
                        <a:t>Thermal </a:t>
                      </a:r>
                      <a:r>
                        <a:rPr lang="fr-FR" sz="1800" i="0" dirty="0" err="1" smtClean="0">
                          <a:latin typeface="Calibri"/>
                          <a:ea typeface="Calibri"/>
                          <a:cs typeface="Times New Roman"/>
                        </a:rPr>
                        <a:t>shield</a:t>
                      </a:r>
                      <a:r>
                        <a:rPr lang="fr-FR" sz="1800" i="0" dirty="0" smtClean="0">
                          <a:latin typeface="Calibri"/>
                          <a:ea typeface="Calibri"/>
                          <a:cs typeface="Times New Roman"/>
                        </a:rPr>
                        <a:t> (ESS)</a:t>
                      </a:r>
                      <a:endParaRPr lang="fr-FR" sz="1800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i="0" dirty="0" smtClean="0">
                          <a:latin typeface="Calibri"/>
                          <a:ea typeface="Calibri"/>
                          <a:cs typeface="Times New Roman"/>
                        </a:rPr>
                        <a:t>CV60</a:t>
                      </a:r>
                      <a:endParaRPr lang="fr-FR" sz="1800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i="0" dirty="0" smtClean="0">
                          <a:latin typeface="Calibri"/>
                          <a:ea typeface="Calibri"/>
                          <a:cs typeface="Times New Roman"/>
                        </a:rPr>
                        <a:t>0.85</a:t>
                      </a:r>
                      <a:endParaRPr lang="fr-FR" sz="1800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i="0" dirty="0" smtClean="0"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fr-FR" sz="1800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i="0" dirty="0" smtClean="0">
                          <a:latin typeface="Calibri"/>
                          <a:ea typeface="Calibri"/>
                          <a:cs typeface="Times New Roman"/>
                        </a:rPr>
                        <a:t>19.5</a:t>
                      </a:r>
                      <a:endParaRPr lang="fr-FR" sz="1800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i="0" dirty="0" smtClean="0">
                          <a:latin typeface="Calibri"/>
                          <a:ea typeface="Calibri"/>
                          <a:cs typeface="Times New Roman"/>
                        </a:rPr>
                        <a:t>19</a:t>
                      </a:r>
                      <a:endParaRPr lang="fr-FR" sz="1800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i="0" dirty="0" smtClean="0"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fr-FR" sz="1800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i="0" dirty="0" smtClean="0">
                          <a:latin typeface="Calibri"/>
                          <a:ea typeface="Calibri"/>
                          <a:cs typeface="Times New Roman"/>
                        </a:rPr>
                        <a:t>25</a:t>
                      </a:r>
                      <a:endParaRPr lang="fr-FR" sz="1800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i="0" dirty="0" smtClean="0">
                          <a:latin typeface="Calibri"/>
                          <a:ea typeface="Calibri"/>
                          <a:cs typeface="Times New Roman"/>
                        </a:rPr>
                        <a:t>0.2</a:t>
                      </a:r>
                      <a:endParaRPr lang="fr-FR" sz="1800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698549" y="4521307"/>
            <a:ext cx="7776864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 additional CV02 valve seat is required for cooling in the Saclay test facility</a:t>
            </a:r>
          </a:p>
          <a:p>
            <a:endParaRPr lang="en-US" dirty="0"/>
          </a:p>
          <a:p>
            <a:r>
              <a:rPr lang="en-US" dirty="0" smtClean="0"/>
              <a:t>Rad-hard material:</a:t>
            </a:r>
          </a:p>
          <a:p>
            <a:r>
              <a:rPr lang="en-US" dirty="0" smtClean="0"/>
              <a:t>Valves seats in </a:t>
            </a:r>
            <a:r>
              <a:rPr lang="en-US" dirty="0" err="1" smtClean="0"/>
              <a:t>vespel</a:t>
            </a:r>
            <a:r>
              <a:rPr lang="en-US" dirty="0" smtClean="0"/>
              <a:t>, PEEK or equivalent</a:t>
            </a:r>
          </a:p>
          <a:p>
            <a:r>
              <a:rPr lang="en-US" dirty="0" smtClean="0"/>
              <a:t>Metallic or EPDM joints, stainless steel tubing</a:t>
            </a:r>
          </a:p>
          <a:p>
            <a:r>
              <a:rPr lang="en-US" dirty="0" smtClean="0"/>
              <a:t>Rad-hard positioner SIEMENS </a:t>
            </a:r>
            <a:r>
              <a:rPr lang="en-US" dirty="0" err="1" smtClean="0"/>
              <a:t>Sipart</a:t>
            </a:r>
            <a:r>
              <a:rPr lang="en-US" dirty="0" smtClean="0"/>
              <a:t> PS2 6DR5910-0NG00-0AA0</a:t>
            </a:r>
          </a:p>
          <a:p>
            <a:r>
              <a:rPr lang="fr-FR" dirty="0" err="1" smtClean="0"/>
              <a:t>Remote</a:t>
            </a:r>
            <a:r>
              <a:rPr lang="fr-FR" dirty="0" smtClean="0"/>
              <a:t> </a:t>
            </a:r>
            <a:r>
              <a:rPr lang="fr-FR" dirty="0" err="1" smtClean="0"/>
              <a:t>electronic</a:t>
            </a:r>
            <a:r>
              <a:rPr lang="fr-FR" dirty="0" smtClean="0"/>
              <a:t> control SIEMENS </a:t>
            </a:r>
            <a:r>
              <a:rPr lang="fr-FR" dirty="0" err="1" smtClean="0"/>
              <a:t>Sipart</a:t>
            </a:r>
            <a:r>
              <a:rPr lang="fr-FR" dirty="0" smtClean="0"/>
              <a:t> PS2 A5E0025050x </a:t>
            </a:r>
            <a:r>
              <a:rPr lang="fr-FR" dirty="0" err="1" smtClean="0"/>
              <a:t>provided</a:t>
            </a:r>
            <a:r>
              <a:rPr lang="fr-FR" dirty="0" smtClean="0"/>
              <a:t> by ESS </a:t>
            </a:r>
          </a:p>
        </p:txBody>
      </p:sp>
    </p:spTree>
    <p:extLst>
      <p:ext uri="{BB962C8B-B14F-4D97-AF65-F5344CB8AC3E}">
        <p14:creationId xmlns:p14="http://schemas.microsoft.com/office/powerpoint/2010/main" val="230265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/>
          <p:cNvSpPr>
            <a:spLocks noGrp="1"/>
          </p:cNvSpPr>
          <p:nvPr>
            <p:ph type="title"/>
          </p:nvPr>
        </p:nvSpPr>
        <p:spPr>
          <a:xfrm>
            <a:off x="2072680" y="-27384"/>
            <a:ext cx="6336704" cy="796908"/>
          </a:xfrm>
        </p:spPr>
        <p:txBody>
          <a:bodyPr/>
          <a:lstStyle/>
          <a:p>
            <a:r>
              <a:rPr lang="fr-FR" sz="2400" dirty="0" err="1" smtClean="0"/>
              <a:t>Cryogenic</a:t>
            </a:r>
            <a:r>
              <a:rPr lang="fr-FR" sz="2400" dirty="0" smtClean="0"/>
              <a:t>  DISTRIBUTION</a:t>
            </a:r>
            <a:endParaRPr lang="fr-FR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704528" y="1124744"/>
            <a:ext cx="4392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 smtClean="0"/>
              <a:t>Subcooling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heat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exchanger</a:t>
            </a:r>
            <a:endParaRPr lang="fr-FR" sz="2400" b="1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66" y="2852936"/>
            <a:ext cx="5005250" cy="3176291"/>
          </a:xfrm>
          <a:prstGeom prst="rect">
            <a:avLst/>
          </a:prstGeom>
        </p:spPr>
      </p:pic>
      <p:graphicFrame>
        <p:nvGraphicFramePr>
          <p:cNvPr id="12" name="Tableau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5493822"/>
              </p:ext>
            </p:extLst>
          </p:nvPr>
        </p:nvGraphicFramePr>
        <p:xfrm>
          <a:off x="5601072" y="3429000"/>
          <a:ext cx="3744417" cy="1611171"/>
        </p:xfrm>
        <a:graphic>
          <a:graphicData uri="http://schemas.openxmlformats.org/drawingml/2006/table">
            <a:tbl>
              <a:tblPr/>
              <a:tblGrid>
                <a:gridCol w="1224136"/>
                <a:gridCol w="864096"/>
                <a:gridCol w="864096"/>
                <a:gridCol w="792089"/>
              </a:tblGrid>
              <a:tr h="406834">
                <a:tc>
                  <a:txBody>
                    <a:bodyPr/>
                    <a:lstStyle/>
                    <a:p>
                      <a:pPr marL="0" lv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 smtClean="0">
                          <a:latin typeface="Calibri"/>
                          <a:ea typeface="Calibri"/>
                          <a:cs typeface="Times New Roman"/>
                        </a:rPr>
                        <a:t>Mass flow rate (g/s)</a:t>
                      </a:r>
                      <a:endParaRPr lang="fr-FR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i="1" dirty="0" smtClean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fr-F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i="1" dirty="0" smtClean="0">
                          <a:latin typeface="Calibri"/>
                          <a:ea typeface="Calibri"/>
                          <a:cs typeface="Times New Roman"/>
                        </a:rPr>
                        <a:t>3.2</a:t>
                      </a:r>
                      <a:endParaRPr lang="fr-F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 smtClean="0">
                          <a:latin typeface="Calibri"/>
                          <a:ea typeface="Calibri"/>
                          <a:cs typeface="Times New Roman"/>
                        </a:rPr>
                        <a:t>4.5</a:t>
                      </a:r>
                      <a:endParaRPr lang="fr-FR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745">
                <a:tc>
                  <a:txBody>
                    <a:bodyPr/>
                    <a:lstStyle/>
                    <a:p>
                      <a:pPr marL="0" algn="l" fontAlgn="b"/>
                      <a:r>
                        <a:rPr lang="fr-FR" sz="16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 W </a:t>
                      </a:r>
                      <a:r>
                        <a:rPr lang="fr-FR" sz="1600" b="1" i="0" u="none" strike="noStrike" dirty="0">
                          <a:effectLst/>
                          <a:latin typeface="Arial" panose="020B0604020202020204" pitchFamily="34" charset="0"/>
                        </a:rPr>
                        <a:t>(4.85 K)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effectLst/>
                          <a:latin typeface="Arial" panose="020B0604020202020204" pitchFamily="34" charset="0"/>
                        </a:rPr>
                        <a:t>17.8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57629" rtl="0" eaLnBrk="1" fontAlgn="b" latinLnBrk="0" hangingPunct="1"/>
                      <a:r>
                        <a:rPr lang="fr-FR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28.5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effectLst/>
                          <a:latin typeface="Arial" panose="020B0604020202020204" pitchFamily="34" charset="0"/>
                        </a:rPr>
                        <a:t>40.1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326745">
                <a:tc>
                  <a:txBody>
                    <a:bodyPr/>
                    <a:lstStyle/>
                    <a:p>
                      <a:pPr marL="0" algn="l" fontAlgn="b"/>
                      <a:r>
                        <a:rPr lang="fr-FR" sz="16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 W </a:t>
                      </a:r>
                      <a:r>
                        <a:rPr lang="fr-FR" sz="1600" b="1" i="0" u="none" strike="noStrike" dirty="0">
                          <a:effectLst/>
                          <a:latin typeface="Arial" panose="020B0604020202020204" pitchFamily="34" charset="0"/>
                        </a:rPr>
                        <a:t>(5.2 K)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effectLst/>
                          <a:latin typeface="Arial" panose="020B0604020202020204" pitchFamily="34" charset="0"/>
                        </a:rPr>
                        <a:t>22.9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57629" rtl="0" eaLnBrk="1" fontAlgn="b" latinLnBrk="0" hangingPunct="1"/>
                      <a:r>
                        <a:rPr lang="fr-FR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36.6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effectLst/>
                          <a:latin typeface="Arial" panose="020B0604020202020204" pitchFamily="34" charset="0"/>
                        </a:rPr>
                        <a:t>51.4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26745">
                <a:tc>
                  <a:txBody>
                    <a:bodyPr/>
                    <a:lstStyle/>
                    <a:p>
                      <a:pPr marL="0" algn="l" fontAlgn="b"/>
                      <a:r>
                        <a:rPr lang="fr-FR" sz="16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 W </a:t>
                      </a:r>
                      <a:r>
                        <a:rPr lang="fr-FR" sz="1600" b="1" i="0" u="none" strike="noStrike" dirty="0">
                          <a:effectLst/>
                          <a:latin typeface="Arial" panose="020B0604020202020204" pitchFamily="34" charset="0"/>
                        </a:rPr>
                        <a:t>(5.5 K)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effectLst/>
                          <a:latin typeface="Arial" panose="020B0604020202020204" pitchFamily="34" charset="0"/>
                        </a:rPr>
                        <a:t>32.0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57629" rtl="0" eaLnBrk="1" fontAlgn="b" latinLnBrk="0" hangingPunct="1"/>
                      <a:r>
                        <a:rPr lang="fr-FR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51.3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effectLst/>
                          <a:latin typeface="Arial" panose="020B0604020202020204" pitchFamily="34" charset="0"/>
                        </a:rPr>
                        <a:t>72.1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</a:tbl>
          </a:graphicData>
        </a:graphic>
      </p:graphicFrame>
      <p:sp>
        <p:nvSpPr>
          <p:cNvPr id="14" name="ZoneTexte 13"/>
          <p:cNvSpPr txBox="1"/>
          <p:nvPr/>
        </p:nvSpPr>
        <p:spPr>
          <a:xfrm>
            <a:off x="704528" y="1647596"/>
            <a:ext cx="8208912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 improve the efficiency of the isenthalpic expansion produced by the JT valve,   a heat exchanger is used to </a:t>
            </a:r>
            <a:r>
              <a:rPr lang="en-US" dirty="0" err="1" smtClean="0"/>
              <a:t>subcool</a:t>
            </a:r>
            <a:r>
              <a:rPr lang="en-US" dirty="0" smtClean="0"/>
              <a:t> at 2.2 K the helium supplied by the cryoplant (3 bara and 4.85 K expected, guaranteed &lt;5.5 K by requirement 2170). </a:t>
            </a:r>
          </a:p>
        </p:txBody>
      </p:sp>
      <p:cxnSp>
        <p:nvCxnSpPr>
          <p:cNvPr id="4" name="Connecteur droit avec flèche 3"/>
          <p:cNvCxnSpPr/>
          <p:nvPr/>
        </p:nvCxnSpPr>
        <p:spPr>
          <a:xfrm>
            <a:off x="5601072" y="3429000"/>
            <a:ext cx="0" cy="2304256"/>
          </a:xfrm>
          <a:prstGeom prst="straightConnector1">
            <a:avLst/>
          </a:prstGeom>
          <a:ln w="25400"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 flipV="1">
            <a:off x="5601072" y="3429000"/>
            <a:ext cx="4104456" cy="3027"/>
          </a:xfrm>
          <a:prstGeom prst="straightConnector1">
            <a:avLst/>
          </a:prstGeom>
          <a:ln w="25400"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7432144" y="3017017"/>
            <a:ext cx="243988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CM heat load margin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5619882" y="5348535"/>
            <a:ext cx="243988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CDS heat load margin</a:t>
            </a:r>
          </a:p>
        </p:txBody>
      </p:sp>
    </p:spTree>
    <p:extLst>
      <p:ext uri="{BB962C8B-B14F-4D97-AF65-F5344CB8AC3E}">
        <p14:creationId xmlns:p14="http://schemas.microsoft.com/office/powerpoint/2010/main" val="230265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/>
          <p:cNvSpPr>
            <a:spLocks noGrp="1"/>
          </p:cNvSpPr>
          <p:nvPr>
            <p:ph type="title"/>
          </p:nvPr>
        </p:nvSpPr>
        <p:spPr>
          <a:xfrm>
            <a:off x="2072680" y="-27384"/>
            <a:ext cx="6336704" cy="796908"/>
          </a:xfrm>
        </p:spPr>
        <p:txBody>
          <a:bodyPr/>
          <a:lstStyle/>
          <a:p>
            <a:r>
              <a:rPr lang="fr-FR" sz="2400" dirty="0" err="1" smtClean="0"/>
              <a:t>Cryogenic</a:t>
            </a:r>
            <a:r>
              <a:rPr lang="fr-FR" sz="2400" dirty="0" smtClean="0"/>
              <a:t>  DISTRIBUTION</a:t>
            </a:r>
            <a:endParaRPr lang="fr-FR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704528" y="1124744"/>
            <a:ext cx="4392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 smtClean="0"/>
              <a:t>Subcooling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heat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exchanger</a:t>
            </a:r>
            <a:endParaRPr lang="fr-FR" sz="2400" b="1" dirty="0"/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8000597"/>
              </p:ext>
            </p:extLst>
          </p:nvPr>
        </p:nvGraphicFramePr>
        <p:xfrm>
          <a:off x="2864768" y="2356230"/>
          <a:ext cx="5544616" cy="2523744"/>
        </p:xfrm>
        <a:graphic>
          <a:graphicData uri="http://schemas.openxmlformats.org/drawingml/2006/table">
            <a:tbl>
              <a:tblPr/>
              <a:tblGrid>
                <a:gridCol w="1834544"/>
                <a:gridCol w="1765856"/>
                <a:gridCol w="1944216"/>
              </a:tblGrid>
              <a:tr h="252095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i="1" dirty="0" smtClean="0">
                          <a:latin typeface="Calibri"/>
                          <a:ea typeface="Calibri"/>
                          <a:cs typeface="Times New Roman"/>
                        </a:rPr>
                        <a:t>HP </a:t>
                      </a:r>
                      <a:r>
                        <a:rPr lang="fr-FR" sz="1800" b="1" i="1" dirty="0" err="1" smtClean="0">
                          <a:latin typeface="Calibri"/>
                          <a:ea typeface="Calibri"/>
                          <a:cs typeface="Times New Roman"/>
                        </a:rPr>
                        <a:t>branch</a:t>
                      </a:r>
                      <a:endParaRPr lang="fr-F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i="1" dirty="0" smtClean="0">
                          <a:latin typeface="Calibri"/>
                          <a:ea typeface="Calibri"/>
                          <a:cs typeface="Times New Roman"/>
                        </a:rPr>
                        <a:t>LP </a:t>
                      </a:r>
                      <a:r>
                        <a:rPr lang="fr-FR" sz="1800" b="1" i="1" dirty="0" err="1" smtClean="0">
                          <a:latin typeface="Calibri"/>
                          <a:ea typeface="Calibri"/>
                          <a:cs typeface="Times New Roman"/>
                        </a:rPr>
                        <a:t>branch</a:t>
                      </a:r>
                      <a:endParaRPr lang="fr-F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95">
                <a:tc>
                  <a:txBody>
                    <a:bodyPr/>
                    <a:lstStyle/>
                    <a:p>
                      <a:pPr marL="288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0" i="0" dirty="0" err="1" smtClean="0">
                          <a:latin typeface="Calibri"/>
                          <a:ea typeface="Calibri"/>
                          <a:cs typeface="Times New Roman"/>
                        </a:rPr>
                        <a:t>m</a:t>
                      </a:r>
                      <a:r>
                        <a:rPr lang="fr-FR" sz="1800" b="0" i="0" baseline="-25000" dirty="0" err="1" smtClean="0">
                          <a:latin typeface="Calibri"/>
                          <a:ea typeface="Calibri"/>
                          <a:cs typeface="Times New Roman"/>
                        </a:rPr>
                        <a:t>mini</a:t>
                      </a:r>
                      <a:r>
                        <a:rPr lang="fr-FR" sz="1800" b="0" i="0" dirty="0" smtClean="0">
                          <a:latin typeface="Calibri"/>
                          <a:ea typeface="Calibri"/>
                          <a:cs typeface="Times New Roman"/>
                        </a:rPr>
                        <a:t> (g/s)</a:t>
                      </a:r>
                      <a:endParaRPr lang="fr-FR" sz="1800" b="0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201930" lv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0" i="0" dirty="0" smtClean="0">
                          <a:latin typeface="Calibri"/>
                          <a:ea typeface="Calibri"/>
                          <a:cs typeface="Times New Roman"/>
                        </a:rPr>
                        <a:t>0.5</a:t>
                      </a:r>
                      <a:endParaRPr lang="fr-FR" sz="1800" b="0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457200" marR="29146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800" b="0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95">
                <a:tc>
                  <a:txBody>
                    <a:bodyPr/>
                    <a:lstStyle/>
                    <a:p>
                      <a:pPr marL="288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0" i="0" dirty="0" err="1" smtClean="0">
                          <a:latin typeface="Calibri"/>
                          <a:ea typeface="Calibri"/>
                          <a:cs typeface="Times New Roman"/>
                        </a:rPr>
                        <a:t>m</a:t>
                      </a:r>
                      <a:r>
                        <a:rPr lang="fr-FR" sz="1800" b="0" i="0" baseline="-25000" dirty="0" err="1" smtClean="0">
                          <a:latin typeface="Calibri"/>
                          <a:ea typeface="Calibri"/>
                          <a:cs typeface="Times New Roman"/>
                        </a:rPr>
                        <a:t>maxi</a:t>
                      </a:r>
                      <a:r>
                        <a:rPr lang="fr-FR" sz="1800" b="0" i="0" dirty="0" smtClean="0">
                          <a:latin typeface="Calibri"/>
                          <a:ea typeface="Calibri"/>
                          <a:cs typeface="Times New Roman"/>
                        </a:rPr>
                        <a:t> (g/s)</a:t>
                      </a:r>
                      <a:endParaRPr lang="fr-FR" sz="1800" b="0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201930" lv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0" i="0" dirty="0" smtClean="0">
                          <a:latin typeface="Calibri"/>
                          <a:ea typeface="Calibri"/>
                          <a:cs typeface="Times New Roman"/>
                        </a:rPr>
                        <a:t>4.5 </a:t>
                      </a:r>
                      <a:r>
                        <a:rPr lang="fr-FR" sz="1800" b="0" i="0" dirty="0" err="1" smtClean="0">
                          <a:latin typeface="Calibri"/>
                          <a:ea typeface="Calibri"/>
                          <a:cs typeface="Times New Roman"/>
                        </a:rPr>
                        <a:t>tbc</a:t>
                      </a:r>
                      <a:endParaRPr lang="fr-FR" sz="1800" b="0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457200" marR="29146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800" b="0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95">
                <a:tc>
                  <a:txBody>
                    <a:bodyPr/>
                    <a:lstStyle/>
                    <a:p>
                      <a:pPr marL="288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0" i="0" dirty="0" err="1" smtClean="0">
                          <a:latin typeface="Calibri"/>
                          <a:ea typeface="Calibri"/>
                          <a:cs typeface="Times New Roman"/>
                        </a:rPr>
                        <a:t>T</a:t>
                      </a:r>
                      <a:r>
                        <a:rPr lang="fr-FR" sz="1800" b="0" i="0" baseline="-25000" dirty="0" err="1" smtClean="0">
                          <a:latin typeface="Calibri"/>
                          <a:ea typeface="Calibri"/>
                          <a:cs typeface="Times New Roman"/>
                        </a:rPr>
                        <a:t>inlet</a:t>
                      </a:r>
                      <a:r>
                        <a:rPr lang="fr-FR" sz="1800" b="0" i="0" dirty="0" smtClean="0">
                          <a:latin typeface="Calibri"/>
                          <a:ea typeface="Calibri"/>
                          <a:cs typeface="Times New Roman"/>
                        </a:rPr>
                        <a:t> (K)</a:t>
                      </a:r>
                      <a:endParaRPr lang="fr-FR" sz="1800" b="0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01930" lv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0" i="0" dirty="0" smtClean="0">
                          <a:latin typeface="Calibri"/>
                          <a:ea typeface="Calibri"/>
                          <a:cs typeface="Times New Roman"/>
                        </a:rPr>
                        <a:t>5.2 </a:t>
                      </a:r>
                      <a:r>
                        <a:rPr lang="fr-FR" sz="1800" b="0" i="0" dirty="0" err="1" smtClean="0">
                          <a:latin typeface="Calibri"/>
                          <a:ea typeface="Calibri"/>
                          <a:cs typeface="Times New Roman"/>
                        </a:rPr>
                        <a:t>tbc</a:t>
                      </a:r>
                      <a:endParaRPr lang="fr-FR" sz="1800" b="0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91465" lv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0" i="0" dirty="0" smtClean="0">
                          <a:latin typeface="Calibri"/>
                          <a:ea typeface="Calibri"/>
                          <a:cs typeface="Times New Roman"/>
                        </a:rPr>
                        <a:t>1,9 - 2</a:t>
                      </a:r>
                      <a:endParaRPr lang="fr-FR" sz="1800" b="0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95">
                <a:tc>
                  <a:txBody>
                    <a:bodyPr/>
                    <a:lstStyle/>
                    <a:p>
                      <a:pPr marL="288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0" i="0" dirty="0" err="1" smtClean="0">
                          <a:latin typeface="Calibri"/>
                          <a:ea typeface="Calibri"/>
                          <a:cs typeface="Times New Roman"/>
                        </a:rPr>
                        <a:t>T</a:t>
                      </a:r>
                      <a:r>
                        <a:rPr lang="fr-FR" sz="1800" b="0" i="0" baseline="-25000" dirty="0" err="1" smtClean="0">
                          <a:latin typeface="Calibri"/>
                          <a:ea typeface="Calibri"/>
                          <a:cs typeface="Times New Roman"/>
                        </a:rPr>
                        <a:t>outlet</a:t>
                      </a:r>
                      <a:r>
                        <a:rPr lang="fr-FR" sz="1800" b="0" i="0" dirty="0" smtClean="0">
                          <a:latin typeface="Calibri"/>
                          <a:ea typeface="Calibri"/>
                          <a:cs typeface="Times New Roman"/>
                        </a:rPr>
                        <a:t> (K)</a:t>
                      </a:r>
                      <a:endParaRPr lang="fr-FR" sz="1800" b="0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01930" lv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0" i="0" dirty="0" smtClean="0">
                          <a:latin typeface="Calibri"/>
                          <a:ea typeface="Calibri"/>
                          <a:cs typeface="Times New Roman"/>
                        </a:rPr>
                        <a:t>2.2</a:t>
                      </a:r>
                      <a:endParaRPr lang="fr-FR" sz="1800" b="0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91465" lv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0" i="0" dirty="0" smtClean="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fr-FR" sz="1800" b="0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463">
                <a:tc>
                  <a:txBody>
                    <a:bodyPr/>
                    <a:lstStyle/>
                    <a:p>
                      <a:pPr marL="288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0" i="0" dirty="0" err="1" smtClean="0">
                          <a:latin typeface="Calibri"/>
                          <a:ea typeface="Calibri"/>
                          <a:cs typeface="Times New Roman"/>
                        </a:rPr>
                        <a:t>P</a:t>
                      </a:r>
                      <a:r>
                        <a:rPr lang="fr-FR" sz="1800" b="0" i="0" baseline="-25000" dirty="0" err="1" smtClean="0">
                          <a:latin typeface="+mn-lt"/>
                          <a:ea typeface="Calibri"/>
                          <a:cs typeface="Times New Roman"/>
                        </a:rPr>
                        <a:t>inlet</a:t>
                      </a:r>
                      <a:r>
                        <a:rPr lang="fr-FR" sz="1800" b="0" i="0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fr-FR" sz="1800" b="0" i="0" dirty="0" smtClean="0">
                          <a:latin typeface="Calibri"/>
                          <a:ea typeface="Calibri"/>
                          <a:cs typeface="Times New Roman"/>
                        </a:rPr>
                        <a:t>(bara)</a:t>
                      </a:r>
                      <a:endParaRPr lang="fr-FR" sz="1800" b="0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01930" lv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0" i="0" dirty="0" smtClean="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fr-FR" sz="1800" b="0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91465" lv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800" b="0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463">
                <a:tc>
                  <a:txBody>
                    <a:bodyPr/>
                    <a:lstStyle/>
                    <a:p>
                      <a:pPr marL="288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0" i="0" dirty="0" err="1" smtClean="0">
                          <a:latin typeface="Calibri"/>
                          <a:ea typeface="Calibri"/>
                          <a:cs typeface="Times New Roman"/>
                        </a:rPr>
                        <a:t>P</a:t>
                      </a:r>
                      <a:r>
                        <a:rPr lang="fr-FR" sz="1800" b="0" i="0" baseline="-25000" dirty="0" err="1" smtClean="0">
                          <a:latin typeface="+mn-lt"/>
                          <a:ea typeface="Calibri"/>
                          <a:cs typeface="Times New Roman"/>
                        </a:rPr>
                        <a:t>outlet</a:t>
                      </a:r>
                      <a:r>
                        <a:rPr lang="fr-FR" sz="1800" b="0" i="0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fr-FR" sz="1800" b="0" i="0" dirty="0" smtClean="0">
                          <a:latin typeface="Calibri"/>
                          <a:ea typeface="Calibri"/>
                          <a:cs typeface="Times New Roman"/>
                        </a:rPr>
                        <a:t>(mbara)</a:t>
                      </a:r>
                      <a:endParaRPr lang="fr-FR" sz="1800" b="0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01930" lv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800" b="0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91465" lv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0" i="0" dirty="0" smtClean="0">
                          <a:latin typeface="Calibri"/>
                          <a:ea typeface="Calibri"/>
                          <a:cs typeface="Times New Roman"/>
                        </a:rPr>
                        <a:t>29 - 30</a:t>
                      </a:r>
                      <a:endParaRPr lang="fr-FR" sz="1800" b="0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95">
                <a:tc>
                  <a:txBody>
                    <a:bodyPr/>
                    <a:lstStyle/>
                    <a:p>
                      <a:pPr marL="288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0" i="0" dirty="0" smtClean="0">
                          <a:latin typeface="Calibri"/>
                          <a:ea typeface="Calibri"/>
                          <a:cs typeface="Times New Roman"/>
                          <a:sym typeface="Symbol"/>
                        </a:rPr>
                        <a:t></a:t>
                      </a:r>
                      <a:r>
                        <a:rPr lang="fr-FR" sz="1800" b="0" i="0" dirty="0" err="1" smtClean="0">
                          <a:latin typeface="Calibri"/>
                          <a:ea typeface="Calibri"/>
                          <a:cs typeface="Times New Roman"/>
                          <a:sym typeface="Symbol"/>
                        </a:rPr>
                        <a:t>P</a:t>
                      </a:r>
                      <a:r>
                        <a:rPr lang="fr-FR" sz="1800" b="0" i="0" baseline="-25000" dirty="0" err="1" smtClean="0">
                          <a:latin typeface="+mn-lt"/>
                          <a:ea typeface="Calibri"/>
                          <a:cs typeface="Times New Roman"/>
                        </a:rPr>
                        <a:t>maxi</a:t>
                      </a:r>
                      <a:r>
                        <a:rPr lang="fr-FR" sz="1800" b="0" i="0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fr-FR" sz="1800" b="0" i="0" dirty="0" smtClean="0">
                          <a:latin typeface="Calibri"/>
                          <a:ea typeface="Calibri"/>
                          <a:cs typeface="Times New Roman"/>
                          <a:sym typeface="Symbol"/>
                        </a:rPr>
                        <a:t>(mbar)</a:t>
                      </a:r>
                      <a:endParaRPr lang="fr-FR" sz="1800" b="0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01930" lv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0" i="0" dirty="0" smtClean="0">
                          <a:latin typeface="Calibri"/>
                          <a:ea typeface="Calibri"/>
                          <a:cs typeface="Times New Roman"/>
                        </a:rPr>
                        <a:t>1000</a:t>
                      </a:r>
                      <a:endParaRPr lang="fr-FR" sz="1800" b="0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91465" lv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0" i="0" dirty="0" smtClean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fr-FR" sz="1800" b="0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1028564" y="4958662"/>
            <a:ext cx="8424936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</a:t>
            </a:r>
            <a:r>
              <a:rPr lang="fr-FR" dirty="0" err="1" smtClean="0"/>
              <a:t>heat</a:t>
            </a:r>
            <a:r>
              <a:rPr lang="fr-FR" dirty="0" smtClean="0"/>
              <a:t> </a:t>
            </a:r>
            <a:r>
              <a:rPr lang="fr-FR" dirty="0" err="1" smtClean="0"/>
              <a:t>exchanger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placed</a:t>
            </a:r>
            <a:r>
              <a:rPr lang="fr-FR" dirty="0" smtClean="0"/>
              <a:t> in the </a:t>
            </a:r>
            <a:r>
              <a:rPr lang="fr-FR" dirty="0" err="1" smtClean="0"/>
              <a:t>jumper</a:t>
            </a:r>
            <a:endParaRPr lang="fr-FR" dirty="0" smtClean="0"/>
          </a:p>
          <a:p>
            <a:r>
              <a:rPr lang="fr-FR" dirty="0" smtClean="0"/>
              <a:t>The volume and mass </a:t>
            </a:r>
            <a:r>
              <a:rPr lang="fr-FR" dirty="0" err="1" smtClean="0"/>
              <a:t>should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minimised</a:t>
            </a:r>
            <a:r>
              <a:rPr lang="fr-FR" dirty="0" smtClean="0"/>
              <a:t> to </a:t>
            </a:r>
            <a:r>
              <a:rPr lang="fr-FR" dirty="0" err="1" smtClean="0"/>
              <a:t>ease</a:t>
            </a:r>
            <a:r>
              <a:rPr lang="fr-FR" dirty="0" smtClean="0"/>
              <a:t> </a:t>
            </a:r>
            <a:r>
              <a:rPr lang="fr-FR" dirty="0" err="1" smtClean="0"/>
              <a:t>assembly</a:t>
            </a:r>
            <a:r>
              <a:rPr lang="fr-FR" dirty="0" smtClean="0"/>
              <a:t>, </a:t>
            </a:r>
            <a:r>
              <a:rPr lang="fr-FR" dirty="0" err="1" smtClean="0"/>
              <a:t>possibly</a:t>
            </a:r>
            <a:r>
              <a:rPr lang="fr-FR" dirty="0" smtClean="0"/>
              <a:t> by </a:t>
            </a:r>
            <a:r>
              <a:rPr lang="fr-FR" dirty="0" err="1" smtClean="0"/>
              <a:t>using</a:t>
            </a:r>
            <a:r>
              <a:rPr lang="fr-FR" dirty="0" smtClean="0"/>
              <a:t> </a:t>
            </a:r>
            <a:r>
              <a:rPr lang="fr-FR" dirty="0" err="1" smtClean="0"/>
              <a:t>Hampson</a:t>
            </a:r>
            <a:r>
              <a:rPr lang="fr-FR" dirty="0" smtClean="0"/>
              <a:t> HX </a:t>
            </a:r>
            <a:r>
              <a:rPr lang="fr-FR" dirty="0" err="1" smtClean="0"/>
              <a:t>geometry</a:t>
            </a:r>
            <a:endParaRPr lang="fr-FR" dirty="0" smtClean="0"/>
          </a:p>
        </p:txBody>
      </p:sp>
      <p:sp>
        <p:nvSpPr>
          <p:cNvPr id="14" name="ZoneTexte 13"/>
          <p:cNvSpPr txBox="1"/>
          <p:nvPr/>
        </p:nvSpPr>
        <p:spPr>
          <a:xfrm>
            <a:off x="884548" y="1586409"/>
            <a:ext cx="842493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</a:t>
            </a:r>
            <a:r>
              <a:rPr lang="fr-FR" dirty="0" err="1" smtClean="0"/>
              <a:t>eat</a:t>
            </a:r>
            <a:r>
              <a:rPr lang="fr-FR" dirty="0" smtClean="0"/>
              <a:t> </a:t>
            </a:r>
            <a:r>
              <a:rPr lang="fr-FR" dirty="0" err="1" smtClean="0"/>
              <a:t>exchanger</a:t>
            </a:r>
            <a:r>
              <a:rPr lang="fr-FR" dirty="0" smtClean="0"/>
              <a:t> prototype </a:t>
            </a:r>
            <a:r>
              <a:rPr lang="fr-FR" dirty="0" err="1" smtClean="0"/>
              <a:t>caracteristics</a:t>
            </a:r>
            <a:endParaRPr lang="fr-FR" dirty="0" smtClean="0"/>
          </a:p>
          <a:p>
            <a:r>
              <a:rPr lang="en-US" dirty="0"/>
              <a:t>Main constraint: the pressure drop in the low pressure branch must be </a:t>
            </a:r>
            <a:r>
              <a:rPr lang="en-US" dirty="0" smtClean="0"/>
              <a:t>&lt;1 </a:t>
            </a:r>
            <a:r>
              <a:rPr lang="en-US" dirty="0"/>
              <a:t>mbar. </a:t>
            </a:r>
            <a:endParaRPr lang="fr-FR" dirty="0"/>
          </a:p>
        </p:txBody>
      </p:sp>
      <p:pic>
        <p:nvPicPr>
          <p:cNvPr id="15" name="Image 1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584" y="2605162"/>
            <a:ext cx="1097280" cy="196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271"/>
          <a:stretch/>
        </p:blipFill>
        <p:spPr>
          <a:xfrm rot="16200000">
            <a:off x="4319055" y="4811280"/>
            <a:ext cx="1008112" cy="270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69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/>
          <p:cNvSpPr>
            <a:spLocks noGrp="1"/>
          </p:cNvSpPr>
          <p:nvPr>
            <p:ph type="title"/>
          </p:nvPr>
        </p:nvSpPr>
        <p:spPr>
          <a:xfrm>
            <a:off x="2072680" y="-27384"/>
            <a:ext cx="6336704" cy="720080"/>
          </a:xfrm>
        </p:spPr>
        <p:txBody>
          <a:bodyPr/>
          <a:lstStyle/>
          <a:p>
            <a:r>
              <a:rPr lang="en-GB" sz="2400" dirty="0" smtClean="0"/>
              <a:t>Pressure  equipment  directive</a:t>
            </a:r>
            <a:endParaRPr lang="en-GB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474" y="3420222"/>
            <a:ext cx="4897526" cy="3437778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4953000" y="908720"/>
            <a:ext cx="4824536" cy="1846659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Breakdown of each circuit in elementary sections to check the product PS x V or PS x D and the compliance to the Pressure Equipment Directive.</a:t>
            </a:r>
          </a:p>
          <a:p>
            <a:r>
              <a:rPr lang="en-GB" dirty="0" smtClean="0"/>
              <a:t>Each section is considered as a separate vessel or a separate pipe.</a:t>
            </a:r>
            <a:endParaRPr lang="en-GB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64" y="1150624"/>
            <a:ext cx="4860945" cy="5197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4664968" y="2924944"/>
            <a:ext cx="3960440" cy="96949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article 4.3, fluid group 2 </a:t>
            </a:r>
          </a:p>
          <a:p>
            <a:r>
              <a:rPr lang="en-GB" dirty="0" smtClean="0">
                <a:sym typeface="Symbol"/>
              </a:rPr>
              <a:t></a:t>
            </a:r>
            <a:r>
              <a:rPr lang="en-GB" dirty="0" smtClean="0"/>
              <a:t>PS x V &lt; 50 </a:t>
            </a:r>
            <a:r>
              <a:rPr lang="en-GB" dirty="0" err="1" smtClean="0"/>
              <a:t>bar.l</a:t>
            </a:r>
            <a:endParaRPr lang="en-GB" dirty="0" smtClean="0"/>
          </a:p>
          <a:p>
            <a:r>
              <a:rPr lang="en-GB" dirty="0" smtClean="0">
                <a:sym typeface="Symbol"/>
              </a:rPr>
              <a:t> D &gt; 32 mm &amp; </a:t>
            </a:r>
            <a:r>
              <a:rPr lang="en-GB" dirty="0" smtClean="0"/>
              <a:t>PS x D &lt; 1000 bar.mm </a:t>
            </a:r>
            <a:endParaRPr lang="en-GB" dirty="0"/>
          </a:p>
        </p:txBody>
      </p:sp>
      <p:cxnSp>
        <p:nvCxnSpPr>
          <p:cNvPr id="7" name="Connecteur droit avec flèche 6"/>
          <p:cNvCxnSpPr/>
          <p:nvPr/>
        </p:nvCxnSpPr>
        <p:spPr>
          <a:xfrm flipH="1" flipV="1">
            <a:off x="4448944" y="1700808"/>
            <a:ext cx="576064" cy="1224136"/>
          </a:xfrm>
          <a:prstGeom prst="straightConnector1">
            <a:avLst/>
          </a:prstGeom>
          <a:ln w="2222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08613" y="5233610"/>
            <a:ext cx="4899861" cy="126188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85725" lvl="1"/>
            <a:r>
              <a:rPr lang="en-GB" dirty="0" smtClean="0"/>
              <a:t>Manufacturing strategy:</a:t>
            </a:r>
          </a:p>
          <a:p>
            <a:pPr marL="0" lvl="2">
              <a:buFont typeface="Symbol"/>
              <a:buChar char="Þ"/>
            </a:pPr>
            <a:r>
              <a:rPr lang="en-GB" dirty="0" smtClean="0"/>
              <a:t> </a:t>
            </a:r>
            <a:r>
              <a:rPr lang="en-GB" dirty="0" smtClean="0">
                <a:sym typeface="Symbol"/>
              </a:rPr>
              <a:t>All components of the cryomodule must be in the category defined by the article 4, paragraph 3 of the PED 2014/68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400997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/>
          <p:cNvSpPr>
            <a:spLocks noGrp="1"/>
          </p:cNvSpPr>
          <p:nvPr>
            <p:ph type="title"/>
          </p:nvPr>
        </p:nvSpPr>
        <p:spPr>
          <a:xfrm>
            <a:off x="2072680" y="-27384"/>
            <a:ext cx="6336704" cy="720080"/>
          </a:xfrm>
        </p:spPr>
        <p:txBody>
          <a:bodyPr/>
          <a:lstStyle/>
          <a:p>
            <a:r>
              <a:rPr lang="en-GB" sz="2400" dirty="0" smtClean="0"/>
              <a:t>Pressure  equipment  directive</a:t>
            </a:r>
            <a:endParaRPr lang="en-GB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274" y="1015209"/>
            <a:ext cx="6435732" cy="4038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Connecteur droit 7"/>
          <p:cNvCxnSpPr/>
          <p:nvPr/>
        </p:nvCxnSpPr>
        <p:spPr>
          <a:xfrm>
            <a:off x="2336338" y="3957668"/>
            <a:ext cx="221142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flipV="1">
            <a:off x="4547762" y="3967537"/>
            <a:ext cx="0" cy="64807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4419652" y="4615609"/>
            <a:ext cx="256220" cy="2923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48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1796274" y="3789040"/>
            <a:ext cx="432048" cy="2923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1.04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2" name="Ellipse 11"/>
          <p:cNvSpPr/>
          <p:nvPr/>
        </p:nvSpPr>
        <p:spPr>
          <a:xfrm>
            <a:off x="4419034" y="3859525"/>
            <a:ext cx="216024" cy="216024"/>
          </a:xfrm>
          <a:prstGeom prst="ellipse">
            <a:avLst/>
          </a:prstGeom>
          <a:noFill/>
          <a:ln w="22225" cmpd="sng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6" name="Connecteur droit avec flèche 15"/>
          <p:cNvCxnSpPr>
            <a:endCxn id="12" idx="3"/>
          </p:cNvCxnSpPr>
          <p:nvPr/>
        </p:nvCxnSpPr>
        <p:spPr>
          <a:xfrm flipV="1">
            <a:off x="2933218" y="4043913"/>
            <a:ext cx="1517452" cy="1435792"/>
          </a:xfrm>
          <a:prstGeom prst="straightConnector1">
            <a:avLst/>
          </a:prstGeom>
          <a:ln w="2222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848544" y="5338539"/>
            <a:ext cx="3144913" cy="96949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Aim: </a:t>
            </a:r>
          </a:p>
          <a:p>
            <a:r>
              <a:rPr lang="en-GB" dirty="0" smtClean="0"/>
              <a:t>remain in 4.3 category</a:t>
            </a:r>
          </a:p>
          <a:p>
            <a:r>
              <a:rPr lang="en-GB" dirty="0" smtClean="0"/>
              <a:t>of PED/2014/68 </a:t>
            </a:r>
            <a:endParaRPr lang="en-GB" dirty="0"/>
          </a:p>
        </p:txBody>
      </p:sp>
      <p:cxnSp>
        <p:nvCxnSpPr>
          <p:cNvPr id="23" name="Connecteur droit avec flèche 22"/>
          <p:cNvCxnSpPr>
            <a:endCxn id="11" idx="2"/>
          </p:cNvCxnSpPr>
          <p:nvPr/>
        </p:nvCxnSpPr>
        <p:spPr>
          <a:xfrm flipH="1" flipV="1">
            <a:off x="4547762" y="4907997"/>
            <a:ext cx="545696" cy="766246"/>
          </a:xfrm>
          <a:prstGeom prst="straightConnector1">
            <a:avLst/>
          </a:prstGeom>
          <a:ln w="2222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/>
          <p:cNvSpPr txBox="1"/>
          <p:nvPr/>
        </p:nvSpPr>
        <p:spPr>
          <a:xfrm>
            <a:off x="5093458" y="5335688"/>
            <a:ext cx="3747974" cy="677108"/>
          </a:xfrm>
          <a:prstGeom prst="rect">
            <a:avLst/>
          </a:prstGeom>
          <a:solidFill>
            <a:srgbClr val="99FF99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Volume of the largest circuit vessel: the cavity helium tank</a:t>
            </a:r>
            <a:endParaRPr lang="en-GB" dirty="0"/>
          </a:p>
        </p:txBody>
      </p:sp>
      <p:sp>
        <p:nvSpPr>
          <p:cNvPr id="15" name="ZoneTexte 14"/>
          <p:cNvSpPr txBox="1"/>
          <p:nvPr/>
        </p:nvSpPr>
        <p:spPr>
          <a:xfrm>
            <a:off x="272480" y="2780928"/>
            <a:ext cx="1712640" cy="38472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PS = 1.04 </a:t>
            </a:r>
            <a:r>
              <a:rPr lang="en-GB" dirty="0" err="1" smtClean="0"/>
              <a:t>barg</a:t>
            </a:r>
            <a:endParaRPr lang="en-GB" dirty="0" smtClean="0"/>
          </a:p>
        </p:txBody>
      </p:sp>
      <p:cxnSp>
        <p:nvCxnSpPr>
          <p:cNvPr id="17" name="Connecteur droit avec flèche 16"/>
          <p:cNvCxnSpPr>
            <a:stCxn id="15" idx="2"/>
          </p:cNvCxnSpPr>
          <p:nvPr/>
        </p:nvCxnSpPr>
        <p:spPr>
          <a:xfrm>
            <a:off x="1128800" y="3165649"/>
            <a:ext cx="655848" cy="695399"/>
          </a:xfrm>
          <a:prstGeom prst="straightConnector1">
            <a:avLst/>
          </a:prstGeom>
          <a:ln w="2222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4088904" y="1124744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Vessel</a:t>
            </a:r>
          </a:p>
        </p:txBody>
      </p:sp>
    </p:spTree>
    <p:extLst>
      <p:ext uri="{BB962C8B-B14F-4D97-AF65-F5344CB8AC3E}">
        <p14:creationId xmlns:p14="http://schemas.microsoft.com/office/powerpoint/2010/main" val="230265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12640" y="39804"/>
            <a:ext cx="6984776" cy="796908"/>
          </a:xfrm>
        </p:spPr>
        <p:txBody>
          <a:bodyPr/>
          <a:lstStyle/>
          <a:p>
            <a:r>
              <a:rPr lang="en-GB" sz="2400" cap="none" dirty="0" smtClean="0"/>
              <a:t>SAFETY STRATEGY FOR THE LOW PRESSURE CIRCUITS</a:t>
            </a:r>
            <a:endParaRPr lang="en-GB" sz="2400" cap="none" dirty="0"/>
          </a:p>
        </p:txBody>
      </p:sp>
      <p:sp>
        <p:nvSpPr>
          <p:cNvPr id="5" name="Rectangle 4"/>
          <p:cNvSpPr/>
          <p:nvPr/>
        </p:nvSpPr>
        <p:spPr>
          <a:xfrm>
            <a:off x="632520" y="3140968"/>
            <a:ext cx="7920880" cy="184665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85725" lvl="1"/>
            <a:r>
              <a:rPr lang="en-GB" dirty="0" smtClean="0"/>
              <a:t>Safety strategy:</a:t>
            </a:r>
          </a:p>
          <a:p>
            <a:pPr marL="361950" lvl="2">
              <a:buFont typeface="Symbol"/>
              <a:buChar char="Þ"/>
            </a:pPr>
            <a:r>
              <a:rPr lang="en-GB" dirty="0" smtClean="0"/>
              <a:t> </a:t>
            </a:r>
            <a:r>
              <a:rPr lang="en-GB" dirty="0" smtClean="0">
                <a:sym typeface="Symbol"/>
              </a:rPr>
              <a:t>Two burst disks (RD90 – RD91) designed for accidental scenarios,</a:t>
            </a:r>
            <a:endParaRPr lang="en-GB" dirty="0" smtClean="0"/>
          </a:p>
          <a:p>
            <a:pPr marL="361950" lvl="2">
              <a:buFont typeface="Symbol"/>
              <a:buChar char="Þ"/>
            </a:pPr>
            <a:r>
              <a:rPr lang="en-GB" dirty="0" smtClean="0">
                <a:sym typeface="Symbol"/>
              </a:rPr>
              <a:t> safety valve (SV90) designed for abnormal operation and to avoid the bursting of RD90 or RD91,</a:t>
            </a:r>
          </a:p>
          <a:p>
            <a:pPr marL="361950" lvl="2">
              <a:buFont typeface="Symbol"/>
              <a:buChar char="Þ"/>
            </a:pPr>
            <a:r>
              <a:rPr lang="en-GB" dirty="0" smtClean="0"/>
              <a:t> control valve (CV90) designed to limit the pressure at a level lower than the opening pressure of SV90.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32520" y="1196752"/>
            <a:ext cx="7992888" cy="184665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85725" lvl="1"/>
            <a:r>
              <a:rPr lang="en-GB" dirty="0" smtClean="0"/>
              <a:t>Operating constraints:</a:t>
            </a:r>
          </a:p>
          <a:p>
            <a:pPr marL="704850" lvl="2" indent="-342900">
              <a:buFont typeface="Wingdings" panose="05000000000000000000" pitchFamily="2" charset="2"/>
              <a:buChar char="§"/>
            </a:pPr>
            <a:r>
              <a:rPr lang="en-GB" dirty="0" smtClean="0"/>
              <a:t> maximal allowable pressure of cavities is 2.04 bars,</a:t>
            </a:r>
          </a:p>
          <a:p>
            <a:pPr marL="704850" lvl="2" indent="-342900">
              <a:buFont typeface="Wingdings" panose="05000000000000000000" pitchFamily="2" charset="2"/>
              <a:buChar char="§"/>
            </a:pPr>
            <a:r>
              <a:rPr lang="en-GB" dirty="0" smtClean="0">
                <a:sym typeface="Symbol"/>
              </a:rPr>
              <a:t> pressure required by the cryogenic plant is 1.43 bar,</a:t>
            </a:r>
            <a:endParaRPr lang="en-GB" dirty="0" smtClean="0"/>
          </a:p>
          <a:p>
            <a:pPr marL="361950" lvl="2">
              <a:buFont typeface="Symbol"/>
              <a:buChar char="Þ"/>
            </a:pPr>
            <a:r>
              <a:rPr lang="en-GB" dirty="0" smtClean="0">
                <a:sym typeface="Symbol"/>
              </a:rPr>
              <a:t> 1.43 bar is close of the opening pressure of the safety valves, the pressure margin between the operating pressure and safety device is low.</a:t>
            </a:r>
          </a:p>
          <a:p>
            <a:pPr marL="361950" lvl="2">
              <a:buFont typeface="Symbol"/>
              <a:buChar char="Þ"/>
            </a:pPr>
            <a:r>
              <a:rPr lang="en-GB" dirty="0" smtClean="0">
                <a:sym typeface="Symbol"/>
              </a:rPr>
              <a:t> burst disks are connected to a helium collector line (</a:t>
            </a:r>
            <a:r>
              <a:rPr lang="en-GB" dirty="0" err="1" smtClean="0">
                <a:sym typeface="Symbol"/>
              </a:rPr>
              <a:t>p</a:t>
            </a:r>
            <a:r>
              <a:rPr lang="en-GB" baseline="-25000" dirty="0" err="1" smtClean="0">
                <a:sym typeface="Symbol"/>
              </a:rPr>
              <a:t>line</a:t>
            </a:r>
            <a:r>
              <a:rPr lang="en-GB" dirty="0" smtClean="0">
                <a:sym typeface="Symbol"/>
              </a:rPr>
              <a:t>&gt;</a:t>
            </a:r>
            <a:r>
              <a:rPr lang="en-GB" dirty="0" err="1" smtClean="0">
                <a:sym typeface="Symbol"/>
              </a:rPr>
              <a:t>p</a:t>
            </a:r>
            <a:r>
              <a:rPr lang="en-GB" baseline="-25000" dirty="0" err="1" smtClean="0">
                <a:sym typeface="Symbol"/>
              </a:rPr>
              <a:t>atmospheric</a:t>
            </a:r>
            <a:r>
              <a:rPr lang="en-GB" dirty="0" smtClean="0">
                <a:sym typeface="Symbol"/>
              </a:rPr>
              <a:t>)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303407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543776" y="5849565"/>
            <a:ext cx="6824928" cy="55342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/>
          <p:cNvSpPr/>
          <p:nvPr/>
        </p:nvSpPr>
        <p:spPr>
          <a:xfrm>
            <a:off x="588182" y="2357564"/>
            <a:ext cx="6780522" cy="575863"/>
          </a:xfrm>
          <a:prstGeom prst="rect">
            <a:avLst/>
          </a:prstGeom>
          <a:solidFill>
            <a:srgbClr val="99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566416" y="4004235"/>
            <a:ext cx="6802288" cy="111600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3406295" y="4364235"/>
            <a:ext cx="3962409" cy="432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itre 12"/>
          <p:cNvSpPr>
            <a:spLocks noGrp="1"/>
          </p:cNvSpPr>
          <p:nvPr>
            <p:ph type="title"/>
          </p:nvPr>
        </p:nvSpPr>
        <p:spPr>
          <a:xfrm>
            <a:off x="2072680" y="15260"/>
            <a:ext cx="6336704" cy="677436"/>
          </a:xfrm>
        </p:spPr>
        <p:txBody>
          <a:bodyPr/>
          <a:lstStyle/>
          <a:p>
            <a:r>
              <a:rPr lang="fr-FR" sz="2400" dirty="0" err="1" smtClean="0"/>
              <a:t>Safety</a:t>
            </a:r>
            <a:r>
              <a:rPr lang="fr-FR" sz="2400" dirty="0" smtClean="0"/>
              <a:t>  </a:t>
            </a:r>
            <a:r>
              <a:rPr lang="fr-FR" sz="2400" dirty="0" err="1" smtClean="0"/>
              <a:t>devices</a:t>
            </a:r>
            <a:r>
              <a:rPr lang="fr-FR" sz="2400" dirty="0" smtClean="0"/>
              <a:t>  operating  range</a:t>
            </a:r>
            <a:endParaRPr lang="fr-FR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 flipV="1">
            <a:off x="3725869" y="954439"/>
            <a:ext cx="0" cy="552988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>
            <a:off x="3653860" y="1781565"/>
            <a:ext cx="14401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>
            <a:off x="3653860" y="2357565"/>
            <a:ext cx="14401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>
            <a:off x="3653860" y="2933565"/>
            <a:ext cx="14401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3653860" y="4004235"/>
            <a:ext cx="14401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>
            <a:off x="3653860" y="4364234"/>
            <a:ext cx="14401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>
            <a:off x="3653860" y="4580235"/>
            <a:ext cx="14401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>
            <a:off x="3653860" y="4796235"/>
            <a:ext cx="14401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>
            <a:off x="3653860" y="6402990"/>
            <a:ext cx="14401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>
            <a:off x="3653860" y="5120235"/>
            <a:ext cx="14401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>
            <a:off x="3653860" y="2645565"/>
            <a:ext cx="14401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>
            <a:off x="3653860" y="5453565"/>
            <a:ext cx="14401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>
            <a:off x="3653860" y="5849565"/>
            <a:ext cx="14401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oneTexte 24"/>
          <p:cNvSpPr txBox="1"/>
          <p:nvPr/>
        </p:nvSpPr>
        <p:spPr>
          <a:xfrm>
            <a:off x="3960000" y="1643869"/>
            <a:ext cx="3345904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200" dirty="0" smtClean="0"/>
              <a:t>Maximum pressure = 1.1 PS = 1.14 barg</a:t>
            </a:r>
            <a:endParaRPr lang="en-GB" sz="1200" dirty="0"/>
          </a:p>
        </p:txBody>
      </p:sp>
      <p:sp>
        <p:nvSpPr>
          <p:cNvPr id="26" name="ZoneTexte 25"/>
          <p:cNvSpPr txBox="1"/>
          <p:nvPr/>
        </p:nvSpPr>
        <p:spPr>
          <a:xfrm>
            <a:off x="3960000" y="4220235"/>
            <a:ext cx="1605880" cy="22570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200" dirty="0" smtClean="0"/>
              <a:t>1.05 </a:t>
            </a:r>
            <a:r>
              <a:rPr lang="en-GB" sz="1200" dirty="0" err="1" smtClean="0"/>
              <a:t>P</a:t>
            </a:r>
            <a:r>
              <a:rPr lang="en-GB" sz="1200" baseline="-25000" dirty="0" err="1" smtClean="0"/>
              <a:t>set</a:t>
            </a:r>
            <a:r>
              <a:rPr lang="en-GB" sz="1200" dirty="0" smtClean="0"/>
              <a:t> </a:t>
            </a:r>
            <a:r>
              <a:rPr lang="en-GB" sz="2200" cap="all" baseline="-25000" dirty="0"/>
              <a:t>~</a:t>
            </a:r>
            <a:r>
              <a:rPr lang="en-GB" sz="1200" dirty="0" smtClean="0"/>
              <a:t> 0.67 barg</a:t>
            </a:r>
            <a:endParaRPr lang="en-GB" sz="1200" dirty="0"/>
          </a:p>
        </p:txBody>
      </p:sp>
      <p:sp>
        <p:nvSpPr>
          <p:cNvPr id="27" name="ZoneTexte 26"/>
          <p:cNvSpPr txBox="1"/>
          <p:nvPr/>
        </p:nvSpPr>
        <p:spPr>
          <a:xfrm>
            <a:off x="3960000" y="3804479"/>
            <a:ext cx="2772308" cy="2872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GB" sz="1200" dirty="0" smtClean="0"/>
              <a:t>Max. pressure when the relief valve is open: 1.1 x 0.67 </a:t>
            </a:r>
            <a:r>
              <a:rPr lang="en-GB" sz="2200" cap="all" baseline="-25000" dirty="0" smtClean="0"/>
              <a:t>~</a:t>
            </a:r>
            <a:r>
              <a:rPr lang="en-GB" sz="1200" dirty="0" smtClean="0"/>
              <a:t> 0.74 barg</a:t>
            </a:r>
            <a:endParaRPr lang="en-GB" sz="1200" dirty="0"/>
          </a:p>
        </p:txBody>
      </p:sp>
      <p:sp>
        <p:nvSpPr>
          <p:cNvPr id="28" name="ZoneTexte 27"/>
          <p:cNvSpPr txBox="1"/>
          <p:nvPr/>
        </p:nvSpPr>
        <p:spPr>
          <a:xfrm>
            <a:off x="3960000" y="2825705"/>
            <a:ext cx="936104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200" dirty="0" smtClean="0"/>
              <a:t>0.94 barg</a:t>
            </a:r>
            <a:endParaRPr lang="en-GB" sz="1200" dirty="0"/>
          </a:p>
        </p:txBody>
      </p:sp>
      <p:sp>
        <p:nvSpPr>
          <p:cNvPr id="29" name="ZoneTexte 28"/>
          <p:cNvSpPr txBox="1"/>
          <p:nvPr/>
        </p:nvSpPr>
        <p:spPr>
          <a:xfrm>
            <a:off x="3960000" y="2537843"/>
            <a:ext cx="3193504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200" dirty="0" smtClean="0"/>
              <a:t>Bursting pressure = 0.99 barg  ±0.05bar</a:t>
            </a:r>
            <a:endParaRPr lang="en-GB" sz="1200" dirty="0"/>
          </a:p>
        </p:txBody>
      </p:sp>
      <p:sp>
        <p:nvSpPr>
          <p:cNvPr id="30" name="ZoneTexte 29"/>
          <p:cNvSpPr txBox="1"/>
          <p:nvPr/>
        </p:nvSpPr>
        <p:spPr>
          <a:xfrm>
            <a:off x="3960000" y="2249843"/>
            <a:ext cx="18002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200" dirty="0" smtClean="0"/>
              <a:t>PS = MAWP = 1.04 barg</a:t>
            </a:r>
            <a:endParaRPr lang="en-GB" sz="1200" dirty="0"/>
          </a:p>
        </p:txBody>
      </p:sp>
      <p:sp>
        <p:nvSpPr>
          <p:cNvPr id="31" name="ZoneTexte 30"/>
          <p:cNvSpPr txBox="1"/>
          <p:nvPr/>
        </p:nvSpPr>
        <p:spPr>
          <a:xfrm>
            <a:off x="4028704" y="1026447"/>
            <a:ext cx="1605880" cy="2154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400" dirty="0" smtClean="0"/>
              <a:t>GAUGE PRESSURE</a:t>
            </a:r>
            <a:endParaRPr lang="en-GB" sz="1400" dirty="0"/>
          </a:p>
        </p:txBody>
      </p:sp>
      <p:sp>
        <p:nvSpPr>
          <p:cNvPr id="32" name="ZoneTexte 31"/>
          <p:cNvSpPr txBox="1"/>
          <p:nvPr/>
        </p:nvSpPr>
        <p:spPr>
          <a:xfrm>
            <a:off x="1769050" y="1026447"/>
            <a:ext cx="1665865" cy="2154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400" dirty="0" smtClean="0"/>
              <a:t>ABSOLUTE PRESSURE</a:t>
            </a:r>
            <a:endParaRPr lang="en-GB" sz="1400" dirty="0"/>
          </a:p>
        </p:txBody>
      </p:sp>
      <p:sp>
        <p:nvSpPr>
          <p:cNvPr id="33" name="ZoneTexte 32"/>
          <p:cNvSpPr txBox="1"/>
          <p:nvPr/>
        </p:nvSpPr>
        <p:spPr>
          <a:xfrm>
            <a:off x="3960000" y="4480708"/>
            <a:ext cx="258556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200" dirty="0" smtClean="0"/>
              <a:t>Set pressure = 0.64 barg ± 5%</a:t>
            </a:r>
            <a:endParaRPr lang="en-GB" sz="1200" dirty="0"/>
          </a:p>
        </p:txBody>
      </p:sp>
      <p:sp>
        <p:nvSpPr>
          <p:cNvPr id="34" name="ZoneTexte 33"/>
          <p:cNvSpPr txBox="1"/>
          <p:nvPr/>
        </p:nvSpPr>
        <p:spPr>
          <a:xfrm>
            <a:off x="3960000" y="4683383"/>
            <a:ext cx="2585566" cy="22570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200" dirty="0" smtClean="0"/>
              <a:t>0.95 </a:t>
            </a:r>
            <a:r>
              <a:rPr lang="en-GB" sz="1200" dirty="0" err="1"/>
              <a:t>P</a:t>
            </a:r>
            <a:r>
              <a:rPr lang="en-GB" sz="1200" baseline="-25000" dirty="0" err="1"/>
              <a:t>set</a:t>
            </a:r>
            <a:r>
              <a:rPr lang="en-GB" sz="1200" dirty="0"/>
              <a:t> </a:t>
            </a:r>
            <a:r>
              <a:rPr lang="en-GB" sz="2200" cap="all" baseline="-25000" dirty="0"/>
              <a:t>~</a:t>
            </a:r>
            <a:r>
              <a:rPr lang="en-GB" sz="1200" dirty="0"/>
              <a:t> </a:t>
            </a:r>
            <a:r>
              <a:rPr lang="en-GB" sz="1200" dirty="0" smtClean="0"/>
              <a:t>0.61 </a:t>
            </a:r>
            <a:r>
              <a:rPr lang="en-GB" sz="1200" dirty="0"/>
              <a:t>barg</a:t>
            </a:r>
          </a:p>
        </p:txBody>
      </p:sp>
      <p:sp>
        <p:nvSpPr>
          <p:cNvPr id="35" name="ZoneTexte 34"/>
          <p:cNvSpPr txBox="1"/>
          <p:nvPr/>
        </p:nvSpPr>
        <p:spPr>
          <a:xfrm>
            <a:off x="3960000" y="5007383"/>
            <a:ext cx="5256584" cy="2974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GB" sz="1200" dirty="0" smtClean="0"/>
              <a:t>Min. pressure to allow the closing of the relief valve: </a:t>
            </a:r>
          </a:p>
          <a:p>
            <a:pPr>
              <a:lnSpc>
                <a:spcPct val="70000"/>
              </a:lnSpc>
            </a:pPr>
            <a:r>
              <a:rPr lang="en-GB" sz="1200" dirty="0" smtClean="0"/>
              <a:t>0.9 x 0.61 </a:t>
            </a:r>
            <a:r>
              <a:rPr lang="en-GB" sz="2200" cap="all" baseline="-25000" dirty="0" smtClean="0"/>
              <a:t>~</a:t>
            </a:r>
            <a:r>
              <a:rPr lang="en-GB" sz="1200" dirty="0" smtClean="0"/>
              <a:t> 0.55 barg</a:t>
            </a:r>
            <a:endParaRPr lang="en-GB" sz="1200" dirty="0"/>
          </a:p>
        </p:txBody>
      </p:sp>
      <p:sp>
        <p:nvSpPr>
          <p:cNvPr id="37" name="ZoneTexte 36"/>
          <p:cNvSpPr txBox="1"/>
          <p:nvPr/>
        </p:nvSpPr>
        <p:spPr>
          <a:xfrm>
            <a:off x="3960000" y="5340713"/>
            <a:ext cx="2585566" cy="22570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200" dirty="0" smtClean="0"/>
              <a:t>PLC Control valve </a:t>
            </a:r>
            <a:r>
              <a:rPr lang="en-GB" sz="2200" cap="all" baseline="-25000" dirty="0" smtClean="0"/>
              <a:t>~</a:t>
            </a:r>
            <a:r>
              <a:rPr lang="en-GB" sz="1200" dirty="0" smtClean="0"/>
              <a:t> 0.5 </a:t>
            </a:r>
            <a:r>
              <a:rPr lang="en-GB" sz="1200" dirty="0"/>
              <a:t>barg</a:t>
            </a:r>
          </a:p>
        </p:txBody>
      </p:sp>
      <p:sp>
        <p:nvSpPr>
          <p:cNvPr id="38" name="ZoneTexte 37"/>
          <p:cNvSpPr txBox="1"/>
          <p:nvPr/>
        </p:nvSpPr>
        <p:spPr>
          <a:xfrm>
            <a:off x="3960000" y="5714789"/>
            <a:ext cx="3525440" cy="2974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GB" sz="1200" dirty="0" smtClean="0"/>
              <a:t>Min./Max. operating pressure of the cryogenic plant: </a:t>
            </a:r>
          </a:p>
          <a:p>
            <a:pPr>
              <a:lnSpc>
                <a:spcPct val="70000"/>
              </a:lnSpc>
            </a:pPr>
            <a:r>
              <a:rPr lang="en-GB" sz="2200" cap="all" baseline="-25000" dirty="0" smtClean="0"/>
              <a:t>~</a:t>
            </a:r>
            <a:r>
              <a:rPr lang="en-GB" sz="1200" dirty="0" smtClean="0"/>
              <a:t> 0.43 barg </a:t>
            </a:r>
            <a:endParaRPr lang="en-GB" sz="1200" dirty="0"/>
          </a:p>
        </p:txBody>
      </p:sp>
      <p:sp>
        <p:nvSpPr>
          <p:cNvPr id="40" name="ZoneTexte 39"/>
          <p:cNvSpPr txBox="1"/>
          <p:nvPr/>
        </p:nvSpPr>
        <p:spPr>
          <a:xfrm>
            <a:off x="3960000" y="6299652"/>
            <a:ext cx="1608832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200" dirty="0" smtClean="0"/>
              <a:t>Pressure operation at 2K</a:t>
            </a:r>
            <a:endParaRPr lang="en-GB" sz="1200" dirty="0"/>
          </a:p>
        </p:txBody>
      </p:sp>
      <p:sp>
        <p:nvSpPr>
          <p:cNvPr id="41" name="ZoneTexte 40"/>
          <p:cNvSpPr txBox="1"/>
          <p:nvPr/>
        </p:nvSpPr>
        <p:spPr>
          <a:xfrm>
            <a:off x="2358000" y="1689232"/>
            <a:ext cx="114540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200" dirty="0" err="1" smtClean="0"/>
              <a:t>P</a:t>
            </a:r>
            <a:r>
              <a:rPr lang="en-GB" sz="1200" baseline="-25000" dirty="0" err="1" smtClean="0"/>
              <a:t>max</a:t>
            </a:r>
            <a:r>
              <a:rPr lang="en-GB" sz="1200" dirty="0" smtClean="0"/>
              <a:t> = 2.14 bar</a:t>
            </a:r>
            <a:endParaRPr lang="en-GB" sz="1200" dirty="0"/>
          </a:p>
        </p:txBody>
      </p:sp>
      <p:sp>
        <p:nvSpPr>
          <p:cNvPr id="42" name="ZoneTexte 41"/>
          <p:cNvSpPr txBox="1"/>
          <p:nvPr/>
        </p:nvSpPr>
        <p:spPr>
          <a:xfrm>
            <a:off x="2358000" y="2249843"/>
            <a:ext cx="114540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200" dirty="0" smtClean="0"/>
              <a:t>2.04 bar</a:t>
            </a:r>
            <a:endParaRPr lang="en-GB" sz="1200" dirty="0"/>
          </a:p>
        </p:txBody>
      </p:sp>
      <p:sp>
        <p:nvSpPr>
          <p:cNvPr id="43" name="ZoneTexte 42"/>
          <p:cNvSpPr txBox="1"/>
          <p:nvPr/>
        </p:nvSpPr>
        <p:spPr>
          <a:xfrm>
            <a:off x="2358000" y="2818297"/>
            <a:ext cx="114540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200" dirty="0" smtClean="0"/>
              <a:t>1.94 bar</a:t>
            </a:r>
            <a:endParaRPr lang="en-GB" sz="1200" dirty="0"/>
          </a:p>
        </p:txBody>
      </p:sp>
      <p:sp>
        <p:nvSpPr>
          <p:cNvPr id="44" name="ZoneTexte 43"/>
          <p:cNvSpPr txBox="1"/>
          <p:nvPr/>
        </p:nvSpPr>
        <p:spPr>
          <a:xfrm>
            <a:off x="2358000" y="3880753"/>
            <a:ext cx="114540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200" dirty="0" smtClean="0"/>
              <a:t>1.74 bar</a:t>
            </a:r>
            <a:endParaRPr lang="en-GB" sz="1200" dirty="0"/>
          </a:p>
        </p:txBody>
      </p:sp>
      <p:sp>
        <p:nvSpPr>
          <p:cNvPr id="45" name="ZoneTexte 44"/>
          <p:cNvSpPr txBox="1"/>
          <p:nvPr/>
        </p:nvSpPr>
        <p:spPr>
          <a:xfrm>
            <a:off x="2358000" y="5027901"/>
            <a:ext cx="114540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200" dirty="0" smtClean="0"/>
              <a:t>1.55 bar</a:t>
            </a:r>
            <a:endParaRPr lang="en-GB" sz="1200" dirty="0"/>
          </a:p>
        </p:txBody>
      </p:sp>
      <p:sp>
        <p:nvSpPr>
          <p:cNvPr id="46" name="ZoneTexte 45"/>
          <p:cNvSpPr txBox="1"/>
          <p:nvPr/>
        </p:nvSpPr>
        <p:spPr>
          <a:xfrm>
            <a:off x="2358000" y="5361231"/>
            <a:ext cx="114540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200" dirty="0" smtClean="0"/>
              <a:t>1.5 bar</a:t>
            </a:r>
            <a:endParaRPr lang="en-GB" sz="1200" dirty="0"/>
          </a:p>
        </p:txBody>
      </p:sp>
      <p:sp>
        <p:nvSpPr>
          <p:cNvPr id="47" name="ZoneTexte 46"/>
          <p:cNvSpPr txBox="1"/>
          <p:nvPr/>
        </p:nvSpPr>
        <p:spPr>
          <a:xfrm>
            <a:off x="2358000" y="5742677"/>
            <a:ext cx="114540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200" dirty="0" smtClean="0"/>
              <a:t>1.43 bar</a:t>
            </a:r>
            <a:endParaRPr lang="en-GB" sz="1200" dirty="0"/>
          </a:p>
        </p:txBody>
      </p:sp>
      <p:sp>
        <p:nvSpPr>
          <p:cNvPr id="48" name="ZoneTexte 47"/>
          <p:cNvSpPr txBox="1"/>
          <p:nvPr/>
        </p:nvSpPr>
        <p:spPr>
          <a:xfrm>
            <a:off x="2358000" y="6293483"/>
            <a:ext cx="114540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200" dirty="0" smtClean="0"/>
              <a:t>30 mbar</a:t>
            </a:r>
            <a:endParaRPr lang="en-GB" sz="1200" dirty="0"/>
          </a:p>
        </p:txBody>
      </p:sp>
      <p:sp>
        <p:nvSpPr>
          <p:cNvPr id="49" name="ZoneTexte 48"/>
          <p:cNvSpPr txBox="1"/>
          <p:nvPr/>
        </p:nvSpPr>
        <p:spPr>
          <a:xfrm>
            <a:off x="1163768" y="2408027"/>
            <a:ext cx="1145406" cy="4607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GB" sz="1200" dirty="0" smtClean="0"/>
              <a:t>Bursting area of the rupture disk</a:t>
            </a:r>
            <a:endParaRPr lang="en-GB" sz="1200" dirty="0"/>
          </a:p>
        </p:txBody>
      </p:sp>
      <p:sp>
        <p:nvSpPr>
          <p:cNvPr id="50" name="ZoneTexte 49"/>
          <p:cNvSpPr txBox="1"/>
          <p:nvPr/>
        </p:nvSpPr>
        <p:spPr>
          <a:xfrm>
            <a:off x="1163768" y="4229818"/>
            <a:ext cx="1145406" cy="7008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GB" sz="1200" dirty="0" smtClean="0"/>
              <a:t>Opening area </a:t>
            </a:r>
          </a:p>
          <a:p>
            <a:pPr algn="ctr">
              <a:lnSpc>
                <a:spcPct val="130000"/>
              </a:lnSpc>
            </a:pPr>
            <a:r>
              <a:rPr lang="en-GB" sz="1200" dirty="0" smtClean="0"/>
              <a:t>of the </a:t>
            </a:r>
          </a:p>
          <a:p>
            <a:pPr algn="ctr">
              <a:lnSpc>
                <a:spcPct val="130000"/>
              </a:lnSpc>
            </a:pPr>
            <a:r>
              <a:rPr lang="en-GB" sz="1200" dirty="0" smtClean="0"/>
              <a:t>relief valve</a:t>
            </a:r>
            <a:endParaRPr lang="en-GB" sz="1200" dirty="0"/>
          </a:p>
        </p:txBody>
      </p:sp>
      <p:sp>
        <p:nvSpPr>
          <p:cNvPr id="51" name="ZoneTexte 50"/>
          <p:cNvSpPr txBox="1"/>
          <p:nvPr/>
        </p:nvSpPr>
        <p:spPr>
          <a:xfrm>
            <a:off x="1179870" y="5895893"/>
            <a:ext cx="1145406" cy="4607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GB" sz="1200" dirty="0" smtClean="0"/>
              <a:t>Operating pressure area</a:t>
            </a:r>
            <a:endParaRPr lang="en-GB" sz="1200" dirty="0"/>
          </a:p>
        </p:txBody>
      </p:sp>
      <p:sp>
        <p:nvSpPr>
          <p:cNvPr id="52" name="Accolade ouvrante 51"/>
          <p:cNvSpPr/>
          <p:nvPr/>
        </p:nvSpPr>
        <p:spPr>
          <a:xfrm>
            <a:off x="3449586" y="2928883"/>
            <a:ext cx="155448" cy="1075352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ZoneTexte 53"/>
          <p:cNvSpPr txBox="1"/>
          <p:nvPr/>
        </p:nvSpPr>
        <p:spPr>
          <a:xfrm>
            <a:off x="1620308" y="3371645"/>
            <a:ext cx="1785987" cy="225703"/>
          </a:xfrm>
          <a:prstGeom prst="rect">
            <a:avLst/>
          </a:prstGeom>
          <a:solidFill>
            <a:srgbClr val="66FF33"/>
          </a:solidFill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200" dirty="0" smtClean="0"/>
              <a:t>Pressure margin </a:t>
            </a:r>
            <a:r>
              <a:rPr lang="en-GB" sz="2200" cap="all" baseline="-25000" dirty="0" smtClean="0"/>
              <a:t>~</a:t>
            </a:r>
            <a:r>
              <a:rPr lang="en-GB" sz="1200" dirty="0" smtClean="0"/>
              <a:t> 0.2 bar</a:t>
            </a:r>
            <a:endParaRPr lang="en-GB" sz="1200" dirty="0"/>
          </a:p>
        </p:txBody>
      </p:sp>
      <p:sp>
        <p:nvSpPr>
          <p:cNvPr id="53" name="ZoneTexte 52"/>
          <p:cNvSpPr txBox="1"/>
          <p:nvPr/>
        </p:nvSpPr>
        <p:spPr>
          <a:xfrm>
            <a:off x="7616490" y="2285978"/>
            <a:ext cx="2165698" cy="719034"/>
          </a:xfrm>
          <a:prstGeom prst="rect">
            <a:avLst/>
          </a:prstGeom>
          <a:noFill/>
          <a:ln w="50800">
            <a:solidFill>
              <a:srgbClr val="66FF33"/>
            </a:solidFill>
          </a:ln>
        </p:spPr>
        <p:txBody>
          <a:bodyPr wrap="square" lIns="0" tIns="36000" rIns="0" bIns="36000" rtlCol="0">
            <a:spAutoFit/>
          </a:bodyPr>
          <a:lstStyle/>
          <a:p>
            <a:pPr algn="ctr"/>
            <a:r>
              <a:rPr lang="en-GB" sz="1400" b="1" dirty="0" smtClean="0"/>
              <a:t>Rupture disk outlet </a:t>
            </a:r>
          </a:p>
          <a:p>
            <a:pPr algn="ctr"/>
            <a:r>
              <a:rPr lang="en-GB" sz="1400" b="1" dirty="0" smtClean="0"/>
              <a:t>to the atmosphere</a:t>
            </a:r>
          </a:p>
          <a:p>
            <a:pPr algn="ctr"/>
            <a:r>
              <a:rPr lang="en-GB" sz="1400" b="1" dirty="0" smtClean="0"/>
              <a:t>at 1 </a:t>
            </a:r>
            <a:r>
              <a:rPr lang="en-GB" sz="1400" b="1" dirty="0" err="1" smtClean="0"/>
              <a:t>bara</a:t>
            </a:r>
            <a:endParaRPr lang="en-GB" sz="1400" b="1" dirty="0"/>
          </a:p>
        </p:txBody>
      </p:sp>
      <p:sp>
        <p:nvSpPr>
          <p:cNvPr id="55" name="ZoneTexte 54"/>
          <p:cNvSpPr txBox="1"/>
          <p:nvPr/>
        </p:nvSpPr>
        <p:spPr>
          <a:xfrm>
            <a:off x="7616490" y="4212516"/>
            <a:ext cx="2165698" cy="719034"/>
          </a:xfrm>
          <a:prstGeom prst="rect">
            <a:avLst/>
          </a:prstGeom>
          <a:noFill/>
          <a:ln w="50800">
            <a:solidFill>
              <a:srgbClr val="FFFF00"/>
            </a:solidFill>
          </a:ln>
        </p:spPr>
        <p:txBody>
          <a:bodyPr wrap="square" lIns="0" tIns="36000" rIns="0" bIns="36000" rtlCol="0">
            <a:spAutoFit/>
          </a:bodyPr>
          <a:lstStyle/>
          <a:p>
            <a:pPr algn="ctr"/>
            <a:r>
              <a:rPr lang="en-GB" sz="1400" b="1" dirty="0" smtClean="0"/>
              <a:t>Safety valve outlet </a:t>
            </a:r>
          </a:p>
          <a:p>
            <a:pPr algn="ctr"/>
            <a:r>
              <a:rPr lang="en-GB" sz="1400" b="1" dirty="0" smtClean="0"/>
              <a:t>to SV relief line</a:t>
            </a:r>
          </a:p>
          <a:p>
            <a:pPr algn="ctr"/>
            <a:r>
              <a:rPr lang="en-GB" sz="1400" b="1" dirty="0" smtClean="0"/>
              <a:t>at 1 </a:t>
            </a:r>
            <a:r>
              <a:rPr lang="en-GB" sz="1400" b="1" dirty="0" err="1" smtClean="0"/>
              <a:t>bara</a:t>
            </a: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304145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/>
          <p:cNvSpPr>
            <a:spLocks noGrp="1"/>
          </p:cNvSpPr>
          <p:nvPr>
            <p:ph type="title"/>
          </p:nvPr>
        </p:nvSpPr>
        <p:spPr>
          <a:xfrm>
            <a:off x="2072680" y="-27384"/>
            <a:ext cx="6336704" cy="796908"/>
          </a:xfrm>
        </p:spPr>
        <p:txBody>
          <a:bodyPr/>
          <a:lstStyle/>
          <a:p>
            <a:r>
              <a:rPr lang="fr-FR" sz="2400" dirty="0"/>
              <a:t>ESS  </a:t>
            </a:r>
            <a:r>
              <a:rPr lang="fr-FR" sz="2400" dirty="0" err="1"/>
              <a:t>elliptical</a:t>
            </a:r>
            <a:r>
              <a:rPr lang="fr-FR" sz="2400" dirty="0"/>
              <a:t>  cryomodule</a:t>
            </a:r>
            <a:endParaRPr lang="fr-FR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608" y="908720"/>
            <a:ext cx="7653040" cy="5578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446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543776" y="5849565"/>
            <a:ext cx="6824928" cy="55342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/>
          <p:cNvSpPr/>
          <p:nvPr/>
        </p:nvSpPr>
        <p:spPr>
          <a:xfrm>
            <a:off x="588182" y="2357564"/>
            <a:ext cx="6780522" cy="575863"/>
          </a:xfrm>
          <a:prstGeom prst="rect">
            <a:avLst/>
          </a:prstGeom>
          <a:solidFill>
            <a:srgbClr val="99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566416" y="3509565"/>
            <a:ext cx="6802288" cy="111600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3406295" y="3869565"/>
            <a:ext cx="3962409" cy="432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itre 12"/>
          <p:cNvSpPr>
            <a:spLocks noGrp="1"/>
          </p:cNvSpPr>
          <p:nvPr>
            <p:ph type="title"/>
          </p:nvPr>
        </p:nvSpPr>
        <p:spPr>
          <a:xfrm>
            <a:off x="2072680" y="15260"/>
            <a:ext cx="6336704" cy="677436"/>
          </a:xfrm>
        </p:spPr>
        <p:txBody>
          <a:bodyPr/>
          <a:lstStyle/>
          <a:p>
            <a:r>
              <a:rPr lang="fr-FR" sz="2400" dirty="0" err="1" smtClean="0"/>
              <a:t>Safety</a:t>
            </a:r>
            <a:r>
              <a:rPr lang="fr-FR" sz="2400" dirty="0" smtClean="0"/>
              <a:t>  </a:t>
            </a:r>
            <a:r>
              <a:rPr lang="fr-FR" sz="2400" dirty="0" err="1" smtClean="0"/>
              <a:t>devices</a:t>
            </a:r>
            <a:r>
              <a:rPr lang="fr-FR" sz="2400" dirty="0" smtClean="0"/>
              <a:t>  operating  range</a:t>
            </a:r>
            <a:endParaRPr lang="fr-FR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 flipV="1">
            <a:off x="3725869" y="954439"/>
            <a:ext cx="0" cy="552988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>
            <a:off x="3653860" y="1781565"/>
            <a:ext cx="14401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>
            <a:off x="3653860" y="2357565"/>
            <a:ext cx="14401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>
            <a:off x="3653860" y="2933565"/>
            <a:ext cx="14401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3653860" y="3509565"/>
            <a:ext cx="14401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>
            <a:off x="3653860" y="3869564"/>
            <a:ext cx="14401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>
            <a:off x="3653860" y="4085565"/>
            <a:ext cx="14401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>
            <a:off x="3653860" y="4301565"/>
            <a:ext cx="14401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>
            <a:off x="3653860" y="6402990"/>
            <a:ext cx="14401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>
            <a:off x="3653860" y="4625565"/>
            <a:ext cx="14401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>
            <a:off x="3653860" y="2645565"/>
            <a:ext cx="14401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>
            <a:off x="3653860" y="5453565"/>
            <a:ext cx="14401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>
            <a:off x="3653860" y="5849565"/>
            <a:ext cx="14401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oneTexte 24"/>
          <p:cNvSpPr txBox="1"/>
          <p:nvPr/>
        </p:nvSpPr>
        <p:spPr>
          <a:xfrm>
            <a:off x="3960000" y="1643869"/>
            <a:ext cx="3345904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200" dirty="0" smtClean="0"/>
              <a:t>Maximum pressure = 1.1 PS = 1.14 barg</a:t>
            </a:r>
            <a:endParaRPr lang="en-GB" sz="1200" dirty="0"/>
          </a:p>
        </p:txBody>
      </p:sp>
      <p:sp>
        <p:nvSpPr>
          <p:cNvPr id="26" name="ZoneTexte 25"/>
          <p:cNvSpPr txBox="1"/>
          <p:nvPr/>
        </p:nvSpPr>
        <p:spPr>
          <a:xfrm>
            <a:off x="3960000" y="3725565"/>
            <a:ext cx="2585566" cy="4103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200" dirty="0" smtClean="0"/>
              <a:t>1.05 </a:t>
            </a:r>
            <a:r>
              <a:rPr lang="en-GB" sz="1200" dirty="0" err="1" smtClean="0"/>
              <a:t>P</a:t>
            </a:r>
            <a:r>
              <a:rPr lang="en-GB" sz="1200" baseline="-25000" dirty="0" err="1" smtClean="0"/>
              <a:t>set</a:t>
            </a:r>
            <a:r>
              <a:rPr lang="en-GB" sz="1200" dirty="0" smtClean="0"/>
              <a:t> </a:t>
            </a:r>
            <a:r>
              <a:rPr lang="en-GB" sz="2200" cap="all" baseline="-25000" dirty="0"/>
              <a:t>~</a:t>
            </a:r>
            <a:r>
              <a:rPr lang="en-GB" sz="1200" dirty="0" smtClean="0"/>
              <a:t> 0.67 </a:t>
            </a:r>
            <a:r>
              <a:rPr lang="en-GB" sz="1200" dirty="0"/>
              <a:t>barg (% outlet circuit)</a:t>
            </a:r>
          </a:p>
          <a:p>
            <a:endParaRPr lang="en-GB" sz="1200" dirty="0"/>
          </a:p>
        </p:txBody>
      </p:sp>
      <p:sp>
        <p:nvSpPr>
          <p:cNvPr id="27" name="ZoneTexte 26"/>
          <p:cNvSpPr txBox="1"/>
          <p:nvPr/>
        </p:nvSpPr>
        <p:spPr>
          <a:xfrm>
            <a:off x="3960000" y="3309809"/>
            <a:ext cx="2772308" cy="2872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GB" sz="1200" dirty="0" smtClean="0"/>
              <a:t>Max. pressure when the relief valve is open: 1.1 x 0.67 </a:t>
            </a:r>
            <a:r>
              <a:rPr lang="en-GB" sz="2200" cap="all" baseline="-25000" dirty="0" smtClean="0"/>
              <a:t>~</a:t>
            </a:r>
            <a:r>
              <a:rPr lang="en-GB" sz="1200" dirty="0" smtClean="0"/>
              <a:t> 0.74 barg (% outlet circuit)</a:t>
            </a:r>
            <a:endParaRPr lang="en-GB" sz="1200" dirty="0"/>
          </a:p>
        </p:txBody>
      </p:sp>
      <p:sp>
        <p:nvSpPr>
          <p:cNvPr id="28" name="ZoneTexte 27"/>
          <p:cNvSpPr txBox="1"/>
          <p:nvPr/>
        </p:nvSpPr>
        <p:spPr>
          <a:xfrm>
            <a:off x="3960000" y="2825705"/>
            <a:ext cx="936104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200" dirty="0" smtClean="0"/>
              <a:t>0.94 barg</a:t>
            </a:r>
            <a:endParaRPr lang="en-GB" sz="1200" dirty="0"/>
          </a:p>
        </p:txBody>
      </p:sp>
      <p:sp>
        <p:nvSpPr>
          <p:cNvPr id="29" name="ZoneTexte 28"/>
          <p:cNvSpPr txBox="1"/>
          <p:nvPr/>
        </p:nvSpPr>
        <p:spPr>
          <a:xfrm>
            <a:off x="3960000" y="2537843"/>
            <a:ext cx="3193504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200" dirty="0" smtClean="0"/>
              <a:t>Bursting pressure = 0.99 barg  ±0.05bar</a:t>
            </a:r>
            <a:endParaRPr lang="en-GB" sz="1200" dirty="0"/>
          </a:p>
        </p:txBody>
      </p:sp>
      <p:sp>
        <p:nvSpPr>
          <p:cNvPr id="30" name="ZoneTexte 29"/>
          <p:cNvSpPr txBox="1"/>
          <p:nvPr/>
        </p:nvSpPr>
        <p:spPr>
          <a:xfrm>
            <a:off x="3960000" y="2249843"/>
            <a:ext cx="18002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200" dirty="0" smtClean="0"/>
              <a:t>PS = MAWP = 1.04 barg</a:t>
            </a:r>
            <a:endParaRPr lang="en-GB" sz="1200" dirty="0"/>
          </a:p>
        </p:txBody>
      </p:sp>
      <p:sp>
        <p:nvSpPr>
          <p:cNvPr id="31" name="ZoneTexte 30"/>
          <p:cNvSpPr txBox="1"/>
          <p:nvPr/>
        </p:nvSpPr>
        <p:spPr>
          <a:xfrm>
            <a:off x="4028704" y="1026447"/>
            <a:ext cx="1605880" cy="2154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400" dirty="0" smtClean="0"/>
              <a:t>GAUGE PRESSURE</a:t>
            </a:r>
            <a:endParaRPr lang="en-GB" sz="1400" dirty="0"/>
          </a:p>
        </p:txBody>
      </p:sp>
      <p:sp>
        <p:nvSpPr>
          <p:cNvPr id="32" name="ZoneTexte 31"/>
          <p:cNvSpPr txBox="1"/>
          <p:nvPr/>
        </p:nvSpPr>
        <p:spPr>
          <a:xfrm>
            <a:off x="1769050" y="1026447"/>
            <a:ext cx="1665865" cy="2154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400" dirty="0" smtClean="0"/>
              <a:t>ABSOLUTE PRESSURE</a:t>
            </a:r>
            <a:endParaRPr lang="en-GB" sz="1400" dirty="0"/>
          </a:p>
        </p:txBody>
      </p:sp>
      <p:sp>
        <p:nvSpPr>
          <p:cNvPr id="33" name="ZoneTexte 32"/>
          <p:cNvSpPr txBox="1"/>
          <p:nvPr/>
        </p:nvSpPr>
        <p:spPr>
          <a:xfrm>
            <a:off x="3960000" y="3986038"/>
            <a:ext cx="3193504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200" dirty="0" smtClean="0"/>
              <a:t>Set pressure = 0.64 barg ± 5</a:t>
            </a:r>
            <a:r>
              <a:rPr lang="en-GB" sz="1200" dirty="0"/>
              <a:t>% (% outlet circuit</a:t>
            </a:r>
            <a:r>
              <a:rPr lang="en-GB" sz="1200" dirty="0" smtClean="0"/>
              <a:t>)</a:t>
            </a:r>
            <a:endParaRPr lang="en-GB" sz="1200" dirty="0"/>
          </a:p>
        </p:txBody>
      </p:sp>
      <p:sp>
        <p:nvSpPr>
          <p:cNvPr id="34" name="ZoneTexte 33"/>
          <p:cNvSpPr txBox="1"/>
          <p:nvPr/>
        </p:nvSpPr>
        <p:spPr>
          <a:xfrm>
            <a:off x="3960000" y="4188713"/>
            <a:ext cx="3345904" cy="22570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200" dirty="0" smtClean="0"/>
              <a:t>0.95 </a:t>
            </a:r>
            <a:r>
              <a:rPr lang="en-GB" sz="1200" dirty="0" err="1"/>
              <a:t>P</a:t>
            </a:r>
            <a:r>
              <a:rPr lang="en-GB" sz="1200" baseline="-25000" dirty="0" err="1"/>
              <a:t>set</a:t>
            </a:r>
            <a:r>
              <a:rPr lang="en-GB" sz="1200" dirty="0"/>
              <a:t> </a:t>
            </a:r>
            <a:r>
              <a:rPr lang="en-GB" sz="2200" cap="all" baseline="-25000" dirty="0"/>
              <a:t>~</a:t>
            </a:r>
            <a:r>
              <a:rPr lang="en-GB" sz="1200" dirty="0"/>
              <a:t> </a:t>
            </a:r>
            <a:r>
              <a:rPr lang="en-GB" sz="1200" dirty="0" smtClean="0"/>
              <a:t>0.61 </a:t>
            </a:r>
            <a:r>
              <a:rPr lang="en-GB" sz="1200" dirty="0"/>
              <a:t>barg (% outlet circuit</a:t>
            </a:r>
            <a:r>
              <a:rPr lang="en-GB" sz="1200" dirty="0" smtClean="0"/>
              <a:t>)</a:t>
            </a:r>
            <a:endParaRPr lang="en-GB" sz="1200" dirty="0"/>
          </a:p>
        </p:txBody>
      </p:sp>
      <p:sp>
        <p:nvSpPr>
          <p:cNvPr id="35" name="ZoneTexte 34"/>
          <p:cNvSpPr txBox="1"/>
          <p:nvPr/>
        </p:nvSpPr>
        <p:spPr>
          <a:xfrm>
            <a:off x="3960000" y="4512713"/>
            <a:ext cx="3441272" cy="2872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GB" sz="1200" dirty="0" smtClean="0"/>
              <a:t>Min. pressure to allow the closing of the relief valve: </a:t>
            </a:r>
          </a:p>
          <a:p>
            <a:pPr>
              <a:lnSpc>
                <a:spcPct val="70000"/>
              </a:lnSpc>
            </a:pPr>
            <a:r>
              <a:rPr lang="en-GB" sz="1200" dirty="0" smtClean="0"/>
              <a:t>0.9 x 0.61 </a:t>
            </a:r>
            <a:r>
              <a:rPr lang="en-GB" sz="2200" cap="all" baseline="-25000" dirty="0" smtClean="0"/>
              <a:t>~</a:t>
            </a:r>
            <a:r>
              <a:rPr lang="en-GB" sz="1200" dirty="0" smtClean="0"/>
              <a:t> 0.55 </a:t>
            </a:r>
            <a:r>
              <a:rPr lang="en-GB" sz="1200" dirty="0"/>
              <a:t>barg (% outlet circuit</a:t>
            </a:r>
            <a:r>
              <a:rPr lang="en-GB" sz="1200" dirty="0" smtClean="0"/>
              <a:t>)</a:t>
            </a:r>
            <a:endParaRPr lang="en-GB" sz="1200" dirty="0"/>
          </a:p>
        </p:txBody>
      </p:sp>
      <p:sp>
        <p:nvSpPr>
          <p:cNvPr id="37" name="ZoneTexte 36"/>
          <p:cNvSpPr txBox="1"/>
          <p:nvPr/>
        </p:nvSpPr>
        <p:spPr>
          <a:xfrm>
            <a:off x="3960000" y="5340713"/>
            <a:ext cx="2585566" cy="22570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200" dirty="0" smtClean="0"/>
              <a:t>PLC Control valve </a:t>
            </a:r>
            <a:r>
              <a:rPr lang="en-GB" sz="2200" cap="all" baseline="-25000" dirty="0" smtClean="0"/>
              <a:t>~</a:t>
            </a:r>
            <a:r>
              <a:rPr lang="en-GB" sz="1200" dirty="0" smtClean="0"/>
              <a:t> 0.5 </a:t>
            </a:r>
            <a:r>
              <a:rPr lang="en-GB" sz="1200" dirty="0"/>
              <a:t>barg</a:t>
            </a:r>
          </a:p>
        </p:txBody>
      </p:sp>
      <p:sp>
        <p:nvSpPr>
          <p:cNvPr id="38" name="ZoneTexte 37"/>
          <p:cNvSpPr txBox="1"/>
          <p:nvPr/>
        </p:nvSpPr>
        <p:spPr>
          <a:xfrm>
            <a:off x="3960000" y="5714789"/>
            <a:ext cx="3525440" cy="2974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GB" sz="1200" dirty="0" smtClean="0"/>
              <a:t>Min./Max. operating pressure of the cryogenic plant: </a:t>
            </a:r>
          </a:p>
          <a:p>
            <a:pPr>
              <a:lnSpc>
                <a:spcPct val="70000"/>
              </a:lnSpc>
            </a:pPr>
            <a:r>
              <a:rPr lang="en-GB" sz="2200" cap="all" baseline="-25000" dirty="0" smtClean="0"/>
              <a:t>~</a:t>
            </a:r>
            <a:r>
              <a:rPr lang="en-GB" sz="1200" dirty="0" smtClean="0"/>
              <a:t> 0.43 barg </a:t>
            </a:r>
            <a:endParaRPr lang="en-GB" sz="1200" dirty="0"/>
          </a:p>
        </p:txBody>
      </p:sp>
      <p:sp>
        <p:nvSpPr>
          <p:cNvPr id="40" name="ZoneTexte 39"/>
          <p:cNvSpPr txBox="1"/>
          <p:nvPr/>
        </p:nvSpPr>
        <p:spPr>
          <a:xfrm>
            <a:off x="3960000" y="6299652"/>
            <a:ext cx="1608832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200" dirty="0" smtClean="0"/>
              <a:t>Pressure operation at 2K</a:t>
            </a:r>
            <a:endParaRPr lang="en-GB" sz="1200" dirty="0"/>
          </a:p>
        </p:txBody>
      </p:sp>
      <p:sp>
        <p:nvSpPr>
          <p:cNvPr id="41" name="ZoneTexte 40"/>
          <p:cNvSpPr txBox="1"/>
          <p:nvPr/>
        </p:nvSpPr>
        <p:spPr>
          <a:xfrm>
            <a:off x="2358000" y="1689232"/>
            <a:ext cx="114540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200" dirty="0" err="1" smtClean="0"/>
              <a:t>P</a:t>
            </a:r>
            <a:r>
              <a:rPr lang="en-GB" sz="1200" baseline="-25000" dirty="0" err="1" smtClean="0"/>
              <a:t>max</a:t>
            </a:r>
            <a:r>
              <a:rPr lang="en-GB" sz="1200" dirty="0" smtClean="0"/>
              <a:t> = 2.14 bar</a:t>
            </a:r>
            <a:endParaRPr lang="en-GB" sz="1200" dirty="0"/>
          </a:p>
        </p:txBody>
      </p:sp>
      <p:sp>
        <p:nvSpPr>
          <p:cNvPr id="42" name="ZoneTexte 41"/>
          <p:cNvSpPr txBox="1"/>
          <p:nvPr/>
        </p:nvSpPr>
        <p:spPr>
          <a:xfrm>
            <a:off x="2358000" y="2249843"/>
            <a:ext cx="114540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200" dirty="0" smtClean="0"/>
              <a:t>2.04 bar</a:t>
            </a:r>
            <a:endParaRPr lang="en-GB" sz="1200" dirty="0"/>
          </a:p>
        </p:txBody>
      </p:sp>
      <p:sp>
        <p:nvSpPr>
          <p:cNvPr id="43" name="ZoneTexte 42"/>
          <p:cNvSpPr txBox="1"/>
          <p:nvPr/>
        </p:nvSpPr>
        <p:spPr>
          <a:xfrm>
            <a:off x="2358000" y="2818297"/>
            <a:ext cx="114540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200" dirty="0" smtClean="0"/>
              <a:t>1.94 bar</a:t>
            </a:r>
            <a:endParaRPr lang="en-GB" sz="1200" dirty="0"/>
          </a:p>
        </p:txBody>
      </p:sp>
      <p:sp>
        <p:nvSpPr>
          <p:cNvPr id="44" name="ZoneTexte 43"/>
          <p:cNvSpPr txBox="1"/>
          <p:nvPr/>
        </p:nvSpPr>
        <p:spPr>
          <a:xfrm>
            <a:off x="2358000" y="3386083"/>
            <a:ext cx="114540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200" dirty="0" smtClean="0"/>
              <a:t>1.84 bar</a:t>
            </a:r>
            <a:endParaRPr lang="en-GB" sz="1200" dirty="0"/>
          </a:p>
        </p:txBody>
      </p:sp>
      <p:sp>
        <p:nvSpPr>
          <p:cNvPr id="45" name="ZoneTexte 44"/>
          <p:cNvSpPr txBox="1"/>
          <p:nvPr/>
        </p:nvSpPr>
        <p:spPr>
          <a:xfrm>
            <a:off x="2358000" y="4533231"/>
            <a:ext cx="114540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200" dirty="0" smtClean="0"/>
              <a:t>1.65 bar</a:t>
            </a:r>
            <a:endParaRPr lang="en-GB" sz="1200" dirty="0"/>
          </a:p>
        </p:txBody>
      </p:sp>
      <p:sp>
        <p:nvSpPr>
          <p:cNvPr id="46" name="ZoneTexte 45"/>
          <p:cNvSpPr txBox="1"/>
          <p:nvPr/>
        </p:nvSpPr>
        <p:spPr>
          <a:xfrm>
            <a:off x="2358000" y="5361231"/>
            <a:ext cx="114540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200" dirty="0" smtClean="0"/>
              <a:t>1.5 bar</a:t>
            </a:r>
            <a:endParaRPr lang="en-GB" sz="1200" dirty="0"/>
          </a:p>
        </p:txBody>
      </p:sp>
      <p:sp>
        <p:nvSpPr>
          <p:cNvPr id="47" name="ZoneTexte 46"/>
          <p:cNvSpPr txBox="1"/>
          <p:nvPr/>
        </p:nvSpPr>
        <p:spPr>
          <a:xfrm>
            <a:off x="2358000" y="5742677"/>
            <a:ext cx="114540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200" dirty="0" smtClean="0"/>
              <a:t>1.43 bar</a:t>
            </a:r>
            <a:endParaRPr lang="en-GB" sz="1200" dirty="0"/>
          </a:p>
        </p:txBody>
      </p:sp>
      <p:sp>
        <p:nvSpPr>
          <p:cNvPr id="48" name="ZoneTexte 47"/>
          <p:cNvSpPr txBox="1"/>
          <p:nvPr/>
        </p:nvSpPr>
        <p:spPr>
          <a:xfrm>
            <a:off x="2358000" y="6293483"/>
            <a:ext cx="114540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200" dirty="0" smtClean="0"/>
              <a:t>30 mbar</a:t>
            </a:r>
            <a:endParaRPr lang="en-GB" sz="1200" dirty="0"/>
          </a:p>
        </p:txBody>
      </p:sp>
      <p:sp>
        <p:nvSpPr>
          <p:cNvPr id="49" name="ZoneTexte 48"/>
          <p:cNvSpPr txBox="1"/>
          <p:nvPr/>
        </p:nvSpPr>
        <p:spPr>
          <a:xfrm>
            <a:off x="1163768" y="2408027"/>
            <a:ext cx="1145406" cy="4607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GB" sz="1200" dirty="0" smtClean="0"/>
              <a:t>Bursting area of the rupture disk</a:t>
            </a:r>
            <a:endParaRPr lang="en-GB" sz="1200" dirty="0"/>
          </a:p>
        </p:txBody>
      </p:sp>
      <p:sp>
        <p:nvSpPr>
          <p:cNvPr id="50" name="ZoneTexte 49"/>
          <p:cNvSpPr txBox="1"/>
          <p:nvPr/>
        </p:nvSpPr>
        <p:spPr>
          <a:xfrm>
            <a:off x="1163768" y="3735148"/>
            <a:ext cx="1145406" cy="7008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GB" sz="1200" dirty="0" smtClean="0"/>
              <a:t>Opening area </a:t>
            </a:r>
          </a:p>
          <a:p>
            <a:pPr algn="ctr">
              <a:lnSpc>
                <a:spcPct val="130000"/>
              </a:lnSpc>
            </a:pPr>
            <a:r>
              <a:rPr lang="en-GB" sz="1200" dirty="0" smtClean="0"/>
              <a:t>of the </a:t>
            </a:r>
          </a:p>
          <a:p>
            <a:pPr algn="ctr">
              <a:lnSpc>
                <a:spcPct val="130000"/>
              </a:lnSpc>
            </a:pPr>
            <a:r>
              <a:rPr lang="en-GB" sz="1200" dirty="0" smtClean="0"/>
              <a:t>relief valve</a:t>
            </a:r>
            <a:endParaRPr lang="en-GB" sz="1200" dirty="0"/>
          </a:p>
        </p:txBody>
      </p:sp>
      <p:sp>
        <p:nvSpPr>
          <p:cNvPr id="51" name="ZoneTexte 50"/>
          <p:cNvSpPr txBox="1"/>
          <p:nvPr/>
        </p:nvSpPr>
        <p:spPr>
          <a:xfrm>
            <a:off x="1179870" y="5895893"/>
            <a:ext cx="1145406" cy="4607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GB" sz="1200" dirty="0" smtClean="0"/>
              <a:t>Operating pressure area</a:t>
            </a:r>
            <a:endParaRPr lang="en-GB" sz="1200" dirty="0"/>
          </a:p>
        </p:txBody>
      </p:sp>
      <p:sp>
        <p:nvSpPr>
          <p:cNvPr id="52" name="Accolade ouvrante 51"/>
          <p:cNvSpPr/>
          <p:nvPr/>
        </p:nvSpPr>
        <p:spPr>
          <a:xfrm>
            <a:off x="3449586" y="2928883"/>
            <a:ext cx="155448" cy="580682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ZoneTexte 53"/>
          <p:cNvSpPr txBox="1"/>
          <p:nvPr/>
        </p:nvSpPr>
        <p:spPr>
          <a:xfrm>
            <a:off x="1620308" y="3084106"/>
            <a:ext cx="1785987" cy="225703"/>
          </a:xfrm>
          <a:prstGeom prst="rect">
            <a:avLst/>
          </a:prstGeom>
          <a:solidFill>
            <a:srgbClr val="FFC000"/>
          </a:solidFill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200" dirty="0" smtClean="0"/>
              <a:t>Pressure margin </a:t>
            </a:r>
            <a:r>
              <a:rPr lang="en-GB" sz="2200" cap="all" baseline="-25000" dirty="0" smtClean="0"/>
              <a:t>~</a:t>
            </a:r>
            <a:r>
              <a:rPr lang="en-GB" sz="1200" dirty="0" smtClean="0"/>
              <a:t> 0.1 bar</a:t>
            </a:r>
            <a:endParaRPr lang="en-GB" sz="1200" dirty="0"/>
          </a:p>
        </p:txBody>
      </p:sp>
      <p:sp>
        <p:nvSpPr>
          <p:cNvPr id="53" name="ZoneTexte 52"/>
          <p:cNvSpPr txBox="1"/>
          <p:nvPr/>
        </p:nvSpPr>
        <p:spPr>
          <a:xfrm>
            <a:off x="7616490" y="2285978"/>
            <a:ext cx="2165698" cy="719034"/>
          </a:xfrm>
          <a:prstGeom prst="rect">
            <a:avLst/>
          </a:prstGeom>
          <a:noFill/>
          <a:ln w="50800">
            <a:solidFill>
              <a:srgbClr val="66FF33"/>
            </a:solidFill>
          </a:ln>
        </p:spPr>
        <p:txBody>
          <a:bodyPr wrap="square" lIns="0" tIns="36000" rIns="0" bIns="36000" rtlCol="0">
            <a:spAutoFit/>
          </a:bodyPr>
          <a:lstStyle/>
          <a:p>
            <a:pPr algn="ctr"/>
            <a:r>
              <a:rPr lang="en-GB" sz="1400" b="1" dirty="0" smtClean="0"/>
              <a:t>Rupture disk outlet </a:t>
            </a:r>
          </a:p>
          <a:p>
            <a:pPr algn="ctr"/>
            <a:r>
              <a:rPr lang="en-GB" sz="1400" b="1" dirty="0" smtClean="0"/>
              <a:t>to the atmosphere</a:t>
            </a:r>
          </a:p>
          <a:p>
            <a:pPr algn="ctr"/>
            <a:r>
              <a:rPr lang="en-GB" sz="1400" b="1" dirty="0" smtClean="0"/>
              <a:t>at 1 </a:t>
            </a:r>
            <a:r>
              <a:rPr lang="en-GB" sz="1400" b="1" dirty="0" err="1" smtClean="0"/>
              <a:t>bara</a:t>
            </a:r>
            <a:endParaRPr lang="en-GB" sz="1400" b="1" dirty="0"/>
          </a:p>
        </p:txBody>
      </p:sp>
      <p:sp>
        <p:nvSpPr>
          <p:cNvPr id="55" name="ZoneTexte 54"/>
          <p:cNvSpPr txBox="1"/>
          <p:nvPr/>
        </p:nvSpPr>
        <p:spPr>
          <a:xfrm>
            <a:off x="7616490" y="3717846"/>
            <a:ext cx="2165698" cy="719034"/>
          </a:xfrm>
          <a:prstGeom prst="rect">
            <a:avLst/>
          </a:prstGeom>
          <a:noFill/>
          <a:ln w="50800">
            <a:solidFill>
              <a:srgbClr val="FFFF00"/>
            </a:solidFill>
          </a:ln>
        </p:spPr>
        <p:txBody>
          <a:bodyPr wrap="square" lIns="0" tIns="36000" rIns="0" bIns="36000" rtlCol="0">
            <a:spAutoFit/>
          </a:bodyPr>
          <a:lstStyle/>
          <a:p>
            <a:pPr algn="ctr"/>
            <a:r>
              <a:rPr lang="en-GB" sz="1400" b="1" dirty="0" smtClean="0"/>
              <a:t>Safety valve outlet </a:t>
            </a:r>
          </a:p>
          <a:p>
            <a:pPr algn="ctr"/>
            <a:r>
              <a:rPr lang="en-GB" sz="1400" b="1" dirty="0" smtClean="0"/>
              <a:t>to SV relief line</a:t>
            </a:r>
          </a:p>
          <a:p>
            <a:pPr algn="ctr"/>
            <a:r>
              <a:rPr lang="en-GB" sz="1400" b="1" dirty="0" smtClean="0"/>
              <a:t>at 1.1 </a:t>
            </a:r>
            <a:r>
              <a:rPr lang="en-GB" sz="1400" b="1" dirty="0" err="1" smtClean="0"/>
              <a:t>bara</a:t>
            </a: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230265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84648" y="-27384"/>
            <a:ext cx="6984776" cy="698625"/>
          </a:xfrm>
        </p:spPr>
        <p:txBody>
          <a:bodyPr/>
          <a:lstStyle/>
          <a:p>
            <a:r>
              <a:rPr lang="en-GB" sz="2400" dirty="0" smtClean="0"/>
              <a:t>Thermal shield: </a:t>
            </a:r>
            <a:r>
              <a:rPr lang="en-GB" sz="2400" cap="none" dirty="0" smtClean="0"/>
              <a:t>Safety devices</a:t>
            </a:r>
            <a:endParaRPr lang="en-GB" sz="2400" cap="none" dirty="0"/>
          </a:p>
        </p:txBody>
      </p:sp>
      <p:pic>
        <p:nvPicPr>
          <p:cNvPr id="4" name="Imag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80728"/>
            <a:ext cx="7272808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00472" y="4797152"/>
            <a:ext cx="6393160" cy="184665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lvl="1">
              <a:tabLst>
                <a:tab pos="542925" algn="l"/>
              </a:tabLst>
            </a:pPr>
            <a:r>
              <a:rPr lang="en-GB" dirty="0"/>
              <a:t>M</a:t>
            </a:r>
            <a:r>
              <a:rPr lang="en-GB" dirty="0" smtClean="0"/>
              <a:t>ost critical scenario: loss of insulation vacuum </a:t>
            </a:r>
          </a:p>
          <a:p>
            <a:pPr marL="361950" lvl="2">
              <a:buFont typeface="Symbol"/>
              <a:buChar char="Þ"/>
            </a:pPr>
            <a:r>
              <a:rPr lang="en-GB" dirty="0" smtClean="0"/>
              <a:t> air condensates on the thermal shield surface covered with 30 layers MLI</a:t>
            </a:r>
          </a:p>
          <a:p>
            <a:pPr marL="361950" lvl="2">
              <a:buFont typeface="Symbol"/>
              <a:buChar char="Þ"/>
            </a:pPr>
            <a:r>
              <a:rPr lang="en-GB" dirty="0" smtClean="0"/>
              <a:t> considered heat power density : 1.5 kW/m²</a:t>
            </a:r>
            <a:endParaRPr lang="en-GB" sz="1200" dirty="0" smtClean="0"/>
          </a:p>
          <a:p>
            <a:pPr marL="361950" lvl="2">
              <a:buFont typeface="Symbol"/>
              <a:buChar char="Þ"/>
            </a:pPr>
            <a:r>
              <a:rPr lang="en-GB" dirty="0" smtClean="0"/>
              <a:t> thermal shield (~24 m²): 36 kW</a:t>
            </a:r>
          </a:p>
          <a:p>
            <a:pPr marL="361950" lvl="2">
              <a:buFont typeface="Symbol"/>
              <a:buChar char="Þ"/>
            </a:pPr>
            <a:r>
              <a:rPr lang="en-GB" dirty="0" smtClean="0"/>
              <a:t> helium mass flow : 0.1 kg/s (25 bara, 66 K) </a:t>
            </a:r>
          </a:p>
        </p:txBody>
      </p:sp>
      <p:sp>
        <p:nvSpPr>
          <p:cNvPr id="7" name="Rectangle 6"/>
          <p:cNvSpPr/>
          <p:nvPr/>
        </p:nvSpPr>
        <p:spPr>
          <a:xfrm>
            <a:off x="7401272" y="5373216"/>
            <a:ext cx="2160240" cy="67710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 smtClean="0"/>
              <a:t>Diameter of relief valve SV60 : 10 mm</a:t>
            </a:r>
            <a:endParaRPr lang="fr-FR" dirty="0"/>
          </a:p>
        </p:txBody>
      </p:sp>
      <p:sp>
        <p:nvSpPr>
          <p:cNvPr id="8" name="Accolade fermante 7"/>
          <p:cNvSpPr/>
          <p:nvPr/>
        </p:nvSpPr>
        <p:spPr>
          <a:xfrm>
            <a:off x="6681192" y="4941168"/>
            <a:ext cx="504056" cy="1656184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0082476"/>
              </p:ext>
            </p:extLst>
          </p:nvPr>
        </p:nvGraphicFramePr>
        <p:xfrm>
          <a:off x="7401272" y="3717032"/>
          <a:ext cx="2232248" cy="1440160"/>
        </p:xfrm>
        <a:graphic>
          <a:graphicData uri="http://schemas.openxmlformats.org/drawingml/2006/table">
            <a:tbl>
              <a:tblPr/>
              <a:tblGrid>
                <a:gridCol w="1287859"/>
                <a:gridCol w="944389"/>
              </a:tblGrid>
              <a:tr h="9601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1800" dirty="0">
                          <a:latin typeface="+mj-lt"/>
                          <a:ea typeface="Times New Roman"/>
                          <a:cs typeface="Times New Roman"/>
                        </a:rPr>
                        <a:t>Minimum flow section (mm²)</a:t>
                      </a:r>
                      <a:endParaRPr lang="fr-FR" sz="18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1800" dirty="0">
                          <a:latin typeface="+mj-lt"/>
                          <a:ea typeface="Times New Roman"/>
                          <a:cs typeface="Times New Roman"/>
                        </a:rPr>
                        <a:t>Set pressure</a:t>
                      </a:r>
                      <a:endParaRPr lang="fr-FR" sz="1800" dirty="0"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1800" dirty="0">
                          <a:latin typeface="+mj-lt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1800" dirty="0" err="1">
                          <a:latin typeface="+mj-lt"/>
                          <a:ea typeface="Times New Roman"/>
                          <a:cs typeface="Times New Roman"/>
                        </a:rPr>
                        <a:t>barg</a:t>
                      </a:r>
                      <a:r>
                        <a:rPr lang="en-US" sz="1800" dirty="0">
                          <a:latin typeface="+mj-lt"/>
                          <a:ea typeface="Times New Roman"/>
                          <a:cs typeface="Times New Roman"/>
                        </a:rPr>
                        <a:t>)</a:t>
                      </a:r>
                      <a:endParaRPr lang="fr-FR" sz="18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80053">
                <a:tc>
                  <a:txBody>
                    <a:bodyPr/>
                    <a:lstStyle/>
                    <a:p>
                      <a:pPr marR="471170" algn="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1800" dirty="0">
                          <a:latin typeface="+mj-lt"/>
                          <a:ea typeface="Times New Roman"/>
                          <a:cs typeface="Times New Roman"/>
                        </a:rPr>
                        <a:t>34</a:t>
                      </a:r>
                      <a:endParaRPr lang="fr-FR" sz="18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332105" algn="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1800" dirty="0">
                          <a:latin typeface="+mj-lt"/>
                          <a:ea typeface="Times New Roman"/>
                          <a:cs typeface="Times New Roman"/>
                        </a:rPr>
                        <a:t>24</a:t>
                      </a:r>
                      <a:endParaRPr lang="fr-FR" sz="18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3407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84648" y="0"/>
            <a:ext cx="6984776" cy="796908"/>
          </a:xfrm>
        </p:spPr>
        <p:txBody>
          <a:bodyPr/>
          <a:lstStyle/>
          <a:p>
            <a:r>
              <a:rPr lang="en-GB" sz="2400" cap="none" dirty="0" smtClean="0"/>
              <a:t>COOL DOWN AND COUPLER CIRCUITS: Safety devices </a:t>
            </a:r>
            <a:endParaRPr lang="en-GB" sz="2400" cap="none" dirty="0"/>
          </a:p>
        </p:txBody>
      </p:sp>
      <p:sp>
        <p:nvSpPr>
          <p:cNvPr id="5" name="Rectangle 4"/>
          <p:cNvSpPr/>
          <p:nvPr/>
        </p:nvSpPr>
        <p:spPr>
          <a:xfrm>
            <a:off x="200472" y="4797152"/>
            <a:ext cx="6120680" cy="155427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85725" lvl="1"/>
            <a:r>
              <a:rPr lang="en-GB" dirty="0"/>
              <a:t>M</a:t>
            </a:r>
            <a:r>
              <a:rPr lang="en-GB" dirty="0" smtClean="0"/>
              <a:t>ost critical scenario: valves malfunction</a:t>
            </a:r>
          </a:p>
          <a:p>
            <a:pPr marL="361950" lvl="2">
              <a:buFont typeface="Symbol"/>
              <a:buChar char="Þ"/>
            </a:pPr>
            <a:r>
              <a:rPr lang="en-GB" dirty="0" smtClean="0"/>
              <a:t> </a:t>
            </a:r>
            <a:r>
              <a:rPr lang="en-GB" dirty="0" smtClean="0">
                <a:sym typeface="Symbol"/>
              </a:rPr>
              <a:t>HP He supply: 3 bara, 5.2 K tbc</a:t>
            </a:r>
            <a:endParaRPr lang="en-GB" dirty="0" smtClean="0"/>
          </a:p>
          <a:p>
            <a:pPr marL="361950" lvl="2">
              <a:buFont typeface="Symbol"/>
              <a:buChar char="Þ"/>
            </a:pPr>
            <a:r>
              <a:rPr lang="en-GB" dirty="0" smtClean="0"/>
              <a:t> </a:t>
            </a:r>
            <a:r>
              <a:rPr lang="en-GB" dirty="0" smtClean="0">
                <a:sym typeface="Symbol"/>
              </a:rPr>
              <a:t>Valves CV01, CV02, CV03 fully opened (at </a:t>
            </a:r>
            <a:r>
              <a:rPr lang="en-GB" u="sng" dirty="0" err="1" smtClean="0">
                <a:sym typeface="Symbol"/>
              </a:rPr>
              <a:t>kv</a:t>
            </a:r>
            <a:r>
              <a:rPr lang="en-GB" u="sng" dirty="0" smtClean="0">
                <a:sym typeface="Symbol"/>
              </a:rPr>
              <a:t> max</a:t>
            </a:r>
            <a:r>
              <a:rPr lang="en-GB" dirty="0" smtClean="0">
                <a:sym typeface="Symbol"/>
              </a:rPr>
              <a:t>)</a:t>
            </a:r>
          </a:p>
          <a:p>
            <a:pPr marL="361950" lvl="2">
              <a:buFont typeface="Symbol"/>
              <a:buChar char="Þ"/>
            </a:pPr>
            <a:r>
              <a:rPr lang="en-GB" dirty="0" smtClean="0"/>
              <a:t> Valve CV04 closed</a:t>
            </a:r>
          </a:p>
          <a:p>
            <a:pPr marL="361950" lvl="2">
              <a:buFont typeface="Symbol"/>
              <a:buChar char="Þ"/>
            </a:pPr>
            <a:r>
              <a:rPr lang="en-GB" dirty="0" smtClean="0"/>
              <a:t> helium mass flow : 0.104 kg/s (1.74 </a:t>
            </a:r>
            <a:r>
              <a:rPr lang="en-GB" dirty="0" err="1" smtClean="0"/>
              <a:t>bara</a:t>
            </a:r>
            <a:r>
              <a:rPr lang="en-GB" dirty="0" smtClean="0"/>
              <a:t>, 4.85 K)</a:t>
            </a:r>
          </a:p>
        </p:txBody>
      </p:sp>
      <p:sp>
        <p:nvSpPr>
          <p:cNvPr id="7" name="Rectangle 6"/>
          <p:cNvSpPr/>
          <p:nvPr/>
        </p:nvSpPr>
        <p:spPr>
          <a:xfrm>
            <a:off x="7473280" y="4941168"/>
            <a:ext cx="2160240" cy="67710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 smtClean="0"/>
              <a:t>Diameter of relief valve  SV90 : 25 mm</a:t>
            </a:r>
          </a:p>
        </p:txBody>
      </p:sp>
      <p:sp>
        <p:nvSpPr>
          <p:cNvPr id="8" name="Accolade fermante 7"/>
          <p:cNvSpPr/>
          <p:nvPr/>
        </p:nvSpPr>
        <p:spPr>
          <a:xfrm>
            <a:off x="6681192" y="4725144"/>
            <a:ext cx="504056" cy="1656184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9" name="Image 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56" y="980728"/>
            <a:ext cx="6480720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Tableau 9"/>
          <p:cNvGraphicFramePr>
            <a:graphicFrameLocks noGrp="1"/>
          </p:cNvGraphicFramePr>
          <p:nvPr/>
        </p:nvGraphicFramePr>
        <p:xfrm>
          <a:off x="7329264" y="3284984"/>
          <a:ext cx="2232248" cy="1440160"/>
        </p:xfrm>
        <a:graphic>
          <a:graphicData uri="http://schemas.openxmlformats.org/drawingml/2006/table">
            <a:tbl>
              <a:tblPr/>
              <a:tblGrid>
                <a:gridCol w="1287859"/>
                <a:gridCol w="944389"/>
              </a:tblGrid>
              <a:tr h="9601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1800" dirty="0">
                          <a:latin typeface="+mj-lt"/>
                          <a:ea typeface="Times New Roman"/>
                          <a:cs typeface="Times New Roman"/>
                        </a:rPr>
                        <a:t>Minimum flow section (mm²)</a:t>
                      </a:r>
                      <a:endParaRPr lang="fr-FR" sz="18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1800" dirty="0">
                          <a:latin typeface="+mj-lt"/>
                          <a:ea typeface="Times New Roman"/>
                          <a:cs typeface="Times New Roman"/>
                        </a:rPr>
                        <a:t>Set pressure</a:t>
                      </a:r>
                      <a:endParaRPr lang="fr-FR" sz="1800" dirty="0"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1800" dirty="0">
                          <a:latin typeface="+mj-lt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1800" dirty="0" err="1">
                          <a:latin typeface="+mj-lt"/>
                          <a:ea typeface="Times New Roman"/>
                          <a:cs typeface="Times New Roman"/>
                        </a:rPr>
                        <a:t>barg</a:t>
                      </a:r>
                      <a:r>
                        <a:rPr lang="en-US" sz="1800" dirty="0">
                          <a:latin typeface="+mj-lt"/>
                          <a:ea typeface="Times New Roman"/>
                          <a:cs typeface="Times New Roman"/>
                        </a:rPr>
                        <a:t>)</a:t>
                      </a:r>
                      <a:endParaRPr lang="fr-FR" sz="18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80053">
                <a:tc>
                  <a:txBody>
                    <a:bodyPr/>
                    <a:lstStyle/>
                    <a:p>
                      <a:pPr marR="471170" algn="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1800" dirty="0" smtClean="0">
                          <a:latin typeface="+mj-lt"/>
                          <a:ea typeface="Times New Roman"/>
                          <a:cs typeface="Times New Roman"/>
                        </a:rPr>
                        <a:t>340</a:t>
                      </a:r>
                      <a:endParaRPr lang="fr-FR" sz="18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332105" algn="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1800" dirty="0" smtClean="0">
                          <a:latin typeface="+mj-lt"/>
                          <a:ea typeface="Times New Roman"/>
                          <a:cs typeface="Times New Roman"/>
                        </a:rPr>
                        <a:t>0.64</a:t>
                      </a:r>
                      <a:endParaRPr lang="fr-FR" sz="18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7473280" y="5805264"/>
            <a:ext cx="2160240" cy="38472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 err="1" smtClean="0"/>
              <a:t>kv</a:t>
            </a:r>
            <a:r>
              <a:rPr lang="en-US" dirty="0" smtClean="0"/>
              <a:t> of CV 90 : </a:t>
            </a:r>
            <a:r>
              <a:rPr lang="en-US" dirty="0"/>
              <a:t>9</a:t>
            </a:r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7113240" y="1196752"/>
            <a:ext cx="2304256" cy="126188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85725" lvl="1"/>
            <a:r>
              <a:rPr lang="en-GB" dirty="0" smtClean="0"/>
              <a:t>A relief valve SV90 associated with a control valve CV90 (1.5 </a:t>
            </a:r>
            <a:r>
              <a:rPr lang="en-GB" dirty="0" err="1" smtClean="0"/>
              <a:t>bara</a:t>
            </a:r>
            <a:r>
              <a:rPr lang="en-GB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03407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84648" y="-27384"/>
            <a:ext cx="6984776" cy="796908"/>
          </a:xfrm>
        </p:spPr>
        <p:txBody>
          <a:bodyPr/>
          <a:lstStyle/>
          <a:p>
            <a:r>
              <a:rPr lang="en-GB" sz="2400" cap="none" dirty="0" smtClean="0"/>
              <a:t>VACUUM VESSEL: Safety devices </a:t>
            </a:r>
            <a:endParaRPr lang="en-GB" sz="2400" cap="none" dirty="0"/>
          </a:p>
        </p:txBody>
      </p:sp>
      <p:sp>
        <p:nvSpPr>
          <p:cNvPr id="5" name="Rectangle 4"/>
          <p:cNvSpPr/>
          <p:nvPr/>
        </p:nvSpPr>
        <p:spPr>
          <a:xfrm>
            <a:off x="0" y="4725144"/>
            <a:ext cx="6609184" cy="184665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85725" lvl="1"/>
            <a:r>
              <a:rPr lang="en-GB" dirty="0" smtClean="0"/>
              <a:t>Most critical scenario: Rupture of 2 K phase separator</a:t>
            </a:r>
          </a:p>
          <a:p>
            <a:pPr marL="361950" lvl="2">
              <a:buFont typeface="Symbol"/>
              <a:buChar char="Þ"/>
            </a:pPr>
            <a:r>
              <a:rPr lang="en-GB" dirty="0" smtClean="0"/>
              <a:t> </a:t>
            </a:r>
            <a:r>
              <a:rPr lang="en-GB" dirty="0" smtClean="0">
                <a:sym typeface="Symbol"/>
              </a:rPr>
              <a:t>liquid helium fills the vacuum vessel</a:t>
            </a:r>
          </a:p>
          <a:p>
            <a:pPr marL="361950" lvl="2">
              <a:buFont typeface="Symbol"/>
              <a:buChar char="Þ"/>
            </a:pPr>
            <a:r>
              <a:rPr lang="en-GB" dirty="0" smtClean="0"/>
              <a:t> helium </a:t>
            </a:r>
            <a:r>
              <a:rPr lang="en-US" dirty="0" smtClean="0"/>
              <a:t>passes through the holes of the thermal shield </a:t>
            </a:r>
            <a:endParaRPr lang="en-GB" dirty="0" smtClean="0"/>
          </a:p>
          <a:p>
            <a:pPr marL="361950" lvl="2">
              <a:buFont typeface="Symbol"/>
              <a:buChar char="Þ"/>
            </a:pPr>
            <a:r>
              <a:rPr lang="en-GB" dirty="0" smtClean="0"/>
              <a:t> </a:t>
            </a:r>
            <a:r>
              <a:rPr lang="en-GB" dirty="0" smtClean="0">
                <a:sym typeface="Symbol"/>
              </a:rPr>
              <a:t>liquid helium mass : 30 kg</a:t>
            </a:r>
          </a:p>
          <a:p>
            <a:pPr marL="361950" lvl="2">
              <a:buFont typeface="Symbol"/>
              <a:buChar char="Þ"/>
            </a:pPr>
            <a:r>
              <a:rPr lang="en-GB" dirty="0" smtClean="0"/>
              <a:t> Volume of vessel : 6.3 m</a:t>
            </a:r>
            <a:r>
              <a:rPr lang="en-GB" baseline="30000" dirty="0" smtClean="0"/>
              <a:t>3</a:t>
            </a:r>
          </a:p>
          <a:p>
            <a:pPr marL="361950" lvl="2">
              <a:buFont typeface="Symbol"/>
              <a:buChar char="Þ"/>
            </a:pPr>
            <a:r>
              <a:rPr lang="en-GB" dirty="0" smtClean="0"/>
              <a:t> helium mass flow : 4.1 kg/s (1.04 </a:t>
            </a:r>
            <a:r>
              <a:rPr lang="en-GB" dirty="0" err="1" smtClean="0"/>
              <a:t>bara</a:t>
            </a:r>
            <a:r>
              <a:rPr lang="en-GB" dirty="0" smtClean="0"/>
              <a:t>, 4.76 K)</a:t>
            </a:r>
          </a:p>
        </p:txBody>
      </p:sp>
      <p:sp>
        <p:nvSpPr>
          <p:cNvPr id="7" name="Rectangle 6"/>
          <p:cNvSpPr/>
          <p:nvPr/>
        </p:nvSpPr>
        <p:spPr>
          <a:xfrm>
            <a:off x="7488832" y="5301208"/>
            <a:ext cx="2288704" cy="67710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 smtClean="0"/>
              <a:t>Diameter of relief plate  SV70 : 200 mm</a:t>
            </a:r>
          </a:p>
        </p:txBody>
      </p:sp>
      <p:sp>
        <p:nvSpPr>
          <p:cNvPr id="8" name="Accolade fermante 7"/>
          <p:cNvSpPr/>
          <p:nvPr/>
        </p:nvSpPr>
        <p:spPr>
          <a:xfrm>
            <a:off x="6753200" y="4725144"/>
            <a:ext cx="504056" cy="1656184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aphicFrame>
        <p:nvGraphicFramePr>
          <p:cNvPr id="10" name="Tableau 9"/>
          <p:cNvGraphicFramePr>
            <a:graphicFrameLocks noGrp="1"/>
          </p:cNvGraphicFramePr>
          <p:nvPr/>
        </p:nvGraphicFramePr>
        <p:xfrm>
          <a:off x="7329264" y="3284984"/>
          <a:ext cx="2232248" cy="1440160"/>
        </p:xfrm>
        <a:graphic>
          <a:graphicData uri="http://schemas.openxmlformats.org/drawingml/2006/table">
            <a:tbl>
              <a:tblPr/>
              <a:tblGrid>
                <a:gridCol w="1287859"/>
                <a:gridCol w="944389"/>
              </a:tblGrid>
              <a:tr h="9601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1800" dirty="0">
                          <a:latin typeface="+mj-lt"/>
                          <a:ea typeface="Times New Roman"/>
                          <a:cs typeface="Times New Roman"/>
                        </a:rPr>
                        <a:t>Minimum flow section (mm²)</a:t>
                      </a:r>
                      <a:endParaRPr lang="fr-FR" sz="18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1800" dirty="0">
                          <a:latin typeface="+mj-lt"/>
                          <a:ea typeface="Times New Roman"/>
                          <a:cs typeface="Times New Roman"/>
                        </a:rPr>
                        <a:t>Set pressure</a:t>
                      </a:r>
                      <a:endParaRPr lang="fr-FR" sz="1800" dirty="0"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1800" dirty="0">
                          <a:latin typeface="+mj-lt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1800" dirty="0" err="1">
                          <a:latin typeface="+mj-lt"/>
                          <a:ea typeface="Times New Roman"/>
                          <a:cs typeface="Times New Roman"/>
                        </a:rPr>
                        <a:t>barg</a:t>
                      </a:r>
                      <a:r>
                        <a:rPr lang="en-US" sz="1800" dirty="0">
                          <a:latin typeface="+mj-lt"/>
                          <a:ea typeface="Times New Roman"/>
                          <a:cs typeface="Times New Roman"/>
                        </a:rPr>
                        <a:t>)</a:t>
                      </a:r>
                      <a:endParaRPr lang="fr-FR" sz="18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80053">
                <a:tc>
                  <a:txBody>
                    <a:bodyPr/>
                    <a:lstStyle/>
                    <a:p>
                      <a:pPr marR="471170" algn="r">
                        <a:spcAft>
                          <a:spcPts val="0"/>
                        </a:spcAft>
                        <a:tabLst/>
                      </a:pPr>
                      <a:r>
                        <a:rPr lang="en-US" sz="1800" dirty="0" smtClean="0">
                          <a:latin typeface="+mj-lt"/>
                          <a:ea typeface="Times New Roman"/>
                          <a:cs typeface="Times New Roman"/>
                        </a:rPr>
                        <a:t> 11200</a:t>
                      </a:r>
                      <a:endParaRPr lang="fr-FR" sz="18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332105" algn="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1800" dirty="0" smtClean="0">
                          <a:latin typeface="+mj-lt"/>
                          <a:ea typeface="Times New Roman"/>
                          <a:cs typeface="Times New Roman"/>
                        </a:rPr>
                        <a:t>0.02</a:t>
                      </a:r>
                      <a:endParaRPr lang="fr-FR" sz="18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2" name="Image 11" descr="Cryomodule ESS Cross section Longi 2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1052736"/>
            <a:ext cx="7257256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407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72680" y="-27384"/>
            <a:ext cx="6329258" cy="796908"/>
          </a:xfrm>
        </p:spPr>
        <p:txBody>
          <a:bodyPr/>
          <a:lstStyle/>
          <a:p>
            <a:r>
              <a:rPr lang="en-GB" sz="2400" dirty="0" smtClean="0"/>
              <a:t>2 K vessel: </a:t>
            </a:r>
            <a:r>
              <a:rPr lang="en-GB" sz="2400" cap="none" dirty="0" smtClean="0"/>
              <a:t>Safety devices </a:t>
            </a:r>
            <a:endParaRPr lang="en-GB" sz="2400" dirty="0"/>
          </a:p>
        </p:txBody>
      </p:sp>
      <p:sp>
        <p:nvSpPr>
          <p:cNvPr id="3" name="ZoneTexte 2"/>
          <p:cNvSpPr txBox="1"/>
          <p:nvPr/>
        </p:nvSpPr>
        <p:spPr>
          <a:xfrm>
            <a:off x="920552" y="1340768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Failure  scenarios</a:t>
            </a:r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0303230"/>
              </p:ext>
            </p:extLst>
          </p:nvPr>
        </p:nvGraphicFramePr>
        <p:xfrm>
          <a:off x="515363" y="2086788"/>
          <a:ext cx="8928991" cy="12801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96343"/>
                <a:gridCol w="1440160"/>
                <a:gridCol w="1008112"/>
                <a:gridCol w="1512168"/>
                <a:gridCol w="864096"/>
                <a:gridCol w="1008112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fr-FR" sz="1200" cap="all" baseline="0" dirty="0">
                          <a:effectLst/>
                        </a:rPr>
                        <a:t>scenarios</a:t>
                      </a:r>
                      <a:endParaRPr lang="fr-FR" sz="1200" cap="all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fr-FR" sz="1200" dirty="0">
                          <a:effectLst/>
                        </a:rPr>
                        <a:t>Circuit</a:t>
                      </a:r>
                      <a:endParaRPr lang="fr-F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fr-FR" sz="1200" dirty="0">
                          <a:effectLst/>
                        </a:rPr>
                        <a:t>Area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fr-FR" sz="1200" dirty="0">
                          <a:effectLst/>
                        </a:rPr>
                        <a:t>(m²)</a:t>
                      </a:r>
                      <a:endParaRPr lang="fr-F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fr-FR" sz="1200" dirty="0" err="1">
                          <a:effectLst/>
                        </a:rPr>
                        <a:t>heat</a:t>
                      </a:r>
                      <a:r>
                        <a:rPr lang="fr-FR" sz="1200" dirty="0">
                          <a:effectLst/>
                        </a:rPr>
                        <a:t> flux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fr-FR" sz="1200" dirty="0">
                          <a:effectLst/>
                        </a:rPr>
                        <a:t>(kW/m²)</a:t>
                      </a:r>
                      <a:endParaRPr lang="fr-F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fr-FR" sz="1200" dirty="0" err="1">
                          <a:effectLst/>
                        </a:rPr>
                        <a:t>Heat</a:t>
                      </a:r>
                      <a:r>
                        <a:rPr lang="fr-FR" sz="1200" dirty="0">
                          <a:effectLst/>
                        </a:rPr>
                        <a:t> </a:t>
                      </a:r>
                      <a:r>
                        <a:rPr lang="fr-FR" sz="1200" dirty="0" err="1">
                          <a:effectLst/>
                        </a:rPr>
                        <a:t>load</a:t>
                      </a:r>
                      <a:endParaRPr lang="fr-FR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fr-FR" sz="1200" dirty="0">
                          <a:effectLst/>
                        </a:rPr>
                        <a:t>(kW)</a:t>
                      </a:r>
                      <a:endParaRPr lang="fr-F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fr-FR" sz="1200" dirty="0">
                          <a:effectLst/>
                        </a:rPr>
                        <a:t>Mass flow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fr-FR" sz="1200" dirty="0">
                          <a:effectLst/>
                        </a:rPr>
                        <a:t>(kg/s)</a:t>
                      </a:r>
                      <a:endParaRPr lang="fr-F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fr-FR" sz="1200" dirty="0" err="1" smtClean="0">
                          <a:effectLst/>
                        </a:rPr>
                        <a:t>Failure</a:t>
                      </a:r>
                      <a:r>
                        <a:rPr lang="fr-FR" sz="1200" dirty="0" smtClean="0">
                          <a:effectLst/>
                        </a:rPr>
                        <a:t> of the </a:t>
                      </a:r>
                      <a:r>
                        <a:rPr lang="fr-FR" sz="1200" dirty="0" err="1" smtClean="0">
                          <a:effectLst/>
                        </a:rPr>
                        <a:t>insulation</a:t>
                      </a:r>
                      <a:r>
                        <a:rPr lang="fr-FR" sz="1200" dirty="0" smtClean="0">
                          <a:effectLst/>
                        </a:rPr>
                        <a:t> vacuum</a:t>
                      </a:r>
                      <a:endParaRPr lang="fr-F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fr-FR" sz="1200">
                          <a:effectLst/>
                        </a:rPr>
                        <a:t>Helium vessel</a:t>
                      </a:r>
                      <a:endParaRPr lang="fr-F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fr-FR" sz="1200" dirty="0">
                          <a:effectLst/>
                        </a:rPr>
                        <a:t>4 x 1.53</a:t>
                      </a:r>
                      <a:endParaRPr lang="fr-F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fr-FR" sz="1200" dirty="0" smtClean="0">
                          <a:effectLst/>
                        </a:rPr>
                        <a:t> 6.2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fr-FR" sz="1200" dirty="0" smtClean="0">
                          <a:effectLst/>
                          <a:latin typeface="+mn-lt"/>
                          <a:ea typeface="Times New Roman"/>
                        </a:rPr>
                        <a:t>(10</a:t>
                      </a:r>
                      <a:r>
                        <a:rPr lang="fr-FR" sz="1200" baseline="0" dirty="0" smtClean="0">
                          <a:effectLst/>
                          <a:latin typeface="+mn-lt"/>
                          <a:ea typeface="Times New Roman"/>
                        </a:rPr>
                        <a:t> MLI </a:t>
                      </a:r>
                      <a:r>
                        <a:rPr lang="fr-FR" sz="1200" baseline="0" dirty="0" err="1" smtClean="0">
                          <a:effectLst/>
                          <a:latin typeface="+mn-lt"/>
                          <a:ea typeface="Times New Roman"/>
                        </a:rPr>
                        <a:t>layers</a:t>
                      </a:r>
                      <a:r>
                        <a:rPr lang="fr-FR" sz="1200" baseline="0" dirty="0" smtClean="0">
                          <a:effectLst/>
                          <a:latin typeface="+mn-lt"/>
                          <a:ea typeface="Times New Roman"/>
                        </a:rPr>
                        <a:t>)</a:t>
                      </a:r>
                      <a:endParaRPr lang="fr-FR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fr-FR" sz="1200" dirty="0">
                          <a:effectLst/>
                        </a:rPr>
                        <a:t>38</a:t>
                      </a:r>
                      <a:endParaRPr lang="fr-F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fr-FR" sz="1200">
                          <a:effectLst/>
                        </a:rPr>
                        <a:t>2</a:t>
                      </a:r>
                      <a:endParaRPr lang="fr-F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fr-FR" sz="1200" dirty="0" err="1" smtClean="0">
                          <a:effectLst/>
                        </a:rPr>
                        <a:t>Failure</a:t>
                      </a:r>
                      <a:r>
                        <a:rPr lang="fr-FR" sz="1200" dirty="0" smtClean="0">
                          <a:effectLst/>
                        </a:rPr>
                        <a:t> of the beam vacuum</a:t>
                      </a:r>
                      <a:endParaRPr lang="fr-F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fr-FR" sz="1200" dirty="0" err="1">
                          <a:effectLst/>
                        </a:rPr>
                        <a:t>Cavity</a:t>
                      </a:r>
                      <a:endParaRPr lang="fr-F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fr-FR" sz="1200" dirty="0">
                          <a:effectLst/>
                        </a:rPr>
                        <a:t>4 x 1.81</a:t>
                      </a:r>
                      <a:endParaRPr lang="fr-F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fr-FR" sz="1200" dirty="0" smtClean="0">
                          <a:effectLst/>
                          <a:latin typeface="+mn-lt"/>
                          <a:ea typeface="+mn-ea"/>
                        </a:rPr>
                        <a:t>38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fr-FR" sz="1200" dirty="0" smtClean="0">
                          <a:effectLst/>
                          <a:latin typeface="+mn-lt"/>
                          <a:ea typeface="+mn-ea"/>
                        </a:rPr>
                        <a:t>(air on </a:t>
                      </a:r>
                      <a:r>
                        <a:rPr lang="fr-FR" sz="1200" dirty="0" err="1" smtClean="0">
                          <a:effectLst/>
                          <a:latin typeface="+mn-lt"/>
                          <a:ea typeface="+mn-ea"/>
                        </a:rPr>
                        <a:t>cavity</a:t>
                      </a:r>
                      <a:r>
                        <a:rPr lang="fr-FR" sz="1200" dirty="0" smtClean="0">
                          <a:effectLst/>
                          <a:latin typeface="+mn-lt"/>
                          <a:ea typeface="+mn-ea"/>
                        </a:rPr>
                        <a:t> </a:t>
                      </a:r>
                      <a:r>
                        <a:rPr lang="fr-FR" sz="1200" dirty="0" err="1" smtClean="0">
                          <a:effectLst/>
                          <a:latin typeface="+mn-lt"/>
                          <a:ea typeface="+mn-ea"/>
                        </a:rPr>
                        <a:t>wall</a:t>
                      </a:r>
                      <a:r>
                        <a:rPr lang="fr-FR" sz="1200" dirty="0" smtClean="0">
                          <a:effectLst/>
                          <a:latin typeface="+mn-lt"/>
                          <a:ea typeface="+mn-ea"/>
                        </a:rPr>
                        <a:t>)</a:t>
                      </a:r>
                      <a:endParaRPr lang="fr-F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fr-FR" sz="1200" dirty="0">
                          <a:effectLst/>
                        </a:rPr>
                        <a:t>275</a:t>
                      </a:r>
                      <a:endParaRPr lang="fr-F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fr-FR" sz="1200" dirty="0">
                          <a:effectLst/>
                        </a:rPr>
                        <a:t>14.5</a:t>
                      </a:r>
                      <a:endParaRPr lang="fr-F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fr-FR" sz="1200" dirty="0" err="1" smtClean="0">
                          <a:effectLst/>
                        </a:rPr>
                        <a:t>Failure</a:t>
                      </a:r>
                      <a:r>
                        <a:rPr lang="fr-FR" sz="1200" dirty="0" smtClean="0">
                          <a:effectLst/>
                        </a:rPr>
                        <a:t> of </a:t>
                      </a:r>
                      <a:r>
                        <a:rPr lang="fr-FR" sz="1200" dirty="0" err="1" smtClean="0">
                          <a:effectLst/>
                        </a:rPr>
                        <a:t>insulation</a:t>
                      </a:r>
                      <a:r>
                        <a:rPr lang="fr-FR" sz="1200" dirty="0" smtClean="0">
                          <a:effectLst/>
                        </a:rPr>
                        <a:t> and beam vacuum</a:t>
                      </a:r>
                      <a:endParaRPr lang="fr-F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fr-FR" sz="1200">
                          <a:effectLst/>
                        </a:rPr>
                        <a:t>Vessel + cavity</a:t>
                      </a:r>
                      <a:endParaRPr lang="fr-F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endParaRPr lang="fr-F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endParaRPr lang="fr-FR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fr-FR" sz="1200" dirty="0">
                          <a:effectLst/>
                        </a:rPr>
                        <a:t>312</a:t>
                      </a:r>
                      <a:endParaRPr lang="fr-F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fr-FR" sz="1200" dirty="0">
                          <a:effectLst/>
                        </a:rPr>
                        <a:t>16.4</a:t>
                      </a:r>
                      <a:endParaRPr lang="fr-F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6" name="Ellipse 5"/>
          <p:cNvSpPr/>
          <p:nvPr/>
        </p:nvSpPr>
        <p:spPr>
          <a:xfrm>
            <a:off x="587371" y="3094900"/>
            <a:ext cx="2808312" cy="360040"/>
          </a:xfrm>
          <a:prstGeom prst="ellipse">
            <a:avLst/>
          </a:prstGeom>
          <a:noFill/>
          <a:ln w="254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Ellipse 6"/>
          <p:cNvSpPr/>
          <p:nvPr/>
        </p:nvSpPr>
        <p:spPr>
          <a:xfrm>
            <a:off x="8508251" y="2806868"/>
            <a:ext cx="864096" cy="360040"/>
          </a:xfrm>
          <a:prstGeom prst="ellipse">
            <a:avLst/>
          </a:prstGeom>
          <a:noFill/>
          <a:ln w="254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ZoneTexte 7"/>
          <p:cNvSpPr txBox="1"/>
          <p:nvPr/>
        </p:nvSpPr>
        <p:spPr>
          <a:xfrm>
            <a:off x="137609" y="3868742"/>
            <a:ext cx="1431015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Not credible</a:t>
            </a:r>
            <a:endParaRPr lang="en-GB" b="1" dirty="0">
              <a:solidFill>
                <a:srgbClr val="FF0000"/>
              </a:solidFill>
            </a:endParaRPr>
          </a:p>
        </p:txBody>
      </p:sp>
      <p:cxnSp>
        <p:nvCxnSpPr>
          <p:cNvPr id="10" name="Connecteur droit avec flèche 9"/>
          <p:cNvCxnSpPr/>
          <p:nvPr/>
        </p:nvCxnSpPr>
        <p:spPr>
          <a:xfrm flipH="1">
            <a:off x="1235443" y="3489912"/>
            <a:ext cx="468052" cy="41999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 flipH="1">
            <a:off x="8076203" y="3166908"/>
            <a:ext cx="468052" cy="41999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6636043" y="3586900"/>
            <a:ext cx="295232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7.25 kg/s per bursting disk</a:t>
            </a:r>
          </a:p>
          <a:p>
            <a:pPr algn="ctr"/>
            <a:r>
              <a:rPr lang="en-GB" b="1" dirty="0" smtClean="0">
                <a:solidFill>
                  <a:srgbClr val="FF0000"/>
                </a:solidFill>
              </a:rPr>
              <a:t>Most critical</a:t>
            </a:r>
          </a:p>
          <a:p>
            <a:pPr algn="ctr"/>
            <a:r>
              <a:rPr lang="en-GB" b="1" dirty="0" smtClean="0">
                <a:solidFill>
                  <a:srgbClr val="FF0000"/>
                </a:solidFill>
              </a:rPr>
              <a:t>reference for the sizing of the safety devices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1640632" y="3861048"/>
            <a:ext cx="4392488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Minimum rupture disk diameter: 88 mm</a:t>
            </a:r>
            <a:endParaRPr lang="en-GB" sz="2000" dirty="0"/>
          </a:p>
        </p:txBody>
      </p:sp>
      <p:sp>
        <p:nvSpPr>
          <p:cNvPr id="17" name="ZoneTexte 16"/>
          <p:cNvSpPr txBox="1"/>
          <p:nvPr/>
        </p:nvSpPr>
        <p:spPr>
          <a:xfrm>
            <a:off x="1568624" y="4509120"/>
            <a:ext cx="5256584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Maximum He volume to be evacuated: 220 l </a:t>
            </a:r>
          </a:p>
          <a:p>
            <a:pPr algn="ctr"/>
            <a:r>
              <a:rPr lang="en-GB" sz="2000" dirty="0" smtClean="0"/>
              <a:t>(21.5 kg at 2 K, diphasic pipe half filled)</a:t>
            </a:r>
            <a:endParaRPr lang="en-GB" sz="2000" dirty="0"/>
          </a:p>
        </p:txBody>
      </p:sp>
      <p:sp>
        <p:nvSpPr>
          <p:cNvPr id="20" name="ZoneTexte 19"/>
          <p:cNvSpPr txBox="1"/>
          <p:nvPr/>
        </p:nvSpPr>
        <p:spPr>
          <a:xfrm>
            <a:off x="1568624" y="5517232"/>
            <a:ext cx="6192688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The maximum helium mass flow rate is defined for a maximum helium collector pressure &lt; 1.9 </a:t>
            </a:r>
            <a:r>
              <a:rPr lang="en-GB" sz="2000" dirty="0" err="1" smtClean="0"/>
              <a:t>bara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03098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84648" y="-27384"/>
            <a:ext cx="6984776" cy="796908"/>
          </a:xfrm>
        </p:spPr>
        <p:txBody>
          <a:bodyPr/>
          <a:lstStyle/>
          <a:p>
            <a:r>
              <a:rPr lang="en-GB" sz="2400" cap="none" dirty="0" smtClean="0"/>
              <a:t>SUMMARY 1/2</a:t>
            </a:r>
            <a:endParaRPr lang="en-GB" sz="2400" cap="none" dirty="0"/>
          </a:p>
        </p:txBody>
      </p:sp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3680805"/>
              </p:ext>
            </p:extLst>
          </p:nvPr>
        </p:nvGraphicFramePr>
        <p:xfrm>
          <a:off x="4448944" y="1696830"/>
          <a:ext cx="5146700" cy="2468880"/>
        </p:xfrm>
        <a:graphic>
          <a:graphicData uri="http://schemas.openxmlformats.org/drawingml/2006/table">
            <a:tbl>
              <a:tblPr/>
              <a:tblGrid>
                <a:gridCol w="1512169"/>
                <a:gridCol w="1368152"/>
                <a:gridCol w="1176942"/>
                <a:gridCol w="1089437"/>
              </a:tblGrid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1800" dirty="0">
                          <a:latin typeface="+mn-lt"/>
                          <a:ea typeface="Times New Roman"/>
                          <a:cs typeface="Times New Roman"/>
                        </a:rPr>
                        <a:t>Name</a:t>
                      </a:r>
                      <a:endParaRPr lang="fr-FR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1800" dirty="0">
                          <a:latin typeface="+mn-lt"/>
                          <a:ea typeface="Times New Roman"/>
                          <a:cs typeface="Times New Roman"/>
                        </a:rPr>
                        <a:t>Minimum flow section (mm²)</a:t>
                      </a:r>
                      <a:endParaRPr lang="fr-FR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1800">
                          <a:latin typeface="+mn-lt"/>
                          <a:ea typeface="Times New Roman"/>
                          <a:cs typeface="Times New Roman"/>
                        </a:rPr>
                        <a:t>Practical diameter (mm)</a:t>
                      </a:r>
                      <a:endParaRPr lang="fr-FR" sz="18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1800">
                          <a:latin typeface="+mn-lt"/>
                          <a:ea typeface="Times New Roman"/>
                          <a:cs typeface="Times New Roman"/>
                        </a:rPr>
                        <a:t>Set pressure</a:t>
                      </a:r>
                      <a:endParaRPr lang="fr-FR" sz="180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1800">
                          <a:latin typeface="+mn-lt"/>
                          <a:ea typeface="Times New Roman"/>
                          <a:cs typeface="Times New Roman"/>
                        </a:rPr>
                        <a:t>(barg)</a:t>
                      </a:r>
                      <a:endParaRPr lang="fr-FR" sz="18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1800">
                          <a:latin typeface="+mn-lt"/>
                          <a:ea typeface="Times New Roman"/>
                          <a:cs typeface="Times New Roman"/>
                        </a:rPr>
                        <a:t>SV60</a:t>
                      </a:r>
                      <a:endParaRPr lang="fr-FR" sz="18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1800" dirty="0" smtClean="0">
                          <a:latin typeface="+mn-lt"/>
                          <a:ea typeface="Times New Roman"/>
                          <a:cs typeface="Times New Roman"/>
                        </a:rPr>
                        <a:t>34</a:t>
                      </a:r>
                      <a:endParaRPr lang="fr-FR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71805" algn="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1800" dirty="0">
                          <a:latin typeface="+mn-lt"/>
                          <a:ea typeface="Times New Roman"/>
                          <a:cs typeface="Times New Roman"/>
                        </a:rPr>
                        <a:t>10</a:t>
                      </a:r>
                      <a:endParaRPr lang="fr-FR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32105" algn="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1800" dirty="0">
                          <a:latin typeface="+mn-lt"/>
                          <a:ea typeface="Times New Roman"/>
                          <a:cs typeface="Times New Roman"/>
                        </a:rPr>
                        <a:t>24</a:t>
                      </a:r>
                      <a:endParaRPr lang="fr-FR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1800">
                          <a:latin typeface="+mn-lt"/>
                          <a:ea typeface="Times New Roman"/>
                          <a:cs typeface="Times New Roman"/>
                        </a:rPr>
                        <a:t>SV02</a:t>
                      </a:r>
                      <a:endParaRPr lang="fr-FR" sz="18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1800" dirty="0" smtClean="0">
                          <a:latin typeface="+mn-lt"/>
                          <a:ea typeface="Times New Roman"/>
                          <a:cs typeface="Times New Roman"/>
                        </a:rPr>
                        <a:t>34</a:t>
                      </a:r>
                      <a:endParaRPr lang="fr-FR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71805" algn="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1800" dirty="0">
                          <a:latin typeface="+mn-lt"/>
                          <a:ea typeface="Times New Roman"/>
                          <a:cs typeface="Times New Roman"/>
                        </a:rPr>
                        <a:t>10</a:t>
                      </a:r>
                      <a:endParaRPr lang="fr-FR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32105" algn="r">
                        <a:spcAft>
                          <a:spcPts val="0"/>
                        </a:spcAft>
                        <a:tabLst>
                          <a:tab pos="540385" algn="l"/>
                          <a:tab pos="473710" algn="l"/>
                          <a:tab pos="540385" algn="l"/>
                        </a:tabLst>
                      </a:pPr>
                      <a:r>
                        <a:rPr lang="en-US" sz="1800" dirty="0"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endParaRPr lang="fr-FR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1800" dirty="0">
                          <a:latin typeface="+mn-lt"/>
                          <a:ea typeface="Times New Roman"/>
                          <a:cs typeface="Times New Roman"/>
                        </a:rPr>
                        <a:t>SV90 </a:t>
                      </a:r>
                      <a:endParaRPr lang="fr-FR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1800" dirty="0" smtClean="0">
                          <a:latin typeface="+mn-lt"/>
                          <a:ea typeface="Times New Roman"/>
                          <a:cs typeface="Times New Roman"/>
                        </a:rPr>
                        <a:t>340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71805" algn="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1800" dirty="0">
                          <a:latin typeface="+mn-lt"/>
                          <a:ea typeface="Times New Roman"/>
                          <a:cs typeface="Times New Roman"/>
                        </a:rPr>
                        <a:t>25</a:t>
                      </a:r>
                      <a:endParaRPr lang="fr-FR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32105" algn="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1800" dirty="0">
                          <a:latin typeface="+mn-lt"/>
                          <a:ea typeface="Times New Roman"/>
                          <a:cs typeface="Times New Roman"/>
                        </a:rPr>
                        <a:t>0.64</a:t>
                      </a:r>
                      <a:endParaRPr lang="fr-FR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1800" dirty="0" smtClean="0">
                          <a:latin typeface="+mn-lt"/>
                          <a:ea typeface="Times New Roman"/>
                          <a:cs typeface="Times New Roman"/>
                        </a:rPr>
                        <a:t>CV90</a:t>
                      </a:r>
                      <a:endParaRPr lang="fr-FR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6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40385" algn="l"/>
                        </a:tabLst>
                        <a:defRPr/>
                      </a:pP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kv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&gt; 9</a:t>
                      </a:r>
                      <a:endParaRPr lang="fr-FR" sz="1800" kern="1200" dirty="0" smtClean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71805" algn="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1800" dirty="0">
                          <a:latin typeface="+mn-lt"/>
                          <a:ea typeface="Times New Roman"/>
                          <a:cs typeface="Times New Roman"/>
                        </a:rPr>
                        <a:t>25</a:t>
                      </a:r>
                      <a:endParaRPr lang="fr-FR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06045" algn="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1800" dirty="0">
                          <a:latin typeface="+mn-lt"/>
                          <a:ea typeface="Times New Roman"/>
                          <a:cs typeface="Times New Roman"/>
                        </a:rPr>
                        <a:t>1.5 </a:t>
                      </a:r>
                      <a:r>
                        <a:rPr lang="en-US" sz="1800" dirty="0" err="1">
                          <a:latin typeface="+mn-lt"/>
                          <a:ea typeface="Times New Roman"/>
                          <a:cs typeface="Times New Roman"/>
                        </a:rPr>
                        <a:t>bara</a:t>
                      </a:r>
                      <a:endParaRPr lang="fr-FR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1800">
                          <a:latin typeface="+mn-lt"/>
                          <a:ea typeface="Times New Roman"/>
                          <a:cs typeface="Times New Roman"/>
                        </a:rPr>
                        <a:t>RD90 - RD91</a:t>
                      </a:r>
                      <a:endParaRPr lang="fr-FR" sz="18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1800" dirty="0" smtClean="0">
                          <a:latin typeface="+mn-lt"/>
                          <a:ea typeface="Times New Roman"/>
                          <a:cs typeface="Times New Roman"/>
                        </a:rPr>
                        <a:t>5300</a:t>
                      </a:r>
                      <a:endParaRPr lang="fr-FR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71805" algn="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1800" dirty="0">
                          <a:latin typeface="+mn-lt"/>
                          <a:ea typeface="Times New Roman"/>
                          <a:cs typeface="Times New Roman"/>
                        </a:rPr>
                        <a:t>100</a:t>
                      </a:r>
                      <a:endParaRPr lang="fr-FR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32105" algn="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1800" dirty="0">
                          <a:latin typeface="+mn-lt"/>
                          <a:ea typeface="Times New Roman"/>
                          <a:cs typeface="Times New Roman"/>
                        </a:rPr>
                        <a:t>0.99</a:t>
                      </a:r>
                      <a:endParaRPr lang="fr-FR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1800">
                          <a:latin typeface="+mn-lt"/>
                          <a:ea typeface="Times New Roman"/>
                          <a:cs typeface="Times New Roman"/>
                        </a:rPr>
                        <a:t>SV70</a:t>
                      </a:r>
                      <a:endParaRPr lang="fr-FR" sz="18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1800" dirty="0" smtClean="0">
                          <a:latin typeface="+mn-lt"/>
                          <a:ea typeface="Times New Roman"/>
                          <a:cs typeface="Times New Roman"/>
                        </a:rPr>
                        <a:t>11200</a:t>
                      </a:r>
                      <a:endParaRPr lang="fr-FR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71805" algn="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1800" dirty="0">
                          <a:latin typeface="+mn-lt"/>
                          <a:ea typeface="Times New Roman"/>
                          <a:cs typeface="Times New Roman"/>
                        </a:rPr>
                        <a:t>200</a:t>
                      </a:r>
                      <a:endParaRPr lang="fr-FR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32105" algn="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1800" dirty="0">
                          <a:latin typeface="+mn-lt"/>
                          <a:ea typeface="Times New Roman"/>
                          <a:cs typeface="Times New Roman"/>
                        </a:rPr>
                        <a:t>0.02</a:t>
                      </a:r>
                      <a:endParaRPr lang="fr-FR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" name="Rectangle 12"/>
          <p:cNvSpPr/>
          <p:nvPr/>
        </p:nvSpPr>
        <p:spPr>
          <a:xfrm>
            <a:off x="557813" y="1443011"/>
            <a:ext cx="3888432" cy="330859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85725" lvl="1"/>
            <a:r>
              <a:rPr lang="en-GB" dirty="0" smtClean="0"/>
              <a:t>The cryogenic study is achieved. </a:t>
            </a:r>
          </a:p>
          <a:p>
            <a:pPr marL="85725" lvl="1"/>
            <a:endParaRPr lang="en-GB" dirty="0" smtClean="0"/>
          </a:p>
          <a:p>
            <a:pPr marL="85725" lvl="1"/>
            <a:r>
              <a:rPr lang="en-GB" dirty="0" smtClean="0"/>
              <a:t>Pressure safety rules are met</a:t>
            </a:r>
          </a:p>
          <a:p>
            <a:pPr marL="85725" lvl="1"/>
            <a:endParaRPr lang="en-GB" dirty="0"/>
          </a:p>
          <a:p>
            <a:pPr marL="85725" lvl="1"/>
            <a:r>
              <a:rPr lang="en-GB" dirty="0" smtClean="0"/>
              <a:t>Safety organs are dimensioned.</a:t>
            </a:r>
          </a:p>
          <a:p>
            <a:pPr marL="85725" lvl="1"/>
            <a:r>
              <a:rPr lang="en-GB" dirty="0" smtClean="0"/>
              <a:t>- 2 burst discs protect the He vessels</a:t>
            </a:r>
          </a:p>
          <a:p>
            <a:pPr marL="85725" lvl="1"/>
            <a:r>
              <a:rPr lang="en-GB" dirty="0" smtClean="0"/>
              <a:t>- The outlet of the burst disks is connected to a helium collector.</a:t>
            </a:r>
          </a:p>
          <a:p>
            <a:pPr marL="85725" lvl="1"/>
            <a:r>
              <a:rPr lang="en-GB" dirty="0" smtClean="0"/>
              <a:t>- The pressure margin between the burst disks and safety valves is low (100 to 200 mbar).</a:t>
            </a:r>
          </a:p>
        </p:txBody>
      </p:sp>
      <p:sp>
        <p:nvSpPr>
          <p:cNvPr id="7" name="Rectangle 6"/>
          <p:cNvSpPr/>
          <p:nvPr/>
        </p:nvSpPr>
        <p:spPr>
          <a:xfrm>
            <a:off x="557813" y="5005428"/>
            <a:ext cx="8907516" cy="126188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85725" lvl="1"/>
            <a:r>
              <a:rPr lang="en-GB" dirty="0" smtClean="0"/>
              <a:t>Heat loads are detailed</a:t>
            </a:r>
          </a:p>
          <a:p>
            <a:pPr marL="85725" lvl="1"/>
            <a:r>
              <a:rPr lang="en-GB" dirty="0" smtClean="0"/>
              <a:t>- Manufacturing </a:t>
            </a:r>
            <a:r>
              <a:rPr lang="en-GB" dirty="0"/>
              <a:t>recommendations are given to </a:t>
            </a:r>
            <a:r>
              <a:rPr lang="en-GB" dirty="0" smtClean="0"/>
              <a:t>meet design heat loads </a:t>
            </a:r>
          </a:p>
          <a:p>
            <a:pPr marL="85725" lvl="1"/>
            <a:endParaRPr lang="en-GB" dirty="0" smtClean="0"/>
          </a:p>
          <a:p>
            <a:pPr marL="85725" lvl="1"/>
            <a:r>
              <a:rPr lang="en-GB" dirty="0" smtClean="0"/>
              <a:t>Operation scenarios have been checked</a:t>
            </a:r>
          </a:p>
        </p:txBody>
      </p:sp>
    </p:spTree>
    <p:extLst>
      <p:ext uri="{BB962C8B-B14F-4D97-AF65-F5344CB8AC3E}">
        <p14:creationId xmlns:p14="http://schemas.microsoft.com/office/powerpoint/2010/main" val="2303407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84648" y="-27384"/>
            <a:ext cx="6984776" cy="796908"/>
          </a:xfrm>
        </p:spPr>
        <p:txBody>
          <a:bodyPr/>
          <a:lstStyle/>
          <a:p>
            <a:r>
              <a:rPr lang="en-GB" sz="2400" cap="none" dirty="0" smtClean="0"/>
              <a:t>SUMMARY 2/2</a:t>
            </a:r>
            <a:endParaRPr lang="en-GB" sz="2400" cap="none" dirty="0"/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5258742"/>
              </p:ext>
            </p:extLst>
          </p:nvPr>
        </p:nvGraphicFramePr>
        <p:xfrm>
          <a:off x="200473" y="2084820"/>
          <a:ext cx="7848870" cy="2097024"/>
        </p:xfrm>
        <a:graphic>
          <a:graphicData uri="http://schemas.openxmlformats.org/drawingml/2006/table">
            <a:tbl>
              <a:tblPr/>
              <a:tblGrid>
                <a:gridCol w="1584175"/>
                <a:gridCol w="792088"/>
                <a:gridCol w="732200"/>
                <a:gridCol w="854827"/>
                <a:gridCol w="854827"/>
                <a:gridCol w="932539"/>
                <a:gridCol w="699405"/>
                <a:gridCol w="777117"/>
                <a:gridCol w="621692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i="1" dirty="0" smtClean="0">
                          <a:latin typeface="Calibri"/>
                          <a:ea typeface="Calibri"/>
                          <a:cs typeface="Times New Roman"/>
                        </a:rPr>
                        <a:t>Name</a:t>
                      </a:r>
                      <a:endParaRPr lang="fr-F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i="0" dirty="0" err="1" smtClean="0">
                          <a:latin typeface="Calibri"/>
                          <a:ea typeface="Calibri"/>
                          <a:cs typeface="Times New Roman"/>
                        </a:rPr>
                        <a:t>m</a:t>
                      </a:r>
                      <a:r>
                        <a:rPr lang="fr-FR" sz="1800" i="0" baseline="-25000" dirty="0" err="1" smtClean="0">
                          <a:latin typeface="Calibri"/>
                          <a:ea typeface="Calibri"/>
                          <a:cs typeface="Times New Roman"/>
                        </a:rPr>
                        <a:t>mini</a:t>
                      </a:r>
                      <a:endParaRPr lang="fr-FR" sz="1800" i="0" baseline="-25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i="0" dirty="0">
                          <a:latin typeface="Calibri"/>
                          <a:ea typeface="Calibri"/>
                          <a:cs typeface="Times New Roman"/>
                        </a:rPr>
                        <a:t>(g/s)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i="0" dirty="0" err="1" smtClean="0">
                          <a:latin typeface="Calibri"/>
                          <a:ea typeface="Calibri"/>
                          <a:cs typeface="Times New Roman"/>
                        </a:rPr>
                        <a:t>m</a:t>
                      </a:r>
                      <a:r>
                        <a:rPr lang="fr-FR" sz="1800" i="0" baseline="-25000" dirty="0" err="1" smtClean="0">
                          <a:latin typeface="Calibri"/>
                          <a:ea typeface="Calibri"/>
                          <a:cs typeface="Times New Roman"/>
                        </a:rPr>
                        <a:t>Maxi</a:t>
                      </a:r>
                      <a:endParaRPr lang="fr-FR" sz="1800" i="0" baseline="-25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i="0" dirty="0">
                          <a:latin typeface="Calibri"/>
                          <a:ea typeface="Calibri"/>
                          <a:cs typeface="Times New Roman"/>
                        </a:rPr>
                        <a:t>(g/s)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i="0" dirty="0" err="1" smtClean="0">
                          <a:latin typeface="Calibri"/>
                          <a:ea typeface="Calibri"/>
                          <a:cs typeface="Times New Roman"/>
                        </a:rPr>
                        <a:t>P</a:t>
                      </a:r>
                      <a:r>
                        <a:rPr lang="fr-FR" sz="1800" i="0" baseline="-25000" dirty="0" err="1" smtClean="0">
                          <a:latin typeface="Calibri"/>
                          <a:ea typeface="Calibri"/>
                          <a:cs typeface="Times New Roman"/>
                        </a:rPr>
                        <a:t>up</a:t>
                      </a:r>
                      <a:endParaRPr lang="fr-FR" sz="1800" i="0" baseline="-25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i="0" dirty="0">
                          <a:latin typeface="Calibri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fr-FR" sz="1800" i="0" dirty="0" err="1" smtClean="0">
                          <a:latin typeface="Calibri"/>
                          <a:ea typeface="Calibri"/>
                          <a:cs typeface="Times New Roman"/>
                        </a:rPr>
                        <a:t>bara</a:t>
                      </a:r>
                      <a:r>
                        <a:rPr lang="fr-FR" sz="1800" i="0" dirty="0" smtClean="0"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  <a:endParaRPr lang="fr-FR" sz="1800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i="0" dirty="0" err="1" smtClean="0">
                          <a:latin typeface="Calibri"/>
                          <a:ea typeface="Calibri"/>
                          <a:cs typeface="Times New Roman"/>
                        </a:rPr>
                        <a:t>P</a:t>
                      </a:r>
                      <a:r>
                        <a:rPr lang="fr-FR" sz="1800" i="0" baseline="-25000" dirty="0" err="1" smtClean="0">
                          <a:latin typeface="Calibri"/>
                          <a:ea typeface="Calibri"/>
                          <a:cs typeface="Times New Roman"/>
                        </a:rPr>
                        <a:t>down</a:t>
                      </a:r>
                      <a:endParaRPr lang="fr-FR" sz="1800" i="0" baseline="-25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i="0" dirty="0">
                          <a:latin typeface="Calibri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fr-FR" sz="1800" i="0" dirty="0" err="1" smtClean="0">
                          <a:latin typeface="Calibri"/>
                          <a:ea typeface="Calibri"/>
                          <a:cs typeface="Times New Roman"/>
                        </a:rPr>
                        <a:t>bara</a:t>
                      </a:r>
                      <a:r>
                        <a:rPr lang="fr-FR" sz="1800" i="0" dirty="0" smtClean="0"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  <a:endParaRPr lang="fr-FR" sz="1800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i="0" dirty="0" smtClean="0">
                          <a:latin typeface="Calibri"/>
                          <a:ea typeface="Calibri"/>
                          <a:cs typeface="Times New Roman"/>
                        </a:rPr>
                        <a:t>DN</a:t>
                      </a:r>
                      <a:endParaRPr lang="fr-FR" sz="1800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i="0" dirty="0" smtClean="0">
                          <a:latin typeface="Calibri"/>
                          <a:ea typeface="Calibri"/>
                          <a:cs typeface="Times New Roman"/>
                        </a:rPr>
                        <a:t>PN</a:t>
                      </a:r>
                      <a:endParaRPr lang="fr-FR" sz="1800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i="0" dirty="0" err="1" smtClean="0">
                          <a:latin typeface="Calibri"/>
                          <a:ea typeface="Calibri"/>
                          <a:cs typeface="Times New Roman"/>
                        </a:rPr>
                        <a:t>kv</a:t>
                      </a:r>
                      <a:endParaRPr lang="fr-FR" sz="1800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i="0" dirty="0" smtClean="0">
                          <a:latin typeface="Calibri"/>
                          <a:ea typeface="Calibri"/>
                          <a:cs typeface="Times New Roman"/>
                        </a:rPr>
                        <a:t>JT valve</a:t>
                      </a:r>
                      <a:endParaRPr lang="fr-FR" sz="1800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i="0" dirty="0" smtClean="0">
                          <a:latin typeface="Calibri"/>
                          <a:ea typeface="Calibri"/>
                          <a:cs typeface="Times New Roman"/>
                        </a:rPr>
                        <a:t>CV01</a:t>
                      </a:r>
                      <a:endParaRPr lang="fr-FR" sz="1800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i="0" dirty="0" smtClean="0">
                          <a:latin typeface="Calibri"/>
                          <a:ea typeface="Calibri"/>
                          <a:cs typeface="Times New Roman"/>
                        </a:rPr>
                        <a:t>2.3</a:t>
                      </a:r>
                      <a:endParaRPr lang="fr-FR" sz="1800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i="0" dirty="0" smtClean="0">
                          <a:latin typeface="Calibri"/>
                          <a:ea typeface="Calibri"/>
                          <a:cs typeface="Times New Roman"/>
                        </a:rPr>
                        <a:t>4.5</a:t>
                      </a:r>
                      <a:endParaRPr lang="fr-FR" sz="1800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i="0" dirty="0" smtClean="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fr-FR" sz="1800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i="0" dirty="0" smtClean="0">
                          <a:latin typeface="Calibri"/>
                          <a:ea typeface="Calibri"/>
                          <a:cs typeface="Times New Roman"/>
                        </a:rPr>
                        <a:t>0.03</a:t>
                      </a:r>
                      <a:endParaRPr lang="fr-FR" sz="1800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i="0" dirty="0" smtClean="0"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fr-FR" sz="1800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i="0" dirty="0" smtClean="0"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endParaRPr lang="fr-FR" sz="1800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i="0" dirty="0" smtClean="0">
                          <a:latin typeface="Calibri"/>
                          <a:ea typeface="Calibri"/>
                          <a:cs typeface="Times New Roman"/>
                        </a:rPr>
                        <a:t>0.2</a:t>
                      </a:r>
                      <a:endParaRPr lang="fr-FR" sz="1800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i="0" dirty="0" smtClean="0">
                          <a:latin typeface="Calibri"/>
                          <a:ea typeface="Calibri"/>
                          <a:cs typeface="Times New Roman"/>
                        </a:rPr>
                        <a:t>He</a:t>
                      </a:r>
                      <a:r>
                        <a:rPr lang="fr-FR" sz="1800" i="0" baseline="0" dirty="0" smtClean="0">
                          <a:latin typeface="Calibri"/>
                          <a:ea typeface="Calibri"/>
                          <a:cs typeface="Times New Roman"/>
                        </a:rPr>
                        <a:t> c</a:t>
                      </a:r>
                      <a:r>
                        <a:rPr lang="fr-FR" sz="1800" i="0" dirty="0" smtClean="0">
                          <a:latin typeface="Calibri"/>
                          <a:ea typeface="Calibri"/>
                          <a:cs typeface="Times New Roman"/>
                        </a:rPr>
                        <a:t>ool down</a:t>
                      </a:r>
                      <a:endParaRPr lang="fr-FR" sz="1800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i="0" dirty="0" smtClean="0">
                          <a:latin typeface="Calibri"/>
                          <a:ea typeface="Calibri"/>
                          <a:cs typeface="Times New Roman"/>
                        </a:rPr>
                        <a:t>CV02</a:t>
                      </a:r>
                      <a:endParaRPr lang="fr-FR" sz="1800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i="0" dirty="0" smtClean="0">
                          <a:latin typeface="Calibri"/>
                          <a:ea typeface="Calibri"/>
                          <a:cs typeface="Times New Roman"/>
                        </a:rPr>
                        <a:t>2.7</a:t>
                      </a:r>
                      <a:endParaRPr lang="fr-FR" sz="1800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i="0" dirty="0" smtClean="0"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fr-FR" sz="1800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i="0" dirty="0" smtClean="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fr-FR" sz="1800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i="0" dirty="0" smtClean="0">
                          <a:latin typeface="Calibri"/>
                          <a:ea typeface="Calibri"/>
                          <a:cs typeface="Times New Roman"/>
                        </a:rPr>
                        <a:t>1.4</a:t>
                      </a:r>
                      <a:endParaRPr lang="fr-FR" sz="1800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i="0" dirty="0" smtClean="0"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fr-FR" sz="1800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i="0" dirty="0" smtClean="0"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endParaRPr lang="fr-FR" sz="1800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i="0" dirty="0" smtClean="0">
                          <a:latin typeface="Calibri"/>
                          <a:ea typeface="Calibri"/>
                          <a:cs typeface="Times New Roman"/>
                        </a:rPr>
                        <a:t>0.8</a:t>
                      </a:r>
                      <a:endParaRPr lang="fr-FR" sz="1800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i="0" dirty="0" smtClean="0">
                          <a:latin typeface="Calibri"/>
                          <a:ea typeface="Calibri"/>
                          <a:cs typeface="Times New Roman"/>
                        </a:rPr>
                        <a:t>He main </a:t>
                      </a:r>
                      <a:r>
                        <a:rPr lang="fr-FR" sz="1800" i="0" dirty="0" err="1" smtClean="0">
                          <a:latin typeface="Calibri"/>
                          <a:ea typeface="Calibri"/>
                          <a:cs typeface="Times New Roman"/>
                        </a:rPr>
                        <a:t>supply</a:t>
                      </a:r>
                      <a:endParaRPr lang="fr-FR" sz="1800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i="0" dirty="0">
                          <a:latin typeface="Calibri"/>
                          <a:ea typeface="Calibri"/>
                          <a:cs typeface="Times New Roman"/>
                        </a:rPr>
                        <a:t>CV03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i="0" dirty="0" smtClean="0">
                          <a:latin typeface="Calibri"/>
                          <a:ea typeface="Calibri"/>
                          <a:cs typeface="Times New Roman"/>
                        </a:rPr>
                        <a:t>2.7</a:t>
                      </a:r>
                      <a:endParaRPr lang="fr-FR" sz="1800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i="0" dirty="0" smtClean="0"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fr-FR" sz="1800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i="0" dirty="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i="0" dirty="0" smtClean="0">
                          <a:latin typeface="Calibri"/>
                          <a:ea typeface="Calibri"/>
                          <a:cs typeface="Times New Roman"/>
                        </a:rPr>
                        <a:t>1.4</a:t>
                      </a:r>
                      <a:endParaRPr lang="fr-FR" sz="1800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i="0" dirty="0" smtClean="0"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endParaRPr lang="fr-FR" sz="1800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i="0" dirty="0" smtClean="0">
                          <a:latin typeface="Calibri"/>
                          <a:ea typeface="Calibri"/>
                          <a:cs typeface="Times New Roman"/>
                        </a:rPr>
                        <a:t>25</a:t>
                      </a:r>
                      <a:endParaRPr lang="fr-FR" sz="1800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i="0" dirty="0" smtClean="0">
                          <a:latin typeface="Calibri"/>
                          <a:ea typeface="Calibri"/>
                          <a:cs typeface="Times New Roman"/>
                        </a:rPr>
                        <a:t>2.8</a:t>
                      </a:r>
                      <a:endParaRPr lang="fr-FR" sz="1800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R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i="0" dirty="0" err="1" smtClean="0">
                          <a:latin typeface="Calibri"/>
                          <a:ea typeface="Calibri"/>
                          <a:cs typeface="Times New Roman"/>
                        </a:rPr>
                        <a:t>GHe</a:t>
                      </a:r>
                      <a:r>
                        <a:rPr lang="fr-FR" sz="1800" i="0" dirty="0" smtClean="0">
                          <a:latin typeface="Calibri"/>
                          <a:ea typeface="Calibri"/>
                          <a:cs typeface="Times New Roman"/>
                        </a:rPr>
                        <a:t> return</a:t>
                      </a:r>
                      <a:endParaRPr lang="fr-FR" sz="1800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i="0" dirty="0" smtClean="0">
                          <a:latin typeface="Calibri"/>
                          <a:ea typeface="Calibri"/>
                          <a:cs typeface="Times New Roman"/>
                        </a:rPr>
                        <a:t>CV04</a:t>
                      </a:r>
                      <a:endParaRPr lang="fr-FR" sz="1800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i="0" dirty="0" smtClean="0">
                          <a:latin typeface="Calibri"/>
                          <a:ea typeface="Calibri"/>
                          <a:cs typeface="Times New Roman"/>
                        </a:rPr>
                        <a:t>2.7</a:t>
                      </a:r>
                      <a:endParaRPr lang="fr-FR" sz="1800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i="0" dirty="0" smtClean="0"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fr-FR" sz="1800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i="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i="0" dirty="0" smtClean="0">
                          <a:latin typeface="Calibri"/>
                          <a:ea typeface="Calibri"/>
                          <a:cs typeface="Times New Roman"/>
                        </a:rPr>
                        <a:t>1.4</a:t>
                      </a:r>
                      <a:endParaRPr lang="fr-FR" sz="1800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i="0" dirty="0" smtClean="0">
                          <a:latin typeface="Calibri"/>
                          <a:ea typeface="Calibri"/>
                          <a:cs typeface="Times New Roman"/>
                        </a:rPr>
                        <a:t>50</a:t>
                      </a:r>
                      <a:endParaRPr lang="fr-FR" sz="1800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i="0" dirty="0" smtClean="0">
                          <a:latin typeface="Calibri"/>
                          <a:ea typeface="Calibri"/>
                          <a:cs typeface="Times New Roman"/>
                        </a:rPr>
                        <a:t>25</a:t>
                      </a:r>
                      <a:endParaRPr lang="fr-FR" sz="1800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i="0" dirty="0" smtClean="0">
                          <a:latin typeface="Calibri"/>
                          <a:ea typeface="Calibri"/>
                          <a:cs typeface="Times New Roman"/>
                        </a:rPr>
                        <a:t>71</a:t>
                      </a:r>
                      <a:endParaRPr lang="fr-FR" sz="1800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i="0" dirty="0" smtClean="0">
                          <a:latin typeface="Calibri"/>
                          <a:ea typeface="Calibri"/>
                          <a:cs typeface="Times New Roman"/>
                        </a:rPr>
                        <a:t>Thermal </a:t>
                      </a:r>
                      <a:r>
                        <a:rPr lang="fr-FR" sz="1800" i="0" dirty="0" err="1" smtClean="0">
                          <a:latin typeface="Calibri"/>
                          <a:ea typeface="Calibri"/>
                          <a:cs typeface="Times New Roman"/>
                        </a:rPr>
                        <a:t>Shield</a:t>
                      </a:r>
                      <a:endParaRPr lang="fr-FR" sz="1800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i="0" dirty="0" smtClean="0">
                          <a:latin typeface="Calibri"/>
                          <a:ea typeface="Calibri"/>
                          <a:cs typeface="Times New Roman"/>
                        </a:rPr>
                        <a:t>CV60</a:t>
                      </a:r>
                      <a:endParaRPr lang="fr-FR" sz="1800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i="0" dirty="0" smtClean="0">
                          <a:latin typeface="Calibri"/>
                          <a:ea typeface="Calibri"/>
                          <a:cs typeface="Times New Roman"/>
                        </a:rPr>
                        <a:t>1.4</a:t>
                      </a:r>
                      <a:endParaRPr lang="fr-FR" sz="1800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i="0" dirty="0" smtClean="0"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fr-FR" sz="1800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i="0" dirty="0" smtClean="0">
                          <a:latin typeface="Calibri"/>
                          <a:ea typeface="Calibri"/>
                          <a:cs typeface="Times New Roman"/>
                        </a:rPr>
                        <a:t>19.5</a:t>
                      </a:r>
                      <a:endParaRPr lang="fr-FR" sz="1800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i="0" dirty="0" smtClean="0">
                          <a:latin typeface="Calibri"/>
                          <a:ea typeface="Calibri"/>
                          <a:cs typeface="Times New Roman"/>
                        </a:rPr>
                        <a:t>19</a:t>
                      </a:r>
                      <a:endParaRPr lang="fr-FR" sz="1800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i="0" dirty="0" smtClean="0"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fr-FR" sz="1800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i="0" dirty="0" smtClean="0">
                          <a:latin typeface="Calibri"/>
                          <a:ea typeface="Calibri"/>
                          <a:cs typeface="Times New Roman"/>
                        </a:rPr>
                        <a:t>25</a:t>
                      </a:r>
                      <a:endParaRPr lang="fr-FR" sz="1800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i="0" dirty="0" smtClean="0">
                          <a:latin typeface="Calibri"/>
                          <a:ea typeface="Calibri"/>
                          <a:cs typeface="Times New Roman"/>
                        </a:rPr>
                        <a:t>0.8</a:t>
                      </a:r>
                      <a:endParaRPr lang="fr-FR" sz="1800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8424936" y="2732892"/>
            <a:ext cx="1496616" cy="55399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500" dirty="0" smtClean="0"/>
              <a:t>Installed inside the </a:t>
            </a:r>
            <a:r>
              <a:rPr lang="en-US" sz="1500" dirty="0" err="1" smtClean="0"/>
              <a:t>cryomodule</a:t>
            </a:r>
            <a:endParaRPr lang="fr-FR" sz="1500" dirty="0"/>
          </a:p>
        </p:txBody>
      </p:sp>
      <p:sp>
        <p:nvSpPr>
          <p:cNvPr id="11" name="Accolade fermante 10"/>
          <p:cNvSpPr/>
          <p:nvPr/>
        </p:nvSpPr>
        <p:spPr>
          <a:xfrm>
            <a:off x="8121352" y="2732892"/>
            <a:ext cx="257171" cy="576064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Accolade fermante 11"/>
          <p:cNvSpPr/>
          <p:nvPr/>
        </p:nvSpPr>
        <p:spPr>
          <a:xfrm>
            <a:off x="8121352" y="3380964"/>
            <a:ext cx="288032" cy="864096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" name="Rectangle 13"/>
          <p:cNvSpPr/>
          <p:nvPr/>
        </p:nvSpPr>
        <p:spPr>
          <a:xfrm>
            <a:off x="8481392" y="3596988"/>
            <a:ext cx="1424608" cy="55399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500" dirty="0" smtClean="0"/>
              <a:t>Installed inside the valve box</a:t>
            </a:r>
            <a:endParaRPr lang="fr-FR" sz="1500" dirty="0"/>
          </a:p>
        </p:txBody>
      </p:sp>
      <p:sp>
        <p:nvSpPr>
          <p:cNvPr id="13" name="Rectangle 12"/>
          <p:cNvSpPr/>
          <p:nvPr/>
        </p:nvSpPr>
        <p:spPr>
          <a:xfrm>
            <a:off x="488504" y="4317068"/>
            <a:ext cx="8928992" cy="155427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85725" lvl="1"/>
            <a:r>
              <a:rPr lang="en-GB" dirty="0" smtClean="0"/>
              <a:t>- JT and cooling valve are inside the CM, other cryogenic valves in the valve box,</a:t>
            </a:r>
          </a:p>
          <a:p>
            <a:pPr marL="85725" lvl="1"/>
            <a:r>
              <a:rPr lang="en-GB" dirty="0" smtClean="0"/>
              <a:t>- All valve are closed as default position except for CV04 and CV61 return valves.</a:t>
            </a:r>
          </a:p>
          <a:p>
            <a:pPr marL="85725" lvl="1"/>
            <a:endParaRPr lang="en-GB" dirty="0"/>
          </a:p>
          <a:p>
            <a:pPr marL="85725" lvl="1"/>
            <a:r>
              <a:rPr lang="en-GB" dirty="0" smtClean="0"/>
              <a:t>The </a:t>
            </a:r>
            <a:r>
              <a:rPr lang="en-GB" dirty="0" err="1" smtClean="0"/>
              <a:t>subcooling</a:t>
            </a:r>
            <a:r>
              <a:rPr lang="en-GB" dirty="0" smtClean="0"/>
              <a:t> heat exchanger is located inside the jumper and dimensioned for ~50 W. Design pair of mass flow rate and temperature margin should be approved by ESS.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32520" y="1091352"/>
            <a:ext cx="8136904" cy="96949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85725" lvl="1"/>
            <a:r>
              <a:rPr lang="en-GB" dirty="0" smtClean="0"/>
              <a:t>Pressure drop and flow distribution is calculated</a:t>
            </a:r>
          </a:p>
          <a:p>
            <a:pPr marL="85725" lvl="1"/>
            <a:endParaRPr lang="en-GB" dirty="0"/>
          </a:p>
          <a:p>
            <a:pPr marL="85725" lvl="1"/>
            <a:r>
              <a:rPr lang="en-GB" dirty="0" smtClean="0"/>
              <a:t>Control valves are dimensioned </a:t>
            </a:r>
          </a:p>
        </p:txBody>
      </p:sp>
    </p:spTree>
    <p:extLst>
      <p:ext uri="{BB962C8B-B14F-4D97-AF65-F5344CB8AC3E}">
        <p14:creationId xmlns:p14="http://schemas.microsoft.com/office/powerpoint/2010/main" val="2303407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/>
              <a:t>ESS  </a:t>
            </a:r>
            <a:r>
              <a:rPr lang="fr-FR" sz="2800" dirty="0" err="1"/>
              <a:t>elliptical</a:t>
            </a:r>
            <a:r>
              <a:rPr lang="fr-FR" sz="2800" dirty="0"/>
              <a:t>  cryomodule</a:t>
            </a:r>
            <a:endParaRPr lang="en-GB" sz="2800" dirty="0"/>
          </a:p>
        </p:txBody>
      </p:sp>
      <p:sp>
        <p:nvSpPr>
          <p:cNvPr id="3" name="ZoneTexte 2"/>
          <p:cNvSpPr txBox="1"/>
          <p:nvPr/>
        </p:nvSpPr>
        <p:spPr>
          <a:xfrm>
            <a:off x="1280592" y="2636912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cap="all" dirty="0" smtClean="0"/>
              <a:t>Thank  you  for  your  attention</a:t>
            </a:r>
            <a:endParaRPr lang="en-GB" sz="3600" b="1" cap="all" dirty="0"/>
          </a:p>
        </p:txBody>
      </p:sp>
    </p:spTree>
    <p:extLst>
      <p:ext uri="{BB962C8B-B14F-4D97-AF65-F5344CB8AC3E}">
        <p14:creationId xmlns:p14="http://schemas.microsoft.com/office/powerpoint/2010/main" val="236308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/>
          <p:cNvSpPr>
            <a:spLocks noGrp="1"/>
          </p:cNvSpPr>
          <p:nvPr>
            <p:ph type="title"/>
          </p:nvPr>
        </p:nvSpPr>
        <p:spPr>
          <a:xfrm>
            <a:off x="2072680" y="-27384"/>
            <a:ext cx="6336704" cy="796908"/>
          </a:xfrm>
        </p:spPr>
        <p:txBody>
          <a:bodyPr/>
          <a:lstStyle/>
          <a:p>
            <a:r>
              <a:rPr lang="fr-FR" sz="2400" dirty="0"/>
              <a:t>ESS  </a:t>
            </a:r>
            <a:r>
              <a:rPr lang="fr-FR" sz="2400" dirty="0" err="1"/>
              <a:t>elliptical</a:t>
            </a:r>
            <a:r>
              <a:rPr lang="fr-FR" sz="2400" dirty="0"/>
              <a:t>  cryomodule</a:t>
            </a:r>
            <a:endParaRPr lang="fr-FR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20" y="523718"/>
            <a:ext cx="8610804" cy="6084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6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/>
          <p:cNvSpPr>
            <a:spLocks noGrp="1"/>
          </p:cNvSpPr>
          <p:nvPr>
            <p:ph type="title"/>
          </p:nvPr>
        </p:nvSpPr>
        <p:spPr>
          <a:xfrm>
            <a:off x="2072680" y="-27384"/>
            <a:ext cx="6336704" cy="796908"/>
          </a:xfrm>
        </p:spPr>
        <p:txBody>
          <a:bodyPr/>
          <a:lstStyle/>
          <a:p>
            <a:r>
              <a:rPr lang="fr-FR" sz="2400" dirty="0"/>
              <a:t>ESS  </a:t>
            </a:r>
            <a:r>
              <a:rPr lang="fr-FR" sz="2400" dirty="0" err="1"/>
              <a:t>elliptical</a:t>
            </a:r>
            <a:r>
              <a:rPr lang="fr-FR" sz="2400" dirty="0"/>
              <a:t>  cryomodule</a:t>
            </a:r>
            <a:endParaRPr lang="fr-FR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88" y="413312"/>
            <a:ext cx="9320870" cy="6587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65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/>
          <p:cNvSpPr>
            <a:spLocks noGrp="1"/>
          </p:cNvSpPr>
          <p:nvPr>
            <p:ph type="title"/>
          </p:nvPr>
        </p:nvSpPr>
        <p:spPr>
          <a:xfrm>
            <a:off x="2072680" y="-27384"/>
            <a:ext cx="6336704" cy="796908"/>
          </a:xfrm>
        </p:spPr>
        <p:txBody>
          <a:bodyPr/>
          <a:lstStyle/>
          <a:p>
            <a:r>
              <a:rPr lang="fr-FR" sz="2400" dirty="0" err="1" smtClean="0"/>
              <a:t>Cryogenic</a:t>
            </a:r>
            <a:r>
              <a:rPr lang="fr-FR" sz="2400" dirty="0" smtClean="0"/>
              <a:t>  interfaces</a:t>
            </a:r>
            <a:endParaRPr lang="fr-FR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6" y="1219798"/>
            <a:ext cx="6809869" cy="4063843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6812578" y="1489683"/>
            <a:ext cx="57606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400" dirty="0" smtClean="0"/>
              <a:t>CV02</a:t>
            </a:r>
            <a:endParaRPr lang="en-GB" sz="1400" dirty="0"/>
          </a:p>
        </p:txBody>
      </p:sp>
      <p:cxnSp>
        <p:nvCxnSpPr>
          <p:cNvPr id="5" name="Connecteur droit avec flèche 4"/>
          <p:cNvCxnSpPr/>
          <p:nvPr/>
        </p:nvCxnSpPr>
        <p:spPr>
          <a:xfrm flipH="1">
            <a:off x="1670141" y="1255513"/>
            <a:ext cx="530406" cy="46834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/>
          <p:cNvSpPr txBox="1"/>
          <p:nvPr/>
        </p:nvSpPr>
        <p:spPr>
          <a:xfrm>
            <a:off x="2367434" y="4746221"/>
            <a:ext cx="1060768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400" dirty="0" smtClean="0"/>
              <a:t>He coupler outlet (x4)</a:t>
            </a:r>
            <a:endParaRPr lang="en-GB" sz="1400" dirty="0"/>
          </a:p>
        </p:txBody>
      </p:sp>
      <p:sp>
        <p:nvSpPr>
          <p:cNvPr id="7" name="ZoneTexte 6"/>
          <p:cNvSpPr txBox="1"/>
          <p:nvPr/>
        </p:nvSpPr>
        <p:spPr>
          <a:xfrm>
            <a:off x="49219" y="1058796"/>
            <a:ext cx="1316908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400" dirty="0" smtClean="0"/>
              <a:t>Rupture disk</a:t>
            </a:r>
          </a:p>
          <a:p>
            <a:pPr algn="ctr"/>
            <a:r>
              <a:rPr lang="en-GB" sz="1400" dirty="0" smtClean="0"/>
              <a:t>&amp; safety valve</a:t>
            </a:r>
            <a:endParaRPr lang="en-GB" sz="1400" dirty="0"/>
          </a:p>
        </p:txBody>
      </p:sp>
      <p:sp>
        <p:nvSpPr>
          <p:cNvPr id="8" name="ZoneTexte 7"/>
          <p:cNvSpPr txBox="1"/>
          <p:nvPr/>
        </p:nvSpPr>
        <p:spPr>
          <a:xfrm>
            <a:off x="2000664" y="1040068"/>
            <a:ext cx="53038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400" dirty="0" smtClean="0"/>
              <a:t>CV01</a:t>
            </a:r>
            <a:endParaRPr lang="en-GB" sz="1400" dirty="0"/>
          </a:p>
        </p:txBody>
      </p:sp>
      <p:sp>
        <p:nvSpPr>
          <p:cNvPr id="9" name="ZoneTexte 8"/>
          <p:cNvSpPr txBox="1"/>
          <p:nvPr/>
        </p:nvSpPr>
        <p:spPr>
          <a:xfrm>
            <a:off x="2675575" y="1350036"/>
            <a:ext cx="94187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400" dirty="0" smtClean="0"/>
              <a:t>Vacuum safety valve</a:t>
            </a:r>
            <a:endParaRPr lang="en-GB" sz="1400" dirty="0"/>
          </a:p>
        </p:txBody>
      </p:sp>
      <p:sp>
        <p:nvSpPr>
          <p:cNvPr id="10" name="ZoneTexte 9"/>
          <p:cNvSpPr txBox="1"/>
          <p:nvPr/>
        </p:nvSpPr>
        <p:spPr>
          <a:xfrm>
            <a:off x="5444426" y="1147790"/>
            <a:ext cx="1060768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400" dirty="0" smtClean="0"/>
              <a:t>Jumper</a:t>
            </a:r>
          </a:p>
          <a:p>
            <a:pPr algn="ctr"/>
            <a:r>
              <a:rPr lang="en-GB" sz="1400" dirty="0" smtClean="0"/>
              <a:t>connections</a:t>
            </a:r>
            <a:endParaRPr lang="en-GB" sz="1400" dirty="0"/>
          </a:p>
        </p:txBody>
      </p:sp>
      <p:cxnSp>
        <p:nvCxnSpPr>
          <p:cNvPr id="11" name="Connecteur droit avec flèche 10"/>
          <p:cNvCxnSpPr/>
          <p:nvPr/>
        </p:nvCxnSpPr>
        <p:spPr>
          <a:xfrm>
            <a:off x="403866" y="1489683"/>
            <a:ext cx="360040" cy="34189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>
            <a:stCxn id="6" idx="0"/>
          </p:cNvCxnSpPr>
          <p:nvPr/>
        </p:nvCxnSpPr>
        <p:spPr>
          <a:xfrm flipV="1">
            <a:off x="2897818" y="4100120"/>
            <a:ext cx="370430" cy="64610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 flipV="1">
            <a:off x="3287357" y="4316143"/>
            <a:ext cx="1178699" cy="57606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>
            <a:off x="4991557" y="2322471"/>
            <a:ext cx="524877" cy="33748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 flipH="1">
            <a:off x="5974810" y="1590956"/>
            <a:ext cx="159954" cy="24062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>
            <a:stCxn id="9" idx="2"/>
          </p:cNvCxnSpPr>
          <p:nvPr/>
        </p:nvCxnSpPr>
        <p:spPr>
          <a:xfrm>
            <a:off x="3146512" y="1780923"/>
            <a:ext cx="281690" cy="51899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 flipH="1">
            <a:off x="6627445" y="1758661"/>
            <a:ext cx="473165" cy="53926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/>
          <p:cNvSpPr txBox="1"/>
          <p:nvPr/>
        </p:nvSpPr>
        <p:spPr>
          <a:xfrm>
            <a:off x="4043052" y="1811083"/>
            <a:ext cx="1316908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400" dirty="0" smtClean="0"/>
              <a:t>Rupture disk</a:t>
            </a:r>
          </a:p>
          <a:p>
            <a:pPr algn="ctr"/>
            <a:r>
              <a:rPr lang="en-GB" sz="1400" dirty="0" smtClean="0"/>
              <a:t>&amp; purge valve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7915" y="2070749"/>
            <a:ext cx="2408085" cy="4354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265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/>
          <p:cNvSpPr>
            <a:spLocks noGrp="1"/>
          </p:cNvSpPr>
          <p:nvPr>
            <p:ph type="title"/>
          </p:nvPr>
        </p:nvSpPr>
        <p:spPr>
          <a:xfrm>
            <a:off x="2072680" y="-27384"/>
            <a:ext cx="6336704" cy="796908"/>
          </a:xfrm>
        </p:spPr>
        <p:txBody>
          <a:bodyPr/>
          <a:lstStyle/>
          <a:p>
            <a:r>
              <a:rPr lang="fr-FR" sz="2400" dirty="0" err="1" smtClean="0"/>
              <a:t>Cryogenic</a:t>
            </a:r>
            <a:r>
              <a:rPr lang="fr-FR" sz="2400" dirty="0" smtClean="0"/>
              <a:t>  DISTRIBUTION</a:t>
            </a:r>
            <a:endParaRPr lang="fr-FR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3" r="1270"/>
          <a:stretch/>
        </p:blipFill>
        <p:spPr>
          <a:xfrm>
            <a:off x="128464" y="1367943"/>
            <a:ext cx="4464000" cy="382413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70"/>
          <a:stretch/>
        </p:blipFill>
        <p:spPr>
          <a:xfrm>
            <a:off x="4660501" y="2021485"/>
            <a:ext cx="5220000" cy="3733476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13122" y="1413852"/>
            <a:ext cx="1290353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400" dirty="0" smtClean="0"/>
              <a:t>Rupture disk</a:t>
            </a:r>
          </a:p>
          <a:p>
            <a:pPr algn="ctr"/>
            <a:r>
              <a:rPr lang="en-GB" sz="1400" dirty="0" smtClean="0"/>
              <a:t>&amp; safety valve</a:t>
            </a:r>
            <a:endParaRPr lang="en-GB" sz="1400" dirty="0"/>
          </a:p>
        </p:txBody>
      </p:sp>
      <p:cxnSp>
        <p:nvCxnSpPr>
          <p:cNvPr id="7" name="Connecteur droit avec flèche 6"/>
          <p:cNvCxnSpPr/>
          <p:nvPr/>
        </p:nvCxnSpPr>
        <p:spPr>
          <a:xfrm flipV="1">
            <a:off x="920552" y="3577958"/>
            <a:ext cx="965846" cy="886329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 flipH="1">
            <a:off x="529819" y="1876106"/>
            <a:ext cx="258676" cy="268489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>
            <a:stCxn id="41" idx="2"/>
          </p:cNvCxnSpPr>
          <p:nvPr/>
        </p:nvCxnSpPr>
        <p:spPr>
          <a:xfrm flipH="1">
            <a:off x="3451684" y="1791274"/>
            <a:ext cx="341278" cy="35332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 flipH="1">
            <a:off x="6177136" y="2663006"/>
            <a:ext cx="334541" cy="111831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>
            <a:off x="9123686" y="2044096"/>
            <a:ext cx="509834" cy="98080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 flipV="1">
            <a:off x="6825208" y="5021448"/>
            <a:ext cx="208527" cy="81099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>
            <a:off x="7159749" y="3351092"/>
            <a:ext cx="288032" cy="53713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 flipH="1">
            <a:off x="3889158" y="2060848"/>
            <a:ext cx="415770" cy="89127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 flipV="1">
            <a:off x="2395300" y="4210306"/>
            <a:ext cx="376715" cy="72008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 flipH="1" flipV="1">
            <a:off x="2936776" y="4464287"/>
            <a:ext cx="360040" cy="115504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 flipV="1">
            <a:off x="3862028" y="4536295"/>
            <a:ext cx="595300" cy="102274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8049344" y="5435932"/>
            <a:ext cx="99553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400" dirty="0" smtClean="0"/>
              <a:t>Filling line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342707" y="4482982"/>
            <a:ext cx="1060768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400" dirty="0" smtClean="0"/>
              <a:t>Helium tank (48l)</a:t>
            </a:r>
            <a:endParaRPr lang="en-GB" sz="1400" dirty="0"/>
          </a:p>
        </p:txBody>
      </p:sp>
      <p:sp>
        <p:nvSpPr>
          <p:cNvPr id="22" name="ZoneTexte 21"/>
          <p:cNvSpPr txBox="1"/>
          <p:nvPr/>
        </p:nvSpPr>
        <p:spPr>
          <a:xfrm>
            <a:off x="6109572" y="2232119"/>
            <a:ext cx="1152128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400" dirty="0" smtClean="0"/>
              <a:t>Cooling down valve (CV02)</a:t>
            </a:r>
            <a:endParaRPr lang="en-GB" sz="1400" dirty="0"/>
          </a:p>
        </p:txBody>
      </p:sp>
      <p:sp>
        <p:nvSpPr>
          <p:cNvPr id="23" name="ZoneTexte 22"/>
          <p:cNvSpPr txBox="1"/>
          <p:nvPr/>
        </p:nvSpPr>
        <p:spPr>
          <a:xfrm>
            <a:off x="8697416" y="1529042"/>
            <a:ext cx="694928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400" dirty="0" smtClean="0"/>
              <a:t>JT valve</a:t>
            </a:r>
          </a:p>
          <a:p>
            <a:pPr algn="ctr"/>
            <a:r>
              <a:rPr lang="en-GB" sz="1400" dirty="0" smtClean="0"/>
              <a:t>CV01</a:t>
            </a:r>
            <a:endParaRPr lang="en-GB" sz="1400" dirty="0"/>
          </a:p>
        </p:txBody>
      </p:sp>
      <p:sp>
        <p:nvSpPr>
          <p:cNvPr id="24" name="ZoneTexte 23"/>
          <p:cNvSpPr txBox="1"/>
          <p:nvPr/>
        </p:nvSpPr>
        <p:spPr>
          <a:xfrm>
            <a:off x="6118373" y="5805264"/>
            <a:ext cx="1152128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400" dirty="0" smtClean="0"/>
              <a:t>Cooling down circuit</a:t>
            </a:r>
            <a:endParaRPr lang="en-GB" sz="1400" dirty="0"/>
          </a:p>
        </p:txBody>
      </p:sp>
      <p:sp>
        <p:nvSpPr>
          <p:cNvPr id="25" name="ZoneTexte 24"/>
          <p:cNvSpPr txBox="1"/>
          <p:nvPr/>
        </p:nvSpPr>
        <p:spPr>
          <a:xfrm>
            <a:off x="6583685" y="2858649"/>
            <a:ext cx="1152128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400" dirty="0" smtClean="0"/>
              <a:t>Diphasic pipe</a:t>
            </a:r>
          </a:p>
          <a:p>
            <a:pPr algn="ctr"/>
            <a:r>
              <a:rPr lang="en-GB" sz="1400" dirty="0" smtClean="0"/>
              <a:t>(27l)</a:t>
            </a:r>
            <a:endParaRPr lang="en-GB" sz="1400" dirty="0"/>
          </a:p>
        </p:txBody>
      </p:sp>
      <p:sp>
        <p:nvSpPr>
          <p:cNvPr id="26" name="ZoneTexte 25"/>
          <p:cNvSpPr txBox="1"/>
          <p:nvPr/>
        </p:nvSpPr>
        <p:spPr>
          <a:xfrm>
            <a:off x="4304928" y="1628800"/>
            <a:ext cx="1368152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400" dirty="0" smtClean="0"/>
              <a:t>Helium </a:t>
            </a:r>
            <a:r>
              <a:rPr lang="en-GB" sz="1400" dirty="0" err="1" smtClean="0"/>
              <a:t>subcooling</a:t>
            </a:r>
            <a:r>
              <a:rPr lang="en-GB" sz="1400" dirty="0" smtClean="0"/>
              <a:t> heat Exchanger</a:t>
            </a:r>
            <a:endParaRPr lang="en-GB" sz="1400" dirty="0"/>
          </a:p>
        </p:txBody>
      </p:sp>
      <p:sp>
        <p:nvSpPr>
          <p:cNvPr id="27" name="ZoneTexte 26"/>
          <p:cNvSpPr txBox="1"/>
          <p:nvPr/>
        </p:nvSpPr>
        <p:spPr>
          <a:xfrm>
            <a:off x="1928664" y="4890865"/>
            <a:ext cx="7334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400" dirty="0" smtClean="0"/>
              <a:t>Coupler circuit</a:t>
            </a:r>
            <a:endParaRPr lang="en-GB" sz="1400" dirty="0"/>
          </a:p>
        </p:txBody>
      </p:sp>
      <p:sp>
        <p:nvSpPr>
          <p:cNvPr id="28" name="ZoneTexte 27"/>
          <p:cNvSpPr txBox="1"/>
          <p:nvPr/>
        </p:nvSpPr>
        <p:spPr>
          <a:xfrm>
            <a:off x="2792760" y="5559043"/>
            <a:ext cx="1317848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400" dirty="0" smtClean="0"/>
              <a:t>Thermal shield circuit</a:t>
            </a:r>
            <a:endParaRPr lang="en-GB" sz="1400" dirty="0"/>
          </a:p>
        </p:txBody>
      </p:sp>
      <p:sp>
        <p:nvSpPr>
          <p:cNvPr id="41" name="ZoneTexte 40"/>
          <p:cNvSpPr txBox="1"/>
          <p:nvPr/>
        </p:nvSpPr>
        <p:spPr>
          <a:xfrm>
            <a:off x="3280996" y="1360387"/>
            <a:ext cx="1023932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400" dirty="0" smtClean="0"/>
              <a:t>Jumper VLP circuit</a:t>
            </a:r>
            <a:endParaRPr lang="en-GB" sz="1400" dirty="0"/>
          </a:p>
        </p:txBody>
      </p:sp>
      <p:cxnSp>
        <p:nvCxnSpPr>
          <p:cNvPr id="44" name="Connecteur droit avec flèche 43"/>
          <p:cNvCxnSpPr/>
          <p:nvPr/>
        </p:nvCxnSpPr>
        <p:spPr>
          <a:xfrm>
            <a:off x="2554060" y="2715960"/>
            <a:ext cx="324036" cy="142689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avec flèche 44"/>
          <p:cNvCxnSpPr/>
          <p:nvPr/>
        </p:nvCxnSpPr>
        <p:spPr>
          <a:xfrm flipH="1" flipV="1">
            <a:off x="7185248" y="4149080"/>
            <a:ext cx="1152128" cy="132881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avec flèche 45"/>
          <p:cNvCxnSpPr/>
          <p:nvPr/>
        </p:nvCxnSpPr>
        <p:spPr>
          <a:xfrm flipV="1">
            <a:off x="8764024" y="3888222"/>
            <a:ext cx="797488" cy="159189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ZoneTexte 47"/>
          <p:cNvSpPr txBox="1"/>
          <p:nvPr/>
        </p:nvSpPr>
        <p:spPr>
          <a:xfrm>
            <a:off x="1886398" y="2090261"/>
            <a:ext cx="1330772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400" dirty="0" smtClean="0"/>
              <a:t>Rupture disk</a:t>
            </a:r>
          </a:p>
          <a:p>
            <a:pPr algn="ctr"/>
            <a:r>
              <a:rPr lang="en-GB" sz="1400" dirty="0" smtClean="0"/>
              <a:t>&amp; purge valve + pressure gauges</a:t>
            </a:r>
            <a:endParaRPr lang="en-GB" sz="1400" dirty="0"/>
          </a:p>
        </p:txBody>
      </p:sp>
      <p:cxnSp>
        <p:nvCxnSpPr>
          <p:cNvPr id="52" name="Connecteur droit avec flèche 51"/>
          <p:cNvCxnSpPr/>
          <p:nvPr/>
        </p:nvCxnSpPr>
        <p:spPr>
          <a:xfrm flipH="1" flipV="1">
            <a:off x="6118373" y="5214030"/>
            <a:ext cx="341792" cy="63877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31"/>
          <p:cNvCxnSpPr/>
          <p:nvPr/>
        </p:nvCxnSpPr>
        <p:spPr>
          <a:xfrm>
            <a:off x="5008730" y="2060848"/>
            <a:ext cx="448326" cy="115212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265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72680" y="-27384"/>
            <a:ext cx="6329258" cy="796908"/>
          </a:xfrm>
        </p:spPr>
        <p:txBody>
          <a:bodyPr/>
          <a:lstStyle/>
          <a:p>
            <a:r>
              <a:rPr lang="fr-FR" sz="2400" dirty="0" err="1" smtClean="0"/>
              <a:t>Cryogenic</a:t>
            </a:r>
            <a:r>
              <a:rPr lang="fr-FR" sz="2400" dirty="0" smtClean="0"/>
              <a:t>  DISTRIBUTION</a:t>
            </a:r>
            <a:endParaRPr lang="en-GB" sz="2400" dirty="0"/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2848134"/>
              </p:ext>
            </p:extLst>
          </p:nvPr>
        </p:nvGraphicFramePr>
        <p:xfrm>
          <a:off x="992561" y="1180777"/>
          <a:ext cx="8280921" cy="51646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7813"/>
                <a:gridCol w="1439845"/>
                <a:gridCol w="1368845"/>
                <a:gridCol w="1584176"/>
                <a:gridCol w="2160242"/>
              </a:tblGrid>
              <a:tr h="684403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Circuit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Temperature</a:t>
                      </a:r>
                    </a:p>
                    <a:p>
                      <a:pPr algn="ctr"/>
                      <a:r>
                        <a:rPr lang="en-GB" sz="1600" dirty="0" smtClean="0"/>
                        <a:t> (K)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Pressure </a:t>
                      </a:r>
                    </a:p>
                    <a:p>
                      <a:pPr algn="ctr"/>
                      <a:r>
                        <a:rPr lang="en-GB" sz="1600" dirty="0" smtClean="0"/>
                        <a:t>(</a:t>
                      </a:r>
                      <a:r>
                        <a:rPr lang="en-GB" sz="1600" dirty="0" err="1" smtClean="0"/>
                        <a:t>bara</a:t>
                      </a:r>
                      <a:r>
                        <a:rPr lang="en-GB" sz="1600" dirty="0" smtClean="0"/>
                        <a:t>)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Control valve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Safety device</a:t>
                      </a:r>
                    </a:p>
                  </a:txBody>
                  <a:tcPr anchor="ctr"/>
                </a:tc>
              </a:tr>
              <a:tr h="593863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Thermal shield</a:t>
                      </a:r>
                    </a:p>
                    <a:p>
                      <a:r>
                        <a:rPr lang="en-GB" sz="1600" dirty="0" smtClean="0"/>
                        <a:t>filling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40 - 50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19 - 19.5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CV60 </a:t>
                      </a:r>
                    </a:p>
                    <a:p>
                      <a:pPr algn="ctr"/>
                      <a:r>
                        <a:rPr lang="en-GB" sz="1600" dirty="0" smtClean="0"/>
                        <a:t>(Valve</a:t>
                      </a:r>
                      <a:r>
                        <a:rPr lang="en-GB" sz="1600" baseline="0" dirty="0" smtClean="0"/>
                        <a:t> Box)</a:t>
                      </a:r>
                      <a:endParaRPr lang="en-GB" sz="1600" dirty="0" smtClean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SV60 </a:t>
                      </a: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(24 </a:t>
                      </a:r>
                      <a:r>
                        <a:rPr lang="en-GB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barg</a:t>
                      </a: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GB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571132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Thermal shield</a:t>
                      </a:r>
                    </a:p>
                    <a:p>
                      <a:r>
                        <a:rPr lang="en-GB" sz="1600" dirty="0" smtClean="0"/>
                        <a:t>He</a:t>
                      </a:r>
                      <a:r>
                        <a:rPr lang="en-GB" sz="1600" baseline="0" dirty="0" smtClean="0"/>
                        <a:t> return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40</a:t>
                      </a:r>
                      <a:r>
                        <a:rPr lang="en-GB" sz="1600" baseline="0" dirty="0" smtClean="0"/>
                        <a:t> - 50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19 - 19.5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CV61</a:t>
                      </a:r>
                    </a:p>
                    <a:p>
                      <a:pPr marL="0" marR="0" indent="0" algn="ctr" defTabSz="9576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(Valve</a:t>
                      </a:r>
                      <a:r>
                        <a:rPr lang="en-GB" sz="1600" baseline="0" dirty="0" smtClean="0"/>
                        <a:t> Box)</a:t>
                      </a:r>
                      <a:endParaRPr lang="en-GB" sz="1600" dirty="0" smtClean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marR="0" lvl="0" indent="0" algn="ctr" defTabSz="9576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 smtClean="0"/>
                    </a:p>
                  </a:txBody>
                  <a:tcPr anchor="ctr"/>
                </a:tc>
              </a:tr>
              <a:tr h="571132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Helium inlet</a:t>
                      </a:r>
                      <a:endParaRPr lang="en-GB" sz="1600" dirty="0"/>
                    </a:p>
                  </a:txBody>
                  <a:tcPr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5.2 tbc</a:t>
                      </a:r>
                      <a:endParaRPr lang="en-GB" sz="1600" dirty="0"/>
                    </a:p>
                  </a:txBody>
                  <a:tcPr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3</a:t>
                      </a:r>
                      <a:endParaRPr lang="en-GB" sz="1600" dirty="0"/>
                    </a:p>
                  </a:txBody>
                  <a:tcPr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CV03 </a:t>
                      </a:r>
                    </a:p>
                    <a:p>
                      <a:pPr algn="ctr"/>
                      <a:r>
                        <a:rPr lang="en-GB" sz="1600" dirty="0" smtClean="0"/>
                        <a:t>(Valve Box)</a:t>
                      </a:r>
                    </a:p>
                  </a:txBody>
                  <a:tcPr anchor="ctr">
                    <a:solidFill>
                      <a:srgbClr val="D0D8E8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576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SV02 (3 </a:t>
                      </a:r>
                      <a:r>
                        <a:rPr lang="en-GB" sz="1600" dirty="0" err="1" smtClean="0"/>
                        <a:t>barg</a:t>
                      </a:r>
                      <a:r>
                        <a:rPr lang="en-GB" sz="1600" dirty="0" smtClean="0"/>
                        <a:t>)</a:t>
                      </a:r>
                    </a:p>
                    <a:p>
                      <a:pPr marL="0" marR="0" lvl="0" indent="0" algn="ctr" defTabSz="9576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 smtClean="0"/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</a:tr>
              <a:tr h="461545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Couplers</a:t>
                      </a:r>
                      <a:endParaRPr lang="en-GB" sz="1600" dirty="0"/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5.2</a:t>
                      </a:r>
                      <a:r>
                        <a:rPr lang="en-GB" sz="1600" baseline="0" dirty="0" smtClean="0"/>
                        <a:t> tbc</a:t>
                      </a:r>
                      <a:endParaRPr lang="en-GB" sz="1600" dirty="0"/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3</a:t>
                      </a:r>
                      <a:endParaRPr lang="en-GB" sz="1600" dirty="0"/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 anchor="ctr"/>
                </a:tc>
              </a:tr>
              <a:tr h="461545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Cooling down</a:t>
                      </a:r>
                      <a:endParaRPr lang="en-GB" sz="1600" dirty="0"/>
                    </a:p>
                  </a:txBody>
                  <a:tcPr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4.5</a:t>
                      </a:r>
                      <a:endParaRPr lang="en-GB" sz="1600" dirty="0"/>
                    </a:p>
                  </a:txBody>
                  <a:tcPr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0.029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dirty="0" smtClean="0"/>
                        <a:t>- 1,43</a:t>
                      </a:r>
                      <a:endParaRPr lang="en-GB" sz="1600" dirty="0"/>
                    </a:p>
                  </a:txBody>
                  <a:tcPr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CV02</a:t>
                      </a:r>
                    </a:p>
                  </a:txBody>
                  <a:tcPr anchor="ctr">
                    <a:solidFill>
                      <a:srgbClr val="D0D8E8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RD90/RD91 (0.99 </a:t>
                      </a:r>
                      <a:r>
                        <a:rPr lang="en-GB" sz="1600" dirty="0" err="1" smtClean="0"/>
                        <a:t>barg</a:t>
                      </a:r>
                      <a:r>
                        <a:rPr lang="en-GB" sz="1600" dirty="0" smtClean="0"/>
                        <a:t>)</a:t>
                      </a:r>
                    </a:p>
                    <a:p>
                      <a:pPr algn="ctr"/>
                      <a:r>
                        <a:rPr lang="en-GB" sz="1600" dirty="0" smtClean="0"/>
                        <a:t>CV91 (1.5 bara)</a:t>
                      </a:r>
                    </a:p>
                    <a:p>
                      <a:pPr algn="ctr"/>
                      <a:r>
                        <a:rPr lang="en-GB" sz="1600" dirty="0" smtClean="0"/>
                        <a:t>SV90 (0.64 </a:t>
                      </a:r>
                      <a:r>
                        <a:rPr lang="en-GB" sz="1600" dirty="0" err="1" smtClean="0"/>
                        <a:t>barg</a:t>
                      </a:r>
                      <a:r>
                        <a:rPr lang="en-GB" sz="1600" dirty="0" smtClean="0"/>
                        <a:t>)</a:t>
                      </a:r>
                      <a:endParaRPr lang="en-GB" sz="1600" dirty="0"/>
                    </a:p>
                  </a:txBody>
                  <a:tcPr anchor="ctr">
                    <a:solidFill>
                      <a:srgbClr val="D0D8E8"/>
                    </a:solidFill>
                  </a:tcPr>
                </a:tc>
              </a:tr>
              <a:tr h="461545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JT Filling </a:t>
                      </a:r>
                      <a:endParaRPr lang="en-GB" sz="1600" dirty="0"/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2 - 4.5</a:t>
                      </a:r>
                      <a:endParaRPr lang="en-GB" sz="1600" dirty="0"/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576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0.029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dirty="0" smtClean="0"/>
                        <a:t>-</a:t>
                      </a:r>
                      <a:r>
                        <a:rPr lang="en-GB" sz="1600" baseline="0" dirty="0" smtClean="0"/>
                        <a:t> 1.43</a:t>
                      </a:r>
                      <a:endParaRPr lang="en-GB" sz="1600" dirty="0" smtClean="0"/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CV01</a:t>
                      </a: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 anchor="ctr"/>
                </a:tc>
              </a:tr>
              <a:tr h="881934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Low pressure</a:t>
                      </a:r>
                    </a:p>
                    <a:p>
                      <a:r>
                        <a:rPr lang="en-GB" sz="1600" dirty="0" err="1" smtClean="0"/>
                        <a:t>GHe</a:t>
                      </a:r>
                      <a:r>
                        <a:rPr lang="en-GB" sz="1600" dirty="0" smtClean="0"/>
                        <a:t> return</a:t>
                      </a:r>
                      <a:endParaRPr lang="en-GB" sz="1600" dirty="0"/>
                    </a:p>
                  </a:txBody>
                  <a:tcPr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2</a:t>
                      </a:r>
                      <a:endParaRPr lang="en-GB" sz="1600" dirty="0"/>
                    </a:p>
                  </a:txBody>
                  <a:tcPr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0.029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dirty="0" smtClean="0"/>
                        <a:t>-</a:t>
                      </a:r>
                      <a:r>
                        <a:rPr lang="en-GB" sz="1600" baseline="0" dirty="0" smtClean="0"/>
                        <a:t> 1.43</a:t>
                      </a:r>
                      <a:endParaRPr lang="en-GB" sz="1600" dirty="0"/>
                    </a:p>
                  </a:txBody>
                  <a:tcPr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CV04</a:t>
                      </a:r>
                    </a:p>
                    <a:p>
                      <a:pPr algn="ctr"/>
                      <a:r>
                        <a:rPr lang="en-GB" sz="1600" dirty="0" smtClean="0"/>
                        <a:t>(Valve Box)</a:t>
                      </a:r>
                    </a:p>
                  </a:txBody>
                  <a:tcPr anchor="ctr">
                    <a:solidFill>
                      <a:srgbClr val="D0D8E8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 anchor="ctr"/>
                </a:tc>
              </a:tr>
              <a:tr h="46154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600" dirty="0" smtClean="0"/>
                        <a:t>Vacuum</a:t>
                      </a: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dirty="0" smtClean="0"/>
                        <a:t>300 K</a:t>
                      </a:r>
                      <a:endParaRPr lang="en-GB" sz="1600" dirty="0"/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dirty="0" smtClean="0"/>
                        <a:t>0 - 1</a:t>
                      </a:r>
                      <a:endParaRPr lang="en-GB" sz="1600" dirty="0"/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GB" sz="1600" dirty="0"/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dirty="0" smtClean="0"/>
                        <a:t>SV70 (0.02 </a:t>
                      </a:r>
                      <a:r>
                        <a:rPr lang="en-GB" sz="1600" dirty="0" err="1" smtClean="0"/>
                        <a:t>barg</a:t>
                      </a:r>
                      <a:r>
                        <a:rPr lang="en-GB" sz="1600" dirty="0" smtClean="0"/>
                        <a:t>)</a:t>
                      </a:r>
                      <a:endParaRPr lang="en-GB" sz="1600" dirty="0"/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3407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/>
          <p:cNvSpPr>
            <a:spLocks noGrp="1"/>
          </p:cNvSpPr>
          <p:nvPr>
            <p:ph type="title"/>
          </p:nvPr>
        </p:nvSpPr>
        <p:spPr>
          <a:xfrm>
            <a:off x="2072680" y="-27384"/>
            <a:ext cx="6336704" cy="796908"/>
          </a:xfrm>
        </p:spPr>
        <p:txBody>
          <a:bodyPr/>
          <a:lstStyle/>
          <a:p>
            <a:r>
              <a:rPr lang="fr-FR" sz="2400" dirty="0" err="1" smtClean="0"/>
              <a:t>COOling</a:t>
            </a:r>
            <a:r>
              <a:rPr lang="fr-FR" sz="2400" dirty="0" smtClean="0"/>
              <a:t> down</a:t>
            </a:r>
            <a:endParaRPr lang="fr-FR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704528" y="1124744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Cold mass cool down phase</a:t>
            </a:r>
            <a:endParaRPr lang="fr-FR" sz="2400" b="1" dirty="0"/>
          </a:p>
        </p:txBody>
      </p:sp>
      <p:sp>
        <p:nvSpPr>
          <p:cNvPr id="22" name="ZoneTexte 21"/>
          <p:cNvSpPr txBox="1"/>
          <p:nvPr/>
        </p:nvSpPr>
        <p:spPr>
          <a:xfrm>
            <a:off x="776536" y="1628800"/>
            <a:ext cx="8496944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Mass of </a:t>
            </a:r>
            <a:r>
              <a:rPr lang="fr-FR" b="1" dirty="0" err="1"/>
              <a:t>helium</a:t>
            </a:r>
            <a:r>
              <a:rPr lang="fr-FR" b="1" dirty="0"/>
              <a:t> </a:t>
            </a:r>
            <a:r>
              <a:rPr lang="fr-FR" b="1" dirty="0" err="1"/>
              <a:t>needed</a:t>
            </a:r>
            <a:r>
              <a:rPr lang="fr-FR" dirty="0"/>
              <a:t>: </a:t>
            </a:r>
            <a:endParaRPr lang="fr-FR" dirty="0" smtClean="0"/>
          </a:p>
          <a:p>
            <a:r>
              <a:rPr lang="fr-FR" dirty="0" err="1" smtClean="0"/>
              <a:t>During</a:t>
            </a:r>
            <a:r>
              <a:rPr lang="fr-FR" dirty="0" smtClean="0"/>
              <a:t> </a:t>
            </a:r>
            <a:r>
              <a:rPr lang="fr-FR" dirty="0" err="1" smtClean="0"/>
              <a:t>this</a:t>
            </a:r>
            <a:r>
              <a:rPr lang="fr-FR" dirty="0" smtClean="0"/>
              <a:t> phase, the </a:t>
            </a:r>
            <a:r>
              <a:rPr lang="fr-FR" dirty="0" err="1" smtClean="0"/>
              <a:t>cryogenic</a:t>
            </a:r>
            <a:r>
              <a:rPr lang="fr-FR" dirty="0" smtClean="0"/>
              <a:t> </a:t>
            </a:r>
            <a:r>
              <a:rPr lang="fr-FR" dirty="0" err="1" smtClean="0"/>
              <a:t>equipments</a:t>
            </a:r>
            <a:r>
              <a:rPr lang="fr-FR" dirty="0" smtClean="0"/>
              <a:t> are </a:t>
            </a:r>
            <a:r>
              <a:rPr lang="fr-FR" dirty="0" err="1" smtClean="0"/>
              <a:t>cooled</a:t>
            </a:r>
            <a:r>
              <a:rPr lang="fr-FR" dirty="0" smtClean="0"/>
              <a:t> by use the </a:t>
            </a:r>
            <a:r>
              <a:rPr lang="fr-FR" dirty="0" err="1" smtClean="0"/>
              <a:t>enthalpy</a:t>
            </a:r>
            <a:r>
              <a:rPr lang="fr-FR" dirty="0" smtClean="0"/>
              <a:t> of the </a:t>
            </a:r>
            <a:r>
              <a:rPr lang="fr-FR" dirty="0" err="1" smtClean="0"/>
              <a:t>helium</a:t>
            </a:r>
            <a:r>
              <a:rPr lang="fr-FR" dirty="0" smtClean="0"/>
              <a:t> at 5.2 K </a:t>
            </a:r>
            <a:r>
              <a:rPr lang="fr-FR" dirty="0" err="1" smtClean="0"/>
              <a:t>tbc</a:t>
            </a:r>
            <a:r>
              <a:rPr lang="fr-FR" dirty="0" smtClean="0"/>
              <a:t>, 3 bara </a:t>
            </a:r>
            <a:r>
              <a:rPr lang="fr-FR" dirty="0" err="1" smtClean="0"/>
              <a:t>which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provided</a:t>
            </a:r>
            <a:r>
              <a:rPr lang="fr-FR" dirty="0" smtClean="0"/>
              <a:t> by the </a:t>
            </a:r>
            <a:r>
              <a:rPr lang="fr-FR" dirty="0" err="1" smtClean="0"/>
              <a:t>cryogenic</a:t>
            </a:r>
            <a:r>
              <a:rPr lang="fr-FR" dirty="0" smtClean="0"/>
              <a:t> plant.</a:t>
            </a:r>
          </a:p>
          <a:p>
            <a:endParaRPr lang="fr-FR" dirty="0" smtClean="0"/>
          </a:p>
          <a:p>
            <a:r>
              <a:rPr lang="fr-FR" dirty="0" smtClean="0"/>
              <a:t>The mass of cold </a:t>
            </a:r>
            <a:r>
              <a:rPr lang="fr-FR" dirty="0" err="1" smtClean="0"/>
              <a:t>helium</a:t>
            </a:r>
            <a:r>
              <a:rPr lang="fr-FR" dirty="0" smtClean="0"/>
              <a:t> </a:t>
            </a:r>
            <a:r>
              <a:rPr lang="fr-FR" dirty="0" err="1" smtClean="0"/>
              <a:t>required</a:t>
            </a:r>
            <a:r>
              <a:rPr lang="fr-FR" dirty="0" smtClean="0"/>
              <a:t> to cool the cold mass </a:t>
            </a:r>
            <a:r>
              <a:rPr lang="fr-FR" dirty="0" err="1" smtClean="0"/>
              <a:t>from</a:t>
            </a:r>
            <a:r>
              <a:rPr lang="fr-FR" dirty="0" smtClean="0"/>
              <a:t> 300 K to 4.5 K are:</a:t>
            </a:r>
          </a:p>
        </p:txBody>
      </p:sp>
      <p:graphicFrame>
        <p:nvGraphicFramePr>
          <p:cNvPr id="23" name="Tableau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346336"/>
              </p:ext>
            </p:extLst>
          </p:nvPr>
        </p:nvGraphicFramePr>
        <p:xfrm>
          <a:off x="1069901" y="3241551"/>
          <a:ext cx="8064897" cy="2925207"/>
        </p:xfrm>
        <a:graphic>
          <a:graphicData uri="http://schemas.openxmlformats.org/drawingml/2006/table">
            <a:tbl>
              <a:tblPr/>
              <a:tblGrid>
                <a:gridCol w="2232248"/>
                <a:gridCol w="1656184"/>
                <a:gridCol w="2798478"/>
                <a:gridCol w="1377987"/>
              </a:tblGrid>
              <a:tr h="433364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i="1" dirty="0">
                          <a:latin typeface="Calibri"/>
                          <a:ea typeface="Calibri"/>
                          <a:cs typeface="Times New Roman"/>
                        </a:rPr>
                        <a:t>Matériaux</a:t>
                      </a:r>
                      <a:endParaRPr lang="fr-F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06" marR="580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i="1" dirty="0">
                          <a:latin typeface="Calibri"/>
                          <a:ea typeface="Calibri"/>
                          <a:cs typeface="Times New Roman"/>
                        </a:rPr>
                        <a:t>Masse (kg)</a:t>
                      </a:r>
                      <a:endParaRPr lang="fr-F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06" marR="580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i="1">
                          <a:latin typeface="Calibri"/>
                          <a:ea typeface="Calibri"/>
                          <a:cs typeface="Times New Roman"/>
                        </a:rPr>
                        <a:t>kg  SHe / kg matériau</a:t>
                      </a:r>
                      <a:endParaRPr lang="fr-F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06" marR="580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i="1">
                          <a:latin typeface="Calibri"/>
                          <a:ea typeface="Calibri"/>
                          <a:cs typeface="Times New Roman"/>
                        </a:rPr>
                        <a:t>SHe (kg)</a:t>
                      </a:r>
                      <a:endParaRPr lang="fr-F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06" marR="580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3364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i="1" dirty="0">
                          <a:latin typeface="Calibri"/>
                          <a:ea typeface="Calibri"/>
                          <a:cs typeface="Times New Roman"/>
                        </a:rPr>
                        <a:t>Nb</a:t>
                      </a:r>
                      <a:endParaRPr lang="fr-F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06" marR="580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20193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i="1" dirty="0">
                          <a:latin typeface="Calibri"/>
                          <a:ea typeface="Calibri"/>
                          <a:cs typeface="Times New Roman"/>
                        </a:rPr>
                        <a:t>230</a:t>
                      </a:r>
                      <a:endParaRPr lang="fr-F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06" marR="580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29146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i="1">
                          <a:latin typeface="Calibri"/>
                          <a:ea typeface="Calibri"/>
                          <a:cs typeface="Times New Roman"/>
                        </a:rPr>
                        <a:t>0.08</a:t>
                      </a:r>
                      <a:endParaRPr lang="fr-F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06" marR="580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1524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3100" algn="l"/>
                        </a:tabLst>
                      </a:pPr>
                      <a:r>
                        <a:rPr lang="fr-FR" sz="1800" i="1">
                          <a:latin typeface="Calibri"/>
                          <a:ea typeface="Calibri"/>
                          <a:cs typeface="Times New Roman"/>
                        </a:rPr>
                        <a:t>18.4</a:t>
                      </a:r>
                      <a:endParaRPr lang="fr-F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06" marR="580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023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i="1" dirty="0" err="1">
                          <a:latin typeface="Calibri"/>
                          <a:ea typeface="Calibri"/>
                          <a:cs typeface="Times New Roman"/>
                        </a:rPr>
                        <a:t>NbTi</a:t>
                      </a:r>
                      <a:endParaRPr lang="fr-F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06" marR="580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20193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i="1" dirty="0">
                          <a:latin typeface="Calibri"/>
                          <a:ea typeface="Calibri"/>
                          <a:cs typeface="Times New Roman"/>
                        </a:rPr>
                        <a:t>20</a:t>
                      </a:r>
                      <a:endParaRPr lang="fr-F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06" marR="580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29146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i="1" dirty="0">
                          <a:latin typeface="Calibri"/>
                          <a:ea typeface="Calibri"/>
                          <a:cs typeface="Times New Roman"/>
                        </a:rPr>
                        <a:t>0.13</a:t>
                      </a:r>
                      <a:endParaRPr lang="fr-F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06" marR="580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1524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3100" algn="l"/>
                        </a:tabLst>
                      </a:pPr>
                      <a:r>
                        <a:rPr lang="fr-FR" sz="1800" i="1">
                          <a:latin typeface="Calibri"/>
                          <a:ea typeface="Calibri"/>
                          <a:cs typeface="Times New Roman"/>
                        </a:rPr>
                        <a:t>2.6</a:t>
                      </a:r>
                      <a:endParaRPr lang="fr-F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06" marR="580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3364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i="1" dirty="0">
                          <a:latin typeface="Calibri"/>
                          <a:ea typeface="Calibri"/>
                          <a:cs typeface="Times New Roman"/>
                        </a:rPr>
                        <a:t>Ti</a:t>
                      </a:r>
                      <a:endParaRPr lang="fr-F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06" marR="580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20193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i="1" dirty="0">
                          <a:latin typeface="Calibri"/>
                          <a:ea typeface="Calibri"/>
                          <a:cs typeface="Times New Roman"/>
                        </a:rPr>
                        <a:t>160</a:t>
                      </a:r>
                      <a:endParaRPr lang="fr-F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06" marR="580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29146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i="1" dirty="0">
                          <a:latin typeface="Calibri"/>
                          <a:ea typeface="Calibri"/>
                          <a:cs typeface="Times New Roman"/>
                        </a:rPr>
                        <a:t>0.13</a:t>
                      </a:r>
                      <a:endParaRPr lang="fr-F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06" marR="580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1524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3100" algn="l"/>
                        </a:tabLst>
                      </a:pPr>
                      <a:r>
                        <a:rPr lang="fr-FR" sz="1800" i="1">
                          <a:latin typeface="Calibri"/>
                          <a:ea typeface="Calibri"/>
                          <a:cs typeface="Times New Roman"/>
                        </a:rPr>
                        <a:t>20.8</a:t>
                      </a:r>
                      <a:endParaRPr lang="fr-F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06" marR="580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3364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i="1" dirty="0" err="1" smtClean="0">
                          <a:latin typeface="Calibri"/>
                          <a:ea typeface="Calibri"/>
                          <a:cs typeface="Times New Roman"/>
                        </a:rPr>
                        <a:t>Stainless</a:t>
                      </a:r>
                      <a:r>
                        <a:rPr lang="fr-FR" sz="1800" i="1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fr-FR" sz="1800" i="1" dirty="0" err="1" smtClean="0">
                          <a:latin typeface="Calibri"/>
                          <a:ea typeface="Calibri"/>
                          <a:cs typeface="Times New Roman"/>
                        </a:rPr>
                        <a:t>Steel</a:t>
                      </a:r>
                      <a:endParaRPr lang="fr-F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06" marR="580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20193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i="1">
                          <a:latin typeface="Calibri"/>
                          <a:ea typeface="Calibri"/>
                          <a:cs typeface="Times New Roman"/>
                        </a:rPr>
                        <a:t>220</a:t>
                      </a:r>
                      <a:endParaRPr lang="fr-F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06" marR="580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29146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i="1" dirty="0">
                          <a:latin typeface="Calibri"/>
                          <a:ea typeface="Calibri"/>
                          <a:cs typeface="Times New Roman"/>
                        </a:rPr>
                        <a:t>0.11</a:t>
                      </a:r>
                      <a:endParaRPr lang="fr-F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06" marR="580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1524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3100" algn="l"/>
                        </a:tabLst>
                      </a:pPr>
                      <a:r>
                        <a:rPr lang="fr-FR" sz="1800" i="1">
                          <a:latin typeface="Calibri"/>
                          <a:ea typeface="Calibri"/>
                          <a:cs typeface="Times New Roman"/>
                        </a:rPr>
                        <a:t>24.2</a:t>
                      </a:r>
                      <a:endParaRPr lang="fr-F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06" marR="580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3364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i="1" dirty="0">
                          <a:latin typeface="Calibri"/>
                          <a:ea typeface="Calibri"/>
                          <a:cs typeface="Times New Roman"/>
                          <a:sym typeface="Symbol"/>
                        </a:rPr>
                        <a:t></a:t>
                      </a:r>
                      <a:r>
                        <a:rPr lang="fr-FR" sz="1800" i="1" dirty="0" err="1" smtClean="0">
                          <a:latin typeface="Calibri"/>
                          <a:ea typeface="Calibri"/>
                          <a:cs typeface="Times New Roman"/>
                        </a:rPr>
                        <a:t>metal</a:t>
                      </a:r>
                      <a:endParaRPr lang="fr-F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06" marR="580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20193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i="1">
                          <a:latin typeface="Calibri"/>
                          <a:ea typeface="Calibri"/>
                          <a:cs typeface="Times New Roman"/>
                        </a:rPr>
                        <a:t>100</a:t>
                      </a:r>
                      <a:endParaRPr lang="fr-F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06" marR="580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29146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i="1" dirty="0">
                          <a:latin typeface="Calibri"/>
                          <a:ea typeface="Calibri"/>
                          <a:cs typeface="Times New Roman"/>
                        </a:rPr>
                        <a:t>0.10</a:t>
                      </a:r>
                      <a:endParaRPr lang="fr-F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06" marR="580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1524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3100" algn="l"/>
                        </a:tabLst>
                      </a:pPr>
                      <a:r>
                        <a:rPr lang="fr-FR" sz="1800" i="1" dirty="0">
                          <a:latin typeface="Calibri"/>
                          <a:ea typeface="Calibri"/>
                          <a:cs typeface="Times New Roman"/>
                        </a:rPr>
                        <a:t>10.0</a:t>
                      </a:r>
                      <a:endParaRPr lang="fr-F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06" marR="580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3364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i="1" dirty="0">
                          <a:latin typeface="Calibri"/>
                          <a:ea typeface="Calibri"/>
                          <a:cs typeface="Times New Roman"/>
                        </a:rPr>
                        <a:t>Total </a:t>
                      </a:r>
                      <a:endParaRPr lang="fr-F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06" marR="580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20193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i="1" dirty="0">
                          <a:latin typeface="Calibri"/>
                          <a:ea typeface="Calibri"/>
                          <a:cs typeface="Times New Roman"/>
                        </a:rPr>
                        <a:t>730</a:t>
                      </a:r>
                      <a:endParaRPr lang="fr-F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06" marR="580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29146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06" marR="580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1524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3100" algn="l"/>
                        </a:tabLst>
                      </a:pPr>
                      <a:r>
                        <a:rPr lang="fr-FR" sz="1800" b="1" i="1" dirty="0">
                          <a:latin typeface="Calibri"/>
                          <a:ea typeface="Calibri"/>
                          <a:cs typeface="Times New Roman"/>
                        </a:rPr>
                        <a:t>76.0</a:t>
                      </a:r>
                      <a:endParaRPr lang="fr-F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06" marR="580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265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/>
          <p:cNvSpPr>
            <a:spLocks noGrp="1"/>
          </p:cNvSpPr>
          <p:nvPr>
            <p:ph type="title"/>
          </p:nvPr>
        </p:nvSpPr>
        <p:spPr>
          <a:xfrm>
            <a:off x="2072680" y="-27384"/>
            <a:ext cx="6336704" cy="796908"/>
          </a:xfrm>
        </p:spPr>
        <p:txBody>
          <a:bodyPr/>
          <a:lstStyle/>
          <a:p>
            <a:r>
              <a:rPr lang="fr-FR" sz="2400" dirty="0" err="1" smtClean="0"/>
              <a:t>Cooling</a:t>
            </a:r>
            <a:r>
              <a:rPr lang="fr-FR" sz="2400" dirty="0" smtClean="0"/>
              <a:t> down</a:t>
            </a:r>
            <a:endParaRPr lang="fr-FR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" name="Image 6" descr="\\Dapdc5\brenard\Desktop\circuit interne ESS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572" y="2060848"/>
            <a:ext cx="6188075" cy="43694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ZoneTexte 5"/>
          <p:cNvSpPr txBox="1"/>
          <p:nvPr/>
        </p:nvSpPr>
        <p:spPr>
          <a:xfrm>
            <a:off x="344488" y="1124744"/>
            <a:ext cx="9073008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Mass flow rate</a:t>
            </a:r>
            <a:r>
              <a:rPr lang="fr-FR" dirty="0" smtClean="0"/>
              <a:t>: a cool-down time of 8 </a:t>
            </a:r>
            <a:r>
              <a:rPr lang="fr-FR" dirty="0" err="1" smtClean="0"/>
              <a:t>hours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reasonable</a:t>
            </a:r>
            <a:r>
              <a:rPr lang="fr-FR" dirty="0" smtClean="0"/>
              <a:t>, the minimum mass flow rate to cool the cold mass of 730 kg (76 kg of SHe) </a:t>
            </a:r>
            <a:r>
              <a:rPr lang="fr-FR" dirty="0" err="1" smtClean="0"/>
              <a:t>is</a:t>
            </a:r>
            <a:r>
              <a:rPr lang="fr-FR" dirty="0" smtClean="0"/>
              <a:t> 2.7 g/s</a:t>
            </a:r>
          </a:p>
          <a:p>
            <a:r>
              <a:rPr lang="fr-FR" dirty="0" smtClean="0"/>
              <a:t>A design mass flow rate of 6 g/s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chosen</a:t>
            </a:r>
            <a:r>
              <a:rPr lang="fr-FR" dirty="0" smtClean="0"/>
              <a:t>:</a:t>
            </a:r>
          </a:p>
          <a:p>
            <a:pPr>
              <a:buFontTx/>
              <a:buChar char="-"/>
            </a:pPr>
            <a:r>
              <a:rPr lang="fr-FR" dirty="0" smtClean="0"/>
              <a:t> to </a:t>
            </a:r>
            <a:r>
              <a:rPr lang="fr-FR" dirty="0" err="1" smtClean="0"/>
              <a:t>compensate</a:t>
            </a:r>
            <a:r>
              <a:rPr lang="fr-FR" dirty="0" smtClean="0"/>
              <a:t> the non </a:t>
            </a:r>
            <a:r>
              <a:rPr lang="fr-FR" dirty="0" err="1" smtClean="0"/>
              <a:t>perfect</a:t>
            </a:r>
            <a:r>
              <a:rPr lang="fr-FR" dirty="0" smtClean="0"/>
              <a:t> </a:t>
            </a:r>
            <a:r>
              <a:rPr lang="fr-FR" dirty="0" err="1" smtClean="0"/>
              <a:t>heat</a:t>
            </a:r>
            <a:r>
              <a:rPr lang="fr-FR" dirty="0" smtClean="0"/>
              <a:t> </a:t>
            </a:r>
            <a:r>
              <a:rPr lang="fr-FR" dirty="0" err="1" smtClean="0"/>
              <a:t>transfers</a:t>
            </a:r>
            <a:r>
              <a:rPr lang="fr-FR" dirty="0" smtClean="0"/>
              <a:t>,</a:t>
            </a:r>
          </a:p>
          <a:p>
            <a:pPr>
              <a:buFontTx/>
              <a:buChar char="-"/>
            </a:pPr>
            <a:r>
              <a:rPr lang="fr-FR" dirty="0" smtClean="0"/>
              <a:t> to </a:t>
            </a:r>
            <a:r>
              <a:rPr lang="fr-FR" dirty="0" err="1" smtClean="0"/>
              <a:t>increase</a:t>
            </a:r>
            <a:r>
              <a:rPr lang="fr-FR" dirty="0" smtClean="0"/>
              <a:t> the mass flow rate close to 100 K.</a:t>
            </a:r>
          </a:p>
          <a:p>
            <a:pPr>
              <a:buFontTx/>
              <a:buChar char="-"/>
            </a:pPr>
            <a:endParaRPr lang="fr-FR" dirty="0"/>
          </a:p>
          <a:p>
            <a:r>
              <a:rPr lang="fr-FR" dirty="0" smtClean="0"/>
              <a:t>New design </a:t>
            </a:r>
            <a:r>
              <a:rPr lang="fr-FR" dirty="0" err="1" smtClean="0"/>
              <a:t>design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Ø5 mm </a:t>
            </a:r>
            <a:r>
              <a:rPr lang="fr-FR" dirty="0" err="1" smtClean="0"/>
              <a:t>cavities</a:t>
            </a:r>
            <a:r>
              <a:rPr lang="fr-FR" dirty="0" smtClean="0"/>
              <a:t> </a:t>
            </a:r>
            <a:r>
              <a:rPr lang="fr-FR" dirty="0" err="1" smtClean="0"/>
              <a:t>inlet</a:t>
            </a:r>
            <a:endParaRPr lang="fr-FR" dirty="0" smtClean="0"/>
          </a:p>
          <a:p>
            <a:r>
              <a:rPr lang="fr-FR" dirty="0" smtClean="0"/>
              <a:t>- </a:t>
            </a:r>
            <a:r>
              <a:rPr lang="fr-FR" dirty="0" err="1" smtClean="0"/>
              <a:t>applied</a:t>
            </a:r>
            <a:r>
              <a:rPr lang="fr-FR" dirty="0" smtClean="0"/>
              <a:t> to the quarter of the flow</a:t>
            </a:r>
          </a:p>
          <a:p>
            <a:r>
              <a:rPr lang="fr-FR" dirty="0" smtClean="0"/>
              <a:t>- </a:t>
            </a:r>
            <a:r>
              <a:rPr lang="fr-FR" dirty="0" err="1"/>
              <a:t>h</a:t>
            </a:r>
            <a:r>
              <a:rPr lang="fr-FR" dirty="0" err="1" smtClean="0"/>
              <a:t>elps</a:t>
            </a:r>
            <a:r>
              <a:rPr lang="fr-FR" dirty="0" smtClean="0"/>
              <a:t> </a:t>
            </a:r>
            <a:r>
              <a:rPr lang="fr-FR" dirty="0" err="1" smtClean="0"/>
              <a:t>equal</a:t>
            </a:r>
            <a:r>
              <a:rPr lang="fr-FR" dirty="0" smtClean="0"/>
              <a:t> flow </a:t>
            </a:r>
            <a:r>
              <a:rPr lang="fr-FR" dirty="0" err="1" smtClean="0"/>
              <a:t>repartition</a:t>
            </a:r>
            <a:endParaRPr lang="fr-FR" dirty="0" smtClean="0"/>
          </a:p>
          <a:p>
            <a:r>
              <a:rPr lang="fr-FR" dirty="0" smtClean="0"/>
              <a:t>- </a:t>
            </a:r>
            <a:r>
              <a:rPr lang="fr-FR" dirty="0" err="1" smtClean="0"/>
              <a:t>adds</a:t>
            </a:r>
            <a:r>
              <a:rPr lang="fr-FR" dirty="0" smtClean="0"/>
              <a:t> </a:t>
            </a:r>
            <a:r>
              <a:rPr lang="fr-FR" dirty="0" err="1" smtClean="0"/>
              <a:t>starting</a:t>
            </a:r>
            <a:r>
              <a:rPr lang="fr-FR" dirty="0" smtClean="0"/>
              <a:t> </a:t>
            </a:r>
            <a:r>
              <a:rPr lang="fr-FR" dirty="0" err="1" smtClean="0"/>
              <a:t>delay</a:t>
            </a:r>
            <a:endParaRPr lang="fr-FR" dirty="0" smtClean="0"/>
          </a:p>
          <a:p>
            <a:r>
              <a:rPr lang="fr-FR" dirty="0" smtClean="0"/>
              <a:t>- &lt;20 mbar </a:t>
            </a:r>
            <a:r>
              <a:rPr lang="fr-FR" dirty="0" err="1" smtClean="0"/>
              <a:t>additional</a:t>
            </a:r>
            <a:r>
              <a:rPr lang="fr-FR" dirty="0" smtClean="0"/>
              <a:t> </a:t>
            </a:r>
          </a:p>
          <a:p>
            <a:r>
              <a:rPr lang="fr-FR" dirty="0" smtClean="0"/>
              <a:t>   pressure drop once cold</a:t>
            </a:r>
          </a:p>
        </p:txBody>
      </p:sp>
    </p:spTree>
    <p:extLst>
      <p:ext uri="{BB962C8B-B14F-4D97-AF65-F5344CB8AC3E}">
        <p14:creationId xmlns:p14="http://schemas.microsoft.com/office/powerpoint/2010/main" val="251712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ésentation ES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 Bold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Présentation ESS</Template>
  <TotalTime>26285</TotalTime>
  <Words>2418</Words>
  <Application>Microsoft Office PowerPoint</Application>
  <PresentationFormat>Format A4 (210 x 297 mm)</PresentationFormat>
  <Paragraphs>650</Paragraphs>
  <Slides>27</Slides>
  <Notes>27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34" baseType="lpstr">
      <vt:lpstr>Arial</vt:lpstr>
      <vt:lpstr>Arial Bold</vt:lpstr>
      <vt:lpstr>Calibri</vt:lpstr>
      <vt:lpstr>Symbol</vt:lpstr>
      <vt:lpstr>Times New Roman</vt:lpstr>
      <vt:lpstr>Wingdings</vt:lpstr>
      <vt:lpstr>Présentation ESS</vt:lpstr>
      <vt:lpstr>ESS  elliptical  cryomodule</vt:lpstr>
      <vt:lpstr>ESS  elliptical  cryomodule</vt:lpstr>
      <vt:lpstr>ESS  elliptical  cryomodule</vt:lpstr>
      <vt:lpstr>ESS  elliptical  cryomodule</vt:lpstr>
      <vt:lpstr>Cryogenic  interfaces</vt:lpstr>
      <vt:lpstr>Cryogenic  DISTRIBUTION</vt:lpstr>
      <vt:lpstr>Cryogenic  DISTRIBUTION</vt:lpstr>
      <vt:lpstr>COOling down</vt:lpstr>
      <vt:lpstr>Cooling down</vt:lpstr>
      <vt:lpstr>Cooling down</vt:lpstr>
      <vt:lpstr>Heat loads</vt:lpstr>
      <vt:lpstr>Heat loads</vt:lpstr>
      <vt:lpstr>Cryogenic  DISTRIBUTION</vt:lpstr>
      <vt:lpstr>Cryogenic  DISTRIBUTION</vt:lpstr>
      <vt:lpstr>Cryogenic  DISTRIBUTION</vt:lpstr>
      <vt:lpstr>Pressure  equipment  directive</vt:lpstr>
      <vt:lpstr>Pressure  equipment  directive</vt:lpstr>
      <vt:lpstr>SAFETY STRATEGY FOR THE LOW PRESSURE CIRCUITS</vt:lpstr>
      <vt:lpstr>Safety  devices  operating  range</vt:lpstr>
      <vt:lpstr>Safety  devices  operating  range</vt:lpstr>
      <vt:lpstr>Thermal shield: Safety devices</vt:lpstr>
      <vt:lpstr>COOL DOWN AND COUPLER CIRCUITS: Safety devices </vt:lpstr>
      <vt:lpstr>VACUUM VESSEL: Safety devices </vt:lpstr>
      <vt:lpstr>2 K vessel: Safety devices </vt:lpstr>
      <vt:lpstr>SUMMARY 1/2</vt:lpstr>
      <vt:lpstr>SUMMARY 2/2</vt:lpstr>
      <vt:lpstr>ESS  elliptical  cryomodule</vt:lpstr>
    </vt:vector>
  </TitlesOfParts>
  <Company>IPN Orsay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</dc:title>
  <dc:creator>Gilles OLIVIER</dc:creator>
  <cp:lastModifiedBy>PEAUGER  Franck</cp:lastModifiedBy>
  <cp:revision>912</cp:revision>
  <cp:lastPrinted>2017-03-31T15:50:46Z</cp:lastPrinted>
  <dcterms:created xsi:type="dcterms:W3CDTF">2012-05-10T08:32:08Z</dcterms:created>
  <dcterms:modified xsi:type="dcterms:W3CDTF">2017-04-02T15:14:40Z</dcterms:modified>
</cp:coreProperties>
</file>