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73" r:id="rId3"/>
    <p:sldId id="270" r:id="rId4"/>
    <p:sldId id="289" r:id="rId5"/>
    <p:sldId id="264" r:id="rId6"/>
    <p:sldId id="265" r:id="rId7"/>
    <p:sldId id="287" r:id="rId8"/>
    <p:sldId id="266" r:id="rId9"/>
    <p:sldId id="281" r:id="rId10"/>
    <p:sldId id="284" r:id="rId11"/>
    <p:sldId id="278" r:id="rId12"/>
    <p:sldId id="288" r:id="rId13"/>
    <p:sldId id="279" r:id="rId14"/>
    <p:sldId id="282" r:id="rId15"/>
    <p:sldId id="292" r:id="rId16"/>
    <p:sldId id="268" r:id="rId17"/>
    <p:sldId id="272" r:id="rId18"/>
    <p:sldId id="277" r:id="rId19"/>
    <p:sldId id="290" r:id="rId20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79977" autoAdjust="0"/>
  </p:normalViewPr>
  <p:slideViewPr>
    <p:cSldViewPr>
      <p:cViewPr varScale="1">
        <p:scale>
          <a:sx n="90" d="100"/>
          <a:sy n="90" d="100"/>
        </p:scale>
        <p:origin x="19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03/04/2017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33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The procedure</a:t>
            </a:r>
            <a:r>
              <a:rPr lang="en-GB" baseline="0" noProof="0" dirty="0" smtClean="0"/>
              <a:t> of non-conformity and change request classifies the deviation in 3 levels. The first and second level are defined as minor deviations. The third level corresponds to the major deviation. </a:t>
            </a:r>
          </a:p>
          <a:p>
            <a:r>
              <a:rPr lang="en-GB" baseline="0" noProof="0" dirty="0" smtClean="0"/>
              <a:t>According to these levels, the way in the procedure is not the same. </a:t>
            </a:r>
          </a:p>
          <a:p>
            <a:endParaRPr lang="en-GB" baseline="0" noProof="0" dirty="0" smtClean="0"/>
          </a:p>
          <a:p>
            <a:r>
              <a:rPr lang="en-GB" b="1" baseline="0" noProof="0" dirty="0" smtClean="0"/>
              <a:t>The first level </a:t>
            </a:r>
            <a:r>
              <a:rPr lang="en-GB" baseline="0" noProof="0" dirty="0" smtClean="0"/>
              <a:t>corresponds to a deviation that will affect interfaces, performances and functional requirements WITHOUT impact at the ESS Level. For this L1,  for example a screw with dimensions which is not allowed the assembly. The way is like this. The corrective action could be changing the screw type. </a:t>
            </a:r>
          </a:p>
          <a:p>
            <a:endParaRPr lang="en-GB" baseline="0" noProof="0" dirty="0" smtClean="0"/>
          </a:p>
          <a:p>
            <a:r>
              <a:rPr lang="en-GB" b="1" baseline="0" noProof="0" dirty="0" smtClean="0"/>
              <a:t>The second level </a:t>
            </a:r>
            <a:r>
              <a:rPr lang="en-GB" baseline="0" noProof="0" dirty="0" smtClean="0"/>
              <a:t>corresponds to a deviation that will affect interfaces, safety, etc. WITH an impact at the ESS level but after implementation of corrective action, the deviation is compliant. For example, a motor of tuning system isn’t operating and after the switch of a new motor, the system is ok and compliant with the functional requirements.  So, the way for this level is like this. </a:t>
            </a:r>
          </a:p>
          <a:p>
            <a:endParaRPr lang="en-GB" baseline="0" noProof="0" dirty="0" smtClean="0"/>
          </a:p>
          <a:p>
            <a:r>
              <a:rPr lang="en-GB" b="1" baseline="0" noProof="0" dirty="0" smtClean="0"/>
              <a:t>The third and final level </a:t>
            </a:r>
            <a:r>
              <a:rPr lang="en-GB" baseline="0" noProof="0" dirty="0" smtClean="0"/>
              <a:t>corresponds to the deviation that will affect the same thing that the second level but there is a necessity to have the ESS approval to implement actions. It could be a coupler according to the ESS specifications. So, the way to process these deviations is like this.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241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08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To</a:t>
            </a:r>
            <a:r>
              <a:rPr lang="en-GB" baseline="0" noProof="0" dirty="0" smtClean="0"/>
              <a:t> have a baseline as an input for the different operations (such as the component manufacturing), we use a PBS table. PBS for Product breakdown structure. It is used to…  to…. And to …. </a:t>
            </a:r>
          </a:p>
          <a:p>
            <a:r>
              <a:rPr lang="en-GB" baseline="0" noProof="0" dirty="0" smtClean="0"/>
              <a:t>A PBS table review is organized on a monthly basis.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06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During the</a:t>
            </a:r>
            <a:r>
              <a:rPr lang="en-GB" baseline="0" noProof="0" dirty="0" smtClean="0"/>
              <a:t> manufacturing phase, we specify quality requirements such as Identification,… application of ISO … and the ….</a:t>
            </a:r>
          </a:p>
          <a:p>
            <a:r>
              <a:rPr lang="en-GB" baseline="0" noProof="0" dirty="0" smtClean="0"/>
              <a:t>All these requirements are included in the technical specifications.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0558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To ensure that the</a:t>
            </a:r>
            <a:r>
              <a:rPr lang="en-GB" baseline="0" noProof="0" dirty="0" smtClean="0"/>
              <a:t> manufactured product is compliant, there are at least 3 acceptance levels. The first corresponds to the controls and tests realised by the manufacturer and according to the technical specifications form CEA. These controls results are formalised in different reports. 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At the end of the manufacturing, when the component is ready to deliver to </a:t>
            </a:r>
            <a:r>
              <a:rPr lang="en-GB" baseline="0" noProof="0" dirty="0" err="1" smtClean="0"/>
              <a:t>Saclay</a:t>
            </a:r>
            <a:r>
              <a:rPr lang="en-GB" baseline="0" noProof="0" dirty="0" smtClean="0"/>
              <a:t>, the manufacturer and the CEA organise a Factory acceptance test which includes different tests such as visual inspection, documentation check. A report of this factory formalises the results or the acceptance by CEA to deliver the component to </a:t>
            </a:r>
            <a:r>
              <a:rPr lang="en-GB" baseline="0" noProof="0" dirty="0" err="1" smtClean="0"/>
              <a:t>Saclay</a:t>
            </a:r>
            <a:r>
              <a:rPr lang="en-GB" baseline="0" noProof="0" dirty="0" smtClean="0"/>
              <a:t>. 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When the component is received at CEA </a:t>
            </a:r>
            <a:r>
              <a:rPr lang="en-GB" baseline="0" noProof="0" dirty="0" err="1" smtClean="0"/>
              <a:t>Saclay</a:t>
            </a:r>
            <a:r>
              <a:rPr lang="en-GB" baseline="0" noProof="0" dirty="0" smtClean="0"/>
              <a:t>, there is a reception control called Site acceptance test. There is a report about this, too. </a:t>
            </a:r>
          </a:p>
          <a:p>
            <a:r>
              <a:rPr lang="en-GB" baseline="0" noProof="0" dirty="0" smtClean="0"/>
              <a:t>Then, after ESS Acceptance, the component is ready for assembly. It is necessary to define this acceptance system.</a:t>
            </a:r>
          </a:p>
        </p:txBody>
      </p:sp>
    </p:spTree>
    <p:extLst>
      <p:ext uri="{BB962C8B-B14F-4D97-AF65-F5344CB8AC3E}">
        <p14:creationId xmlns:p14="http://schemas.microsoft.com/office/powerpoint/2010/main" val="61465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If we represent</a:t>
            </a:r>
            <a:r>
              <a:rPr lang="en-GB" baseline="0" noProof="0" dirty="0" smtClean="0"/>
              <a:t> the global system to deliver the </a:t>
            </a:r>
            <a:r>
              <a:rPr lang="en-GB" baseline="0" noProof="0" dirty="0" err="1" smtClean="0"/>
              <a:t>cryomodules</a:t>
            </a:r>
            <a:r>
              <a:rPr lang="en-GB" baseline="0" noProof="0" dirty="0" smtClean="0"/>
              <a:t>, you can see the different entities implicated in this system and the different flows (information, materials…). </a:t>
            </a:r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smtClean="0"/>
              <a:t>The quality assurance</a:t>
            </a:r>
            <a:r>
              <a:rPr lang="en-GB" baseline="0" noProof="0" dirty="0" smtClean="0"/>
              <a:t> and quality control is defined to manage and ensure the compliance with the requirements : the ESS requirements and CEA requirements during the </a:t>
            </a:r>
            <a:r>
              <a:rPr lang="en-GB" baseline="0" noProof="0" dirty="0" err="1" smtClean="0"/>
              <a:t>differents</a:t>
            </a:r>
            <a:r>
              <a:rPr lang="en-GB" baseline="0" noProof="0" dirty="0" smtClean="0"/>
              <a:t> steps before the </a:t>
            </a:r>
            <a:r>
              <a:rPr lang="en-GB" baseline="0" noProof="0" dirty="0" err="1" smtClean="0"/>
              <a:t>cryomodules</a:t>
            </a:r>
            <a:r>
              <a:rPr lang="en-GB" baseline="0" noProof="0" dirty="0" smtClean="0"/>
              <a:t> delivery. </a:t>
            </a:r>
          </a:p>
          <a:p>
            <a:r>
              <a:rPr lang="en-GB" baseline="0" noProof="0" dirty="0" smtClean="0"/>
              <a:t>The quality team contributes to the activities management at CEA </a:t>
            </a:r>
            <a:r>
              <a:rPr lang="en-GB" baseline="0" noProof="0" dirty="0" err="1" smtClean="0"/>
              <a:t>Saclay</a:t>
            </a:r>
            <a:r>
              <a:rPr lang="en-GB" baseline="0" noProof="0" dirty="0" smtClean="0"/>
              <a:t> and participates regularly in the technical operations : with for example, the worksite meeting on Mondays and the industrial visits for the FAT. </a:t>
            </a:r>
          </a:p>
        </p:txBody>
      </p:sp>
    </p:spTree>
    <p:extLst>
      <p:ext uri="{BB962C8B-B14F-4D97-AF65-F5344CB8AC3E}">
        <p14:creationId xmlns:p14="http://schemas.microsoft.com/office/powerpoint/2010/main" val="222260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4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255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56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0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62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There</a:t>
            </a:r>
            <a:r>
              <a:rPr lang="en-GB" baseline="0" noProof="0" dirty="0" smtClean="0"/>
              <a:t> is a product Assurance officer who defines the quality assurance and quality control organisation for the ESS-I project (all deliverables of the ESS-I project). </a:t>
            </a:r>
          </a:p>
          <a:p>
            <a:r>
              <a:rPr lang="en-GB" baseline="0" noProof="0" dirty="0" smtClean="0"/>
              <a:t>In the </a:t>
            </a:r>
            <a:r>
              <a:rPr lang="en-GB" baseline="0" noProof="0" dirty="0" err="1" smtClean="0"/>
              <a:t>cryomodules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Worpackage</a:t>
            </a:r>
            <a:r>
              <a:rPr lang="en-GB" baseline="0" noProof="0" dirty="0" smtClean="0"/>
              <a:t>, the quality engineers apply this organisation and define QA/QC specifications for the </a:t>
            </a:r>
            <a:r>
              <a:rPr lang="en-GB" baseline="0" noProof="0" dirty="0" err="1" smtClean="0"/>
              <a:t>cryomodules</a:t>
            </a:r>
            <a:r>
              <a:rPr lang="en-GB" baseline="0" noProof="0" dirty="0" smtClean="0"/>
              <a:t> (components manufacturing).</a:t>
            </a:r>
          </a:p>
          <a:p>
            <a:endParaRPr lang="en-GB" i="1" baseline="0" noProof="0" dirty="0" smtClean="0"/>
          </a:p>
          <a:p>
            <a:endParaRPr lang="en-GB" i="1" baseline="0" noProof="0" dirty="0" smtClean="0"/>
          </a:p>
          <a:p>
            <a:endParaRPr lang="en-GB" i="1" baseline="0" noProof="0" dirty="0" smtClean="0"/>
          </a:p>
          <a:p>
            <a:r>
              <a:rPr lang="en-GB" i="1" baseline="0" noProof="0" dirty="0" smtClean="0"/>
              <a:t>NB : (dire </a:t>
            </a:r>
            <a:r>
              <a:rPr lang="en-GB" i="1" baseline="0" noProof="0" dirty="0" err="1" smtClean="0"/>
              <a:t>qu’il</a:t>
            </a:r>
            <a:r>
              <a:rPr lang="en-GB" i="1" baseline="0" noProof="0" dirty="0" smtClean="0"/>
              <a:t> y a un travail </a:t>
            </a:r>
            <a:r>
              <a:rPr lang="en-GB" i="1" baseline="0" noProof="0" dirty="0" err="1" smtClean="0"/>
              <a:t>d’échanges</a:t>
            </a:r>
            <a:r>
              <a:rPr lang="en-GB" i="1" baseline="0" noProof="0" dirty="0" smtClean="0"/>
              <a:t> entre </a:t>
            </a:r>
            <a:r>
              <a:rPr lang="en-GB" i="1" baseline="0" noProof="0" dirty="0" err="1" smtClean="0"/>
              <a:t>tous</a:t>
            </a:r>
            <a:r>
              <a:rPr lang="en-GB" i="1" baseline="0" noProof="0" dirty="0" smtClean="0"/>
              <a:t> </a:t>
            </a:r>
            <a:r>
              <a:rPr lang="en-GB" i="1" baseline="0" noProof="0" dirty="0" err="1" smtClean="0"/>
              <a:t>ces</a:t>
            </a:r>
            <a:r>
              <a:rPr lang="en-GB" i="1" baseline="0" noProof="0" dirty="0" smtClean="0"/>
              <a:t> </a:t>
            </a:r>
            <a:r>
              <a:rPr lang="en-GB" i="1" baseline="0" noProof="0" dirty="0" err="1" smtClean="0"/>
              <a:t>acteurs</a:t>
            </a:r>
            <a:r>
              <a:rPr lang="en-GB" i="1" baseline="0" noProof="0" dirty="0" smtClean="0"/>
              <a:t> pour harmoniser les </a:t>
            </a:r>
            <a:r>
              <a:rPr lang="en-GB" i="1" baseline="0" noProof="0" dirty="0" err="1" smtClean="0"/>
              <a:t>pratiques</a:t>
            </a:r>
            <a:r>
              <a:rPr lang="en-GB" i="1" baseline="0" noProof="0" dirty="0" smtClean="0"/>
              <a:t> et </a:t>
            </a:r>
            <a:r>
              <a:rPr lang="en-GB" i="1" baseline="0" noProof="0" dirty="0" err="1" smtClean="0"/>
              <a:t>valoriser</a:t>
            </a:r>
            <a:r>
              <a:rPr lang="en-GB" i="1" baseline="0" noProof="0" dirty="0" smtClean="0"/>
              <a:t> le retour </a:t>
            </a:r>
            <a:r>
              <a:rPr lang="en-GB" i="1" baseline="0" noProof="0" dirty="0" err="1" smtClean="0"/>
              <a:t>d’experiences</a:t>
            </a:r>
            <a:r>
              <a:rPr lang="en-GB" i="1" baseline="0" noProof="0" dirty="0" smtClean="0"/>
              <a:t>). </a:t>
            </a:r>
            <a:endParaRPr lang="en-GB" i="1" noProof="0" dirty="0"/>
          </a:p>
        </p:txBody>
      </p:sp>
    </p:spTree>
    <p:extLst>
      <p:ext uri="{BB962C8B-B14F-4D97-AF65-F5344CB8AC3E}">
        <p14:creationId xmlns:p14="http://schemas.microsoft.com/office/powerpoint/2010/main" val="133252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For managing</a:t>
            </a:r>
            <a:r>
              <a:rPr lang="en-GB" baseline="0" noProof="0" dirty="0" smtClean="0"/>
              <a:t> documents, we use a tool which permit to identify, store and classify all the document of the project such as : project documents, design documents, manufacturing documents, tests and assembly results. </a:t>
            </a:r>
          </a:p>
        </p:txBody>
      </p:sp>
    </p:spTree>
    <p:extLst>
      <p:ext uri="{BB962C8B-B14F-4D97-AF65-F5344CB8AC3E}">
        <p14:creationId xmlns:p14="http://schemas.microsoft.com/office/powerpoint/2010/main" val="127203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CAD </a:t>
            </a:r>
            <a:r>
              <a:rPr lang="fr-FR" dirty="0" err="1" smtClean="0"/>
              <a:t>drawings</a:t>
            </a:r>
            <a:r>
              <a:rPr lang="fr-FR" dirty="0" smtClean="0"/>
              <a:t> come </a:t>
            </a:r>
            <a:r>
              <a:rPr lang="fr-FR" dirty="0" err="1" smtClean="0"/>
              <a:t>from</a:t>
            </a:r>
            <a:r>
              <a:rPr lang="fr-FR" dirty="0" smtClean="0"/>
              <a:t> 2 instituts</a:t>
            </a:r>
            <a:r>
              <a:rPr lang="fr-FR" baseline="0" dirty="0" smtClean="0"/>
              <a:t>. So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have a global vision of the design of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cryomodule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developpe</a:t>
            </a:r>
            <a:r>
              <a:rPr lang="fr-FR" baseline="0" dirty="0" smtClean="0"/>
              <a:t> a web application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PBS. The </a:t>
            </a:r>
            <a:r>
              <a:rPr lang="fr-FR" baseline="0" dirty="0" err="1" smtClean="0"/>
              <a:t>lastest</a:t>
            </a:r>
            <a:r>
              <a:rPr lang="fr-FR" baseline="0" dirty="0" smtClean="0"/>
              <a:t> version 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75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For the documents delivered to ESS, a documentation structure is defined to classify documents in CHESS system. This structure is based on the </a:t>
            </a:r>
            <a:r>
              <a:rPr lang="en-GB" baseline="0" noProof="0" dirty="0" err="1" smtClean="0"/>
              <a:t>cryomodule</a:t>
            </a:r>
            <a:r>
              <a:rPr lang="en-GB" baseline="0" noProof="0" dirty="0" smtClean="0"/>
              <a:t> assembly process. At the end of the workstation, you have a new assembly and a set of documents associated to this assembly.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3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 structure,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naming</a:t>
            </a:r>
            <a:r>
              <a:rPr lang="fr-FR" baseline="0" dirty="0" smtClean="0"/>
              <a:t> convention about the file </a:t>
            </a:r>
            <a:r>
              <a:rPr lang="fr-FR" baseline="0" dirty="0" err="1" smtClean="0"/>
              <a:t>exchanged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CEA and ESS. So, the </a:t>
            </a:r>
            <a:r>
              <a:rPr lang="fr-FR" baseline="0" dirty="0" err="1" smtClean="0"/>
              <a:t>naming</a:t>
            </a:r>
            <a:r>
              <a:rPr lang="fr-FR" baseline="0" dirty="0" smtClean="0"/>
              <a:t> of the file </a:t>
            </a:r>
            <a:r>
              <a:rPr lang="fr-FR" baseline="0" dirty="0" err="1" smtClean="0"/>
              <a:t>includes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Cryomodule</a:t>
            </a:r>
            <a:r>
              <a:rPr lang="fr-FR" baseline="0" dirty="0" smtClean="0"/>
              <a:t> type », « component or </a:t>
            </a:r>
            <a:r>
              <a:rPr lang="fr-FR" baseline="0" dirty="0" err="1" smtClean="0"/>
              <a:t>assembly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concerned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serial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, « the document type », a </a:t>
            </a:r>
            <a:r>
              <a:rPr lang="fr-FR" baseline="0" dirty="0" err="1" smtClean="0"/>
              <a:t>title</a:t>
            </a:r>
            <a:r>
              <a:rPr lang="fr-FR" baseline="0" dirty="0" smtClean="0"/>
              <a:t> and the date of the </a:t>
            </a:r>
            <a:r>
              <a:rPr lang="fr-FR" baseline="0" dirty="0" err="1" smtClean="0"/>
              <a:t>operation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assembly</a:t>
            </a:r>
            <a:r>
              <a:rPr lang="fr-FR" baseline="0" dirty="0" smtClean="0"/>
              <a:t> report for the coupler / </a:t>
            </a:r>
            <a:r>
              <a:rPr lang="fr-FR" baseline="0" dirty="0" err="1" smtClean="0"/>
              <a:t>cavity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3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62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deviation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procedure</a:t>
            </a:r>
            <a:r>
              <a:rPr lang="fr-FR" baseline="0" dirty="0" smtClean="0"/>
              <a:t> of … and use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types of </a:t>
            </a:r>
            <a:r>
              <a:rPr lang="fr-FR" baseline="0" dirty="0" err="1" smtClean="0"/>
              <a:t>forms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spreadsheet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enable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follow</a:t>
            </a:r>
            <a:r>
              <a:rPr lang="fr-FR" baseline="0" dirty="0" smtClean="0"/>
              <a:t> up on all </a:t>
            </a:r>
            <a:r>
              <a:rPr lang="fr-FR" baseline="0" dirty="0" err="1" smtClean="0"/>
              <a:t>deviation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CEA or </a:t>
            </a:r>
            <a:r>
              <a:rPr lang="fr-FR" baseline="0" dirty="0" err="1" smtClean="0"/>
              <a:t>suppliers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06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8" y="32420"/>
            <a:ext cx="1009994" cy="1092324"/>
          </a:xfrm>
          <a:prstGeom prst="rect">
            <a:avLst/>
          </a:prstGeom>
          <a:noFill/>
        </p:spPr>
      </p:pic>
      <p:grpSp>
        <p:nvGrpSpPr>
          <p:cNvPr id="30" name="Groupe 29"/>
          <p:cNvGrpSpPr/>
          <p:nvPr userDrawn="1"/>
        </p:nvGrpSpPr>
        <p:grpSpPr>
          <a:xfrm>
            <a:off x="0" y="3429000"/>
            <a:ext cx="9055546" cy="1651426"/>
            <a:chOff x="105658" y="3573016"/>
            <a:chExt cx="8930838" cy="1482139"/>
          </a:xfrm>
        </p:grpSpPr>
        <p:pic>
          <p:nvPicPr>
            <p:cNvPr id="31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/>
          <p:cNvPicPr/>
          <p:nvPr userDrawn="1"/>
        </p:nvPicPr>
        <p:blipFill rotWithShape="1">
          <a:blip r:embed="rId5"/>
          <a:srcRect r="44000"/>
          <a:stretch/>
        </p:blipFill>
        <p:spPr bwMode="auto">
          <a:xfrm>
            <a:off x="7186736" y="37753"/>
            <a:ext cx="1057672" cy="108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Saclay/Irfu projet ESS | 04/04/2017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CEA Saclay/Irfu projet ESS | 04/04/2017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" y="32420"/>
            <a:ext cx="1009994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/>
          <a:srcRect r="44000"/>
          <a:stretch/>
        </p:blipFill>
        <p:spPr bwMode="auto">
          <a:xfrm>
            <a:off x="1115616" y="32420"/>
            <a:ext cx="1008112" cy="1092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99" y="56782"/>
            <a:ext cx="574541" cy="64543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/>
          <p:nvPr userDrawn="1"/>
        </p:nvPicPr>
        <p:blipFill rotWithShape="1">
          <a:blip r:embed="rId14"/>
          <a:srcRect r="44000"/>
          <a:stretch/>
        </p:blipFill>
        <p:spPr bwMode="auto">
          <a:xfrm>
            <a:off x="8479317" y="63256"/>
            <a:ext cx="636905" cy="64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0" r:id="rId4"/>
    <p:sldLayoutId id="2147483662" r:id="rId5"/>
    <p:sldLayoutId id="2147483663" r:id="rId6"/>
    <p:sldLayoutId id="2147483664" r:id="rId7"/>
    <p:sldLayoutId id="2147483667" r:id="rId8"/>
    <p:sldLayoutId id="2147483654" r:id="rId9"/>
    <p:sldLayoutId id="2147483668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\Projets\ESS\CALHI\Project3&amp;8\images\images ECCTD 20150529\Cryomodule ESS 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88" y="5085184"/>
            <a:ext cx="2961138" cy="17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assurance and </a:t>
            </a:r>
            <a:r>
              <a:rPr lang="en-US" dirty="0"/>
              <a:t>Quality control </a:t>
            </a:r>
            <a:r>
              <a:rPr lang="en-US" dirty="0" err="1"/>
              <a:t>organisation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960000" y="5373216"/>
            <a:ext cx="4788464" cy="288032"/>
          </a:xfrm>
        </p:spPr>
        <p:txBody>
          <a:bodyPr/>
          <a:lstStyle/>
          <a:p>
            <a:r>
              <a:rPr lang="fr-FR" dirty="0" err="1" smtClean="0"/>
              <a:t>Cryomodule</a:t>
            </a:r>
            <a:r>
              <a:rPr lang="fr-FR" dirty="0" smtClean="0"/>
              <a:t> CDR 1 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Anaïs Bruniquel &amp; Christelle Cloué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960000" y="5661248"/>
            <a:ext cx="3060272" cy="504056"/>
          </a:xfrm>
        </p:spPr>
        <p:txBody>
          <a:bodyPr/>
          <a:lstStyle/>
          <a:p>
            <a:r>
              <a:rPr lang="fr-FR" dirty="0" err="1" smtClean="0"/>
              <a:t>Cryomodules</a:t>
            </a:r>
            <a:r>
              <a:rPr lang="fr-FR" dirty="0" smtClean="0"/>
              <a:t> WP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QUALITY assurance - 7/7</a:t>
            </a:r>
            <a:br>
              <a:rPr lang="fr-FR" dirty="0" smtClean="0"/>
            </a:br>
            <a:r>
              <a:rPr lang="fr-FR" sz="1800" dirty="0" err="1" smtClean="0"/>
              <a:t>Non-conformity</a:t>
            </a:r>
            <a:r>
              <a:rPr lang="fr-FR" sz="1800" dirty="0" smtClean="0"/>
              <a:t> &amp; change </a:t>
            </a:r>
            <a:r>
              <a:rPr lang="fr-FR" sz="1800" dirty="0" err="1" smtClean="0"/>
              <a:t>request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cxnSp>
        <p:nvCxnSpPr>
          <p:cNvPr id="6" name="Connecteur en angle 5"/>
          <p:cNvCxnSpPr>
            <a:stCxn id="10" idx="3"/>
            <a:endCxn id="26" idx="0"/>
          </p:cNvCxnSpPr>
          <p:nvPr/>
        </p:nvCxnSpPr>
        <p:spPr>
          <a:xfrm>
            <a:off x="3788267" y="2228133"/>
            <a:ext cx="2806472" cy="188496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43951" y="1124744"/>
            <a:ext cx="3240360" cy="615266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tlCol="0" anchor="ctr"/>
          <a:lstStyle/>
          <a:p>
            <a:pPr algn="ctr">
              <a:tabLst>
                <a:tab pos="72000" algn="l"/>
              </a:tabLst>
            </a:pPr>
            <a:r>
              <a:rPr lang="en-GB" sz="1400" dirty="0" smtClean="0"/>
              <a:t>Detect and record the deviation 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4974379" y="5643328"/>
            <a:ext cx="3240360" cy="73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tlCol="0" anchor="ctr"/>
          <a:lstStyle/>
          <a:p>
            <a:pPr algn="ctr">
              <a:tabLst>
                <a:tab pos="72000" algn="l"/>
              </a:tabLst>
            </a:pPr>
            <a:r>
              <a:rPr lang="en-GB" sz="1400" dirty="0" smtClean="0"/>
              <a:t>Implement the actions</a:t>
            </a:r>
          </a:p>
          <a:p>
            <a:pPr algn="ctr">
              <a:tabLst>
                <a:tab pos="72000" algn="l"/>
              </a:tabLst>
            </a:pPr>
            <a:r>
              <a:rPr lang="en-GB" sz="1400" dirty="0" smtClean="0"/>
              <a:t>Check the actions </a:t>
            </a:r>
            <a:br>
              <a:rPr lang="en-GB" sz="1400" dirty="0" smtClean="0"/>
            </a:br>
            <a:r>
              <a:rPr lang="en-GB" sz="1400" dirty="0" smtClean="0"/>
              <a:t>Close the report</a:t>
            </a:r>
            <a:endParaRPr lang="en-GB" sz="1400" dirty="0"/>
          </a:p>
        </p:txBody>
      </p:sp>
      <p:sp>
        <p:nvSpPr>
          <p:cNvPr id="10" name="Organigramme : Décision 9"/>
          <p:cNvSpPr/>
          <p:nvPr/>
        </p:nvSpPr>
        <p:spPr>
          <a:xfrm>
            <a:off x="1339995" y="1916832"/>
            <a:ext cx="2448272" cy="622601"/>
          </a:xfrm>
          <a:prstGeom prst="flowChartDecisi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Deviation</a:t>
            </a:r>
            <a:r>
              <a:rPr lang="fr-FR" sz="1400" dirty="0" smtClean="0"/>
              <a:t> classification</a:t>
            </a:r>
            <a:endParaRPr lang="fr-FR" sz="1400" dirty="0"/>
          </a:p>
        </p:txBody>
      </p:sp>
      <p:sp>
        <p:nvSpPr>
          <p:cNvPr id="11" name="Organigramme : Décision 10"/>
          <p:cNvSpPr/>
          <p:nvPr/>
        </p:nvSpPr>
        <p:spPr>
          <a:xfrm>
            <a:off x="1330143" y="4388145"/>
            <a:ext cx="2448272" cy="622601"/>
          </a:xfrm>
          <a:prstGeom prst="flowChartDecisi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Impact at </a:t>
            </a:r>
            <a:r>
              <a:rPr lang="fr-FR" sz="1400" dirty="0" err="1" smtClean="0"/>
              <a:t>higher</a:t>
            </a:r>
            <a:r>
              <a:rPr lang="fr-FR" sz="1400" dirty="0" smtClean="0"/>
              <a:t> </a:t>
            </a:r>
            <a:r>
              <a:rPr lang="fr-FR" sz="1400" dirty="0" err="1" smtClean="0"/>
              <a:t>level</a:t>
            </a:r>
            <a:endParaRPr lang="fr-FR" sz="1400" dirty="0"/>
          </a:p>
        </p:txBody>
      </p:sp>
      <p:cxnSp>
        <p:nvCxnSpPr>
          <p:cNvPr id="13" name="Connecteur droit avec flèche 12"/>
          <p:cNvCxnSpPr>
            <a:stCxn id="8" idx="2"/>
            <a:endCxn id="11" idx="0"/>
          </p:cNvCxnSpPr>
          <p:nvPr/>
        </p:nvCxnSpPr>
        <p:spPr>
          <a:xfrm flipH="1">
            <a:off x="2554279" y="4077072"/>
            <a:ext cx="9852" cy="31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2"/>
            <a:endCxn id="10" idx="0"/>
          </p:cNvCxnSpPr>
          <p:nvPr/>
        </p:nvCxnSpPr>
        <p:spPr>
          <a:xfrm>
            <a:off x="2564131" y="1740010"/>
            <a:ext cx="0" cy="176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2"/>
            <a:endCxn id="24" idx="0"/>
          </p:cNvCxnSpPr>
          <p:nvPr/>
        </p:nvCxnSpPr>
        <p:spPr>
          <a:xfrm flipH="1">
            <a:off x="2563951" y="2539433"/>
            <a:ext cx="180" cy="545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1" idx="3"/>
            <a:endCxn id="14" idx="1"/>
          </p:cNvCxnSpPr>
          <p:nvPr/>
        </p:nvCxnSpPr>
        <p:spPr>
          <a:xfrm flipV="1">
            <a:off x="3778415" y="4699445"/>
            <a:ext cx="11959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243682" y="2071881"/>
            <a:ext cx="34977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L1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74363" y="2589282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Not L1 </a:t>
            </a:r>
            <a:b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but L2 or L3</a:t>
            </a:r>
            <a:endParaRPr lang="fr-FR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43682" y="4573389"/>
            <a:ext cx="34977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L2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" name="Connecteur droit avec flèche 22"/>
          <p:cNvCxnSpPr>
            <a:stCxn id="14" idx="2"/>
            <a:endCxn id="9" idx="0"/>
          </p:cNvCxnSpPr>
          <p:nvPr/>
        </p:nvCxnSpPr>
        <p:spPr>
          <a:xfrm>
            <a:off x="6594559" y="5115701"/>
            <a:ext cx="0" cy="527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943951" y="3085310"/>
            <a:ext cx="3240360" cy="991762"/>
            <a:chOff x="943951" y="3085310"/>
            <a:chExt cx="3240360" cy="991762"/>
          </a:xfrm>
        </p:grpSpPr>
        <p:sp>
          <p:nvSpPr>
            <p:cNvPr id="8" name="Rectangle 7"/>
            <p:cNvSpPr/>
            <p:nvPr/>
          </p:nvSpPr>
          <p:spPr>
            <a:xfrm>
              <a:off x="943951" y="3265310"/>
              <a:ext cx="3240360" cy="811762"/>
            </a:xfrm>
            <a:prstGeom prst="rect">
              <a:avLst/>
            </a:prstGeom>
            <a:ln w="127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rtlCol="0" anchor="ctr"/>
            <a:lstStyle/>
            <a:p>
              <a:pPr algn="ctr">
                <a:tabLst>
                  <a:tab pos="36000" algn="l"/>
                  <a:tab pos="72000" algn="l"/>
                </a:tabLst>
              </a:pPr>
              <a:r>
                <a:rPr lang="en-GB" sz="1400" dirty="0" smtClean="0"/>
                <a:t>Analyse the root causes</a:t>
              </a:r>
              <a:br>
                <a:rPr lang="en-GB" sz="1400" dirty="0" smtClean="0"/>
              </a:br>
              <a:r>
                <a:rPr lang="en-GB" sz="1400" dirty="0" smtClean="0"/>
                <a:t> and the consequences</a:t>
              </a:r>
            </a:p>
            <a:p>
              <a:pPr algn="ctr">
                <a:tabLst>
                  <a:tab pos="36000" algn="l"/>
                  <a:tab pos="72000" algn="l"/>
                </a:tabLst>
              </a:pPr>
              <a:r>
                <a:rPr lang="en-GB" sz="1400" dirty="0" smtClean="0"/>
                <a:t>Propose corrective and preventive actions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3951" y="3085310"/>
              <a:ext cx="3240000" cy="180000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ctr">
                <a:tabLst>
                  <a:tab pos="36000" algn="l"/>
                  <a:tab pos="72000" algn="l"/>
                </a:tabLst>
              </a:pPr>
              <a:r>
                <a:rPr lang="en-GB" sz="1200" b="1" dirty="0" smtClean="0"/>
                <a:t>CEA PMO &amp; WP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34099" y="5481248"/>
            <a:ext cx="3240360" cy="900080"/>
            <a:chOff x="934099" y="5481248"/>
            <a:chExt cx="3240360" cy="900080"/>
          </a:xfrm>
        </p:grpSpPr>
        <p:sp>
          <p:nvSpPr>
            <p:cNvPr id="12" name="Rectangle 11"/>
            <p:cNvSpPr/>
            <p:nvPr/>
          </p:nvSpPr>
          <p:spPr>
            <a:xfrm>
              <a:off x="934099" y="5642138"/>
              <a:ext cx="3240360" cy="73919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rtlCol="0" anchor="ctr"/>
            <a:lstStyle/>
            <a:p>
              <a:pPr algn="ctr">
                <a:tabLst>
                  <a:tab pos="36000" algn="l"/>
                  <a:tab pos="72000" algn="l"/>
                </a:tabLst>
              </a:pPr>
              <a:r>
                <a:rPr lang="en-GB" sz="1400" dirty="0" smtClean="0"/>
                <a:t>Analyse the root causes and the consequences / Validate the corrective and preventive actions                                                                </a:t>
              </a:r>
              <a:endParaRPr lang="en-GB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4459" y="5481248"/>
              <a:ext cx="3240000" cy="180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ctr">
                <a:tabLst>
                  <a:tab pos="36000" algn="l"/>
                  <a:tab pos="72000" algn="l"/>
                </a:tabLst>
              </a:pPr>
              <a:r>
                <a:rPr lang="en-GB" sz="1200" b="1" dirty="0" smtClean="0"/>
                <a:t>ESS - CEA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974379" y="4113096"/>
            <a:ext cx="3240360" cy="1002605"/>
            <a:chOff x="4974379" y="4113096"/>
            <a:chExt cx="3240360" cy="1002605"/>
          </a:xfrm>
        </p:grpSpPr>
        <p:sp>
          <p:nvSpPr>
            <p:cNvPr id="14" name="Rectangle 13"/>
            <p:cNvSpPr/>
            <p:nvPr/>
          </p:nvSpPr>
          <p:spPr>
            <a:xfrm>
              <a:off x="4974379" y="4283189"/>
              <a:ext cx="3240360" cy="832512"/>
            </a:xfrm>
            <a:prstGeom prst="rect">
              <a:avLst/>
            </a:prstGeom>
            <a:ln w="127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rtlCol="0" anchor="ctr"/>
            <a:lstStyle/>
            <a:p>
              <a:pPr algn="ctr">
                <a:tabLst>
                  <a:tab pos="36000" algn="l"/>
                  <a:tab pos="72000" algn="l"/>
                </a:tabLst>
              </a:pPr>
              <a:r>
                <a:rPr lang="en-GB" sz="1400" dirty="0" smtClean="0"/>
                <a:t>Analyse the root causes and the consequences / Validate the corrective and preventive actions                                                                </a:t>
              </a:r>
              <a:endParaRPr lang="en-GB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74739" y="4113096"/>
              <a:ext cx="3240000" cy="180000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ctr">
                <a:tabLst>
                  <a:tab pos="36000" algn="l"/>
                  <a:tab pos="72000" algn="l"/>
                </a:tabLst>
              </a:pPr>
              <a:r>
                <a:rPr lang="en-GB" sz="1200" b="1" dirty="0" smtClean="0"/>
                <a:t>CEA WP</a:t>
              </a:r>
            </a:p>
          </p:txBody>
        </p:sp>
      </p:grpSp>
      <p:cxnSp>
        <p:nvCxnSpPr>
          <p:cNvPr id="27" name="Connecteur droit avec flèche 26"/>
          <p:cNvCxnSpPr>
            <a:stCxn id="12" idx="3"/>
            <a:endCxn id="9" idx="1"/>
          </p:cNvCxnSpPr>
          <p:nvPr/>
        </p:nvCxnSpPr>
        <p:spPr>
          <a:xfrm>
            <a:off x="4174459" y="6011733"/>
            <a:ext cx="799920" cy="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1" idx="2"/>
            <a:endCxn id="25" idx="0"/>
          </p:cNvCxnSpPr>
          <p:nvPr/>
        </p:nvCxnSpPr>
        <p:spPr>
          <a:xfrm>
            <a:off x="2554279" y="5010746"/>
            <a:ext cx="180" cy="470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396341" y="5091539"/>
            <a:ext cx="34977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L3</a:t>
            </a:r>
            <a:endParaRPr lang="fr-FR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974379" y="1750839"/>
            <a:ext cx="3858400" cy="13542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L1</a:t>
            </a:r>
            <a:r>
              <a:rPr lang="fr-FR" sz="1600" dirty="0"/>
              <a:t> :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NCR or CR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will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affect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interfaces, performances and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 at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ESS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(CEA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4639726" y="1154136"/>
            <a:ext cx="4324762" cy="2336114"/>
            <a:chOff x="4974018" y="1528881"/>
            <a:chExt cx="3858761" cy="1776465"/>
          </a:xfrm>
        </p:grpSpPr>
        <p:sp>
          <p:nvSpPr>
            <p:cNvPr id="31" name="ZoneTexte 30"/>
            <p:cNvSpPr txBox="1"/>
            <p:nvPr/>
          </p:nvSpPr>
          <p:spPr>
            <a:xfrm>
              <a:off x="4974378" y="1528881"/>
              <a:ext cx="3858401" cy="12170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FF0000"/>
                  </a:solidFill>
                  <a:latin typeface="ArialMT"/>
                </a:rPr>
                <a:t>L2 </a:t>
              </a:r>
              <a:r>
                <a:rPr lang="fr-FR" sz="1400" b="1" dirty="0" smtClean="0">
                  <a:solidFill>
                    <a:srgbClr val="FF0000"/>
                  </a:solidFill>
                  <a:latin typeface="ArialMT"/>
                </a:rPr>
                <a:t>: 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NCR 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or CR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that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will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affect 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interfaces, </a:t>
              </a:r>
              <a:r>
                <a:rPr lang="fr-F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safety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, </a:t>
              </a:r>
              <a:r>
                <a:rPr lang="fr-F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lifetime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, performances, </a:t>
              </a:r>
              <a:r>
                <a:rPr lang="fr-F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functional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requirements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with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an impact at ESS </a:t>
              </a:r>
              <a:r>
                <a:rPr lang="fr-F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level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.</a:t>
              </a:r>
            </a:p>
            <a:p>
              <a:pPr algn="just"/>
              <a:endPara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endParaRPr>
            </a:p>
            <a:p>
              <a:pPr algn="just"/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After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corrective actions,  the item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is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compliant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to all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specified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requirements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.</a:t>
              </a:r>
            </a:p>
            <a:p>
              <a:pPr algn="just"/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Actions </a:t>
              </a:r>
              <a:r>
                <a:rPr lang="fr-F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implemented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after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the </a:t>
              </a:r>
              <a:r>
                <a:rPr lang="fr-F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CEA </a:t>
              </a:r>
              <a:r>
                <a:rPr lang="fr-F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approval</a:t>
              </a:r>
              <a:r>
                <a:rPr lang="fr-F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.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74018" y="2907471"/>
              <a:ext cx="3858761" cy="3978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666666"/>
                  </a:solidFill>
                  <a:latin typeface="ArialMT"/>
                </a:rPr>
                <a:t>List of </a:t>
              </a:r>
              <a:r>
                <a:rPr lang="fr-FR" sz="1400" dirty="0" err="1" smtClean="0">
                  <a:solidFill>
                    <a:srgbClr val="666666"/>
                  </a:solidFill>
                  <a:latin typeface="ArialMT"/>
                </a:rPr>
                <a:t>level</a:t>
              </a:r>
              <a:r>
                <a:rPr lang="fr-FR" sz="1400" dirty="0" smtClean="0">
                  <a:solidFill>
                    <a:srgbClr val="666666"/>
                  </a:solidFill>
                  <a:latin typeface="ArialMT"/>
                </a:rPr>
                <a:t> 2 NCR/CR sent to ESS </a:t>
              </a:r>
              <a:r>
                <a:rPr lang="fr-FR" sz="1400" dirty="0" err="1" smtClean="0">
                  <a:solidFill>
                    <a:srgbClr val="666666"/>
                  </a:solidFill>
                  <a:latin typeface="ArialMT"/>
                </a:rPr>
                <a:t>every</a:t>
              </a:r>
              <a:r>
                <a:rPr lang="fr-FR" sz="1400" dirty="0" smtClean="0">
                  <a:solidFill>
                    <a:srgbClr val="666666"/>
                  </a:solidFill>
                  <a:latin typeface="ArialMT"/>
                </a:rPr>
                <a:t> </a:t>
              </a:r>
              <a:r>
                <a:rPr lang="fr-FR" sz="1400" dirty="0" err="1" smtClean="0">
                  <a:solidFill>
                    <a:srgbClr val="666666"/>
                  </a:solidFill>
                  <a:latin typeface="ArialMT"/>
                </a:rPr>
                <a:t>two</a:t>
              </a:r>
              <a:r>
                <a:rPr lang="fr-FR" sz="1400" dirty="0" smtClean="0">
                  <a:solidFill>
                    <a:srgbClr val="666666"/>
                  </a:solidFill>
                  <a:latin typeface="ArialMT"/>
                </a:rPr>
                <a:t> </a:t>
              </a:r>
              <a:r>
                <a:rPr lang="fr-FR" sz="1400" dirty="0" err="1" smtClean="0">
                  <a:solidFill>
                    <a:srgbClr val="666666"/>
                  </a:solidFill>
                  <a:latin typeface="ArialMT"/>
                </a:rPr>
                <a:t>months</a:t>
              </a:r>
              <a:endParaRPr lang="fr-FR" sz="1400" dirty="0">
                <a:solidFill>
                  <a:srgbClr val="666666"/>
                </a:solidFill>
                <a:latin typeface="ArialMT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639725" y="1564175"/>
            <a:ext cx="4324763" cy="1936833"/>
            <a:chOff x="4639725" y="1564175"/>
            <a:chExt cx="4324763" cy="1936833"/>
          </a:xfrm>
        </p:grpSpPr>
        <p:sp>
          <p:nvSpPr>
            <p:cNvPr id="34" name="ZoneTexte 33"/>
            <p:cNvSpPr txBox="1"/>
            <p:nvPr/>
          </p:nvSpPr>
          <p:spPr>
            <a:xfrm>
              <a:off x="4639725" y="1564175"/>
              <a:ext cx="4324763" cy="11695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rgbClr val="FF0000"/>
                  </a:solidFill>
                  <a:latin typeface="ArialMT"/>
                </a:rPr>
                <a:t>L3 : </a:t>
              </a:r>
              <a:r>
                <a:rPr lang="fr-FR" sz="1400" dirty="0" smtClean="0">
                  <a:solidFill>
                    <a:srgbClr val="666666"/>
                  </a:solidFill>
                  <a:latin typeface="ArialMT"/>
                </a:rPr>
                <a:t>NCR</a:t>
              </a:r>
              <a:r>
                <a:rPr lang="fr-FR" sz="1400" b="1" dirty="0" smtClean="0">
                  <a:solidFill>
                    <a:srgbClr val="FF0000"/>
                  </a:solidFill>
                  <a:latin typeface="ArialMT"/>
                </a:rPr>
                <a:t> 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or </a:t>
              </a:r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CR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that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will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affect interfaces,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safety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,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lifetime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, performances,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functional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requirements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with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an impact at ESS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level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.</a:t>
              </a:r>
            </a:p>
            <a:p>
              <a:pPr algn="just"/>
              <a:endPara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endParaRPr>
            </a:p>
            <a:p>
              <a:pPr algn="just"/>
              <a:r>
                <a:rPr lang="fr-F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Actions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implemented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</a:t>
              </a:r>
              <a:r>
                <a:rPr lang="fr-F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after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 the 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ESS </a:t>
              </a:r>
              <a:r>
                <a:rPr lang="fr-F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approval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MT"/>
                </a:rPr>
                <a:t>. 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639725" y="2977788"/>
              <a:ext cx="4324763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595959"/>
                  </a:solidFill>
                  <a:latin typeface="ArialMT"/>
                </a:rPr>
                <a:t>Define </a:t>
              </a:r>
              <a:r>
                <a:rPr lang="en-US" sz="1400" dirty="0" smtClean="0">
                  <a:solidFill>
                    <a:srgbClr val="595959"/>
                  </a:solidFill>
                  <a:latin typeface="ArialMT"/>
                </a:rPr>
                <a:t>a process </a:t>
              </a:r>
              <a:r>
                <a:rPr lang="en-US" sz="1400" dirty="0">
                  <a:solidFill>
                    <a:srgbClr val="595959"/>
                  </a:solidFill>
                  <a:latin typeface="ArialMT"/>
                </a:rPr>
                <a:t>to manage deviations between CEA and ESS</a:t>
              </a:r>
              <a:r>
                <a:rPr lang="fr-FR" sz="1400" dirty="0" smtClean="0">
                  <a:solidFill>
                    <a:srgbClr val="666666"/>
                  </a:solidFill>
                  <a:latin typeface="ArialMT"/>
                </a:rPr>
                <a:t> </a:t>
              </a:r>
              <a:endParaRPr lang="fr-FR" sz="1400" dirty="0">
                <a:solidFill>
                  <a:srgbClr val="666666"/>
                </a:solidFill>
                <a:latin typeface="Arial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7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1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control </a:t>
            </a:r>
            <a:br>
              <a:rPr lang="fr-FR" dirty="0" smtClean="0"/>
            </a:br>
            <a:r>
              <a:rPr lang="fr-FR" sz="2000" dirty="0" smtClean="0"/>
              <a:t>(component </a:t>
            </a:r>
            <a:r>
              <a:rPr lang="fr-FR" sz="2000" dirty="0" err="1" smtClean="0"/>
              <a:t>manufacturing</a:t>
            </a:r>
            <a:r>
              <a:rPr lang="fr-FR" sz="2000" dirty="0" smtClean="0"/>
              <a:t> phase)</a:t>
            </a:r>
            <a:br>
              <a:rPr lang="fr-FR" sz="20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PBS management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manufacturing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Quality</a:t>
            </a:r>
            <a:r>
              <a:rPr lang="fr-FR" dirty="0" smtClean="0"/>
              <a:t> control </a:t>
            </a:r>
            <a:r>
              <a:rPr lang="fr-FR" dirty="0" err="1" smtClean="0"/>
              <a:t>steps</a:t>
            </a:r>
            <a:r>
              <a:rPr lang="fr-FR" dirty="0" smtClean="0"/>
              <a:t> : </a:t>
            </a:r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by </a:t>
            </a:r>
            <a:r>
              <a:rPr lang="fr-FR" dirty="0" err="1" smtClean="0"/>
              <a:t>cea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2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</a:t>
            </a:r>
            <a:r>
              <a:rPr lang="fr-FR" dirty="0" err="1" smtClean="0"/>
              <a:t>Irfu</a:t>
            </a:r>
            <a:r>
              <a:rPr lang="fr-FR" dirty="0" smtClean="0"/>
              <a:t> projet ESS | 04/04/2017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control - 1/3</a:t>
            </a:r>
            <a:br>
              <a:rPr lang="fr-FR" dirty="0" smtClean="0"/>
            </a:br>
            <a:r>
              <a:rPr lang="fr-FR" sz="1800" dirty="0" smtClean="0"/>
              <a:t>PBS – </a:t>
            </a:r>
            <a:r>
              <a:rPr lang="fr-FR" sz="1800" dirty="0" err="1" smtClean="0"/>
              <a:t>product</a:t>
            </a:r>
            <a:r>
              <a:rPr lang="fr-FR" sz="1800" dirty="0" smtClean="0"/>
              <a:t> Breakdown Structure</a:t>
            </a:r>
            <a:endParaRPr lang="fr-FR" sz="1800" dirty="0"/>
          </a:p>
        </p:txBody>
      </p:sp>
      <p:sp>
        <p:nvSpPr>
          <p:cNvPr id="8" name="Ellipse 7"/>
          <p:cNvSpPr/>
          <p:nvPr/>
        </p:nvSpPr>
        <p:spPr>
          <a:xfrm>
            <a:off x="323528" y="2996952"/>
            <a:ext cx="2719556" cy="1298379"/>
          </a:xfrm>
          <a:prstGeom prst="ellipse">
            <a:avLst/>
          </a:prstGeom>
          <a:noFill/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/>
              <a:t>« Product Breakdown Structure table »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537536"/>
            <a:ext cx="3168352" cy="12961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 smtClean="0"/>
              <a:t>to specify the drawing reference and version applied during the manufacturing phase (for each </a:t>
            </a:r>
            <a:r>
              <a:rPr lang="en-GB" sz="1600" dirty="0" err="1" smtClean="0"/>
              <a:t>cryomodule</a:t>
            </a:r>
            <a:r>
              <a:rPr lang="en-GB" sz="1600" dirty="0" smtClean="0"/>
              <a:t> type).</a:t>
            </a:r>
            <a:endParaRPr lang="en-GB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339228" y="3065228"/>
            <a:ext cx="3185100" cy="12961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 smtClean="0"/>
              <a:t>to identify the deliverables of each market / each contract with manufacturer</a:t>
            </a:r>
            <a:endParaRPr lang="en-GB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339228" y="4668660"/>
            <a:ext cx="3185100" cy="12961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 smtClean="0"/>
              <a:t>to identify components according to the ESS-I and ESS naming convention</a:t>
            </a:r>
            <a:endParaRPr lang="en-GB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7544" y="5657267"/>
            <a:ext cx="341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 PBS table </a:t>
            </a:r>
            <a:r>
              <a:rPr lang="fr-FR" i="1" dirty="0" err="1" smtClean="0"/>
              <a:t>review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organized</a:t>
            </a:r>
            <a:r>
              <a:rPr lang="fr-FR" i="1" dirty="0" smtClean="0"/>
              <a:t> on a </a:t>
            </a:r>
            <a:r>
              <a:rPr lang="fr-FR" i="1" dirty="0" err="1" smtClean="0"/>
              <a:t>monthly</a:t>
            </a:r>
            <a:r>
              <a:rPr lang="fr-FR" i="1" dirty="0" smtClean="0"/>
              <a:t> basis.</a:t>
            </a:r>
            <a:endParaRPr lang="fr-FR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7426060" y="1772816"/>
            <a:ext cx="1682444" cy="6463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dirty="0" smtClean="0"/>
              <a:t>= Reference configuration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rot="19601366">
            <a:off x="3102768" y="2463319"/>
            <a:ext cx="1076000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3203848" y="3589685"/>
            <a:ext cx="1076000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778433">
            <a:off x="3054335" y="4560647"/>
            <a:ext cx="1076000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76000" y="1044233"/>
            <a:ext cx="8172464" cy="4617015"/>
          </a:xfrm>
        </p:spPr>
        <p:txBody>
          <a:bodyPr/>
          <a:lstStyle/>
          <a:p>
            <a:r>
              <a:rPr lang="en-GB" dirty="0" smtClean="0"/>
              <a:t>Quality requirements for the component manufacturing 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Identification and labelling of </a:t>
            </a:r>
            <a:br>
              <a:rPr lang="en-GB" dirty="0" smtClean="0"/>
            </a:br>
            <a:r>
              <a:rPr lang="en-GB" dirty="0" smtClean="0"/>
              <a:t>each component which is under the</a:t>
            </a:r>
            <a:br>
              <a:rPr lang="en-GB" dirty="0" smtClean="0"/>
            </a:br>
            <a:r>
              <a:rPr lang="en-GB" dirty="0" err="1" smtClean="0"/>
              <a:t>responsability</a:t>
            </a:r>
            <a:r>
              <a:rPr lang="en-GB" dirty="0" smtClean="0"/>
              <a:t> of CEA;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Application of ISO 9001;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Manufacturing quality plan;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Application of manufacturing and materials</a:t>
            </a:r>
            <a:br>
              <a:rPr lang="en-GB" dirty="0" smtClean="0"/>
            </a:br>
            <a:r>
              <a:rPr lang="en-GB" dirty="0" smtClean="0"/>
              <a:t>standards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</a:t>
            </a:r>
            <a:r>
              <a:rPr lang="fr-FR" dirty="0" err="1" smtClean="0"/>
              <a:t>Irfu</a:t>
            </a:r>
            <a:r>
              <a:rPr lang="fr-FR" dirty="0" smtClean="0"/>
              <a:t> projet ESS | 04/04/2017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control - 2/3</a:t>
            </a:r>
            <a:br>
              <a:rPr lang="fr-FR" dirty="0" smtClean="0"/>
            </a:br>
            <a:r>
              <a:rPr lang="fr-FR" sz="1800" dirty="0" err="1" smtClean="0"/>
              <a:t>Quality</a:t>
            </a:r>
            <a:r>
              <a:rPr lang="fr-FR" sz="1800" dirty="0" smtClean="0"/>
              <a:t> </a:t>
            </a:r>
            <a:r>
              <a:rPr lang="fr-FR" sz="1800" dirty="0" err="1" smtClean="0"/>
              <a:t>requirements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848973" y="1701949"/>
            <a:ext cx="5067233" cy="963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</p:sp>
      <p:sp>
        <p:nvSpPr>
          <p:cNvPr id="12" name="Parenthèse ouvrante 11"/>
          <p:cNvSpPr/>
          <p:nvPr/>
        </p:nvSpPr>
        <p:spPr>
          <a:xfrm rot="16200000">
            <a:off x="4407308" y="1952683"/>
            <a:ext cx="105217" cy="245002"/>
          </a:xfrm>
          <a:prstGeom prst="leftBracke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/>
          </a:p>
        </p:txBody>
      </p:sp>
      <p:sp>
        <p:nvSpPr>
          <p:cNvPr id="15" name="Parenthèse ouvrante 14"/>
          <p:cNvSpPr/>
          <p:nvPr/>
        </p:nvSpPr>
        <p:spPr>
          <a:xfrm rot="16200000">
            <a:off x="6072502" y="1238237"/>
            <a:ext cx="92316" cy="1680046"/>
          </a:xfrm>
          <a:prstGeom prst="leftBracke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/>
          </a:p>
        </p:txBody>
      </p:sp>
      <p:sp>
        <p:nvSpPr>
          <p:cNvPr id="16" name="Parenthèse ouvrante 15"/>
          <p:cNvSpPr/>
          <p:nvPr/>
        </p:nvSpPr>
        <p:spPr>
          <a:xfrm rot="16200000">
            <a:off x="7519235" y="1944769"/>
            <a:ext cx="114880" cy="270218"/>
          </a:xfrm>
          <a:prstGeom prst="leftBracke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/>
          </a:p>
        </p:txBody>
      </p:sp>
      <p:sp>
        <p:nvSpPr>
          <p:cNvPr id="17" name="Parenthèse ouvrante 16"/>
          <p:cNvSpPr/>
          <p:nvPr/>
        </p:nvSpPr>
        <p:spPr>
          <a:xfrm rot="16200000">
            <a:off x="8333506" y="1605131"/>
            <a:ext cx="103921" cy="941403"/>
          </a:xfrm>
          <a:prstGeom prst="leftBracke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/>
          </a:p>
        </p:txBody>
      </p:sp>
      <p:sp>
        <p:nvSpPr>
          <p:cNvPr id="18" name="Parenthèse ouvrante 17"/>
          <p:cNvSpPr/>
          <p:nvPr/>
        </p:nvSpPr>
        <p:spPr>
          <a:xfrm rot="16200000">
            <a:off x="4764725" y="1840132"/>
            <a:ext cx="107568" cy="472182"/>
          </a:xfrm>
          <a:prstGeom prst="leftBracke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734640" y="2291008"/>
            <a:ext cx="639866" cy="29231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solidFill>
                  <a:srgbClr val="4F81B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887896" y="2292743"/>
            <a:ext cx="805197" cy="29231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solidFill>
                  <a:srgbClr val="4F81B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Purchaser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Connecteur droit 20"/>
          <p:cNvCxnSpPr>
            <a:stCxn id="19" idx="0"/>
            <a:endCxn id="18" idx="1"/>
          </p:cNvCxnSpPr>
          <p:nvPr/>
        </p:nvCxnSpPr>
        <p:spPr>
          <a:xfrm flipH="1" flipV="1">
            <a:off x="4818509" y="2130007"/>
            <a:ext cx="236064" cy="161001"/>
          </a:xfrm>
          <a:prstGeom prst="lin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20" idx="0"/>
            <a:endCxn id="12" idx="1"/>
          </p:cNvCxnSpPr>
          <p:nvPr/>
        </p:nvCxnSpPr>
        <p:spPr>
          <a:xfrm flipV="1">
            <a:off x="4290495" y="2127793"/>
            <a:ext cx="169422" cy="164950"/>
          </a:xfrm>
          <a:prstGeom prst="lin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5576034" y="2274835"/>
            <a:ext cx="878592" cy="3285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8000" tIns="36000" rIns="1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solidFill>
                  <a:srgbClr val="F79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reference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necteur droit 24"/>
          <p:cNvCxnSpPr>
            <a:stCxn id="24" idx="0"/>
            <a:endCxn id="15" idx="1"/>
          </p:cNvCxnSpPr>
          <p:nvPr/>
        </p:nvCxnSpPr>
        <p:spPr>
          <a:xfrm flipV="1">
            <a:off x="6015330" y="2124418"/>
            <a:ext cx="103330" cy="150417"/>
          </a:xfrm>
          <a:prstGeom prst="lin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28" idx="0"/>
            <a:endCxn id="16" idx="1"/>
          </p:cNvCxnSpPr>
          <p:nvPr/>
        </p:nvCxnSpPr>
        <p:spPr>
          <a:xfrm flipH="1" flipV="1">
            <a:off x="7576675" y="2137318"/>
            <a:ext cx="80137" cy="153530"/>
          </a:xfrm>
          <a:prstGeom prst="lin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7346829" y="2290848"/>
            <a:ext cx="619965" cy="29231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solidFill>
                  <a:srgbClr val="9BBB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8060109" y="2274816"/>
            <a:ext cx="796060" cy="3203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solidFill>
                  <a:srgbClr val="8064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Serial number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Connecteur droit 30"/>
          <p:cNvCxnSpPr>
            <a:stCxn id="30" idx="0"/>
            <a:endCxn id="17" idx="1"/>
          </p:cNvCxnSpPr>
          <p:nvPr/>
        </p:nvCxnSpPr>
        <p:spPr>
          <a:xfrm flipH="1" flipV="1">
            <a:off x="8385467" y="2127793"/>
            <a:ext cx="72672" cy="147023"/>
          </a:xfrm>
          <a:prstGeom prst="lin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971" y="1769735"/>
            <a:ext cx="4533206" cy="2293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Parenthèse ouvrante 32"/>
          <p:cNvSpPr/>
          <p:nvPr/>
        </p:nvSpPr>
        <p:spPr>
          <a:xfrm rot="16200000">
            <a:off x="7255491" y="1953503"/>
            <a:ext cx="114881" cy="252748"/>
          </a:xfrm>
          <a:prstGeom prst="leftBracke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/>
          </a:p>
        </p:txBody>
      </p:sp>
      <p:cxnSp>
        <p:nvCxnSpPr>
          <p:cNvPr id="34" name="Connecteur droit 33"/>
          <p:cNvCxnSpPr>
            <a:stCxn id="36" idx="0"/>
            <a:endCxn id="33" idx="1"/>
          </p:cNvCxnSpPr>
          <p:nvPr/>
        </p:nvCxnSpPr>
        <p:spPr>
          <a:xfrm flipV="1">
            <a:off x="6903107" y="2137318"/>
            <a:ext cx="409825" cy="153218"/>
          </a:xfrm>
          <a:prstGeom prst="lin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6487492" y="2290536"/>
            <a:ext cx="831230" cy="2916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8000" tIns="36000" rIns="1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solidFill>
                  <a:srgbClr val="9BBB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263464" y="1737395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U</a:t>
            </a:r>
            <a:endParaRPr lang="en-GB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4510882" y="1723218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G</a:t>
            </a:r>
            <a:endParaRPr lang="en-GB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746315" y="1730771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/>
              <a:t>A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227859" y="1730771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5463292" y="1737395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177291" y="1739606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6411578" y="1739918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45" name="ZoneTexte 44"/>
          <p:cNvSpPr txBox="1"/>
          <p:nvPr/>
        </p:nvSpPr>
        <p:spPr>
          <a:xfrm>
            <a:off x="6653566" y="1750295"/>
            <a:ext cx="3715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5945320" y="1747472"/>
            <a:ext cx="3476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5725343" y="1743124"/>
            <a:ext cx="3476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/>
              <a:t>0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155830" y="1731713"/>
            <a:ext cx="3476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7395998" y="1732719"/>
            <a:ext cx="3279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/>
              <a:t>A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837038" y="1740896"/>
            <a:ext cx="3476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51" name="ZoneTexte 50"/>
          <p:cNvSpPr txBox="1"/>
          <p:nvPr/>
        </p:nvSpPr>
        <p:spPr>
          <a:xfrm>
            <a:off x="8097661" y="1748492"/>
            <a:ext cx="3476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52" name="ZoneTexte 51"/>
          <p:cNvSpPr txBox="1"/>
          <p:nvPr/>
        </p:nvSpPr>
        <p:spPr>
          <a:xfrm>
            <a:off x="8331872" y="1744102"/>
            <a:ext cx="3476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53" name="ZoneTexte 52"/>
          <p:cNvSpPr txBox="1"/>
          <p:nvPr/>
        </p:nvSpPr>
        <p:spPr>
          <a:xfrm>
            <a:off x="8568574" y="1744102"/>
            <a:ext cx="34763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/>
              <a:t>1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b="19415"/>
          <a:stretch/>
        </p:blipFill>
        <p:spPr>
          <a:xfrm>
            <a:off x="4868238" y="4079388"/>
            <a:ext cx="4096250" cy="227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1" t="17085" r="31793" b="65146"/>
          <a:stretch/>
        </p:blipFill>
        <p:spPr>
          <a:xfrm>
            <a:off x="5399256" y="2903676"/>
            <a:ext cx="259228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3" name="Connecteur droit avec flèche 92"/>
          <p:cNvCxnSpPr/>
          <p:nvPr/>
        </p:nvCxnSpPr>
        <p:spPr>
          <a:xfrm flipH="1" flipV="1">
            <a:off x="6596416" y="3564718"/>
            <a:ext cx="249541" cy="1160426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 flipV="1">
            <a:off x="6548847" y="2732995"/>
            <a:ext cx="39378" cy="575017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4" y="4579002"/>
            <a:ext cx="4909502" cy="2162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65033" y="4201525"/>
            <a:ext cx="4837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The quality requirements are included in the technical specifications</a:t>
            </a:r>
            <a:endParaRPr lang="en-GB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605998" y="5985420"/>
            <a:ext cx="34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 </a:t>
            </a:r>
            <a:r>
              <a:rPr lang="en-GB" dirty="0" smtClean="0">
                <a:solidFill>
                  <a:schemeClr val="bg1"/>
                </a:solidFill>
              </a:rPr>
              <a:t>tuning</a:t>
            </a:r>
            <a:r>
              <a:rPr lang="fr-FR" dirty="0" smtClean="0">
                <a:solidFill>
                  <a:schemeClr val="bg1"/>
                </a:solidFill>
              </a:rPr>
              <a:t> system for M-ECCTD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>
            <a:off x="5439589" y="1988840"/>
            <a:ext cx="0" cy="43994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Quality control during manufacturing phase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|  PAGE </a:t>
            </a:r>
            <a:fld id="{AEFB9B6D-867A-40B8-ACB0-35CC9F272C9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CEA </a:t>
            </a:r>
            <a:r>
              <a:rPr lang="en-GB" dirty="0" err="1" smtClean="0"/>
              <a:t>Saclay</a:t>
            </a:r>
            <a:r>
              <a:rPr lang="en-GB" dirty="0" smtClean="0"/>
              <a:t>/</a:t>
            </a:r>
            <a:r>
              <a:rPr lang="en-GB" dirty="0" err="1" smtClean="0"/>
              <a:t>Irfu</a:t>
            </a:r>
            <a:r>
              <a:rPr lang="en-GB" dirty="0" smtClean="0"/>
              <a:t> </a:t>
            </a:r>
            <a:r>
              <a:rPr lang="en-GB" dirty="0" err="1" smtClean="0"/>
              <a:t>projet</a:t>
            </a:r>
            <a:r>
              <a:rPr lang="en-GB" dirty="0" smtClean="0"/>
              <a:t> ESS | 04/04/2017</a:t>
            </a:r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control - 3/3</a:t>
            </a:r>
            <a:br>
              <a:rPr lang="en-GB" dirty="0" smtClean="0"/>
            </a:br>
            <a:r>
              <a:rPr lang="en-GB" sz="1800" dirty="0" smtClean="0"/>
              <a:t>Acceptance levels</a:t>
            </a:r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1743697" y="2023799"/>
            <a:ext cx="1260000" cy="8640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Controls</a:t>
            </a:r>
          </a:p>
          <a:p>
            <a:pPr algn="ctr"/>
            <a:r>
              <a:rPr lang="en-GB" sz="1600" dirty="0" smtClean="0"/>
              <a:t>&amp; Tests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789147" y="2023799"/>
            <a:ext cx="1260000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Factory acceptance test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5832280" y="2023799"/>
            <a:ext cx="1260000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Site acceptance test</a:t>
            </a:r>
            <a:endParaRPr lang="en-GB" sz="1600" dirty="0"/>
          </a:p>
        </p:txBody>
      </p:sp>
      <p:sp>
        <p:nvSpPr>
          <p:cNvPr id="11" name="Flèche droite 10"/>
          <p:cNvSpPr/>
          <p:nvPr/>
        </p:nvSpPr>
        <p:spPr>
          <a:xfrm>
            <a:off x="3066629" y="2284593"/>
            <a:ext cx="441124" cy="28803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lèche droite 11"/>
          <p:cNvSpPr/>
          <p:nvPr/>
        </p:nvSpPr>
        <p:spPr>
          <a:xfrm>
            <a:off x="5256216" y="2284593"/>
            <a:ext cx="441124" cy="28803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789147" y="3813874"/>
            <a:ext cx="1259999" cy="12644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Visual inspection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Leak test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Dimensional control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Documentation check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15" name="Carré corné 14"/>
          <p:cNvSpPr/>
          <p:nvPr/>
        </p:nvSpPr>
        <p:spPr>
          <a:xfrm>
            <a:off x="3944546" y="5271192"/>
            <a:ext cx="936103" cy="1122654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Factory acceptance test report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arré corné 15"/>
          <p:cNvSpPr/>
          <p:nvPr/>
        </p:nvSpPr>
        <p:spPr>
          <a:xfrm>
            <a:off x="6010899" y="5232367"/>
            <a:ext cx="936103" cy="1127382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Site acceptance test report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Carré corné 16"/>
          <p:cNvSpPr/>
          <p:nvPr/>
        </p:nvSpPr>
        <p:spPr>
          <a:xfrm>
            <a:off x="2093665" y="5291042"/>
            <a:ext cx="936103" cy="1132278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691680" y="293952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manufacturer</a:t>
            </a:r>
            <a:endParaRPr lang="en-GB" sz="1200" i="1" dirty="0"/>
          </a:p>
        </p:txBody>
      </p:sp>
      <p:sp>
        <p:nvSpPr>
          <p:cNvPr id="19" name="Accolade fermante 18"/>
          <p:cNvSpPr/>
          <p:nvPr/>
        </p:nvSpPr>
        <p:spPr>
          <a:xfrm rot="5400000">
            <a:off x="4268734" y="2877404"/>
            <a:ext cx="300824" cy="1260000"/>
          </a:xfrm>
          <a:prstGeom prst="righ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52328" y="2934752"/>
            <a:ext cx="17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manufacturer &amp; CEA</a:t>
            </a:r>
            <a:endParaRPr lang="en-GB" sz="12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851366" y="298017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CEA</a:t>
            </a:r>
            <a:endParaRPr lang="en-GB" sz="12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791862" y="2227755"/>
            <a:ext cx="104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Ready for assembly</a:t>
            </a:r>
            <a:endParaRPr lang="en-GB" sz="1400" dirty="0"/>
          </a:p>
        </p:txBody>
      </p:sp>
      <p:sp>
        <p:nvSpPr>
          <p:cNvPr id="22" name="Flèche droite 21"/>
          <p:cNvSpPr/>
          <p:nvPr/>
        </p:nvSpPr>
        <p:spPr>
          <a:xfrm>
            <a:off x="7184559" y="2345349"/>
            <a:ext cx="441124" cy="28803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Accolade fermante 22"/>
          <p:cNvSpPr/>
          <p:nvPr/>
        </p:nvSpPr>
        <p:spPr>
          <a:xfrm rot="5400000">
            <a:off x="6292327" y="2809068"/>
            <a:ext cx="324036" cy="1275869"/>
          </a:xfrm>
          <a:prstGeom prst="righ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4" name="Accolade fermante 23"/>
          <p:cNvSpPr/>
          <p:nvPr/>
        </p:nvSpPr>
        <p:spPr>
          <a:xfrm rot="5400000">
            <a:off x="2130273" y="2934411"/>
            <a:ext cx="324036" cy="1097189"/>
          </a:xfrm>
          <a:prstGeom prst="righ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456" y="2225618"/>
            <a:ext cx="1414847" cy="52322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dirty="0" smtClean="0">
                <a:solidFill>
                  <a:srgbClr val="0070C0"/>
                </a:solidFill>
              </a:rPr>
              <a:t>Manufacturing operation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496" y="2924829"/>
            <a:ext cx="141484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Responsibility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179513" y="4101848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Control types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79616" y="5434178"/>
            <a:ext cx="1414847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Traceability of controls and acceptance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832280" y="3813874"/>
            <a:ext cx="1259999" cy="126442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Visual inspection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Leak test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Dimensional control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30" name="Carré corné 29"/>
          <p:cNvSpPr/>
          <p:nvPr/>
        </p:nvSpPr>
        <p:spPr>
          <a:xfrm>
            <a:off x="2001386" y="5255979"/>
            <a:ext cx="936103" cy="1132278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Carré corné 30"/>
          <p:cNvSpPr/>
          <p:nvPr/>
        </p:nvSpPr>
        <p:spPr>
          <a:xfrm>
            <a:off x="1914069" y="5249366"/>
            <a:ext cx="936103" cy="1132278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" name="Carré corné 31"/>
          <p:cNvSpPr/>
          <p:nvPr/>
        </p:nvSpPr>
        <p:spPr>
          <a:xfrm>
            <a:off x="1846732" y="5214303"/>
            <a:ext cx="936103" cy="1132278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Manufacturer folder (tests &amp; controls reports, etc.)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1576" y="3813874"/>
            <a:ext cx="1259999" cy="12644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i="1" dirty="0" smtClean="0">
                <a:solidFill>
                  <a:schemeClr val="tx1"/>
                </a:solidFill>
              </a:rPr>
              <a:t>According to the CEA technical specifications and the validation of the quality plan of the manufacturer</a:t>
            </a:r>
          </a:p>
        </p:txBody>
      </p:sp>
      <p:sp>
        <p:nvSpPr>
          <p:cNvPr id="39" name="Forme libre 38"/>
          <p:cNvSpPr/>
          <p:nvPr/>
        </p:nvSpPr>
        <p:spPr>
          <a:xfrm>
            <a:off x="4447301" y="6167452"/>
            <a:ext cx="317500" cy="149225"/>
          </a:xfrm>
          <a:custGeom>
            <a:avLst/>
            <a:gdLst>
              <a:gd name="connsiteX0" fmla="*/ 0 w 317500"/>
              <a:gd name="connsiteY0" fmla="*/ 149225 h 149225"/>
              <a:gd name="connsiteX1" fmla="*/ 3175 w 317500"/>
              <a:gd name="connsiteY1" fmla="*/ 130175 h 149225"/>
              <a:gd name="connsiteX2" fmla="*/ 12700 w 317500"/>
              <a:gd name="connsiteY2" fmla="*/ 104775 h 149225"/>
              <a:gd name="connsiteX3" fmla="*/ 15875 w 317500"/>
              <a:gd name="connsiteY3" fmla="*/ 95250 h 149225"/>
              <a:gd name="connsiteX4" fmla="*/ 31750 w 317500"/>
              <a:gd name="connsiteY4" fmla="*/ 66675 h 149225"/>
              <a:gd name="connsiteX5" fmla="*/ 41275 w 317500"/>
              <a:gd name="connsiteY5" fmla="*/ 38100 h 149225"/>
              <a:gd name="connsiteX6" fmla="*/ 47625 w 317500"/>
              <a:gd name="connsiteY6" fmla="*/ 25400 h 149225"/>
              <a:gd name="connsiteX7" fmla="*/ 60325 w 317500"/>
              <a:gd name="connsiteY7" fmla="*/ 0 h 149225"/>
              <a:gd name="connsiteX8" fmla="*/ 57150 w 317500"/>
              <a:gd name="connsiteY8" fmla="*/ 82550 h 149225"/>
              <a:gd name="connsiteX9" fmla="*/ 66675 w 317500"/>
              <a:gd name="connsiteY9" fmla="*/ 85725 h 149225"/>
              <a:gd name="connsiteX10" fmla="*/ 95250 w 317500"/>
              <a:gd name="connsiteY10" fmla="*/ 82550 h 149225"/>
              <a:gd name="connsiteX11" fmla="*/ 92075 w 317500"/>
              <a:gd name="connsiteY11" fmla="*/ 73025 h 149225"/>
              <a:gd name="connsiteX12" fmla="*/ 146050 w 317500"/>
              <a:gd name="connsiteY12" fmla="*/ 69850 h 149225"/>
              <a:gd name="connsiteX13" fmla="*/ 171450 w 317500"/>
              <a:gd name="connsiteY13" fmla="*/ 47625 h 149225"/>
              <a:gd name="connsiteX14" fmla="*/ 174625 w 317500"/>
              <a:gd name="connsiteY14" fmla="*/ 38100 h 149225"/>
              <a:gd name="connsiteX15" fmla="*/ 165100 w 317500"/>
              <a:gd name="connsiteY15" fmla="*/ 34925 h 149225"/>
              <a:gd name="connsiteX16" fmla="*/ 123825 w 317500"/>
              <a:gd name="connsiteY16" fmla="*/ 41275 h 149225"/>
              <a:gd name="connsiteX17" fmla="*/ 133350 w 317500"/>
              <a:gd name="connsiteY17" fmla="*/ 50800 h 149225"/>
              <a:gd name="connsiteX18" fmla="*/ 152400 w 317500"/>
              <a:gd name="connsiteY18" fmla="*/ 69850 h 149225"/>
              <a:gd name="connsiteX19" fmla="*/ 180975 w 317500"/>
              <a:gd name="connsiteY19" fmla="*/ 79375 h 149225"/>
              <a:gd name="connsiteX20" fmla="*/ 269875 w 317500"/>
              <a:gd name="connsiteY20" fmla="*/ 73025 h 149225"/>
              <a:gd name="connsiteX21" fmla="*/ 279400 w 317500"/>
              <a:gd name="connsiteY21" fmla="*/ 66675 h 149225"/>
              <a:gd name="connsiteX22" fmla="*/ 282575 w 317500"/>
              <a:gd name="connsiteY22" fmla="*/ 57150 h 149225"/>
              <a:gd name="connsiteX23" fmla="*/ 266700 w 317500"/>
              <a:gd name="connsiteY23" fmla="*/ 53975 h 149225"/>
              <a:gd name="connsiteX24" fmla="*/ 257175 w 317500"/>
              <a:gd name="connsiteY24" fmla="*/ 47625 h 149225"/>
              <a:gd name="connsiteX25" fmla="*/ 247650 w 317500"/>
              <a:gd name="connsiteY25" fmla="*/ 44450 h 149225"/>
              <a:gd name="connsiteX26" fmla="*/ 257175 w 317500"/>
              <a:gd name="connsiteY26" fmla="*/ 38100 h 149225"/>
              <a:gd name="connsiteX27" fmla="*/ 260350 w 317500"/>
              <a:gd name="connsiteY27" fmla="*/ 47625 h 149225"/>
              <a:gd name="connsiteX28" fmla="*/ 263525 w 317500"/>
              <a:gd name="connsiteY28" fmla="*/ 63500 h 149225"/>
              <a:gd name="connsiteX29" fmla="*/ 292100 w 317500"/>
              <a:gd name="connsiteY29" fmla="*/ 60325 h 149225"/>
              <a:gd name="connsiteX30" fmla="*/ 317500 w 317500"/>
              <a:gd name="connsiteY30" fmla="*/ 5715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500" h="149225">
                <a:moveTo>
                  <a:pt x="0" y="149225"/>
                </a:moveTo>
                <a:cubicBezTo>
                  <a:pt x="1058" y="142875"/>
                  <a:pt x="1778" y="136459"/>
                  <a:pt x="3175" y="130175"/>
                </a:cubicBezTo>
                <a:cubicBezTo>
                  <a:pt x="4485" y="124279"/>
                  <a:pt x="11352" y="108370"/>
                  <a:pt x="12700" y="104775"/>
                </a:cubicBezTo>
                <a:cubicBezTo>
                  <a:pt x="13875" y="101641"/>
                  <a:pt x="14557" y="98326"/>
                  <a:pt x="15875" y="95250"/>
                </a:cubicBezTo>
                <a:cubicBezTo>
                  <a:pt x="20430" y="84622"/>
                  <a:pt x="25729" y="76710"/>
                  <a:pt x="31750" y="66675"/>
                </a:cubicBezTo>
                <a:cubicBezTo>
                  <a:pt x="35435" y="51933"/>
                  <a:pt x="34443" y="53472"/>
                  <a:pt x="41275" y="38100"/>
                </a:cubicBezTo>
                <a:cubicBezTo>
                  <a:pt x="43197" y="33775"/>
                  <a:pt x="45761" y="29750"/>
                  <a:pt x="47625" y="25400"/>
                </a:cubicBezTo>
                <a:cubicBezTo>
                  <a:pt x="57878" y="1476"/>
                  <a:pt x="39625" y="34499"/>
                  <a:pt x="60325" y="0"/>
                </a:cubicBezTo>
                <a:cubicBezTo>
                  <a:pt x="51882" y="33772"/>
                  <a:pt x="47950" y="38850"/>
                  <a:pt x="57150" y="82550"/>
                </a:cubicBezTo>
                <a:cubicBezTo>
                  <a:pt x="57839" y="85825"/>
                  <a:pt x="63500" y="84667"/>
                  <a:pt x="66675" y="85725"/>
                </a:cubicBezTo>
                <a:cubicBezTo>
                  <a:pt x="76200" y="84667"/>
                  <a:pt x="86678" y="86836"/>
                  <a:pt x="95250" y="82550"/>
                </a:cubicBezTo>
                <a:cubicBezTo>
                  <a:pt x="98243" y="81053"/>
                  <a:pt x="88828" y="73837"/>
                  <a:pt x="92075" y="73025"/>
                </a:cubicBezTo>
                <a:cubicBezTo>
                  <a:pt x="109560" y="68654"/>
                  <a:pt x="128058" y="70908"/>
                  <a:pt x="146050" y="69850"/>
                </a:cubicBezTo>
                <a:cubicBezTo>
                  <a:pt x="160337" y="60325"/>
                  <a:pt x="164835" y="60854"/>
                  <a:pt x="171450" y="47625"/>
                </a:cubicBezTo>
                <a:cubicBezTo>
                  <a:pt x="172947" y="44632"/>
                  <a:pt x="173567" y="41275"/>
                  <a:pt x="174625" y="38100"/>
                </a:cubicBezTo>
                <a:cubicBezTo>
                  <a:pt x="171450" y="37042"/>
                  <a:pt x="168440" y="34716"/>
                  <a:pt x="165100" y="34925"/>
                </a:cubicBezTo>
                <a:cubicBezTo>
                  <a:pt x="151207" y="35793"/>
                  <a:pt x="113982" y="31432"/>
                  <a:pt x="123825" y="41275"/>
                </a:cubicBezTo>
                <a:cubicBezTo>
                  <a:pt x="127000" y="44450"/>
                  <a:pt x="130428" y="47391"/>
                  <a:pt x="133350" y="50800"/>
                </a:cubicBezTo>
                <a:cubicBezTo>
                  <a:pt x="141352" y="60135"/>
                  <a:pt x="141221" y="65192"/>
                  <a:pt x="152400" y="69850"/>
                </a:cubicBezTo>
                <a:cubicBezTo>
                  <a:pt x="161668" y="73712"/>
                  <a:pt x="171450" y="76200"/>
                  <a:pt x="180975" y="79375"/>
                </a:cubicBezTo>
                <a:cubicBezTo>
                  <a:pt x="210608" y="77258"/>
                  <a:pt x="240410" y="76827"/>
                  <a:pt x="269875" y="73025"/>
                </a:cubicBezTo>
                <a:cubicBezTo>
                  <a:pt x="273660" y="72537"/>
                  <a:pt x="277016" y="69655"/>
                  <a:pt x="279400" y="66675"/>
                </a:cubicBezTo>
                <a:cubicBezTo>
                  <a:pt x="281491" y="64062"/>
                  <a:pt x="281517" y="60325"/>
                  <a:pt x="282575" y="57150"/>
                </a:cubicBezTo>
                <a:cubicBezTo>
                  <a:pt x="277283" y="56092"/>
                  <a:pt x="271753" y="55870"/>
                  <a:pt x="266700" y="53975"/>
                </a:cubicBezTo>
                <a:cubicBezTo>
                  <a:pt x="263127" y="52635"/>
                  <a:pt x="260588" y="49332"/>
                  <a:pt x="257175" y="47625"/>
                </a:cubicBezTo>
                <a:cubicBezTo>
                  <a:pt x="254182" y="46128"/>
                  <a:pt x="250825" y="45508"/>
                  <a:pt x="247650" y="44450"/>
                </a:cubicBezTo>
                <a:cubicBezTo>
                  <a:pt x="250825" y="42333"/>
                  <a:pt x="253473" y="37175"/>
                  <a:pt x="257175" y="38100"/>
                </a:cubicBezTo>
                <a:cubicBezTo>
                  <a:pt x="260422" y="38912"/>
                  <a:pt x="259538" y="44378"/>
                  <a:pt x="260350" y="47625"/>
                </a:cubicBezTo>
                <a:cubicBezTo>
                  <a:pt x="261659" y="52860"/>
                  <a:pt x="262467" y="58208"/>
                  <a:pt x="263525" y="63500"/>
                </a:cubicBezTo>
                <a:cubicBezTo>
                  <a:pt x="273050" y="62442"/>
                  <a:pt x="282600" y="61592"/>
                  <a:pt x="292100" y="60325"/>
                </a:cubicBezTo>
                <a:cubicBezTo>
                  <a:pt x="318522" y="56802"/>
                  <a:pt x="302975" y="57150"/>
                  <a:pt x="317500" y="5715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ZoneTexte 39"/>
          <p:cNvSpPr txBox="1"/>
          <p:nvPr/>
        </p:nvSpPr>
        <p:spPr>
          <a:xfrm>
            <a:off x="4449381" y="6063946"/>
            <a:ext cx="3205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 smtClean="0"/>
              <a:t>CEA</a:t>
            </a:r>
            <a:endParaRPr lang="en-GB" sz="500" dirty="0"/>
          </a:p>
        </p:txBody>
      </p:sp>
      <p:sp>
        <p:nvSpPr>
          <p:cNvPr id="41" name="Forme libre 40"/>
          <p:cNvSpPr/>
          <p:nvPr/>
        </p:nvSpPr>
        <p:spPr>
          <a:xfrm>
            <a:off x="4087912" y="6206162"/>
            <a:ext cx="216024" cy="100912"/>
          </a:xfrm>
          <a:custGeom>
            <a:avLst/>
            <a:gdLst>
              <a:gd name="connsiteX0" fmla="*/ 38100 w 234950"/>
              <a:gd name="connsiteY0" fmla="*/ 172677 h 172677"/>
              <a:gd name="connsiteX1" fmla="*/ 34925 w 234950"/>
              <a:gd name="connsiteY1" fmla="*/ 147277 h 172677"/>
              <a:gd name="connsiteX2" fmla="*/ 31750 w 234950"/>
              <a:gd name="connsiteY2" fmla="*/ 128227 h 172677"/>
              <a:gd name="connsiteX3" fmla="*/ 28575 w 234950"/>
              <a:gd name="connsiteY3" fmla="*/ 39327 h 172677"/>
              <a:gd name="connsiteX4" fmla="*/ 22225 w 234950"/>
              <a:gd name="connsiteY4" fmla="*/ 48852 h 172677"/>
              <a:gd name="connsiteX5" fmla="*/ 15875 w 234950"/>
              <a:gd name="connsiteY5" fmla="*/ 67902 h 172677"/>
              <a:gd name="connsiteX6" fmla="*/ 0 w 234950"/>
              <a:gd name="connsiteY6" fmla="*/ 86952 h 172677"/>
              <a:gd name="connsiteX7" fmla="*/ 3175 w 234950"/>
              <a:gd name="connsiteY7" fmla="*/ 109177 h 172677"/>
              <a:gd name="connsiteX8" fmla="*/ 12700 w 234950"/>
              <a:gd name="connsiteY8" fmla="*/ 112352 h 172677"/>
              <a:gd name="connsiteX9" fmla="*/ 25400 w 234950"/>
              <a:gd name="connsiteY9" fmla="*/ 118702 h 172677"/>
              <a:gd name="connsiteX10" fmla="*/ 76200 w 234950"/>
              <a:gd name="connsiteY10" fmla="*/ 115527 h 172677"/>
              <a:gd name="connsiteX11" fmla="*/ 104775 w 234950"/>
              <a:gd name="connsiteY11" fmla="*/ 112352 h 172677"/>
              <a:gd name="connsiteX12" fmla="*/ 123825 w 234950"/>
              <a:gd name="connsiteY12" fmla="*/ 99652 h 172677"/>
              <a:gd name="connsiteX13" fmla="*/ 127000 w 234950"/>
              <a:gd name="connsiteY13" fmla="*/ 61552 h 172677"/>
              <a:gd name="connsiteX14" fmla="*/ 117475 w 234950"/>
              <a:gd name="connsiteY14" fmla="*/ 58377 h 172677"/>
              <a:gd name="connsiteX15" fmla="*/ 101600 w 234950"/>
              <a:gd name="connsiteY15" fmla="*/ 61552 h 172677"/>
              <a:gd name="connsiteX16" fmla="*/ 98425 w 234950"/>
              <a:gd name="connsiteY16" fmla="*/ 80602 h 172677"/>
              <a:gd name="connsiteX17" fmla="*/ 104775 w 234950"/>
              <a:gd name="connsiteY17" fmla="*/ 121877 h 172677"/>
              <a:gd name="connsiteX18" fmla="*/ 98425 w 234950"/>
              <a:gd name="connsiteY18" fmla="*/ 96477 h 172677"/>
              <a:gd name="connsiteX19" fmla="*/ 85725 w 234950"/>
              <a:gd name="connsiteY19" fmla="*/ 67902 h 172677"/>
              <a:gd name="connsiteX20" fmla="*/ 82550 w 234950"/>
              <a:gd name="connsiteY20" fmla="*/ 45677 h 172677"/>
              <a:gd name="connsiteX21" fmla="*/ 76200 w 234950"/>
              <a:gd name="connsiteY21" fmla="*/ 7577 h 172677"/>
              <a:gd name="connsiteX22" fmla="*/ 130175 w 234950"/>
              <a:gd name="connsiteY22" fmla="*/ 7577 h 172677"/>
              <a:gd name="connsiteX23" fmla="*/ 234950 w 234950"/>
              <a:gd name="connsiteY23" fmla="*/ 7577 h 17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" h="172677">
                <a:moveTo>
                  <a:pt x="38100" y="172677"/>
                </a:moveTo>
                <a:cubicBezTo>
                  <a:pt x="37042" y="164210"/>
                  <a:pt x="36132" y="155724"/>
                  <a:pt x="34925" y="147277"/>
                </a:cubicBezTo>
                <a:cubicBezTo>
                  <a:pt x="34015" y="140904"/>
                  <a:pt x="32128" y="134653"/>
                  <a:pt x="31750" y="128227"/>
                </a:cubicBezTo>
                <a:cubicBezTo>
                  <a:pt x="30009" y="98626"/>
                  <a:pt x="29633" y="68960"/>
                  <a:pt x="28575" y="39327"/>
                </a:cubicBezTo>
                <a:cubicBezTo>
                  <a:pt x="26458" y="42502"/>
                  <a:pt x="23775" y="45365"/>
                  <a:pt x="22225" y="48852"/>
                </a:cubicBezTo>
                <a:cubicBezTo>
                  <a:pt x="19507" y="54969"/>
                  <a:pt x="19588" y="62333"/>
                  <a:pt x="15875" y="67902"/>
                </a:cubicBezTo>
                <a:cubicBezTo>
                  <a:pt x="7034" y="81163"/>
                  <a:pt x="12223" y="74729"/>
                  <a:pt x="0" y="86952"/>
                </a:cubicBezTo>
                <a:cubicBezTo>
                  <a:pt x="1058" y="94360"/>
                  <a:pt x="-172" y="102484"/>
                  <a:pt x="3175" y="109177"/>
                </a:cubicBezTo>
                <a:cubicBezTo>
                  <a:pt x="4672" y="112170"/>
                  <a:pt x="9624" y="111034"/>
                  <a:pt x="12700" y="112352"/>
                </a:cubicBezTo>
                <a:cubicBezTo>
                  <a:pt x="17050" y="114216"/>
                  <a:pt x="21167" y="116585"/>
                  <a:pt x="25400" y="118702"/>
                </a:cubicBezTo>
                <a:lnTo>
                  <a:pt x="76200" y="115527"/>
                </a:lnTo>
                <a:cubicBezTo>
                  <a:pt x="85753" y="114763"/>
                  <a:pt x="95683" y="115383"/>
                  <a:pt x="104775" y="112352"/>
                </a:cubicBezTo>
                <a:cubicBezTo>
                  <a:pt x="112015" y="109939"/>
                  <a:pt x="123825" y="99652"/>
                  <a:pt x="123825" y="99652"/>
                </a:cubicBezTo>
                <a:cubicBezTo>
                  <a:pt x="133164" y="85643"/>
                  <a:pt x="136441" y="85153"/>
                  <a:pt x="127000" y="61552"/>
                </a:cubicBezTo>
                <a:cubicBezTo>
                  <a:pt x="125757" y="58445"/>
                  <a:pt x="120650" y="59435"/>
                  <a:pt x="117475" y="58377"/>
                </a:cubicBezTo>
                <a:cubicBezTo>
                  <a:pt x="112183" y="59435"/>
                  <a:pt x="105112" y="57455"/>
                  <a:pt x="101600" y="61552"/>
                </a:cubicBezTo>
                <a:cubicBezTo>
                  <a:pt x="97410" y="66440"/>
                  <a:pt x="98087" y="74173"/>
                  <a:pt x="98425" y="80602"/>
                </a:cubicBezTo>
                <a:cubicBezTo>
                  <a:pt x="99157" y="94503"/>
                  <a:pt x="104775" y="107957"/>
                  <a:pt x="104775" y="121877"/>
                </a:cubicBezTo>
                <a:cubicBezTo>
                  <a:pt x="104775" y="130604"/>
                  <a:pt x="100823" y="104868"/>
                  <a:pt x="98425" y="96477"/>
                </a:cubicBezTo>
                <a:cubicBezTo>
                  <a:pt x="92757" y="76641"/>
                  <a:pt x="94711" y="81381"/>
                  <a:pt x="85725" y="67902"/>
                </a:cubicBezTo>
                <a:cubicBezTo>
                  <a:pt x="84667" y="60494"/>
                  <a:pt x="83478" y="53103"/>
                  <a:pt x="82550" y="45677"/>
                </a:cubicBezTo>
                <a:cubicBezTo>
                  <a:pt x="78296" y="11649"/>
                  <a:pt x="82653" y="26937"/>
                  <a:pt x="76200" y="7577"/>
                </a:cubicBezTo>
                <a:cubicBezTo>
                  <a:pt x="99917" y="-8235"/>
                  <a:pt x="75127" y="5235"/>
                  <a:pt x="130175" y="7577"/>
                </a:cubicBezTo>
                <a:cubicBezTo>
                  <a:pt x="165068" y="9062"/>
                  <a:pt x="200025" y="7577"/>
                  <a:pt x="234950" y="7577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ZoneTexte 41"/>
          <p:cNvSpPr txBox="1"/>
          <p:nvPr/>
        </p:nvSpPr>
        <p:spPr>
          <a:xfrm>
            <a:off x="3893636" y="6060771"/>
            <a:ext cx="6468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 smtClean="0"/>
              <a:t>Manufacturer</a:t>
            </a:r>
            <a:endParaRPr lang="en-GB" sz="500" dirty="0"/>
          </a:p>
        </p:txBody>
      </p:sp>
      <p:sp>
        <p:nvSpPr>
          <p:cNvPr id="43" name="Forme libre 42"/>
          <p:cNvSpPr/>
          <p:nvPr/>
        </p:nvSpPr>
        <p:spPr>
          <a:xfrm>
            <a:off x="6477545" y="6166169"/>
            <a:ext cx="317500" cy="149225"/>
          </a:xfrm>
          <a:custGeom>
            <a:avLst/>
            <a:gdLst>
              <a:gd name="connsiteX0" fmla="*/ 0 w 317500"/>
              <a:gd name="connsiteY0" fmla="*/ 149225 h 149225"/>
              <a:gd name="connsiteX1" fmla="*/ 3175 w 317500"/>
              <a:gd name="connsiteY1" fmla="*/ 130175 h 149225"/>
              <a:gd name="connsiteX2" fmla="*/ 12700 w 317500"/>
              <a:gd name="connsiteY2" fmla="*/ 104775 h 149225"/>
              <a:gd name="connsiteX3" fmla="*/ 15875 w 317500"/>
              <a:gd name="connsiteY3" fmla="*/ 95250 h 149225"/>
              <a:gd name="connsiteX4" fmla="*/ 31750 w 317500"/>
              <a:gd name="connsiteY4" fmla="*/ 66675 h 149225"/>
              <a:gd name="connsiteX5" fmla="*/ 41275 w 317500"/>
              <a:gd name="connsiteY5" fmla="*/ 38100 h 149225"/>
              <a:gd name="connsiteX6" fmla="*/ 47625 w 317500"/>
              <a:gd name="connsiteY6" fmla="*/ 25400 h 149225"/>
              <a:gd name="connsiteX7" fmla="*/ 60325 w 317500"/>
              <a:gd name="connsiteY7" fmla="*/ 0 h 149225"/>
              <a:gd name="connsiteX8" fmla="*/ 57150 w 317500"/>
              <a:gd name="connsiteY8" fmla="*/ 82550 h 149225"/>
              <a:gd name="connsiteX9" fmla="*/ 66675 w 317500"/>
              <a:gd name="connsiteY9" fmla="*/ 85725 h 149225"/>
              <a:gd name="connsiteX10" fmla="*/ 95250 w 317500"/>
              <a:gd name="connsiteY10" fmla="*/ 82550 h 149225"/>
              <a:gd name="connsiteX11" fmla="*/ 92075 w 317500"/>
              <a:gd name="connsiteY11" fmla="*/ 73025 h 149225"/>
              <a:gd name="connsiteX12" fmla="*/ 146050 w 317500"/>
              <a:gd name="connsiteY12" fmla="*/ 69850 h 149225"/>
              <a:gd name="connsiteX13" fmla="*/ 171450 w 317500"/>
              <a:gd name="connsiteY13" fmla="*/ 47625 h 149225"/>
              <a:gd name="connsiteX14" fmla="*/ 174625 w 317500"/>
              <a:gd name="connsiteY14" fmla="*/ 38100 h 149225"/>
              <a:gd name="connsiteX15" fmla="*/ 165100 w 317500"/>
              <a:gd name="connsiteY15" fmla="*/ 34925 h 149225"/>
              <a:gd name="connsiteX16" fmla="*/ 123825 w 317500"/>
              <a:gd name="connsiteY16" fmla="*/ 41275 h 149225"/>
              <a:gd name="connsiteX17" fmla="*/ 133350 w 317500"/>
              <a:gd name="connsiteY17" fmla="*/ 50800 h 149225"/>
              <a:gd name="connsiteX18" fmla="*/ 152400 w 317500"/>
              <a:gd name="connsiteY18" fmla="*/ 69850 h 149225"/>
              <a:gd name="connsiteX19" fmla="*/ 180975 w 317500"/>
              <a:gd name="connsiteY19" fmla="*/ 79375 h 149225"/>
              <a:gd name="connsiteX20" fmla="*/ 269875 w 317500"/>
              <a:gd name="connsiteY20" fmla="*/ 73025 h 149225"/>
              <a:gd name="connsiteX21" fmla="*/ 279400 w 317500"/>
              <a:gd name="connsiteY21" fmla="*/ 66675 h 149225"/>
              <a:gd name="connsiteX22" fmla="*/ 282575 w 317500"/>
              <a:gd name="connsiteY22" fmla="*/ 57150 h 149225"/>
              <a:gd name="connsiteX23" fmla="*/ 266700 w 317500"/>
              <a:gd name="connsiteY23" fmla="*/ 53975 h 149225"/>
              <a:gd name="connsiteX24" fmla="*/ 257175 w 317500"/>
              <a:gd name="connsiteY24" fmla="*/ 47625 h 149225"/>
              <a:gd name="connsiteX25" fmla="*/ 247650 w 317500"/>
              <a:gd name="connsiteY25" fmla="*/ 44450 h 149225"/>
              <a:gd name="connsiteX26" fmla="*/ 257175 w 317500"/>
              <a:gd name="connsiteY26" fmla="*/ 38100 h 149225"/>
              <a:gd name="connsiteX27" fmla="*/ 260350 w 317500"/>
              <a:gd name="connsiteY27" fmla="*/ 47625 h 149225"/>
              <a:gd name="connsiteX28" fmla="*/ 263525 w 317500"/>
              <a:gd name="connsiteY28" fmla="*/ 63500 h 149225"/>
              <a:gd name="connsiteX29" fmla="*/ 292100 w 317500"/>
              <a:gd name="connsiteY29" fmla="*/ 60325 h 149225"/>
              <a:gd name="connsiteX30" fmla="*/ 317500 w 317500"/>
              <a:gd name="connsiteY30" fmla="*/ 5715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500" h="149225">
                <a:moveTo>
                  <a:pt x="0" y="149225"/>
                </a:moveTo>
                <a:cubicBezTo>
                  <a:pt x="1058" y="142875"/>
                  <a:pt x="1778" y="136459"/>
                  <a:pt x="3175" y="130175"/>
                </a:cubicBezTo>
                <a:cubicBezTo>
                  <a:pt x="4485" y="124279"/>
                  <a:pt x="11352" y="108370"/>
                  <a:pt x="12700" y="104775"/>
                </a:cubicBezTo>
                <a:cubicBezTo>
                  <a:pt x="13875" y="101641"/>
                  <a:pt x="14557" y="98326"/>
                  <a:pt x="15875" y="95250"/>
                </a:cubicBezTo>
                <a:cubicBezTo>
                  <a:pt x="20430" y="84622"/>
                  <a:pt x="25729" y="76710"/>
                  <a:pt x="31750" y="66675"/>
                </a:cubicBezTo>
                <a:cubicBezTo>
                  <a:pt x="35435" y="51933"/>
                  <a:pt x="34443" y="53472"/>
                  <a:pt x="41275" y="38100"/>
                </a:cubicBezTo>
                <a:cubicBezTo>
                  <a:pt x="43197" y="33775"/>
                  <a:pt x="45761" y="29750"/>
                  <a:pt x="47625" y="25400"/>
                </a:cubicBezTo>
                <a:cubicBezTo>
                  <a:pt x="57878" y="1476"/>
                  <a:pt x="39625" y="34499"/>
                  <a:pt x="60325" y="0"/>
                </a:cubicBezTo>
                <a:cubicBezTo>
                  <a:pt x="51882" y="33772"/>
                  <a:pt x="47950" y="38850"/>
                  <a:pt x="57150" y="82550"/>
                </a:cubicBezTo>
                <a:cubicBezTo>
                  <a:pt x="57839" y="85825"/>
                  <a:pt x="63500" y="84667"/>
                  <a:pt x="66675" y="85725"/>
                </a:cubicBezTo>
                <a:cubicBezTo>
                  <a:pt x="76200" y="84667"/>
                  <a:pt x="86678" y="86836"/>
                  <a:pt x="95250" y="82550"/>
                </a:cubicBezTo>
                <a:cubicBezTo>
                  <a:pt x="98243" y="81053"/>
                  <a:pt x="88828" y="73837"/>
                  <a:pt x="92075" y="73025"/>
                </a:cubicBezTo>
                <a:cubicBezTo>
                  <a:pt x="109560" y="68654"/>
                  <a:pt x="128058" y="70908"/>
                  <a:pt x="146050" y="69850"/>
                </a:cubicBezTo>
                <a:cubicBezTo>
                  <a:pt x="160337" y="60325"/>
                  <a:pt x="164835" y="60854"/>
                  <a:pt x="171450" y="47625"/>
                </a:cubicBezTo>
                <a:cubicBezTo>
                  <a:pt x="172947" y="44632"/>
                  <a:pt x="173567" y="41275"/>
                  <a:pt x="174625" y="38100"/>
                </a:cubicBezTo>
                <a:cubicBezTo>
                  <a:pt x="171450" y="37042"/>
                  <a:pt x="168440" y="34716"/>
                  <a:pt x="165100" y="34925"/>
                </a:cubicBezTo>
                <a:cubicBezTo>
                  <a:pt x="151207" y="35793"/>
                  <a:pt x="113982" y="31432"/>
                  <a:pt x="123825" y="41275"/>
                </a:cubicBezTo>
                <a:cubicBezTo>
                  <a:pt x="127000" y="44450"/>
                  <a:pt x="130428" y="47391"/>
                  <a:pt x="133350" y="50800"/>
                </a:cubicBezTo>
                <a:cubicBezTo>
                  <a:pt x="141352" y="60135"/>
                  <a:pt x="141221" y="65192"/>
                  <a:pt x="152400" y="69850"/>
                </a:cubicBezTo>
                <a:cubicBezTo>
                  <a:pt x="161668" y="73712"/>
                  <a:pt x="171450" y="76200"/>
                  <a:pt x="180975" y="79375"/>
                </a:cubicBezTo>
                <a:cubicBezTo>
                  <a:pt x="210608" y="77258"/>
                  <a:pt x="240410" y="76827"/>
                  <a:pt x="269875" y="73025"/>
                </a:cubicBezTo>
                <a:cubicBezTo>
                  <a:pt x="273660" y="72537"/>
                  <a:pt x="277016" y="69655"/>
                  <a:pt x="279400" y="66675"/>
                </a:cubicBezTo>
                <a:cubicBezTo>
                  <a:pt x="281491" y="64062"/>
                  <a:pt x="281517" y="60325"/>
                  <a:pt x="282575" y="57150"/>
                </a:cubicBezTo>
                <a:cubicBezTo>
                  <a:pt x="277283" y="56092"/>
                  <a:pt x="271753" y="55870"/>
                  <a:pt x="266700" y="53975"/>
                </a:cubicBezTo>
                <a:cubicBezTo>
                  <a:pt x="263127" y="52635"/>
                  <a:pt x="260588" y="49332"/>
                  <a:pt x="257175" y="47625"/>
                </a:cubicBezTo>
                <a:cubicBezTo>
                  <a:pt x="254182" y="46128"/>
                  <a:pt x="250825" y="45508"/>
                  <a:pt x="247650" y="44450"/>
                </a:cubicBezTo>
                <a:cubicBezTo>
                  <a:pt x="250825" y="42333"/>
                  <a:pt x="253473" y="37175"/>
                  <a:pt x="257175" y="38100"/>
                </a:cubicBezTo>
                <a:cubicBezTo>
                  <a:pt x="260422" y="38912"/>
                  <a:pt x="259538" y="44378"/>
                  <a:pt x="260350" y="47625"/>
                </a:cubicBezTo>
                <a:cubicBezTo>
                  <a:pt x="261659" y="52860"/>
                  <a:pt x="262467" y="58208"/>
                  <a:pt x="263525" y="63500"/>
                </a:cubicBezTo>
                <a:cubicBezTo>
                  <a:pt x="273050" y="62442"/>
                  <a:pt x="282600" y="61592"/>
                  <a:pt x="292100" y="60325"/>
                </a:cubicBezTo>
                <a:cubicBezTo>
                  <a:pt x="318522" y="56802"/>
                  <a:pt x="302975" y="57150"/>
                  <a:pt x="317500" y="5715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ZoneTexte 43"/>
          <p:cNvSpPr txBox="1"/>
          <p:nvPr/>
        </p:nvSpPr>
        <p:spPr>
          <a:xfrm>
            <a:off x="6479625" y="6062663"/>
            <a:ext cx="32053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 smtClean="0"/>
              <a:t>CEA</a:t>
            </a:r>
            <a:endParaRPr lang="en-GB" sz="500" dirty="0"/>
          </a:p>
        </p:txBody>
      </p:sp>
      <p:sp>
        <p:nvSpPr>
          <p:cNvPr id="45" name="Forme libre 44"/>
          <p:cNvSpPr/>
          <p:nvPr/>
        </p:nvSpPr>
        <p:spPr>
          <a:xfrm>
            <a:off x="2173904" y="6203586"/>
            <a:ext cx="216024" cy="100912"/>
          </a:xfrm>
          <a:custGeom>
            <a:avLst/>
            <a:gdLst>
              <a:gd name="connsiteX0" fmla="*/ 38100 w 234950"/>
              <a:gd name="connsiteY0" fmla="*/ 172677 h 172677"/>
              <a:gd name="connsiteX1" fmla="*/ 34925 w 234950"/>
              <a:gd name="connsiteY1" fmla="*/ 147277 h 172677"/>
              <a:gd name="connsiteX2" fmla="*/ 31750 w 234950"/>
              <a:gd name="connsiteY2" fmla="*/ 128227 h 172677"/>
              <a:gd name="connsiteX3" fmla="*/ 28575 w 234950"/>
              <a:gd name="connsiteY3" fmla="*/ 39327 h 172677"/>
              <a:gd name="connsiteX4" fmla="*/ 22225 w 234950"/>
              <a:gd name="connsiteY4" fmla="*/ 48852 h 172677"/>
              <a:gd name="connsiteX5" fmla="*/ 15875 w 234950"/>
              <a:gd name="connsiteY5" fmla="*/ 67902 h 172677"/>
              <a:gd name="connsiteX6" fmla="*/ 0 w 234950"/>
              <a:gd name="connsiteY6" fmla="*/ 86952 h 172677"/>
              <a:gd name="connsiteX7" fmla="*/ 3175 w 234950"/>
              <a:gd name="connsiteY7" fmla="*/ 109177 h 172677"/>
              <a:gd name="connsiteX8" fmla="*/ 12700 w 234950"/>
              <a:gd name="connsiteY8" fmla="*/ 112352 h 172677"/>
              <a:gd name="connsiteX9" fmla="*/ 25400 w 234950"/>
              <a:gd name="connsiteY9" fmla="*/ 118702 h 172677"/>
              <a:gd name="connsiteX10" fmla="*/ 76200 w 234950"/>
              <a:gd name="connsiteY10" fmla="*/ 115527 h 172677"/>
              <a:gd name="connsiteX11" fmla="*/ 104775 w 234950"/>
              <a:gd name="connsiteY11" fmla="*/ 112352 h 172677"/>
              <a:gd name="connsiteX12" fmla="*/ 123825 w 234950"/>
              <a:gd name="connsiteY12" fmla="*/ 99652 h 172677"/>
              <a:gd name="connsiteX13" fmla="*/ 127000 w 234950"/>
              <a:gd name="connsiteY13" fmla="*/ 61552 h 172677"/>
              <a:gd name="connsiteX14" fmla="*/ 117475 w 234950"/>
              <a:gd name="connsiteY14" fmla="*/ 58377 h 172677"/>
              <a:gd name="connsiteX15" fmla="*/ 101600 w 234950"/>
              <a:gd name="connsiteY15" fmla="*/ 61552 h 172677"/>
              <a:gd name="connsiteX16" fmla="*/ 98425 w 234950"/>
              <a:gd name="connsiteY16" fmla="*/ 80602 h 172677"/>
              <a:gd name="connsiteX17" fmla="*/ 104775 w 234950"/>
              <a:gd name="connsiteY17" fmla="*/ 121877 h 172677"/>
              <a:gd name="connsiteX18" fmla="*/ 98425 w 234950"/>
              <a:gd name="connsiteY18" fmla="*/ 96477 h 172677"/>
              <a:gd name="connsiteX19" fmla="*/ 85725 w 234950"/>
              <a:gd name="connsiteY19" fmla="*/ 67902 h 172677"/>
              <a:gd name="connsiteX20" fmla="*/ 82550 w 234950"/>
              <a:gd name="connsiteY20" fmla="*/ 45677 h 172677"/>
              <a:gd name="connsiteX21" fmla="*/ 76200 w 234950"/>
              <a:gd name="connsiteY21" fmla="*/ 7577 h 172677"/>
              <a:gd name="connsiteX22" fmla="*/ 130175 w 234950"/>
              <a:gd name="connsiteY22" fmla="*/ 7577 h 172677"/>
              <a:gd name="connsiteX23" fmla="*/ 234950 w 234950"/>
              <a:gd name="connsiteY23" fmla="*/ 7577 h 17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" h="172677">
                <a:moveTo>
                  <a:pt x="38100" y="172677"/>
                </a:moveTo>
                <a:cubicBezTo>
                  <a:pt x="37042" y="164210"/>
                  <a:pt x="36132" y="155724"/>
                  <a:pt x="34925" y="147277"/>
                </a:cubicBezTo>
                <a:cubicBezTo>
                  <a:pt x="34015" y="140904"/>
                  <a:pt x="32128" y="134653"/>
                  <a:pt x="31750" y="128227"/>
                </a:cubicBezTo>
                <a:cubicBezTo>
                  <a:pt x="30009" y="98626"/>
                  <a:pt x="29633" y="68960"/>
                  <a:pt x="28575" y="39327"/>
                </a:cubicBezTo>
                <a:cubicBezTo>
                  <a:pt x="26458" y="42502"/>
                  <a:pt x="23775" y="45365"/>
                  <a:pt x="22225" y="48852"/>
                </a:cubicBezTo>
                <a:cubicBezTo>
                  <a:pt x="19507" y="54969"/>
                  <a:pt x="19588" y="62333"/>
                  <a:pt x="15875" y="67902"/>
                </a:cubicBezTo>
                <a:cubicBezTo>
                  <a:pt x="7034" y="81163"/>
                  <a:pt x="12223" y="74729"/>
                  <a:pt x="0" y="86952"/>
                </a:cubicBezTo>
                <a:cubicBezTo>
                  <a:pt x="1058" y="94360"/>
                  <a:pt x="-172" y="102484"/>
                  <a:pt x="3175" y="109177"/>
                </a:cubicBezTo>
                <a:cubicBezTo>
                  <a:pt x="4672" y="112170"/>
                  <a:pt x="9624" y="111034"/>
                  <a:pt x="12700" y="112352"/>
                </a:cubicBezTo>
                <a:cubicBezTo>
                  <a:pt x="17050" y="114216"/>
                  <a:pt x="21167" y="116585"/>
                  <a:pt x="25400" y="118702"/>
                </a:cubicBezTo>
                <a:lnTo>
                  <a:pt x="76200" y="115527"/>
                </a:lnTo>
                <a:cubicBezTo>
                  <a:pt x="85753" y="114763"/>
                  <a:pt x="95683" y="115383"/>
                  <a:pt x="104775" y="112352"/>
                </a:cubicBezTo>
                <a:cubicBezTo>
                  <a:pt x="112015" y="109939"/>
                  <a:pt x="123825" y="99652"/>
                  <a:pt x="123825" y="99652"/>
                </a:cubicBezTo>
                <a:cubicBezTo>
                  <a:pt x="133164" y="85643"/>
                  <a:pt x="136441" y="85153"/>
                  <a:pt x="127000" y="61552"/>
                </a:cubicBezTo>
                <a:cubicBezTo>
                  <a:pt x="125757" y="58445"/>
                  <a:pt x="120650" y="59435"/>
                  <a:pt x="117475" y="58377"/>
                </a:cubicBezTo>
                <a:cubicBezTo>
                  <a:pt x="112183" y="59435"/>
                  <a:pt x="105112" y="57455"/>
                  <a:pt x="101600" y="61552"/>
                </a:cubicBezTo>
                <a:cubicBezTo>
                  <a:pt x="97410" y="66440"/>
                  <a:pt x="98087" y="74173"/>
                  <a:pt x="98425" y="80602"/>
                </a:cubicBezTo>
                <a:cubicBezTo>
                  <a:pt x="99157" y="94503"/>
                  <a:pt x="104775" y="107957"/>
                  <a:pt x="104775" y="121877"/>
                </a:cubicBezTo>
                <a:cubicBezTo>
                  <a:pt x="104775" y="130604"/>
                  <a:pt x="100823" y="104868"/>
                  <a:pt x="98425" y="96477"/>
                </a:cubicBezTo>
                <a:cubicBezTo>
                  <a:pt x="92757" y="76641"/>
                  <a:pt x="94711" y="81381"/>
                  <a:pt x="85725" y="67902"/>
                </a:cubicBezTo>
                <a:cubicBezTo>
                  <a:pt x="84667" y="60494"/>
                  <a:pt x="83478" y="53103"/>
                  <a:pt x="82550" y="45677"/>
                </a:cubicBezTo>
                <a:cubicBezTo>
                  <a:pt x="78296" y="11649"/>
                  <a:pt x="82653" y="26937"/>
                  <a:pt x="76200" y="7577"/>
                </a:cubicBezTo>
                <a:cubicBezTo>
                  <a:pt x="99917" y="-8235"/>
                  <a:pt x="75127" y="5235"/>
                  <a:pt x="130175" y="7577"/>
                </a:cubicBezTo>
                <a:cubicBezTo>
                  <a:pt x="165068" y="9062"/>
                  <a:pt x="200025" y="7577"/>
                  <a:pt x="234950" y="7577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ZoneTexte 45"/>
          <p:cNvSpPr txBox="1"/>
          <p:nvPr/>
        </p:nvSpPr>
        <p:spPr>
          <a:xfrm>
            <a:off x="1979628" y="6058195"/>
            <a:ext cx="6468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 smtClean="0"/>
              <a:t>Manufacturer</a:t>
            </a:r>
            <a:endParaRPr lang="en-GB" sz="500" dirty="0"/>
          </a:p>
        </p:txBody>
      </p:sp>
      <p:sp>
        <p:nvSpPr>
          <p:cNvPr id="47" name="Forme libre 46"/>
          <p:cNvSpPr/>
          <p:nvPr/>
        </p:nvSpPr>
        <p:spPr>
          <a:xfrm>
            <a:off x="6145209" y="6203586"/>
            <a:ext cx="216024" cy="100912"/>
          </a:xfrm>
          <a:custGeom>
            <a:avLst/>
            <a:gdLst>
              <a:gd name="connsiteX0" fmla="*/ 38100 w 234950"/>
              <a:gd name="connsiteY0" fmla="*/ 172677 h 172677"/>
              <a:gd name="connsiteX1" fmla="*/ 34925 w 234950"/>
              <a:gd name="connsiteY1" fmla="*/ 147277 h 172677"/>
              <a:gd name="connsiteX2" fmla="*/ 31750 w 234950"/>
              <a:gd name="connsiteY2" fmla="*/ 128227 h 172677"/>
              <a:gd name="connsiteX3" fmla="*/ 28575 w 234950"/>
              <a:gd name="connsiteY3" fmla="*/ 39327 h 172677"/>
              <a:gd name="connsiteX4" fmla="*/ 22225 w 234950"/>
              <a:gd name="connsiteY4" fmla="*/ 48852 h 172677"/>
              <a:gd name="connsiteX5" fmla="*/ 15875 w 234950"/>
              <a:gd name="connsiteY5" fmla="*/ 67902 h 172677"/>
              <a:gd name="connsiteX6" fmla="*/ 0 w 234950"/>
              <a:gd name="connsiteY6" fmla="*/ 86952 h 172677"/>
              <a:gd name="connsiteX7" fmla="*/ 3175 w 234950"/>
              <a:gd name="connsiteY7" fmla="*/ 109177 h 172677"/>
              <a:gd name="connsiteX8" fmla="*/ 12700 w 234950"/>
              <a:gd name="connsiteY8" fmla="*/ 112352 h 172677"/>
              <a:gd name="connsiteX9" fmla="*/ 25400 w 234950"/>
              <a:gd name="connsiteY9" fmla="*/ 118702 h 172677"/>
              <a:gd name="connsiteX10" fmla="*/ 76200 w 234950"/>
              <a:gd name="connsiteY10" fmla="*/ 115527 h 172677"/>
              <a:gd name="connsiteX11" fmla="*/ 104775 w 234950"/>
              <a:gd name="connsiteY11" fmla="*/ 112352 h 172677"/>
              <a:gd name="connsiteX12" fmla="*/ 123825 w 234950"/>
              <a:gd name="connsiteY12" fmla="*/ 99652 h 172677"/>
              <a:gd name="connsiteX13" fmla="*/ 127000 w 234950"/>
              <a:gd name="connsiteY13" fmla="*/ 61552 h 172677"/>
              <a:gd name="connsiteX14" fmla="*/ 117475 w 234950"/>
              <a:gd name="connsiteY14" fmla="*/ 58377 h 172677"/>
              <a:gd name="connsiteX15" fmla="*/ 101600 w 234950"/>
              <a:gd name="connsiteY15" fmla="*/ 61552 h 172677"/>
              <a:gd name="connsiteX16" fmla="*/ 98425 w 234950"/>
              <a:gd name="connsiteY16" fmla="*/ 80602 h 172677"/>
              <a:gd name="connsiteX17" fmla="*/ 104775 w 234950"/>
              <a:gd name="connsiteY17" fmla="*/ 121877 h 172677"/>
              <a:gd name="connsiteX18" fmla="*/ 98425 w 234950"/>
              <a:gd name="connsiteY18" fmla="*/ 96477 h 172677"/>
              <a:gd name="connsiteX19" fmla="*/ 85725 w 234950"/>
              <a:gd name="connsiteY19" fmla="*/ 67902 h 172677"/>
              <a:gd name="connsiteX20" fmla="*/ 82550 w 234950"/>
              <a:gd name="connsiteY20" fmla="*/ 45677 h 172677"/>
              <a:gd name="connsiteX21" fmla="*/ 76200 w 234950"/>
              <a:gd name="connsiteY21" fmla="*/ 7577 h 172677"/>
              <a:gd name="connsiteX22" fmla="*/ 130175 w 234950"/>
              <a:gd name="connsiteY22" fmla="*/ 7577 h 172677"/>
              <a:gd name="connsiteX23" fmla="*/ 234950 w 234950"/>
              <a:gd name="connsiteY23" fmla="*/ 7577 h 17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" h="172677">
                <a:moveTo>
                  <a:pt x="38100" y="172677"/>
                </a:moveTo>
                <a:cubicBezTo>
                  <a:pt x="37042" y="164210"/>
                  <a:pt x="36132" y="155724"/>
                  <a:pt x="34925" y="147277"/>
                </a:cubicBezTo>
                <a:cubicBezTo>
                  <a:pt x="34015" y="140904"/>
                  <a:pt x="32128" y="134653"/>
                  <a:pt x="31750" y="128227"/>
                </a:cubicBezTo>
                <a:cubicBezTo>
                  <a:pt x="30009" y="98626"/>
                  <a:pt x="29633" y="68960"/>
                  <a:pt x="28575" y="39327"/>
                </a:cubicBezTo>
                <a:cubicBezTo>
                  <a:pt x="26458" y="42502"/>
                  <a:pt x="23775" y="45365"/>
                  <a:pt x="22225" y="48852"/>
                </a:cubicBezTo>
                <a:cubicBezTo>
                  <a:pt x="19507" y="54969"/>
                  <a:pt x="19588" y="62333"/>
                  <a:pt x="15875" y="67902"/>
                </a:cubicBezTo>
                <a:cubicBezTo>
                  <a:pt x="7034" y="81163"/>
                  <a:pt x="12223" y="74729"/>
                  <a:pt x="0" y="86952"/>
                </a:cubicBezTo>
                <a:cubicBezTo>
                  <a:pt x="1058" y="94360"/>
                  <a:pt x="-172" y="102484"/>
                  <a:pt x="3175" y="109177"/>
                </a:cubicBezTo>
                <a:cubicBezTo>
                  <a:pt x="4672" y="112170"/>
                  <a:pt x="9624" y="111034"/>
                  <a:pt x="12700" y="112352"/>
                </a:cubicBezTo>
                <a:cubicBezTo>
                  <a:pt x="17050" y="114216"/>
                  <a:pt x="21167" y="116585"/>
                  <a:pt x="25400" y="118702"/>
                </a:cubicBezTo>
                <a:lnTo>
                  <a:pt x="76200" y="115527"/>
                </a:lnTo>
                <a:cubicBezTo>
                  <a:pt x="85753" y="114763"/>
                  <a:pt x="95683" y="115383"/>
                  <a:pt x="104775" y="112352"/>
                </a:cubicBezTo>
                <a:cubicBezTo>
                  <a:pt x="112015" y="109939"/>
                  <a:pt x="123825" y="99652"/>
                  <a:pt x="123825" y="99652"/>
                </a:cubicBezTo>
                <a:cubicBezTo>
                  <a:pt x="133164" y="85643"/>
                  <a:pt x="136441" y="85153"/>
                  <a:pt x="127000" y="61552"/>
                </a:cubicBezTo>
                <a:cubicBezTo>
                  <a:pt x="125757" y="58445"/>
                  <a:pt x="120650" y="59435"/>
                  <a:pt x="117475" y="58377"/>
                </a:cubicBezTo>
                <a:cubicBezTo>
                  <a:pt x="112183" y="59435"/>
                  <a:pt x="105112" y="57455"/>
                  <a:pt x="101600" y="61552"/>
                </a:cubicBezTo>
                <a:cubicBezTo>
                  <a:pt x="97410" y="66440"/>
                  <a:pt x="98087" y="74173"/>
                  <a:pt x="98425" y="80602"/>
                </a:cubicBezTo>
                <a:cubicBezTo>
                  <a:pt x="99157" y="94503"/>
                  <a:pt x="104775" y="107957"/>
                  <a:pt x="104775" y="121877"/>
                </a:cubicBezTo>
                <a:cubicBezTo>
                  <a:pt x="104775" y="130604"/>
                  <a:pt x="100823" y="104868"/>
                  <a:pt x="98425" y="96477"/>
                </a:cubicBezTo>
                <a:cubicBezTo>
                  <a:pt x="92757" y="76641"/>
                  <a:pt x="94711" y="81381"/>
                  <a:pt x="85725" y="67902"/>
                </a:cubicBezTo>
                <a:cubicBezTo>
                  <a:pt x="84667" y="60494"/>
                  <a:pt x="83478" y="53103"/>
                  <a:pt x="82550" y="45677"/>
                </a:cubicBezTo>
                <a:cubicBezTo>
                  <a:pt x="78296" y="11649"/>
                  <a:pt x="82653" y="26937"/>
                  <a:pt x="76200" y="7577"/>
                </a:cubicBezTo>
                <a:cubicBezTo>
                  <a:pt x="99917" y="-8235"/>
                  <a:pt x="75127" y="5235"/>
                  <a:pt x="130175" y="7577"/>
                </a:cubicBezTo>
                <a:cubicBezTo>
                  <a:pt x="165068" y="9062"/>
                  <a:pt x="200025" y="7577"/>
                  <a:pt x="234950" y="7577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ZoneTexte 47"/>
          <p:cNvSpPr txBox="1"/>
          <p:nvPr/>
        </p:nvSpPr>
        <p:spPr>
          <a:xfrm>
            <a:off x="5950933" y="6058195"/>
            <a:ext cx="6468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 smtClean="0"/>
              <a:t>Manufacturer</a:t>
            </a:r>
            <a:endParaRPr lang="en-GB" sz="500" dirty="0"/>
          </a:p>
        </p:txBody>
      </p:sp>
      <p:grpSp>
        <p:nvGrpSpPr>
          <p:cNvPr id="49" name="Groupe 48"/>
          <p:cNvGrpSpPr/>
          <p:nvPr/>
        </p:nvGrpSpPr>
        <p:grpSpPr>
          <a:xfrm>
            <a:off x="7200693" y="4389995"/>
            <a:ext cx="1635088" cy="1879663"/>
            <a:chOff x="7269914" y="2964035"/>
            <a:chExt cx="1772597" cy="2582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9913" y="4443751"/>
              <a:ext cx="1768479" cy="1102352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4675" y="2964035"/>
              <a:ext cx="1767836" cy="1484982"/>
            </a:xfrm>
            <a:prstGeom prst="rect">
              <a:avLst/>
            </a:prstGeom>
          </p:spPr>
        </p:pic>
      </p:grpSp>
      <p:sp>
        <p:nvSpPr>
          <p:cNvPr id="50" name="ZoneTexte 49"/>
          <p:cNvSpPr txBox="1"/>
          <p:nvPr/>
        </p:nvSpPr>
        <p:spPr>
          <a:xfrm>
            <a:off x="7469100" y="2689756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(After ESS Acceptance – System Acceptance Review)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45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886647" y="4351254"/>
            <a:ext cx="2740571" cy="9361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Quality</a:t>
            </a:r>
            <a:r>
              <a:rPr lang="fr-FR" dirty="0" smtClean="0"/>
              <a:t> assurance &amp; </a:t>
            </a:r>
            <a:r>
              <a:rPr lang="fr-FR" dirty="0" err="1" smtClean="0"/>
              <a:t>Quality</a:t>
            </a:r>
            <a:r>
              <a:rPr lang="fr-FR" dirty="0" smtClean="0"/>
              <a:t> control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QA </a:t>
            </a:r>
            <a:r>
              <a:rPr lang="fr-FR" dirty="0"/>
              <a:t>– QC </a:t>
            </a:r>
            <a:r>
              <a:rPr lang="fr-FR" dirty="0" smtClean="0"/>
              <a:t>-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46353" y="1514441"/>
            <a:ext cx="2592288" cy="158090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err="1" smtClean="0"/>
              <a:t>Industry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261342" y="1514441"/>
            <a:ext cx="2974410" cy="158090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CEA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261342" y="4946717"/>
            <a:ext cx="2974410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ESS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3068751" y="1806456"/>
            <a:ext cx="2016224" cy="1224136"/>
          </a:xfrm>
          <a:prstGeom prst="rightArrow">
            <a:avLst>
              <a:gd name="adj1" fmla="val 50000"/>
              <a:gd name="adj2" fmla="val 4314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987823" y="2137421"/>
            <a:ext cx="1888515" cy="583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Component production data // </a:t>
            </a:r>
            <a:r>
              <a:rPr lang="fr-FR" sz="1200" dirty="0" err="1" smtClean="0"/>
              <a:t>Manufacturing</a:t>
            </a:r>
            <a:r>
              <a:rPr lang="fr-FR" sz="1200" dirty="0" smtClean="0"/>
              <a:t> </a:t>
            </a:r>
            <a:r>
              <a:rPr lang="fr-FR" sz="1200" dirty="0" err="1" smtClean="0"/>
              <a:t>folder</a:t>
            </a:r>
            <a:endParaRPr lang="fr-FR" sz="1200" dirty="0"/>
          </a:p>
        </p:txBody>
      </p:sp>
      <p:sp>
        <p:nvSpPr>
          <p:cNvPr id="17" name="Flèche vers le bas 16"/>
          <p:cNvSpPr/>
          <p:nvPr/>
        </p:nvSpPr>
        <p:spPr>
          <a:xfrm>
            <a:off x="6899633" y="3154270"/>
            <a:ext cx="427060" cy="1719734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764720" y="3063807"/>
            <a:ext cx="1310066" cy="722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Documents for </a:t>
            </a:r>
            <a:r>
              <a:rPr lang="fr-FR" sz="1200" dirty="0" err="1" smtClean="0">
                <a:solidFill>
                  <a:schemeClr val="tx1"/>
                </a:solidFill>
              </a:rPr>
              <a:t>cryomodule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acceptance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876339" y="5480620"/>
            <a:ext cx="1872208" cy="515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CHESS</a:t>
            </a:r>
          </a:p>
          <a:p>
            <a:pPr marL="171450" indent="-171450" algn="ctr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DOORS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813171" y="2833310"/>
            <a:ext cx="1375113" cy="515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Documents for component </a:t>
            </a:r>
            <a:r>
              <a:rPr lang="en-GB" sz="1200" dirty="0" smtClean="0">
                <a:solidFill>
                  <a:schemeClr val="tx1"/>
                </a:solidFill>
              </a:rPr>
              <a:t>acceptance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200143" y="2030796"/>
            <a:ext cx="300539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Tests, component preparation, assembly, shipment</a:t>
            </a:r>
            <a:endParaRPr lang="en-GB" sz="14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90369" y="2070309"/>
            <a:ext cx="230425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Manufacturing</a:t>
            </a:r>
            <a:r>
              <a:rPr lang="fr-FR" sz="1400" dirty="0" smtClean="0"/>
              <a:t>, tests and </a:t>
            </a:r>
            <a:r>
              <a:rPr lang="fr-FR" sz="1400" dirty="0" err="1" smtClean="0"/>
              <a:t>controls</a:t>
            </a:r>
            <a:endParaRPr lang="fr-FR" sz="1400" dirty="0"/>
          </a:p>
        </p:txBody>
      </p:sp>
      <p:sp>
        <p:nvSpPr>
          <p:cNvPr id="11" name="Flèche gauche 10"/>
          <p:cNvSpPr/>
          <p:nvPr/>
        </p:nvSpPr>
        <p:spPr>
          <a:xfrm>
            <a:off x="2708515" y="1639269"/>
            <a:ext cx="2718858" cy="221645"/>
          </a:xfrm>
          <a:prstGeom prst="lef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gauche 25"/>
          <p:cNvSpPr/>
          <p:nvPr/>
        </p:nvSpPr>
        <p:spPr>
          <a:xfrm rot="5400000">
            <a:off x="6566219" y="4011715"/>
            <a:ext cx="1930914" cy="216024"/>
          </a:xfrm>
          <a:prstGeom prst="lef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15816" y="139303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accent4"/>
                </a:solidFill>
              </a:rPr>
              <a:t>Requirements</a:t>
            </a:r>
            <a:r>
              <a:rPr lang="fr-FR" sz="1400" dirty="0" smtClean="0">
                <a:solidFill>
                  <a:schemeClr val="accent4"/>
                </a:solidFill>
              </a:rPr>
              <a:t> (CEA&amp;ESS)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386492" y="3556449"/>
            <a:ext cx="16380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accent4"/>
                </a:solidFill>
              </a:rPr>
              <a:t>Requirements</a:t>
            </a:r>
            <a:endParaRPr lang="fr-FR" sz="1400" dirty="0" smtClean="0">
              <a:solidFill>
                <a:schemeClr val="accent4"/>
              </a:solidFill>
            </a:endParaRPr>
          </a:p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(ESS)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21124930">
            <a:off x="4846735" y="4353303"/>
            <a:ext cx="985070" cy="29115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16200000">
            <a:off x="3695749" y="3585787"/>
            <a:ext cx="985070" cy="29115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4294185" y="3511821"/>
            <a:ext cx="1411098" cy="807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 smtClean="0">
                <a:solidFill>
                  <a:srgbClr val="00B050"/>
                </a:solidFill>
              </a:rPr>
              <a:t>To manage and ensure the compliance with the requirements</a:t>
            </a:r>
            <a:endParaRPr lang="en-GB" sz="1200" i="1" dirty="0">
              <a:solidFill>
                <a:srgbClr val="00B050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8495133">
            <a:off x="5059873" y="2962043"/>
            <a:ext cx="749545" cy="34528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913920" y="3949030"/>
            <a:ext cx="903258" cy="3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NC/CR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804248" y="3972100"/>
            <a:ext cx="0" cy="37915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6914520" y="3923714"/>
            <a:ext cx="5282" cy="40647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3645482" y="949129"/>
            <a:ext cx="903258" cy="3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NC/CR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4014035" y="1373518"/>
            <a:ext cx="460215" cy="201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3867152" y="1311854"/>
            <a:ext cx="548971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4" grpId="0" animBg="1"/>
      <p:bldP spid="35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41" name="Espace réservé du contenu 4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DSM	</a:t>
            </a:r>
            <a:br>
              <a:rPr lang="fr-FR" dirty="0" smtClean="0"/>
            </a:br>
            <a:r>
              <a:rPr lang="fr-FR" dirty="0" err="1" smtClean="0"/>
              <a:t>Irfu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(0)1 69 08 xx </a:t>
            </a:r>
            <a:r>
              <a:rPr lang="fr-FR" dirty="0" err="1" smtClean="0"/>
              <a:t>xx</a:t>
            </a:r>
            <a:r>
              <a:rPr lang="fr-FR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F. +33 (0)1 69 08 99 89</a:t>
            </a:r>
          </a:p>
          <a:p>
            <a:pPr lvl="1"/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</a:t>
            </a:r>
            <a:r>
              <a:rPr lang="fr-FR" dirty="0" err="1" smtClean="0"/>
              <a:t>Irfu</a:t>
            </a:r>
            <a:r>
              <a:rPr lang="fr-FR" dirty="0" smtClean="0"/>
              <a:t> projet ESS | 04/04/2017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smtClean="0"/>
              <a:t>Assurance  </a:t>
            </a:r>
            <a:r>
              <a:rPr lang="fr-FR" dirty="0"/>
              <a:t>- /</a:t>
            </a:r>
            <a:br>
              <a:rPr lang="fr-FR" dirty="0"/>
            </a:br>
            <a:r>
              <a:rPr lang="fr-FR" sz="1800" dirty="0"/>
              <a:t>documentation at </a:t>
            </a:r>
            <a:r>
              <a:rPr lang="fr-FR" sz="1800" dirty="0" err="1"/>
              <a:t>cea</a:t>
            </a:r>
            <a:endParaRPr lang="fr-FR" sz="2000" dirty="0"/>
          </a:p>
        </p:txBody>
      </p:sp>
      <p:sp>
        <p:nvSpPr>
          <p:cNvPr id="8" name="Ellipse 7"/>
          <p:cNvSpPr/>
          <p:nvPr/>
        </p:nvSpPr>
        <p:spPr>
          <a:xfrm>
            <a:off x="323528" y="1287620"/>
            <a:ext cx="2582125" cy="125493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How to manage the  documentation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905653" y="3796931"/>
            <a:ext cx="2328825" cy="119110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/>
              <a:t>CAD </a:t>
            </a:r>
            <a:r>
              <a:rPr lang="fr-FR" dirty="0" err="1" smtClean="0"/>
              <a:t>drawings</a:t>
            </a:r>
            <a:r>
              <a:rPr lang="fr-FR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CEA and IPNO </a:t>
            </a:r>
            <a:r>
              <a:rPr lang="fr-FR" sz="1400" dirty="0" err="1" smtClean="0"/>
              <a:t>mechanical</a:t>
            </a:r>
            <a:r>
              <a:rPr lang="fr-FR" sz="1400" dirty="0" smtClean="0"/>
              <a:t> design offices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4170185" y="2649262"/>
            <a:ext cx="2418039" cy="119077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err="1">
                <a:solidFill>
                  <a:schemeClr val="dk1"/>
                </a:solidFill>
              </a:rPr>
              <a:t>Manufacturing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dirty="0" smtClean="0">
                <a:solidFill>
                  <a:schemeClr val="dk1"/>
                </a:solidFill>
              </a:rPr>
              <a:t>documents </a:t>
            </a:r>
            <a:r>
              <a:rPr lang="fr-FR" sz="1400" dirty="0" smtClean="0">
                <a:solidFill>
                  <a:schemeClr val="dk1"/>
                </a:solidFill>
              </a:rPr>
              <a:t>(</a:t>
            </a:r>
            <a:r>
              <a:rPr lang="fr-FR" sz="1400" dirty="0" err="1" smtClean="0">
                <a:solidFill>
                  <a:schemeClr val="dk1"/>
                </a:solidFill>
              </a:rPr>
              <a:t>from</a:t>
            </a:r>
            <a:r>
              <a:rPr lang="fr-FR" sz="1400" dirty="0" smtClean="0">
                <a:solidFill>
                  <a:schemeClr val="dk1"/>
                </a:solidFill>
              </a:rPr>
              <a:t> </a:t>
            </a:r>
            <a:r>
              <a:rPr lang="fr-FR" sz="1400" dirty="0" err="1" smtClean="0">
                <a:solidFill>
                  <a:schemeClr val="dk1"/>
                </a:solidFill>
              </a:rPr>
              <a:t>manufacturers</a:t>
            </a:r>
            <a:r>
              <a:rPr lang="fr-FR" sz="1400" dirty="0" smtClean="0">
                <a:solidFill>
                  <a:schemeClr val="dk1"/>
                </a:solidFill>
              </a:rPr>
              <a:t>)</a:t>
            </a:r>
            <a:endParaRPr lang="fr-FR" sz="1400" dirty="0">
              <a:solidFill>
                <a:schemeClr val="dk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464546" y="1287620"/>
            <a:ext cx="2122655" cy="114614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ESS-I</a:t>
            </a:r>
            <a:r>
              <a:rPr lang="fr-FR" dirty="0" smtClean="0">
                <a:solidFill>
                  <a:schemeClr val="dk1"/>
                </a:solidFill>
              </a:rPr>
              <a:t> documents</a:t>
            </a:r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5536" y="4005064"/>
            <a:ext cx="2376264" cy="115212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dk1"/>
                </a:solidFill>
              </a:rPr>
              <a:t>Document </a:t>
            </a:r>
            <a:r>
              <a:rPr lang="fr-FR" dirty="0" err="1" smtClean="0">
                <a:solidFill>
                  <a:schemeClr val="dk1"/>
                </a:solidFill>
              </a:rPr>
              <a:t>delivered</a:t>
            </a:r>
            <a:r>
              <a:rPr lang="fr-FR" dirty="0" smtClean="0">
                <a:solidFill>
                  <a:schemeClr val="dk1"/>
                </a:solidFill>
              </a:rPr>
              <a:t> </a:t>
            </a:r>
            <a:r>
              <a:rPr lang="fr-FR" dirty="0">
                <a:solidFill>
                  <a:schemeClr val="dk1"/>
                </a:solidFill>
              </a:rPr>
              <a:t>to ESS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3203848" y="1844824"/>
            <a:ext cx="1076000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460588">
            <a:off x="2984514" y="2552226"/>
            <a:ext cx="1076000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3426732">
            <a:off x="2300652" y="3178492"/>
            <a:ext cx="1076000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5400000">
            <a:off x="1077279" y="3274364"/>
            <a:ext cx="1076000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3311484">
            <a:off x="4247873" y="5165433"/>
            <a:ext cx="834595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046816" y="5652537"/>
            <a:ext cx="263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Managed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an </a:t>
            </a:r>
            <a:r>
              <a:rPr lang="fr-FR" sz="1600" dirty="0" err="1" smtClean="0"/>
              <a:t>internal</a:t>
            </a:r>
            <a:r>
              <a:rPr lang="fr-FR" sz="1600" dirty="0" smtClean="0"/>
              <a:t> web application (</a:t>
            </a:r>
            <a:r>
              <a:rPr lang="fr-FR" sz="1600" dirty="0" err="1" smtClean="0"/>
              <a:t>from</a:t>
            </a:r>
            <a:r>
              <a:rPr lang="fr-FR" sz="1600" dirty="0" smtClean="0"/>
              <a:t> CEA)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452320" y="2236512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Managed</a:t>
            </a:r>
            <a:r>
              <a:rPr lang="fr-FR" sz="1600" dirty="0" smtClean="0"/>
              <a:t> in CEA Data Management System (i2i)</a:t>
            </a:r>
            <a:endParaRPr lang="fr-FR" sz="1600" dirty="0"/>
          </a:p>
        </p:txBody>
      </p:sp>
      <p:sp>
        <p:nvSpPr>
          <p:cNvPr id="20" name="Flèche droite 19"/>
          <p:cNvSpPr/>
          <p:nvPr/>
        </p:nvSpPr>
        <p:spPr>
          <a:xfrm>
            <a:off x="6814300" y="2434539"/>
            <a:ext cx="710028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enthèse fermante 21"/>
          <p:cNvSpPr/>
          <p:nvPr/>
        </p:nvSpPr>
        <p:spPr>
          <a:xfrm>
            <a:off x="6477538" y="1376772"/>
            <a:ext cx="231180" cy="2463262"/>
          </a:xfrm>
          <a:prstGeom prst="rightBracket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95536" y="5940569"/>
            <a:ext cx="237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Managed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CHESS</a:t>
            </a:r>
            <a:endParaRPr lang="fr-FR" sz="1600" dirty="0"/>
          </a:p>
        </p:txBody>
      </p:sp>
      <p:sp>
        <p:nvSpPr>
          <p:cNvPr id="24" name="Flèche droite 23"/>
          <p:cNvSpPr/>
          <p:nvPr/>
        </p:nvSpPr>
        <p:spPr>
          <a:xfrm rot="5400000">
            <a:off x="1261737" y="5471629"/>
            <a:ext cx="643863" cy="216024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Espace réservé du contenu 7"/>
          <p:cNvPicPr>
            <a:picLocks noGrp="1"/>
          </p:cNvPicPr>
          <p:nvPr>
            <p:ph sz="quarter" idx="4294967295"/>
          </p:nvPr>
        </p:nvPicPr>
        <p:blipFill rotWithShape="1">
          <a:blip r:embed="rId3"/>
          <a:srcRect l="92873" b="76599"/>
          <a:stretch/>
        </p:blipFill>
        <p:spPr>
          <a:xfrm>
            <a:off x="5039393" y="4221087"/>
            <a:ext cx="444640" cy="360041"/>
          </a:xfrm>
          <a:prstGeom prst="rect">
            <a:avLst/>
          </a:prstGeom>
        </p:spPr>
      </p:pic>
      <p:pic>
        <p:nvPicPr>
          <p:cNvPr id="25" name="Image 24" descr="\\Dapdc5\abruniqu\My Documents\My Pictures\CEA_Saclay_logotyp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45" y="4641376"/>
            <a:ext cx="395033" cy="38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21" y="6258745"/>
            <a:ext cx="568893" cy="547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0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2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 of the NCR / Cr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7799" y="1428609"/>
            <a:ext cx="6660000" cy="73866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FF0000"/>
                </a:solidFill>
                <a:latin typeface="ArialMT"/>
              </a:rPr>
              <a:t>L1 :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NCR or CR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that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will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affect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internal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interfaces, performances and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functional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requirements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without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an impact at the ESS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level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.</a:t>
            </a:r>
          </a:p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Actions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implemented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after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the </a:t>
            </a:r>
            <a:r>
              <a:rPr lang="fr-FR" sz="1400" b="1" dirty="0">
                <a:solidFill>
                  <a:srgbClr val="666666"/>
                </a:solidFill>
                <a:latin typeface="ArialMT"/>
              </a:rPr>
              <a:t>CEA </a:t>
            </a:r>
            <a:r>
              <a:rPr lang="fr-FR" sz="1400" b="1" dirty="0" err="1" smtClean="0">
                <a:solidFill>
                  <a:srgbClr val="666666"/>
                </a:solidFill>
                <a:latin typeface="ArialMT"/>
              </a:rPr>
              <a:t>approval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.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M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26984" y="2457782"/>
            <a:ext cx="6660000" cy="11695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FF0000"/>
                </a:solidFill>
                <a:latin typeface="ArialMT"/>
              </a:rPr>
              <a:t>L2 </a:t>
            </a:r>
            <a:r>
              <a:rPr lang="fr-FR" sz="1400" b="1" dirty="0" smtClean="0">
                <a:solidFill>
                  <a:srgbClr val="FF0000"/>
                </a:solidFill>
                <a:latin typeface="ArialMT"/>
              </a:rPr>
              <a:t>: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NCR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or CR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that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will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affect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interfaces,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safety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,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lifetime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, performances,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functional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requirements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with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an impact at ESS </a:t>
            </a:r>
            <a:r>
              <a:rPr lang="fr-F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level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.</a:t>
            </a:r>
          </a:p>
          <a:p>
            <a:pPr algn="just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MT"/>
            </a:endParaRPr>
          </a:p>
          <a:p>
            <a:pPr algn="just"/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After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corrective actions,  the item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is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compliant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to all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specified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requirements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.</a:t>
            </a:r>
          </a:p>
          <a:p>
            <a:pPr algn="just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Actions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implemented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after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the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CEA </a:t>
            </a:r>
            <a:r>
              <a:rPr lang="fr-F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approval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26984" y="4221088"/>
            <a:ext cx="6660000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FF0000"/>
                </a:solidFill>
                <a:latin typeface="ArialMT"/>
              </a:rPr>
              <a:t>L3 : </a:t>
            </a:r>
            <a:r>
              <a:rPr lang="fr-FR" sz="1400" dirty="0" smtClean="0">
                <a:solidFill>
                  <a:srgbClr val="666666"/>
                </a:solidFill>
                <a:latin typeface="ArialMT"/>
              </a:rPr>
              <a:t>NCR</a:t>
            </a:r>
            <a:r>
              <a:rPr lang="fr-FR" sz="1400" b="1" dirty="0" smtClean="0">
                <a:solidFill>
                  <a:srgbClr val="FF0000"/>
                </a:solidFill>
                <a:latin typeface="ArialMT"/>
              </a:rPr>
              <a:t>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or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CR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that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will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affect interfaces,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safety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lifetime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, performances,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functional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requirements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with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an impact at ESS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level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.</a:t>
            </a:r>
          </a:p>
          <a:p>
            <a:pPr algn="just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MT"/>
            </a:endParaRPr>
          </a:p>
          <a:p>
            <a:pPr algn="just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Actions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implemented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after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 the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ESS </a:t>
            </a:r>
            <a:r>
              <a:rPr lang="fr-F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approval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MT"/>
              </a:rPr>
              <a:t>.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26984" y="5176336"/>
            <a:ext cx="66600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ArialMT"/>
              </a:rPr>
              <a:t>Define </a:t>
            </a:r>
            <a:r>
              <a:rPr lang="en-US" sz="1400" dirty="0" smtClean="0">
                <a:solidFill>
                  <a:srgbClr val="595959"/>
                </a:solidFill>
                <a:latin typeface="ArialMT"/>
              </a:rPr>
              <a:t>a process </a:t>
            </a:r>
            <a:r>
              <a:rPr lang="en-US" sz="1400" dirty="0">
                <a:solidFill>
                  <a:srgbClr val="595959"/>
                </a:solidFill>
                <a:latin typeface="ArialMT"/>
              </a:rPr>
              <a:t>to manage deviations between CEA and ESS</a:t>
            </a:r>
            <a:r>
              <a:rPr lang="fr-FR" sz="1400" dirty="0" smtClean="0">
                <a:solidFill>
                  <a:srgbClr val="666666"/>
                </a:solidFill>
                <a:latin typeface="ArialMT"/>
              </a:rPr>
              <a:t> </a:t>
            </a:r>
            <a:endParaRPr lang="fr-FR" sz="1400" dirty="0">
              <a:solidFill>
                <a:srgbClr val="666666"/>
              </a:solidFill>
              <a:latin typeface="ArialM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26984" y="3625279"/>
            <a:ext cx="66600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666666"/>
                </a:solidFill>
                <a:latin typeface="ArialMT"/>
              </a:rPr>
              <a:t>List of </a:t>
            </a:r>
            <a:r>
              <a:rPr lang="fr-FR" sz="1400" dirty="0" err="1" smtClean="0">
                <a:solidFill>
                  <a:srgbClr val="666666"/>
                </a:solidFill>
                <a:latin typeface="ArialMT"/>
              </a:rPr>
              <a:t>level</a:t>
            </a:r>
            <a:r>
              <a:rPr lang="fr-FR" sz="1400" dirty="0" smtClean="0">
                <a:solidFill>
                  <a:srgbClr val="666666"/>
                </a:solidFill>
                <a:latin typeface="ArialMT"/>
              </a:rPr>
              <a:t> 2 NCR/CR sent to ESS </a:t>
            </a:r>
            <a:r>
              <a:rPr lang="fr-FR" sz="1400" dirty="0" err="1" smtClean="0">
                <a:solidFill>
                  <a:srgbClr val="666666"/>
                </a:solidFill>
                <a:latin typeface="ArialMT"/>
              </a:rPr>
              <a:t>every</a:t>
            </a:r>
            <a:r>
              <a:rPr lang="fr-FR" sz="1400" dirty="0" smtClean="0">
                <a:solidFill>
                  <a:srgbClr val="666666"/>
                </a:solidFill>
                <a:latin typeface="ArialMT"/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  <a:latin typeface="ArialMT"/>
              </a:rPr>
              <a:t>two</a:t>
            </a:r>
            <a:r>
              <a:rPr lang="fr-FR" sz="1400" dirty="0" smtClean="0">
                <a:solidFill>
                  <a:srgbClr val="666666"/>
                </a:solidFill>
                <a:latin typeface="ArialMT"/>
              </a:rPr>
              <a:t> </a:t>
            </a:r>
            <a:r>
              <a:rPr lang="fr-FR" sz="1400" dirty="0" err="1" smtClean="0">
                <a:solidFill>
                  <a:srgbClr val="666666"/>
                </a:solidFill>
                <a:latin typeface="ArialMT"/>
              </a:rPr>
              <a:t>months</a:t>
            </a:r>
            <a:endParaRPr lang="fr-FR" sz="1400" dirty="0">
              <a:solidFill>
                <a:srgbClr val="666666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0189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Assurance</a:t>
            </a:r>
          </a:p>
          <a:p>
            <a:pPr lvl="1"/>
            <a:r>
              <a:rPr lang="fr-FR" dirty="0" err="1" smtClean="0"/>
              <a:t>Quality</a:t>
            </a:r>
            <a:r>
              <a:rPr lang="fr-FR" dirty="0" smtClean="0"/>
              <a:t> organisation 	</a:t>
            </a:r>
            <a:r>
              <a:rPr lang="fr-FR" dirty="0" smtClean="0">
                <a:solidFill>
                  <a:schemeClr val="accent6"/>
                </a:solidFill>
              </a:rPr>
              <a:t>P.04</a:t>
            </a:r>
          </a:p>
          <a:p>
            <a:pPr lvl="1"/>
            <a:endParaRPr lang="fr-FR" dirty="0" smtClean="0">
              <a:solidFill>
                <a:schemeClr val="accent6"/>
              </a:solidFill>
            </a:endParaRPr>
          </a:p>
          <a:p>
            <a:pPr lvl="1"/>
            <a:r>
              <a:rPr lang="fr-FR" dirty="0" smtClean="0"/>
              <a:t>Document management </a:t>
            </a:r>
            <a:r>
              <a:rPr lang="fr-FR" dirty="0"/>
              <a:t>	</a:t>
            </a:r>
            <a:r>
              <a:rPr lang="fr-FR" dirty="0" smtClean="0">
                <a:solidFill>
                  <a:schemeClr val="accent6"/>
                </a:solidFill>
              </a:rPr>
              <a:t>P.05</a:t>
            </a:r>
            <a:endParaRPr lang="fr-FR" dirty="0">
              <a:solidFill>
                <a:schemeClr val="accent6"/>
              </a:solidFill>
            </a:endParaRPr>
          </a:p>
          <a:p>
            <a:pPr lvl="1"/>
            <a:endParaRPr lang="fr-FR" dirty="0" smtClean="0">
              <a:solidFill>
                <a:schemeClr val="accent6"/>
              </a:solidFill>
            </a:endParaRPr>
          </a:p>
          <a:p>
            <a:pPr lvl="1"/>
            <a:r>
              <a:rPr lang="fr-FR" dirty="0" smtClean="0"/>
              <a:t>Non </a:t>
            </a:r>
            <a:r>
              <a:rPr lang="fr-FR" dirty="0" err="1" smtClean="0"/>
              <a:t>Conformity</a:t>
            </a:r>
            <a:r>
              <a:rPr lang="fr-FR" dirty="0" smtClean="0"/>
              <a:t> management 	</a:t>
            </a:r>
            <a:r>
              <a:rPr lang="fr-FR" dirty="0" smtClean="0">
                <a:solidFill>
                  <a:schemeClr val="accent6"/>
                </a:solidFill>
              </a:rPr>
              <a:t>P.10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Quality</a:t>
            </a:r>
            <a:r>
              <a:rPr lang="fr-FR" dirty="0" smtClean="0"/>
              <a:t> Control</a:t>
            </a:r>
          </a:p>
          <a:p>
            <a:pPr lvl="1"/>
            <a:r>
              <a:rPr lang="fr-FR" dirty="0" smtClean="0"/>
              <a:t>PBS management 	</a:t>
            </a:r>
            <a:r>
              <a:rPr lang="fr-FR" dirty="0" smtClean="0">
                <a:solidFill>
                  <a:schemeClr val="accent6"/>
                </a:solidFill>
              </a:rPr>
              <a:t>P.13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manufacturing</a:t>
            </a:r>
            <a:r>
              <a:rPr lang="fr-FR" dirty="0"/>
              <a:t> phase </a:t>
            </a:r>
            <a:r>
              <a:rPr lang="fr-FR" dirty="0" smtClean="0"/>
              <a:t>	</a:t>
            </a:r>
            <a:r>
              <a:rPr lang="fr-FR" dirty="0" smtClean="0">
                <a:solidFill>
                  <a:schemeClr val="accent6"/>
                </a:solidFill>
              </a:rPr>
              <a:t>P.14</a:t>
            </a:r>
          </a:p>
          <a:p>
            <a:pPr lvl="1"/>
            <a:endParaRPr lang="fr-FR" dirty="0">
              <a:solidFill>
                <a:schemeClr val="accent6"/>
              </a:solidFill>
            </a:endParaRPr>
          </a:p>
          <a:p>
            <a:pPr lvl="1"/>
            <a:r>
              <a:rPr lang="fr-FR" dirty="0" err="1" smtClean="0"/>
              <a:t>Quality</a:t>
            </a:r>
            <a:r>
              <a:rPr lang="fr-FR" dirty="0" smtClean="0"/>
              <a:t> control </a:t>
            </a:r>
            <a:r>
              <a:rPr lang="fr-FR" dirty="0" err="1" smtClean="0"/>
              <a:t>steps</a:t>
            </a:r>
            <a:r>
              <a:rPr lang="fr-FR" dirty="0" smtClean="0"/>
              <a:t> – </a:t>
            </a:r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/>
              <a:t>	</a:t>
            </a:r>
            <a:r>
              <a:rPr lang="fr-FR" dirty="0" smtClean="0">
                <a:solidFill>
                  <a:schemeClr val="accent6"/>
                </a:solidFill>
              </a:rPr>
              <a:t>P.15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Saclay/</a:t>
            </a:r>
            <a:r>
              <a:rPr lang="fr-FR" dirty="0" err="1" smtClean="0"/>
              <a:t>Irfu</a:t>
            </a:r>
            <a:r>
              <a:rPr lang="fr-FR" dirty="0" smtClean="0"/>
              <a:t> projet ESS | 04/04/2017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8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ASSURANCE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document management</a:t>
            </a:r>
            <a:br>
              <a:rPr lang="fr-FR" dirty="0" smtClean="0"/>
            </a:br>
            <a:r>
              <a:rPr lang="fr-FR" dirty="0" smtClean="0"/>
              <a:t>	ESS-I </a:t>
            </a:r>
            <a:r>
              <a:rPr lang="fr-FR" dirty="0" err="1" smtClean="0"/>
              <a:t>project</a:t>
            </a:r>
            <a:r>
              <a:rPr lang="fr-FR" dirty="0" smtClean="0"/>
              <a:t> (at CEA)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CEA to </a:t>
            </a:r>
            <a:r>
              <a:rPr lang="fr-FR" dirty="0" smtClean="0"/>
              <a:t>ESS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err="1" smtClean="0"/>
              <a:t>non-conformity</a:t>
            </a:r>
            <a:r>
              <a:rPr lang="fr-FR" dirty="0" smtClean="0"/>
              <a:t> management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44102" y="4509120"/>
            <a:ext cx="3024042" cy="1714314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2803577" y="3574106"/>
            <a:ext cx="1264367" cy="8027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/>
              <a:t>ESS-I </a:t>
            </a:r>
            <a:br>
              <a:rPr lang="fr-FR" sz="1400" dirty="0" smtClean="0"/>
            </a:br>
            <a:r>
              <a:rPr lang="fr-FR" sz="1400" dirty="0" smtClean="0"/>
              <a:t>RFQ </a:t>
            </a:r>
            <a:br>
              <a:rPr lang="fr-FR" sz="1400" dirty="0" smtClean="0"/>
            </a:br>
            <a:r>
              <a:rPr lang="fr-FR" sz="1400" dirty="0" smtClean="0"/>
              <a:t>WP</a:t>
            </a:r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214893" y="3573016"/>
            <a:ext cx="1731966" cy="81819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 smtClean="0"/>
              <a:t>ESS-I </a:t>
            </a:r>
            <a:br>
              <a:rPr lang="fr-FR" sz="1600" dirty="0" smtClean="0"/>
            </a:br>
            <a:r>
              <a:rPr lang="fr-FR" sz="1600" dirty="0" err="1" smtClean="0"/>
              <a:t>Cryomodules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>WP</a:t>
            </a:r>
            <a:endParaRPr lang="fr-FR" sz="1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99378" y="1188719"/>
            <a:ext cx="5847481" cy="178665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ESS-I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PMO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364088" y="2100945"/>
            <a:ext cx="2565121" cy="8047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200" dirty="0" smtClean="0"/>
              <a:t>Product Assurance </a:t>
            </a:r>
            <a:r>
              <a:rPr lang="fr-FR" sz="1200" dirty="0" err="1" smtClean="0"/>
              <a:t>Officer</a:t>
            </a:r>
            <a:r>
              <a:rPr lang="fr-FR" sz="1200" dirty="0" smtClean="0"/>
              <a:t> (PAO)</a:t>
            </a:r>
          </a:p>
          <a:p>
            <a:pPr algn="ctr"/>
            <a:r>
              <a:rPr lang="fr-FR" sz="1200" b="1" dirty="0" smtClean="0"/>
              <a:t>Christelle Cloué</a:t>
            </a:r>
            <a:endParaRPr lang="fr-FR" sz="1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79368" y="6277791"/>
            <a:ext cx="5939824" cy="365125"/>
          </a:xfrm>
        </p:spPr>
        <p:txBody>
          <a:bodyPr/>
          <a:lstStyle/>
          <a:p>
            <a:r>
              <a:rPr lang="fr-FR" dirty="0" smtClean="0"/>
              <a:t>CEA Saclay/</a:t>
            </a:r>
            <a:r>
              <a:rPr lang="fr-FR" dirty="0" err="1" smtClean="0"/>
              <a:t>Irfu</a:t>
            </a:r>
            <a:r>
              <a:rPr lang="fr-FR" dirty="0" smtClean="0"/>
              <a:t> projet ESS | 04/04/2017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Assurance - 1/7 </a:t>
            </a:r>
            <a:br>
              <a:rPr lang="fr-FR" dirty="0" smtClean="0"/>
            </a:br>
            <a:r>
              <a:rPr lang="fr-FR" sz="1800" dirty="0" err="1" smtClean="0"/>
              <a:t>Quality</a:t>
            </a:r>
            <a:r>
              <a:rPr lang="fr-FR" sz="1800" dirty="0" smtClean="0"/>
              <a:t> organisation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55900" y="4869160"/>
            <a:ext cx="2980596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dirty="0" smtClean="0"/>
              <a:t>Apply QA/QC organisation in the WP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dirty="0" smtClean="0"/>
              <a:t>Define QA/QC specifications for </a:t>
            </a:r>
            <a:r>
              <a:rPr lang="en-GB" sz="1400" dirty="0" err="1" smtClean="0"/>
              <a:t>cryomodules</a:t>
            </a:r>
            <a:endParaRPr lang="en-GB" sz="1400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69" y="2133948"/>
            <a:ext cx="563727" cy="751636"/>
          </a:xfrm>
          <a:prstGeom prst="rect">
            <a:avLst/>
          </a:prstGeom>
        </p:spPr>
      </p:pic>
      <p:cxnSp>
        <p:nvCxnSpPr>
          <p:cNvPr id="22" name="Connecteur en angle 21"/>
          <p:cNvCxnSpPr>
            <a:stCxn id="8" idx="2"/>
            <a:endCxn id="29" idx="0"/>
          </p:cNvCxnSpPr>
          <p:nvPr/>
        </p:nvCxnSpPr>
        <p:spPr>
          <a:xfrm rot="16200000" flipH="1">
            <a:off x="2930076" y="3068421"/>
            <a:ext cx="598728" cy="41264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stCxn id="8" idx="2"/>
            <a:endCxn id="9" idx="0"/>
          </p:cNvCxnSpPr>
          <p:nvPr/>
        </p:nvCxnSpPr>
        <p:spPr>
          <a:xfrm rot="16200000" flipH="1">
            <a:off x="3753178" y="2245318"/>
            <a:ext cx="597638" cy="205775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8" idx="2"/>
            <a:endCxn id="48" idx="0"/>
          </p:cNvCxnSpPr>
          <p:nvPr/>
        </p:nvCxnSpPr>
        <p:spPr>
          <a:xfrm rot="5400000">
            <a:off x="2205219" y="2756206"/>
            <a:ext cx="598728" cy="103707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>
            <a:stCxn id="8" idx="2"/>
            <a:endCxn id="44" idx="0"/>
          </p:cNvCxnSpPr>
          <p:nvPr/>
        </p:nvCxnSpPr>
        <p:spPr>
          <a:xfrm rot="5400000">
            <a:off x="1527090" y="2082235"/>
            <a:ext cx="602886" cy="238917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4413273" y="4365104"/>
            <a:ext cx="1397377" cy="1750675"/>
            <a:chOff x="4385519" y="4856046"/>
            <a:chExt cx="1397377" cy="1750675"/>
          </a:xfrm>
        </p:grpSpPr>
        <p:sp>
          <p:nvSpPr>
            <p:cNvPr id="43" name="Rectangle 42"/>
            <p:cNvSpPr/>
            <p:nvPr/>
          </p:nvSpPr>
          <p:spPr>
            <a:xfrm>
              <a:off x="4452027" y="4856046"/>
              <a:ext cx="1251284" cy="172424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fr-FR" sz="1400" dirty="0" err="1" smtClean="0"/>
                <a:t>Quality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engineer</a:t>
              </a:r>
              <a:endParaRPr lang="fr-FR" sz="1400" dirty="0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509" y="5405044"/>
              <a:ext cx="791246" cy="979166"/>
            </a:xfrm>
            <a:prstGeom prst="rect">
              <a:avLst/>
            </a:prstGeom>
          </p:spPr>
        </p:pic>
        <p:sp>
          <p:nvSpPr>
            <p:cNvPr id="73" name="ZoneTexte 72"/>
            <p:cNvSpPr txBox="1"/>
            <p:nvPr/>
          </p:nvSpPr>
          <p:spPr>
            <a:xfrm>
              <a:off x="4385519" y="6329722"/>
              <a:ext cx="1397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200" b="1"/>
              </a:lvl1pPr>
            </a:lstStyle>
            <a:p>
              <a:r>
                <a:rPr lang="fr-FR" dirty="0"/>
                <a:t>Anaïs Bruniquel</a:t>
              </a:r>
            </a:p>
          </p:txBody>
        </p:sp>
      </p:grpSp>
      <p:sp>
        <p:nvSpPr>
          <p:cNvPr id="28" name="Forme libre 27"/>
          <p:cNvSpPr/>
          <p:nvPr/>
        </p:nvSpPr>
        <p:spPr>
          <a:xfrm>
            <a:off x="5364088" y="1316658"/>
            <a:ext cx="2565121" cy="728932"/>
          </a:xfrm>
          <a:custGeom>
            <a:avLst/>
            <a:gdLst>
              <a:gd name="connsiteX0" fmla="*/ 0 w 1622226"/>
              <a:gd name="connsiteY0" fmla="*/ 0 h 811113"/>
              <a:gd name="connsiteX1" fmla="*/ 1622226 w 1622226"/>
              <a:gd name="connsiteY1" fmla="*/ 0 h 811113"/>
              <a:gd name="connsiteX2" fmla="*/ 1622226 w 1622226"/>
              <a:gd name="connsiteY2" fmla="*/ 811113 h 811113"/>
              <a:gd name="connsiteX3" fmla="*/ 0 w 1622226"/>
              <a:gd name="connsiteY3" fmla="*/ 811113 h 811113"/>
              <a:gd name="connsiteX4" fmla="*/ 0 w 1622226"/>
              <a:gd name="connsiteY4" fmla="*/ 0 h 81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226" h="811113">
                <a:moveTo>
                  <a:pt x="0" y="0"/>
                </a:moveTo>
                <a:lnTo>
                  <a:pt x="1622226" y="0"/>
                </a:lnTo>
                <a:lnTo>
                  <a:pt x="1622226" y="811113"/>
                </a:lnTo>
                <a:lnTo>
                  <a:pt x="0" y="81111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200" dirty="0"/>
              <a:t>System Engineering &amp; Configuration Management </a:t>
            </a:r>
            <a:r>
              <a:rPr lang="fr-FR" sz="1200" dirty="0" err="1" smtClean="0"/>
              <a:t>Oficer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b="1" dirty="0" smtClean="0"/>
              <a:t>Vincent </a:t>
            </a:r>
            <a:r>
              <a:rPr lang="fr-FR" sz="1200" b="1" dirty="0" err="1"/>
              <a:t>Hennion</a:t>
            </a:r>
            <a:endParaRPr lang="fr-FR" sz="1200" b="1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99378" y="3578264"/>
            <a:ext cx="1069137" cy="81294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/>
              <a:t>ESS-I </a:t>
            </a:r>
            <a:br>
              <a:rPr lang="fr-FR" sz="1400" dirty="0" smtClean="0"/>
            </a:br>
            <a:r>
              <a:rPr lang="fr-FR" sz="1400" dirty="0" smtClean="0"/>
              <a:t>Diagnostics </a:t>
            </a:r>
            <a:br>
              <a:rPr lang="fr-FR" sz="1400" dirty="0" smtClean="0"/>
            </a:br>
            <a:r>
              <a:rPr lang="fr-FR" sz="1400" dirty="0" smtClean="0"/>
              <a:t>WP</a:t>
            </a:r>
            <a:endParaRPr lang="fr-FR" sz="1400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1272300" y="3574106"/>
            <a:ext cx="1427492" cy="8171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ESS-I </a:t>
            </a:r>
            <a:br>
              <a:rPr lang="fr-FR" sz="1400" dirty="0"/>
            </a:br>
            <a:r>
              <a:rPr lang="fr-FR" sz="1400" dirty="0"/>
              <a:t>Control system </a:t>
            </a:r>
            <a:br>
              <a:rPr lang="fr-FR" sz="1400" dirty="0"/>
            </a:br>
            <a:r>
              <a:rPr lang="fr-FR" sz="1400" dirty="0"/>
              <a:t>WP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2773975" y="4337179"/>
            <a:ext cx="1397377" cy="1724940"/>
            <a:chOff x="2659327" y="5027946"/>
            <a:chExt cx="1397377" cy="1724940"/>
          </a:xfrm>
        </p:grpSpPr>
        <p:sp>
          <p:nvSpPr>
            <p:cNvPr id="38" name="Rectangle 37"/>
            <p:cNvSpPr/>
            <p:nvPr/>
          </p:nvSpPr>
          <p:spPr>
            <a:xfrm>
              <a:off x="2800302" y="5027946"/>
              <a:ext cx="1123857" cy="172424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fr-FR" sz="1400" dirty="0" err="1" smtClean="0"/>
                <a:t>Quality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engineer</a:t>
              </a:r>
              <a:endParaRPr lang="fr-FR" sz="1400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659327" y="6475887"/>
              <a:ext cx="1397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Louise </a:t>
              </a:r>
              <a:r>
                <a:rPr lang="fr-FR" sz="1200" b="1" dirty="0" err="1" smtClean="0"/>
                <a:t>Napoly</a:t>
              </a:r>
              <a:endParaRPr lang="fr-FR" sz="1200" b="1" dirty="0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2539" y="5552169"/>
              <a:ext cx="770955" cy="988364"/>
            </a:xfrm>
            <a:prstGeom prst="rect">
              <a:avLst/>
            </a:prstGeom>
          </p:spPr>
        </p:pic>
      </p:grpSp>
      <p:pic>
        <p:nvPicPr>
          <p:cNvPr id="49" name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968" y="1293953"/>
            <a:ext cx="563727" cy="751637"/>
          </a:xfrm>
          <a:prstGeom prst="rect">
            <a:avLst/>
          </a:prstGeom>
        </p:spPr>
      </p:pic>
      <p:sp>
        <p:nvSpPr>
          <p:cNvPr id="72" name="Double flèche horizontale 71"/>
          <p:cNvSpPr/>
          <p:nvPr/>
        </p:nvSpPr>
        <p:spPr>
          <a:xfrm>
            <a:off x="4051997" y="5319208"/>
            <a:ext cx="350704" cy="135774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Double flèche horizontale 73"/>
          <p:cNvSpPr/>
          <p:nvPr/>
        </p:nvSpPr>
        <p:spPr>
          <a:xfrm rot="18200580">
            <a:off x="5471398" y="3684305"/>
            <a:ext cx="1880550" cy="392114"/>
          </a:xfrm>
          <a:prstGeom prst="left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5220072" y="1188719"/>
            <a:ext cx="3240360" cy="1786658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3069471" y="4161982"/>
            <a:ext cx="0" cy="34189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644008" y="4167230"/>
            <a:ext cx="0" cy="34189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2" grpId="0" animBg="1"/>
      <p:bldP spid="74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15616" y="72008"/>
            <a:ext cx="6727983" cy="908720"/>
          </a:xfrm>
        </p:spPr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assurance  - 2/7</a:t>
            </a:r>
            <a:br>
              <a:rPr lang="fr-FR" dirty="0" smtClean="0"/>
            </a:br>
            <a:r>
              <a:rPr lang="fr-FR" sz="1800" dirty="0" smtClean="0"/>
              <a:t>documentation at </a:t>
            </a:r>
            <a:r>
              <a:rPr lang="fr-FR" sz="1800" dirty="0" err="1" smtClean="0"/>
              <a:t>cea</a:t>
            </a:r>
            <a:endParaRPr lang="fr-FR" sz="1800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370520" y="4471987"/>
            <a:ext cx="3591034" cy="1931495"/>
          </a:xfrm>
        </p:spPr>
        <p:txBody>
          <a:bodyPr/>
          <a:lstStyle/>
          <a:p>
            <a:r>
              <a:rPr lang="fr-FR" dirty="0" smtClean="0"/>
              <a:t>Identification</a:t>
            </a:r>
          </a:p>
          <a:p>
            <a:pPr lvl="1"/>
            <a:r>
              <a:rPr lang="fr-FR" dirty="0" smtClean="0"/>
              <a:t>Identification of CEA document (</a:t>
            </a:r>
            <a:r>
              <a:rPr lang="en-GB" dirty="0" smtClean="0"/>
              <a:t>excluded</a:t>
            </a:r>
            <a:r>
              <a:rPr lang="fr-FR" dirty="0" smtClean="0"/>
              <a:t> the CAD </a:t>
            </a:r>
            <a:r>
              <a:rPr lang="fr-FR" dirty="0" err="1" smtClean="0"/>
              <a:t>drawings</a:t>
            </a:r>
            <a:r>
              <a:rPr lang="fr-FR" dirty="0" smtClean="0"/>
              <a:t>);</a:t>
            </a:r>
          </a:p>
          <a:p>
            <a:pPr lvl="2"/>
            <a:endParaRPr lang="fr-FR" dirty="0" smtClean="0"/>
          </a:p>
          <a:p>
            <a:pPr lvl="1"/>
            <a:r>
              <a:rPr lang="fr-FR" dirty="0" err="1" smtClean="0"/>
              <a:t>Chronological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attributed</a:t>
            </a:r>
            <a:r>
              <a:rPr lang="fr-FR" dirty="0" smtClean="0"/>
              <a:t> by i2i system.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37822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39416"/>
            <a:ext cx="5939824" cy="365125"/>
          </a:xfrm>
        </p:spPr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3850180" y="4770279"/>
            <a:ext cx="5184576" cy="1697745"/>
            <a:chOff x="3850180" y="4770279"/>
            <a:chExt cx="5184576" cy="1697745"/>
          </a:xfrm>
        </p:grpSpPr>
        <p:pic>
          <p:nvPicPr>
            <p:cNvPr id="6" name="tab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17" y="5695375"/>
              <a:ext cx="4624635" cy="369887"/>
            </a:xfrm>
            <a:prstGeom prst="rect">
              <a:avLst/>
            </a:prstGeom>
          </p:spPr>
        </p:pic>
        <p:sp>
          <p:nvSpPr>
            <p:cNvPr id="7" name="Parenthèse ouvrante 6"/>
            <p:cNvSpPr/>
            <p:nvPr/>
          </p:nvSpPr>
          <p:spPr>
            <a:xfrm rot="5400000">
              <a:off x="7589782" y="5198808"/>
              <a:ext cx="192930" cy="88647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" name="ZoneTexte 75"/>
            <p:cNvSpPr txBox="1"/>
            <p:nvPr/>
          </p:nvSpPr>
          <p:spPr>
            <a:xfrm>
              <a:off x="7175669" y="4913134"/>
              <a:ext cx="10669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err="1" smtClean="0"/>
                <a:t>Chronological</a:t>
              </a:r>
              <a:r>
                <a:rPr lang="fr-FR" dirty="0" smtClean="0"/>
                <a:t> </a:t>
              </a:r>
              <a:r>
                <a:rPr lang="fr-FR" dirty="0" err="1" smtClean="0"/>
                <a:t>number</a:t>
              </a:r>
              <a:endParaRPr lang="fr-FR" dirty="0"/>
            </a:p>
          </p:txBody>
        </p:sp>
        <p:cxnSp>
          <p:nvCxnSpPr>
            <p:cNvPr id="13" name="Connecteur droit avec flèche 12"/>
            <p:cNvCxnSpPr>
              <a:stCxn id="8" idx="2"/>
              <a:endCxn id="7" idx="1"/>
            </p:cNvCxnSpPr>
            <p:nvPr/>
          </p:nvCxnSpPr>
          <p:spPr>
            <a:xfrm flipH="1">
              <a:off x="7686247" y="5344021"/>
              <a:ext cx="22922" cy="2015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80"/>
            <p:cNvSpPr txBox="1"/>
            <p:nvPr/>
          </p:nvSpPr>
          <p:spPr>
            <a:xfrm>
              <a:off x="8194870" y="4964702"/>
              <a:ext cx="839886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dirty="0" smtClean="0"/>
                <a:t>Edition </a:t>
              </a:r>
              <a:br>
                <a:rPr lang="fr-FR" sz="1000" dirty="0" smtClean="0"/>
              </a:br>
              <a:r>
                <a:rPr lang="fr-FR" sz="1000" dirty="0" smtClean="0"/>
                <a:t>(1.0, 2.0, </a:t>
              </a:r>
              <a:r>
                <a:rPr lang="fr-FR" sz="1000" dirty="0"/>
                <a:t>…)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8602708" y="5306759"/>
              <a:ext cx="0" cy="2331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arenthèse ouvrante 15"/>
            <p:cNvSpPr/>
            <p:nvPr/>
          </p:nvSpPr>
          <p:spPr>
            <a:xfrm rot="5400000">
              <a:off x="8490204" y="5425439"/>
              <a:ext cx="160113" cy="412947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7" name="ZoneTexte 153"/>
            <p:cNvSpPr txBox="1"/>
            <p:nvPr/>
          </p:nvSpPr>
          <p:spPr>
            <a:xfrm>
              <a:off x="6442468" y="4932853"/>
              <a:ext cx="7556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/>
                <a:t>Type </a:t>
              </a:r>
              <a:r>
                <a:rPr lang="fr-FR" dirty="0" smtClean="0"/>
                <a:t>of </a:t>
              </a:r>
              <a:r>
                <a:rPr lang="fr-FR" dirty="0"/>
                <a:t>doc.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280092" y="5286122"/>
              <a:ext cx="30162" cy="225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renthèse ouvrante 18"/>
            <p:cNvSpPr/>
            <p:nvPr/>
          </p:nvSpPr>
          <p:spPr>
            <a:xfrm rot="5400000">
              <a:off x="5951232" y="5267693"/>
              <a:ext cx="193354" cy="662014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0" name="Parenthèse ouvrante 19"/>
            <p:cNvSpPr/>
            <p:nvPr/>
          </p:nvSpPr>
          <p:spPr>
            <a:xfrm rot="5400000">
              <a:off x="4187621" y="5336105"/>
              <a:ext cx="184942" cy="55488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1" name="ZoneTexte 161"/>
            <p:cNvSpPr txBox="1"/>
            <p:nvPr/>
          </p:nvSpPr>
          <p:spPr>
            <a:xfrm>
              <a:off x="4650724" y="4985142"/>
              <a:ext cx="8255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smtClean="0"/>
                <a:t>Project</a:t>
              </a:r>
              <a:endParaRPr lang="fr-FR" dirty="0"/>
            </a:p>
          </p:txBody>
        </p:sp>
        <p:sp>
          <p:nvSpPr>
            <p:cNvPr id="22" name="ZoneTexte 162"/>
            <p:cNvSpPr txBox="1"/>
            <p:nvPr/>
          </p:nvSpPr>
          <p:spPr>
            <a:xfrm>
              <a:off x="3850180" y="4985142"/>
              <a:ext cx="908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err="1" smtClean="0"/>
                <a:t>Issuer</a:t>
              </a:r>
              <a:endParaRPr lang="fr-FR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5063474" y="5306759"/>
              <a:ext cx="57150" cy="2047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17" idx="2"/>
            </p:cNvCxnSpPr>
            <p:nvPr/>
          </p:nvCxnSpPr>
          <p:spPr>
            <a:xfrm flipH="1">
              <a:off x="6801191" y="5363740"/>
              <a:ext cx="19102" cy="181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12"/>
            <p:cNvSpPr txBox="1"/>
            <p:nvPr/>
          </p:nvSpPr>
          <p:spPr>
            <a:xfrm>
              <a:off x="5504207" y="4770279"/>
              <a:ext cx="10822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smtClean="0"/>
                <a:t>CEA </a:t>
              </a:r>
              <a:r>
                <a:rPr lang="fr-FR" dirty="0" err="1" smtClean="0"/>
                <a:t>Workpackage</a:t>
              </a:r>
              <a:r>
                <a:rPr lang="fr-FR" dirty="0" smtClean="0"/>
                <a:t> </a:t>
              </a:r>
              <a:br>
                <a:rPr lang="fr-FR" dirty="0" smtClean="0"/>
              </a:br>
              <a:r>
                <a:rPr lang="fr-FR" dirty="0" smtClean="0"/>
                <a:t>(CMD / CMS)</a:t>
              </a:r>
              <a:endParaRPr lang="fr-FR" dirty="0"/>
            </a:p>
          </p:txBody>
        </p:sp>
        <p:sp>
          <p:nvSpPr>
            <p:cNvPr id="26" name="Parenthèse ouvrante 25"/>
            <p:cNvSpPr/>
            <p:nvPr/>
          </p:nvSpPr>
          <p:spPr>
            <a:xfrm rot="5400000">
              <a:off x="6689248" y="5379785"/>
              <a:ext cx="183354" cy="46593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cxnSp>
          <p:nvCxnSpPr>
            <p:cNvPr id="27" name="Connecteur droit avec flèche 26"/>
            <p:cNvCxnSpPr>
              <a:stCxn id="25" idx="2"/>
            </p:cNvCxnSpPr>
            <p:nvPr/>
          </p:nvCxnSpPr>
          <p:spPr>
            <a:xfrm>
              <a:off x="6045346" y="5370443"/>
              <a:ext cx="13292" cy="1299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arenthèse ouvrante 27"/>
            <p:cNvSpPr/>
            <p:nvPr/>
          </p:nvSpPr>
          <p:spPr>
            <a:xfrm rot="5400000">
              <a:off x="5054679" y="5244289"/>
              <a:ext cx="192088" cy="72819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29" name="table"/>
            <p:cNvPicPr>
              <a:picLocks noChangeAspect="1"/>
            </p:cNvPicPr>
            <p:nvPr/>
          </p:nvPicPr>
          <p:blipFill rotWithShape="1">
            <a:blip r:embed="rId3"/>
            <a:srcRect l="95754"/>
            <a:stretch/>
          </p:blipFill>
          <p:spPr>
            <a:xfrm>
              <a:off x="8580383" y="5697474"/>
              <a:ext cx="196352" cy="369887"/>
            </a:xfrm>
            <a:prstGeom prst="rect">
              <a:avLst/>
            </a:prstGeom>
          </p:spPr>
        </p:pic>
        <p:sp>
          <p:nvSpPr>
            <p:cNvPr id="30" name="ZoneTexte 12"/>
            <p:cNvSpPr txBox="1"/>
            <p:nvPr/>
          </p:nvSpPr>
          <p:spPr>
            <a:xfrm>
              <a:off x="5063474" y="6037137"/>
              <a:ext cx="21044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smtClean="0"/>
                <a:t>CMD : prototype </a:t>
              </a:r>
              <a:r>
                <a:rPr lang="fr-FR" dirty="0" err="1" smtClean="0"/>
                <a:t>cryomodule</a:t>
              </a:r>
              <a:r>
                <a:rPr lang="fr-FR" dirty="0" smtClean="0"/>
                <a:t> </a:t>
              </a:r>
            </a:p>
            <a:p>
              <a:pPr algn="ctr"/>
              <a:r>
                <a:rPr lang="fr-FR" dirty="0" smtClean="0"/>
                <a:t>CMS : serial </a:t>
              </a:r>
              <a:r>
                <a:rPr lang="fr-FR" dirty="0" err="1" smtClean="0"/>
                <a:t>cryomodule</a:t>
              </a:r>
              <a:endParaRPr lang="fr-FR" dirty="0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662" y="1966033"/>
            <a:ext cx="3480143" cy="2189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Espace réservé du contenu 11"/>
          <p:cNvSpPr txBox="1">
            <a:spLocks/>
          </p:cNvSpPr>
          <p:nvPr/>
        </p:nvSpPr>
        <p:spPr>
          <a:xfrm>
            <a:off x="373236" y="1178671"/>
            <a:ext cx="7995007" cy="3330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Document management system : i2i</a:t>
            </a:r>
          </a:p>
          <a:p>
            <a:pPr lvl="1" algn="just"/>
            <a:r>
              <a:rPr lang="en-GB" dirty="0" smtClean="0"/>
              <a:t>I2I system is used to identify, store and classify all the document of the ESSI project and ESSI WPs:</a:t>
            </a:r>
          </a:p>
          <a:p>
            <a:pPr lvl="3" algn="just"/>
            <a:r>
              <a:rPr lang="en-GB" dirty="0" smtClean="0"/>
              <a:t>Project documents,</a:t>
            </a:r>
          </a:p>
          <a:p>
            <a:pPr lvl="3" algn="just"/>
            <a:r>
              <a:rPr lang="en-GB" dirty="0" smtClean="0"/>
              <a:t>Design documents,</a:t>
            </a:r>
          </a:p>
          <a:p>
            <a:pPr lvl="3" algn="just"/>
            <a:r>
              <a:rPr lang="en-GB" dirty="0" smtClean="0"/>
              <a:t>Manufacturing documents,</a:t>
            </a:r>
          </a:p>
          <a:p>
            <a:pPr lvl="3" algn="just"/>
            <a:r>
              <a:rPr lang="en-GB" dirty="0" smtClean="0"/>
              <a:t>Test and assembly results.</a:t>
            </a:r>
          </a:p>
          <a:p>
            <a:pPr marL="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I2I system is for internal use of CEA only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 The tool is in </a:t>
            </a:r>
            <a:r>
              <a:rPr lang="en-GB" dirty="0" err="1" smtClean="0">
                <a:sym typeface="Wingdings" panose="05000000000000000000" pitchFamily="2" charset="2"/>
              </a:rPr>
              <a:t>french</a:t>
            </a:r>
            <a:r>
              <a:rPr lang="en-GB" dirty="0" smtClean="0"/>
              <a:t>. </a:t>
            </a:r>
          </a:p>
          <a:p>
            <a:pPr marL="0" lvl="1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76000" y="1268760"/>
            <a:ext cx="4860096" cy="2678471"/>
          </a:xfrm>
        </p:spPr>
        <p:txBody>
          <a:bodyPr/>
          <a:lstStyle/>
          <a:p>
            <a:pPr algn="just"/>
            <a:r>
              <a:rPr lang="en-GB" dirty="0" smtClean="0"/>
              <a:t>CAD drawings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 smtClean="0"/>
              <a:t>CEA and IPNO CAD drawings are compiled in a CEA web application;</a:t>
            </a:r>
          </a:p>
          <a:p>
            <a:pPr lvl="1" algn="just"/>
            <a:endParaRPr lang="en-GB" dirty="0" smtClean="0"/>
          </a:p>
          <a:p>
            <a:pPr lvl="1" algn="just"/>
            <a:r>
              <a:rPr lang="en-GB" dirty="0" smtClean="0"/>
              <a:t>This software is organized according to the PBS (product breakdown structure) for each </a:t>
            </a:r>
            <a:r>
              <a:rPr lang="en-GB" dirty="0" err="1" smtClean="0"/>
              <a:t>cryomodule</a:t>
            </a:r>
            <a:r>
              <a:rPr lang="en-GB" dirty="0" smtClean="0"/>
              <a:t> type;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2738063" y="4797152"/>
            <a:ext cx="6239017" cy="15385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smtClean="0"/>
              <a:t>assurance  </a:t>
            </a:r>
            <a:r>
              <a:rPr lang="fr-FR" dirty="0"/>
              <a:t>- </a:t>
            </a:r>
            <a:r>
              <a:rPr lang="fr-FR" dirty="0" smtClean="0"/>
              <a:t>3/7</a:t>
            </a:r>
            <a:r>
              <a:rPr lang="fr-FR" dirty="0"/>
              <a:t/>
            </a:r>
            <a:br>
              <a:rPr lang="fr-FR" dirty="0"/>
            </a:br>
            <a:r>
              <a:rPr lang="fr-FR" sz="1800" dirty="0"/>
              <a:t>documentation at </a:t>
            </a:r>
            <a:r>
              <a:rPr lang="fr-FR" sz="1800" dirty="0" err="1" smtClean="0"/>
              <a:t>cea</a:t>
            </a:r>
            <a:endParaRPr lang="fr-FR" sz="1800" dirty="0"/>
          </a:p>
        </p:txBody>
      </p:sp>
      <p:grpSp>
        <p:nvGrpSpPr>
          <p:cNvPr id="3" name="Groupe 2"/>
          <p:cNvGrpSpPr/>
          <p:nvPr/>
        </p:nvGrpSpPr>
        <p:grpSpPr>
          <a:xfrm>
            <a:off x="5436096" y="1122545"/>
            <a:ext cx="3466221" cy="2417642"/>
            <a:chOff x="5436096" y="1122545"/>
            <a:chExt cx="3466221" cy="2417642"/>
          </a:xfrm>
        </p:grpSpPr>
        <p:pic>
          <p:nvPicPr>
            <p:cNvPr id="14" name="Espace réservé du contenu 3" descr="Capture d’écra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77" b="68571"/>
            <a:stretch/>
          </p:blipFill>
          <p:spPr>
            <a:xfrm>
              <a:off x="5436096" y="1122545"/>
              <a:ext cx="3466221" cy="2162439"/>
            </a:xfrm>
            <a:prstGeom prst="rect">
              <a:avLst/>
            </a:prstGeom>
          </p:spPr>
        </p:pic>
        <p:cxnSp>
          <p:nvCxnSpPr>
            <p:cNvPr id="4" name="Connecteur droit 3"/>
            <p:cNvCxnSpPr/>
            <p:nvPr/>
          </p:nvCxnSpPr>
          <p:spPr>
            <a:xfrm>
              <a:off x="6569174" y="3288159"/>
              <a:ext cx="0" cy="252028"/>
            </a:xfrm>
            <a:prstGeom prst="line">
              <a:avLst/>
            </a:prstGeom>
            <a:ln w="2857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67544" y="3789040"/>
            <a:ext cx="8553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 algn="just">
              <a:lnSpc>
                <a:spcPts val="2000"/>
              </a:lnSpc>
              <a:buSzPct val="90000"/>
              <a:buBlip>
                <a:blip r:embed="rId5"/>
              </a:buBlip>
            </a:pPr>
            <a:r>
              <a:rPr lang="en-US" sz="1600" dirty="0">
                <a:solidFill>
                  <a:srgbClr val="666666"/>
                </a:solidFill>
              </a:rPr>
              <a:t>The latest version of the CAD drawings is available in this software. </a:t>
            </a:r>
          </a:p>
          <a:p>
            <a:pPr marL="360363" lvl="1" indent="-360363" algn="just">
              <a:lnSpc>
                <a:spcPts val="2000"/>
              </a:lnSpc>
              <a:buSzPct val="90000"/>
              <a:buBlip>
                <a:blip r:embed="rId5"/>
              </a:buBlip>
            </a:pPr>
            <a:endParaRPr lang="en-GB" sz="1600" dirty="0" smtClean="0">
              <a:solidFill>
                <a:srgbClr val="666666"/>
              </a:solidFill>
            </a:endParaRPr>
          </a:p>
          <a:p>
            <a:pPr marL="360363" lvl="1" indent="-360363" algn="just">
              <a:lnSpc>
                <a:spcPts val="2000"/>
              </a:lnSpc>
              <a:buSzPct val="90000"/>
              <a:buBlip>
                <a:blip r:embed="rId5"/>
              </a:buBlip>
            </a:pPr>
            <a:r>
              <a:rPr lang="en-GB" sz="1600" dirty="0" smtClean="0">
                <a:solidFill>
                  <a:srgbClr val="666666"/>
                </a:solidFill>
              </a:rPr>
              <a:t>System </a:t>
            </a:r>
            <a:r>
              <a:rPr lang="en-GB" sz="1600" dirty="0">
                <a:solidFill>
                  <a:srgbClr val="666666"/>
                </a:solidFill>
              </a:rPr>
              <a:t>integration of the </a:t>
            </a:r>
            <a:r>
              <a:rPr lang="en-GB" sz="1600" dirty="0" smtClean="0">
                <a:solidFill>
                  <a:srgbClr val="666666"/>
                </a:solidFill>
              </a:rPr>
              <a:t>CATIA </a:t>
            </a:r>
            <a:r>
              <a:rPr lang="en-GB" sz="1600" dirty="0">
                <a:solidFill>
                  <a:srgbClr val="666666"/>
                </a:solidFill>
              </a:rPr>
              <a:t>mock-up from CEA and from IPNO </a:t>
            </a:r>
            <a:r>
              <a:rPr lang="en-GB" sz="1600" dirty="0" smtClean="0">
                <a:solidFill>
                  <a:srgbClr val="666666"/>
                </a:solidFill>
              </a:rPr>
              <a:t>merged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5696825" cy="3060663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576000" y="1124744"/>
            <a:ext cx="8172464" cy="4968552"/>
          </a:xfrm>
        </p:spPr>
        <p:txBody>
          <a:bodyPr/>
          <a:lstStyle/>
          <a:p>
            <a:r>
              <a:rPr lang="fr-FR" dirty="0" smtClean="0"/>
              <a:t>Classification of the document in CHESS system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b="1" dirty="0" smtClean="0"/>
              <a:t>a documentation organisation as a </a:t>
            </a:r>
            <a:r>
              <a:rPr lang="fr-FR" b="1" dirty="0" err="1" smtClean="0"/>
              <a:t>tree</a:t>
            </a:r>
            <a:r>
              <a:rPr lang="fr-FR" dirty="0" smtClean="0"/>
              <a:t>,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cryomodules</a:t>
            </a:r>
            <a:r>
              <a:rPr lang="fr-FR" dirty="0" smtClean="0"/>
              <a:t> </a:t>
            </a:r>
            <a:r>
              <a:rPr lang="fr-FR" b="1" dirty="0" err="1" smtClean="0"/>
              <a:t>assembly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smtClean="0"/>
              <a:t>assurance  </a:t>
            </a:r>
            <a:r>
              <a:rPr lang="fr-FR" dirty="0"/>
              <a:t>- </a:t>
            </a:r>
            <a:r>
              <a:rPr lang="fr-FR" dirty="0" smtClean="0"/>
              <a:t>4/7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1800" dirty="0"/>
              <a:t>documentation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cea</a:t>
            </a:r>
            <a:r>
              <a:rPr lang="fr-FR" sz="1800" dirty="0" smtClean="0"/>
              <a:t> to </a:t>
            </a:r>
            <a:r>
              <a:rPr lang="fr-FR" sz="1800" dirty="0"/>
              <a:t>ESS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05" y="2421271"/>
            <a:ext cx="7540004" cy="182401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64" y="4417673"/>
            <a:ext cx="3054878" cy="2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1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 t="37147" r="43469" b="29437"/>
          <a:stretch/>
        </p:blipFill>
        <p:spPr>
          <a:xfrm>
            <a:off x="3257894" y="5038529"/>
            <a:ext cx="2486475" cy="128171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smtClean="0"/>
              <a:t>assurance  </a:t>
            </a:r>
            <a:r>
              <a:rPr lang="fr-FR" dirty="0"/>
              <a:t>- </a:t>
            </a:r>
            <a:r>
              <a:rPr lang="fr-FR" dirty="0" smtClean="0"/>
              <a:t>5/7</a:t>
            </a:r>
            <a:r>
              <a:rPr lang="fr-FR" dirty="0"/>
              <a:t/>
            </a:r>
            <a:br>
              <a:rPr lang="fr-FR" dirty="0"/>
            </a:br>
            <a:r>
              <a:rPr lang="fr-FR" sz="1800" dirty="0" smtClean="0"/>
              <a:t>documentation </a:t>
            </a:r>
            <a:r>
              <a:rPr lang="fr-FR" sz="1800" dirty="0" err="1" smtClean="0"/>
              <a:t>from</a:t>
            </a:r>
            <a:r>
              <a:rPr lang="fr-FR" sz="1800" dirty="0" smtClean="0"/>
              <a:t> CEA to ESS</a:t>
            </a:r>
            <a:endParaRPr lang="fr-FR" sz="1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132825"/>
            <a:ext cx="4925824" cy="5104487"/>
          </a:xfrm>
        </p:spPr>
        <p:txBody>
          <a:bodyPr/>
          <a:lstStyle/>
          <a:p>
            <a:r>
              <a:rPr lang="fr-FR" dirty="0" err="1" smtClean="0"/>
              <a:t>Naming</a:t>
            </a:r>
            <a:r>
              <a:rPr lang="fr-FR" dirty="0" smtClean="0"/>
              <a:t> convention of ESS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Name of files </a:t>
            </a:r>
            <a:r>
              <a:rPr lang="en-GB" dirty="0" smtClean="0"/>
              <a:t>to be recorded in </a:t>
            </a:r>
            <a:br>
              <a:rPr lang="en-GB" dirty="0" smtClean="0"/>
            </a:br>
            <a:r>
              <a:rPr lang="en-GB" dirty="0" smtClean="0"/>
              <a:t>CHESS System</a:t>
            </a:r>
            <a:endParaRPr lang="fr-FR" dirty="0" smtClean="0"/>
          </a:p>
          <a:p>
            <a:pPr lvl="1"/>
            <a:endParaRPr lang="fr-FR" dirty="0" smtClean="0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4015148510"/>
              </p:ext>
            </p:extLst>
          </p:nvPr>
        </p:nvGraphicFramePr>
        <p:xfrm>
          <a:off x="4355960" y="1726364"/>
          <a:ext cx="473257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622264"/>
                <a:gridCol w="223251"/>
                <a:gridCol w="554578"/>
              </a:tblGrid>
              <a:tr h="257479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_ 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cxnSp>
        <p:nvCxnSpPr>
          <p:cNvPr id="4" name="Connecteur droit avec flèche 3"/>
          <p:cNvCxnSpPr>
            <a:stCxn id="35" idx="0"/>
          </p:cNvCxnSpPr>
          <p:nvPr/>
        </p:nvCxnSpPr>
        <p:spPr>
          <a:xfrm flipV="1">
            <a:off x="3977793" y="2035983"/>
            <a:ext cx="481142" cy="1140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36" idx="0"/>
          </p:cNvCxnSpPr>
          <p:nvPr/>
        </p:nvCxnSpPr>
        <p:spPr>
          <a:xfrm flipH="1" flipV="1">
            <a:off x="5508105" y="1976960"/>
            <a:ext cx="40936" cy="2164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7" idx="0"/>
          </p:cNvCxnSpPr>
          <p:nvPr/>
        </p:nvCxnSpPr>
        <p:spPr>
          <a:xfrm flipH="1" flipV="1">
            <a:off x="6368010" y="2058096"/>
            <a:ext cx="388896" cy="21924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8" idx="1"/>
          </p:cNvCxnSpPr>
          <p:nvPr/>
        </p:nvCxnSpPr>
        <p:spPr>
          <a:xfrm flipH="1" flipV="1">
            <a:off x="7284752" y="2053070"/>
            <a:ext cx="525598" cy="2553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204588" y="2149993"/>
            <a:ext cx="1546409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 err="1">
                <a:solidFill>
                  <a:schemeClr val="accent4"/>
                </a:solidFill>
              </a:rPr>
              <a:t>Cryomodule</a:t>
            </a:r>
            <a:r>
              <a:rPr lang="fr-FR" dirty="0">
                <a:solidFill>
                  <a:schemeClr val="accent4"/>
                </a:solidFill>
              </a:rPr>
              <a:t> type </a:t>
            </a:r>
            <a:br>
              <a:rPr lang="fr-FR" dirty="0">
                <a:solidFill>
                  <a:schemeClr val="accent4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>(MBL or HBL)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004048" y="2193448"/>
            <a:ext cx="10899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>
                <a:solidFill>
                  <a:schemeClr val="accent2"/>
                </a:solidFill>
              </a:rPr>
              <a:t>Component or </a:t>
            </a:r>
            <a:r>
              <a:rPr lang="fr-FR" dirty="0" err="1">
                <a:solidFill>
                  <a:schemeClr val="accent2"/>
                </a:solidFill>
              </a:rPr>
              <a:t>assembly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15977" y="2277338"/>
            <a:ext cx="12818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>
                <a:solidFill>
                  <a:srgbClr val="00B050"/>
                </a:solidFill>
              </a:rPr>
              <a:t>Serial </a:t>
            </a:r>
            <a:r>
              <a:rPr lang="fr-FR" dirty="0" err="1" smtClean="0">
                <a:solidFill>
                  <a:srgbClr val="00B050"/>
                </a:solidFill>
              </a:rPr>
              <a:t>number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sz="1100" dirty="0" smtClean="0">
                <a:solidFill>
                  <a:srgbClr val="00B050"/>
                </a:solidFill>
              </a:rPr>
              <a:t>(of the component or the </a:t>
            </a:r>
            <a:r>
              <a:rPr lang="fr-FR" sz="1100" dirty="0" err="1" smtClean="0">
                <a:solidFill>
                  <a:srgbClr val="00B050"/>
                </a:solidFill>
              </a:rPr>
              <a:t>assembly</a:t>
            </a:r>
            <a:r>
              <a:rPr lang="fr-FR" sz="1100" dirty="0" smtClean="0">
                <a:solidFill>
                  <a:srgbClr val="00B050"/>
                </a:solidFill>
              </a:rPr>
              <a:t>)</a:t>
            </a:r>
            <a:endParaRPr lang="fr-FR" sz="1100" dirty="0">
              <a:solidFill>
                <a:srgbClr val="00B05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810350" y="2108479"/>
            <a:ext cx="96119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 smtClean="0">
                <a:solidFill>
                  <a:srgbClr val="0070C0"/>
                </a:solidFill>
              </a:rPr>
              <a:t>Document type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283255" y="3039228"/>
            <a:ext cx="1825249" cy="749812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100" u="sng" dirty="0" smtClean="0">
                <a:solidFill>
                  <a:srgbClr val="0070C0"/>
                </a:solidFill>
              </a:rPr>
              <a:t>Examples</a:t>
            </a:r>
          </a:p>
          <a:p>
            <a:pPr algn="l"/>
            <a:r>
              <a:rPr lang="fr-FR" sz="1100" dirty="0" smtClean="0">
                <a:solidFill>
                  <a:srgbClr val="0070C0"/>
                </a:solidFill>
              </a:rPr>
              <a:t>TRP: </a:t>
            </a:r>
            <a:r>
              <a:rPr lang="fr-FR" sz="1100" dirty="0" err="1" smtClean="0">
                <a:solidFill>
                  <a:srgbClr val="0070C0"/>
                </a:solidFill>
              </a:rPr>
              <a:t>Verification</a:t>
            </a:r>
            <a:r>
              <a:rPr lang="fr-FR" sz="1100" dirty="0" smtClean="0">
                <a:solidFill>
                  <a:srgbClr val="0070C0"/>
                </a:solidFill>
              </a:rPr>
              <a:t>/test report</a:t>
            </a:r>
          </a:p>
          <a:p>
            <a:pPr algn="l"/>
            <a:r>
              <a:rPr lang="fr-FR" sz="1100" dirty="0" smtClean="0">
                <a:solidFill>
                  <a:srgbClr val="0070C0"/>
                </a:solidFill>
              </a:rPr>
              <a:t>TRA: Traveler</a:t>
            </a:r>
          </a:p>
          <a:p>
            <a:pPr algn="l"/>
            <a:r>
              <a:rPr lang="fr-FR" sz="1100" dirty="0" smtClean="0">
                <a:solidFill>
                  <a:srgbClr val="0070C0"/>
                </a:solidFill>
              </a:rPr>
              <a:t>CFG: configuration report</a:t>
            </a:r>
            <a:endParaRPr lang="fr-FR" sz="1100" dirty="0">
              <a:solidFill>
                <a:srgbClr val="0070C0"/>
              </a:solidFill>
            </a:endParaRPr>
          </a:p>
        </p:txBody>
      </p:sp>
      <p:cxnSp>
        <p:nvCxnSpPr>
          <p:cNvPr id="79" name="Connecteur en angle 78"/>
          <p:cNvCxnSpPr>
            <a:stCxn id="36" idx="2"/>
            <a:endCxn id="82" idx="3"/>
          </p:cNvCxnSpPr>
          <p:nvPr/>
        </p:nvCxnSpPr>
        <p:spPr>
          <a:xfrm rot="5400000">
            <a:off x="4831012" y="2365797"/>
            <a:ext cx="386788" cy="104927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2627784" y="2708920"/>
            <a:ext cx="1871987" cy="749812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100" u="sng" dirty="0" smtClean="0">
                <a:solidFill>
                  <a:schemeClr val="accent2"/>
                </a:solidFill>
              </a:rPr>
              <a:t>Components examples</a:t>
            </a:r>
            <a:endParaRPr lang="fr-FR" sz="1100" u="sng" dirty="0" smtClean="0">
              <a:solidFill>
                <a:schemeClr val="accent2"/>
              </a:solidFill>
            </a:endParaRPr>
          </a:p>
          <a:p>
            <a:pPr algn="l"/>
            <a:r>
              <a:rPr lang="fr-FR" sz="1100" dirty="0" smtClean="0">
                <a:solidFill>
                  <a:schemeClr val="accent2"/>
                </a:solidFill>
              </a:rPr>
              <a:t>CAV: </a:t>
            </a:r>
            <a:r>
              <a:rPr lang="fr-FR" sz="1100" dirty="0" err="1" smtClean="0">
                <a:solidFill>
                  <a:schemeClr val="accent2"/>
                </a:solidFill>
              </a:rPr>
              <a:t>cavity</a:t>
            </a:r>
            <a:endParaRPr lang="fr-FR" sz="1100" dirty="0" smtClean="0">
              <a:solidFill>
                <a:schemeClr val="accent2"/>
              </a:solidFill>
            </a:endParaRPr>
          </a:p>
          <a:p>
            <a:pPr algn="l"/>
            <a:r>
              <a:rPr lang="fr-FR" sz="1100" dirty="0" smtClean="0">
                <a:solidFill>
                  <a:schemeClr val="accent2"/>
                </a:solidFill>
              </a:rPr>
              <a:t>COU: coupler</a:t>
            </a:r>
          </a:p>
          <a:p>
            <a:pPr algn="l"/>
            <a:r>
              <a:rPr lang="fr-FR" sz="1100" dirty="0" smtClean="0">
                <a:solidFill>
                  <a:schemeClr val="accent2"/>
                </a:solidFill>
              </a:rPr>
              <a:t>SPF: </a:t>
            </a:r>
            <a:r>
              <a:rPr lang="fr-FR" sz="1100" dirty="0" err="1" smtClean="0">
                <a:solidFill>
                  <a:schemeClr val="accent2"/>
                </a:solidFill>
              </a:rPr>
              <a:t>spaceframe</a:t>
            </a:r>
            <a:endParaRPr lang="fr-FR" sz="1100" dirty="0" smtClean="0">
              <a:solidFill>
                <a:schemeClr val="accent2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381614" y="3533751"/>
            <a:ext cx="2334706" cy="4420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sz="1200" i="1" dirty="0" err="1" smtClean="0">
                <a:solidFill>
                  <a:schemeClr val="accent2"/>
                </a:solidFill>
              </a:rPr>
              <a:t>Assembly</a:t>
            </a:r>
            <a:r>
              <a:rPr lang="fr-FR" sz="1200" i="1" dirty="0" smtClean="0">
                <a:solidFill>
                  <a:schemeClr val="accent2"/>
                </a:solidFill>
              </a:rPr>
              <a:t> corresponds to the output </a:t>
            </a:r>
            <a:r>
              <a:rPr lang="fr-FR" sz="1200" i="1" dirty="0" err="1" smtClean="0">
                <a:solidFill>
                  <a:schemeClr val="accent2"/>
                </a:solidFill>
              </a:rPr>
              <a:t>element</a:t>
            </a:r>
            <a:r>
              <a:rPr lang="fr-FR" sz="1200" i="1" dirty="0" smtClean="0">
                <a:solidFill>
                  <a:schemeClr val="accent2"/>
                </a:solidFill>
              </a:rPr>
              <a:t> of a </a:t>
            </a:r>
            <a:r>
              <a:rPr lang="fr-FR" sz="1200" i="1" dirty="0" err="1" smtClean="0">
                <a:solidFill>
                  <a:schemeClr val="accent2"/>
                </a:solidFill>
              </a:rPr>
              <a:t>workstation</a:t>
            </a:r>
            <a:endParaRPr lang="fr-FR" sz="1200" i="1" dirty="0" smtClean="0">
              <a:solidFill>
                <a:schemeClr val="accent2"/>
              </a:solidFill>
            </a:endParaRPr>
          </a:p>
        </p:txBody>
      </p:sp>
      <p:cxnSp>
        <p:nvCxnSpPr>
          <p:cNvPr id="85" name="Connecteur en angle 84"/>
          <p:cNvCxnSpPr>
            <a:stCxn id="36" idx="2"/>
            <a:endCxn id="83" idx="0"/>
          </p:cNvCxnSpPr>
          <p:nvPr/>
        </p:nvCxnSpPr>
        <p:spPr>
          <a:xfrm rot="5400000">
            <a:off x="5130648" y="3115357"/>
            <a:ext cx="836713" cy="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8" name="Imag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4" y="3975786"/>
            <a:ext cx="2592192" cy="2714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Espace réservé du numéro de diapositive 10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2" name="ZoneTexte 111"/>
          <p:cNvSpPr txBox="1"/>
          <p:nvPr/>
        </p:nvSpPr>
        <p:spPr>
          <a:xfrm>
            <a:off x="20268" y="6330372"/>
            <a:ext cx="4352806" cy="34970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MBL-CCC-003-TRP-Assembly_170213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64982" y="4993550"/>
            <a:ext cx="1702187" cy="73866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Assembly</a:t>
            </a:r>
            <a:r>
              <a:rPr lang="fr-FR" sz="1400" dirty="0"/>
              <a:t> report of the coupler-</a:t>
            </a:r>
            <a:r>
              <a:rPr lang="fr-FR" sz="1400" dirty="0" err="1"/>
              <a:t>cavity</a:t>
            </a:r>
            <a:r>
              <a:rPr lang="fr-FR" sz="1400" dirty="0"/>
              <a:t> </a:t>
            </a:r>
            <a:r>
              <a:rPr lang="fr-FR" sz="1400" dirty="0" err="1"/>
              <a:t>assembly</a:t>
            </a:r>
            <a:r>
              <a:rPr lang="fr-FR" sz="1400" dirty="0"/>
              <a:t> # </a:t>
            </a:r>
            <a:r>
              <a:rPr lang="fr-FR" sz="1400" dirty="0" smtClean="0"/>
              <a:t>3</a:t>
            </a:r>
            <a:endParaRPr lang="fr-FR" sz="1400" dirty="0"/>
          </a:p>
        </p:txBody>
      </p:sp>
      <p:sp>
        <p:nvSpPr>
          <p:cNvPr id="126" name="Rectangle 125"/>
          <p:cNvSpPr/>
          <p:nvPr/>
        </p:nvSpPr>
        <p:spPr>
          <a:xfrm>
            <a:off x="2842662" y="4047340"/>
            <a:ext cx="2089378" cy="749812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u="sng" dirty="0" err="1" smtClean="0">
                <a:solidFill>
                  <a:schemeClr val="accent2"/>
                </a:solidFill>
              </a:rPr>
              <a:t>Assembly</a:t>
            </a:r>
            <a:r>
              <a:rPr lang="fr-FR" sz="1100" u="sng" dirty="0" smtClean="0">
                <a:solidFill>
                  <a:schemeClr val="accent2"/>
                </a:solidFill>
              </a:rPr>
              <a:t> </a:t>
            </a:r>
            <a:r>
              <a:rPr lang="fr-FR" sz="1100" u="sng" dirty="0" err="1" smtClean="0">
                <a:solidFill>
                  <a:schemeClr val="accent2"/>
                </a:solidFill>
              </a:rPr>
              <a:t>examples</a:t>
            </a:r>
            <a:endParaRPr lang="fr-FR" sz="1100" u="sng" dirty="0" smtClean="0">
              <a:solidFill>
                <a:schemeClr val="accent2"/>
              </a:solidFill>
            </a:endParaRPr>
          </a:p>
          <a:p>
            <a:r>
              <a:rPr lang="fr-FR" sz="1100" dirty="0" smtClean="0">
                <a:solidFill>
                  <a:schemeClr val="accent2"/>
                </a:solidFill>
              </a:rPr>
              <a:t>CCC</a:t>
            </a:r>
            <a:r>
              <a:rPr lang="fr-FR" sz="1100" dirty="0">
                <a:solidFill>
                  <a:schemeClr val="accent2"/>
                </a:solidFill>
              </a:rPr>
              <a:t>: </a:t>
            </a:r>
            <a:r>
              <a:rPr lang="fr-FR" sz="1100" dirty="0" err="1">
                <a:solidFill>
                  <a:schemeClr val="accent2"/>
                </a:solidFill>
              </a:rPr>
              <a:t>Cavity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with</a:t>
            </a:r>
            <a:r>
              <a:rPr lang="fr-FR" sz="1100" dirty="0">
                <a:solidFill>
                  <a:schemeClr val="accent2"/>
                </a:solidFill>
              </a:rPr>
              <a:t> Cold Coupler</a:t>
            </a:r>
          </a:p>
          <a:p>
            <a:r>
              <a:rPr lang="fr-FR" sz="1100" dirty="0">
                <a:solidFill>
                  <a:schemeClr val="accent2"/>
                </a:solidFill>
              </a:rPr>
              <a:t>SPA: </a:t>
            </a:r>
            <a:r>
              <a:rPr lang="fr-FR" sz="1100" dirty="0" err="1">
                <a:solidFill>
                  <a:schemeClr val="accent2"/>
                </a:solidFill>
              </a:rPr>
              <a:t>spaceframe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assembly</a:t>
            </a:r>
            <a:r>
              <a:rPr lang="fr-FR" sz="1100" dirty="0">
                <a:solidFill>
                  <a:schemeClr val="accent2"/>
                </a:solidFill>
              </a:rPr>
              <a:t> (thermal </a:t>
            </a:r>
            <a:r>
              <a:rPr lang="fr-FR" sz="1100" dirty="0" err="1">
                <a:solidFill>
                  <a:schemeClr val="accent2"/>
                </a:solidFill>
              </a:rPr>
              <a:t>shield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with</a:t>
            </a: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dirty="0" err="1">
                <a:solidFill>
                  <a:schemeClr val="accent2"/>
                </a:solidFill>
              </a:rPr>
              <a:t>spaceframe</a:t>
            </a:r>
            <a:r>
              <a:rPr lang="fr-FR" sz="11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128" name="Connecteur en angle 127"/>
          <p:cNvCxnSpPr>
            <a:stCxn id="83" idx="2"/>
            <a:endCxn id="126" idx="3"/>
          </p:cNvCxnSpPr>
          <p:nvPr/>
        </p:nvCxnSpPr>
        <p:spPr>
          <a:xfrm rot="5400000">
            <a:off x="5017274" y="3890553"/>
            <a:ext cx="446460" cy="616927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8" idx="2"/>
            <a:endCxn id="76" idx="0"/>
          </p:cNvCxnSpPr>
          <p:nvPr/>
        </p:nvCxnSpPr>
        <p:spPr>
          <a:xfrm flipH="1">
            <a:off x="8195880" y="2612069"/>
            <a:ext cx="95067" cy="4271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631504" y="171135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lt1"/>
                </a:solidFill>
              </a:rPr>
              <a:t>Title</a:t>
            </a:r>
            <a:endParaRPr lang="fr-FR" sz="1400" b="1" dirty="0">
              <a:solidFill>
                <a:schemeClr val="lt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504411" y="1704826"/>
            <a:ext cx="59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lt1"/>
                </a:solidFill>
              </a:rPr>
              <a:t>Date</a:t>
            </a:r>
            <a:endParaRPr lang="fr-FR" sz="1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76" grpId="0" animBg="1"/>
      <p:bldP spid="82" grpId="0" animBg="1"/>
      <p:bldP spid="83" grpId="0"/>
      <p:bldP spid="112" grpId="0" animBg="1"/>
      <p:bldP spid="113" grpId="0" animBg="1"/>
      <p:bldP spid="126" grpId="0" animBg="1"/>
      <p:bldP spid="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4968552"/>
          </a:xfrm>
        </p:spPr>
        <p:txBody>
          <a:bodyPr/>
          <a:lstStyle/>
          <a:p>
            <a:r>
              <a:rPr lang="en-GB" dirty="0" smtClean="0"/>
              <a:t>Method &amp; tool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Procedure of non-conformity management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CEA-ESS-PJT-AQ-0004;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Forms : Non-conformity (NC) report and Change request (CR);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Spreadsheet </a:t>
            </a:r>
            <a:r>
              <a:rPr lang="en-GB" dirty="0" smtClean="0"/>
              <a:t>to follow NC and change requests</a:t>
            </a:r>
            <a:br>
              <a:rPr lang="en-GB" dirty="0" smtClean="0"/>
            </a:br>
            <a:r>
              <a:rPr lang="en-GB" dirty="0" smtClean="0"/>
              <a:t>from CEA or from suppliers.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Saclay/Irfu projet ESS | 04/04/2017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QUALITY </a:t>
            </a:r>
            <a:r>
              <a:rPr lang="fr-FR" dirty="0" smtClean="0"/>
              <a:t>assurance </a:t>
            </a:r>
            <a:r>
              <a:rPr lang="fr-FR" dirty="0"/>
              <a:t>- </a:t>
            </a:r>
            <a:r>
              <a:rPr lang="fr-FR" dirty="0" smtClean="0"/>
              <a:t>6/7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1800" dirty="0" err="1" smtClean="0"/>
              <a:t>Non-conformity</a:t>
            </a:r>
            <a:r>
              <a:rPr lang="fr-FR" sz="1800" dirty="0" smtClean="0"/>
              <a:t> &amp; change </a:t>
            </a:r>
            <a:r>
              <a:rPr lang="fr-FR" sz="1800" dirty="0" err="1" smtClean="0"/>
              <a:t>request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32" y="2578188"/>
            <a:ext cx="2748256" cy="38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00" y="2839651"/>
            <a:ext cx="2982434" cy="398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1" y="4221088"/>
            <a:ext cx="4843477" cy="22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2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PRESENTATION-CEA-ESS</Template>
  <TotalTime>1641</TotalTime>
  <Words>2076</Words>
  <Application>Microsoft Office PowerPoint</Application>
  <PresentationFormat>Affichage à l'écran (4:3)</PresentationFormat>
  <Paragraphs>326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ArialMT</vt:lpstr>
      <vt:lpstr>Calibri</vt:lpstr>
      <vt:lpstr>Times New Roman</vt:lpstr>
      <vt:lpstr>Wingdings</vt:lpstr>
      <vt:lpstr>Mod_powerpoint_CEA_Irfu (1)</vt:lpstr>
      <vt:lpstr>Quality assurance and Quality control organisation</vt:lpstr>
      <vt:lpstr>CONTENT</vt:lpstr>
      <vt:lpstr>quality ASSURANCE  - document management  ESS-I project (at CEA)  from CEA to ESS  - non-conformity management  </vt:lpstr>
      <vt:lpstr>Quality Assurance - 1/7  Quality organisation</vt:lpstr>
      <vt:lpstr>Quality assurance  - 2/7 documentation at cea</vt:lpstr>
      <vt:lpstr>Quality assurance  - 3/7 documentation at cea</vt:lpstr>
      <vt:lpstr>Quality assurance  - 4/7 documentation from cea to ESS</vt:lpstr>
      <vt:lpstr>Quality assurance  - 5/7 documentation from CEA to ESS</vt:lpstr>
      <vt:lpstr>QUALITY assurance - 6/7 Non-conformity &amp; change request</vt:lpstr>
      <vt:lpstr>QUALITY assurance - 7/7 Non-conformity &amp; change request</vt:lpstr>
      <vt:lpstr>Quality control  (component manufacturing phase)  - PBS management   - quality requirements during manufacturing  - Quality control steps : Acceptance levels by cea </vt:lpstr>
      <vt:lpstr>Quality control - 1/3 PBS – product Breakdown Structure</vt:lpstr>
      <vt:lpstr>Quality control - 2/3 Quality requirements</vt:lpstr>
      <vt:lpstr>Quality control - 3/3 Acceptance levels</vt:lpstr>
      <vt:lpstr>QA – QC - Summary</vt:lpstr>
      <vt:lpstr>Présentation PowerPoint</vt:lpstr>
      <vt:lpstr>DSM  Irfu </vt:lpstr>
      <vt:lpstr>Quality Assurance  - / documentation at cea</vt:lpstr>
      <vt:lpstr>Classification of the NCR / Cr</vt:lpstr>
    </vt:vector>
  </TitlesOfParts>
  <Company>CEA Saclay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BRUNIQUEL Anais</dc:creator>
  <cp:lastModifiedBy>BRUNIQUEL Anais</cp:lastModifiedBy>
  <cp:revision>131</cp:revision>
  <cp:lastPrinted>2017-03-31T13:07:30Z</cp:lastPrinted>
  <dcterms:created xsi:type="dcterms:W3CDTF">2017-03-20T09:34:38Z</dcterms:created>
  <dcterms:modified xsi:type="dcterms:W3CDTF">2017-04-03T06:35:43Z</dcterms:modified>
</cp:coreProperties>
</file>