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28"/>
  </p:notesMasterIdLst>
  <p:sldIdLst>
    <p:sldId id="456" r:id="rId4"/>
    <p:sldId id="487" r:id="rId5"/>
    <p:sldId id="464" r:id="rId6"/>
    <p:sldId id="462" r:id="rId7"/>
    <p:sldId id="457" r:id="rId8"/>
    <p:sldId id="465" r:id="rId9"/>
    <p:sldId id="466" r:id="rId10"/>
    <p:sldId id="475" r:id="rId11"/>
    <p:sldId id="468" r:id="rId12"/>
    <p:sldId id="470" r:id="rId13"/>
    <p:sldId id="471" r:id="rId14"/>
    <p:sldId id="473" r:id="rId15"/>
    <p:sldId id="486" r:id="rId16"/>
    <p:sldId id="476" r:id="rId17"/>
    <p:sldId id="472" r:id="rId18"/>
    <p:sldId id="477" r:id="rId19"/>
    <p:sldId id="478" r:id="rId20"/>
    <p:sldId id="474" r:id="rId21"/>
    <p:sldId id="479" r:id="rId22"/>
    <p:sldId id="480" r:id="rId23"/>
    <p:sldId id="481" r:id="rId24"/>
    <p:sldId id="482" r:id="rId25"/>
    <p:sldId id="483" r:id="rId26"/>
    <p:sldId id="48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CFF93"/>
    <a:srgbClr val="00FF00"/>
    <a:srgbClr val="800000"/>
    <a:srgbClr val="000000"/>
    <a:srgbClr val="408000"/>
    <a:srgbClr val="008040"/>
    <a:srgbClr val="800040"/>
    <a:srgbClr val="40008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9681" autoAdjust="0"/>
  </p:normalViewPr>
  <p:slideViewPr>
    <p:cSldViewPr snapToGrid="0" snapToObjects="1">
      <p:cViewPr varScale="1">
        <p:scale>
          <a:sx n="136" d="100"/>
          <a:sy n="136" d="100"/>
        </p:scale>
        <p:origin x="-168" y="-104"/>
      </p:cViewPr>
      <p:guideLst>
        <p:guide orient="horz" pos="2123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9BCA9-1CE0-DA44-BE7F-3DBE22FAA1A4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DA8EA-CDBC-5146-BD43-804A34D3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6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4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40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4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9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5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0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0744" y="61920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0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2013-01-28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9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9" Type="http://schemas.openxmlformats.org/officeDocument/2006/relationships/image" Target="../media/image21.JPG"/><Relationship Id="rId10" Type="http://schemas.openxmlformats.org/officeDocument/2006/relationships/image" Target="../media/image22.JPG"/><Relationship Id="rId11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S_template_front_v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2072"/>
          <a:stretch/>
        </p:blipFill>
        <p:spPr>
          <a:xfrm>
            <a:off x="-8820" y="0"/>
            <a:ext cx="10399594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68" y="366601"/>
            <a:ext cx="2497628" cy="133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/>
          </p:cNvSpPr>
          <p:nvPr/>
        </p:nvSpPr>
        <p:spPr bwMode="auto">
          <a:xfrm>
            <a:off x="6512553" y="2232435"/>
            <a:ext cx="3398368" cy="231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endParaRPr lang="en-US" sz="4000" dirty="0">
              <a:solidFill>
                <a:srgbClr val="005A7C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6371440" y="5367237"/>
            <a:ext cx="3398368" cy="63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Rob Connatser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371440" y="2130425"/>
            <a:ext cx="3886200" cy="3236812"/>
          </a:xfrm>
        </p:spPr>
        <p:txBody>
          <a:bodyPr/>
          <a:lstStyle/>
          <a:p>
            <a:pPr algn="l"/>
            <a:r>
              <a:rPr lang="en-US" dirty="0" smtClean="0"/>
              <a:t>Build a neutron scattering instrument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39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Pipes on shielding</a:t>
            </a:r>
          </a:p>
          <a:p>
            <a:r>
              <a:rPr lang="en-US" dirty="0" smtClean="0"/>
              <a:t>Pipes through shielding</a:t>
            </a:r>
          </a:p>
          <a:p>
            <a:r>
              <a:rPr lang="en-US" dirty="0" smtClean="0"/>
              <a:t>Pipes in caves</a:t>
            </a:r>
          </a:p>
          <a:p>
            <a:r>
              <a:rPr lang="en-US" dirty="0" smtClean="0"/>
              <a:t>Sprinkler pipes</a:t>
            </a:r>
          </a:p>
          <a:p>
            <a:r>
              <a:rPr lang="en-US" dirty="0" smtClean="0"/>
              <a:t>Vacuum piping (NOMAD/ARCS/SEQUOIA)</a:t>
            </a:r>
          </a:p>
          <a:p>
            <a:endParaRPr lang="en-US" dirty="0"/>
          </a:p>
        </p:txBody>
      </p:sp>
      <p:pic>
        <p:nvPicPr>
          <p:cNvPr id="5" name="Picture 4" descr="powgen pipe and cable rou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33" y="893627"/>
            <a:ext cx="5852160" cy="4389120"/>
          </a:xfrm>
          <a:prstGeom prst="rect">
            <a:avLst/>
          </a:prstGeom>
        </p:spPr>
      </p:pic>
      <p:pic>
        <p:nvPicPr>
          <p:cNvPr id="6" name="Picture 5" descr="BL18 Ut Pipe Tie ins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02" y="1208778"/>
            <a:ext cx="5620091" cy="4215068"/>
          </a:xfrm>
          <a:prstGeom prst="rect">
            <a:avLst/>
          </a:prstGeom>
        </p:spPr>
      </p:pic>
      <p:pic>
        <p:nvPicPr>
          <p:cNvPr id="7" name="Picture 6" descr="BL18 Util Pipe Ris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86" y="1208778"/>
            <a:ext cx="3703320" cy="4937760"/>
          </a:xfrm>
          <a:prstGeom prst="rect">
            <a:avLst/>
          </a:prstGeom>
        </p:spPr>
      </p:pic>
      <p:pic>
        <p:nvPicPr>
          <p:cNvPr id="8" name="Picture 7" descr="chilled water lin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33" y="2875157"/>
            <a:ext cx="4937760" cy="3703320"/>
          </a:xfrm>
          <a:prstGeom prst="rect">
            <a:avLst/>
          </a:prstGeom>
        </p:spPr>
      </p:pic>
      <p:pic>
        <p:nvPicPr>
          <p:cNvPr id="9" name="Picture 8" descr="BL18 Pipe Fa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12" y="2992740"/>
            <a:ext cx="4937760" cy="3703320"/>
          </a:xfrm>
          <a:prstGeom prst="rect">
            <a:avLst/>
          </a:prstGeom>
        </p:spPr>
      </p:pic>
      <p:pic>
        <p:nvPicPr>
          <p:cNvPr id="10" name="Picture 9" descr="ARCS sample we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69" y="2992740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8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Cable trays under shielding</a:t>
            </a:r>
          </a:p>
          <a:p>
            <a:r>
              <a:rPr lang="en-US" dirty="0" smtClean="0"/>
              <a:t>Cable trays in caves</a:t>
            </a:r>
          </a:p>
          <a:p>
            <a:r>
              <a:rPr lang="en-US" dirty="0" smtClean="0"/>
              <a:t>HYSPEC mast</a:t>
            </a:r>
          </a:p>
          <a:p>
            <a:r>
              <a:rPr lang="en-US" dirty="0" smtClean="0"/>
              <a:t>TOPAZ detectors</a:t>
            </a:r>
          </a:p>
          <a:p>
            <a:r>
              <a:rPr lang="en-US" dirty="0" smtClean="0"/>
              <a:t>POWGEN detector cables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61" y="1600200"/>
            <a:ext cx="6994331" cy="5244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171" y="2588182"/>
            <a:ext cx="4487483" cy="2989786"/>
          </a:xfrm>
          <a:prstGeom prst="rect">
            <a:avLst/>
          </a:prstGeom>
        </p:spPr>
      </p:pic>
      <p:pic>
        <p:nvPicPr>
          <p:cNvPr id="6" name="Picture 5" descr="detector cable install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47" y="1109833"/>
            <a:ext cx="4389120" cy="5852160"/>
          </a:xfrm>
          <a:prstGeom prst="rect">
            <a:avLst/>
          </a:prstGeom>
        </p:spPr>
      </p:pic>
      <p:pic>
        <p:nvPicPr>
          <p:cNvPr id="7" name="Picture 6" descr="FnPB cave and cable tra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79" y="1807835"/>
            <a:ext cx="5852160" cy="4389120"/>
          </a:xfrm>
          <a:prstGeom prst="rect">
            <a:avLst/>
          </a:prstGeom>
        </p:spPr>
      </p:pic>
      <p:pic>
        <p:nvPicPr>
          <p:cNvPr id="8" name="Picture 7" descr="control rac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47" y="1109833"/>
            <a:ext cx="4389120" cy="5852160"/>
          </a:xfrm>
          <a:prstGeom prst="rect">
            <a:avLst/>
          </a:prstGeom>
        </p:spPr>
      </p:pic>
      <p:pic>
        <p:nvPicPr>
          <p:cNvPr id="9" name="Picture 8" descr="cable tray in flo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47" y="1109833"/>
            <a:ext cx="4389120" cy="5852160"/>
          </a:xfrm>
          <a:prstGeom prst="rect">
            <a:avLst/>
          </a:prstGeom>
        </p:spPr>
      </p:pic>
      <p:pic>
        <p:nvPicPr>
          <p:cNvPr id="10" name="Picture 9" descr="snap cable tra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93" y="1107134"/>
            <a:ext cx="6692039" cy="5019029"/>
          </a:xfrm>
          <a:prstGeom prst="rect">
            <a:avLst/>
          </a:prstGeom>
        </p:spPr>
      </p:pic>
      <p:pic>
        <p:nvPicPr>
          <p:cNvPr id="11" name="Picture 10" descr="100_669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86" y="992173"/>
            <a:ext cx="43891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5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Stack Shielding</a:t>
            </a:r>
            <a:endParaRPr lang="en-US" dirty="0"/>
          </a:p>
        </p:txBody>
      </p:sp>
      <p:pic>
        <p:nvPicPr>
          <p:cNvPr id="4" name="Content Placeholder 3" descr="100_44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pic>
        <p:nvPicPr>
          <p:cNvPr id="6" name="Picture 5" descr="100_62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8" y="1417638"/>
            <a:ext cx="5852160" cy="4389120"/>
          </a:xfrm>
          <a:prstGeom prst="rect">
            <a:avLst/>
          </a:prstGeom>
        </p:spPr>
      </p:pic>
      <p:pic>
        <p:nvPicPr>
          <p:cNvPr id="5" name="Picture 4" descr="100_6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52" y="911412"/>
            <a:ext cx="43891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9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things</a:t>
            </a:r>
            <a:endParaRPr lang="en-US" dirty="0"/>
          </a:p>
        </p:txBody>
      </p:sp>
      <p:pic>
        <p:nvPicPr>
          <p:cNvPr id="4" name="Picture 3" descr="100_2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77" y="1311441"/>
            <a:ext cx="7239911" cy="542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9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0_55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705" y="1682160"/>
            <a:ext cx="5852160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Guides</a:t>
            </a:r>
            <a:endParaRPr lang="en-US" dirty="0"/>
          </a:p>
        </p:txBody>
      </p:sp>
      <p:pic>
        <p:nvPicPr>
          <p:cNvPr id="4" name="Picture 3" descr="cncs guide installation mirrotr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2" y="912625"/>
            <a:ext cx="5852160" cy="4389120"/>
          </a:xfrm>
          <a:prstGeom prst="rect">
            <a:avLst/>
          </a:prstGeom>
        </p:spPr>
      </p:pic>
      <p:pic>
        <p:nvPicPr>
          <p:cNvPr id="5" name="Picture 4" descr="cncs guide installation 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8" y="1141015"/>
            <a:ext cx="5852160" cy="4389120"/>
          </a:xfrm>
          <a:prstGeom prst="rect">
            <a:avLst/>
          </a:prstGeom>
        </p:spPr>
      </p:pic>
      <p:pic>
        <p:nvPicPr>
          <p:cNvPr id="6" name="Picture 5" descr="100_439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79" y="1076978"/>
            <a:ext cx="43891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9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Stackable Shielding</a:t>
            </a:r>
            <a:endParaRPr lang="en-US" dirty="0"/>
          </a:p>
        </p:txBody>
      </p:sp>
      <p:pic>
        <p:nvPicPr>
          <p:cNvPr id="7" name="Picture 6" descr="100_78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30" y="1277226"/>
            <a:ext cx="6638289" cy="4425526"/>
          </a:xfrm>
          <a:prstGeom prst="rect">
            <a:avLst/>
          </a:prstGeom>
        </p:spPr>
      </p:pic>
      <p:pic>
        <p:nvPicPr>
          <p:cNvPr id="15" name="Picture 14" descr="BL3 Upper Bloc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31" y="1180724"/>
            <a:ext cx="6671050" cy="5003288"/>
          </a:xfrm>
          <a:prstGeom prst="rect">
            <a:avLst/>
          </a:prstGeom>
        </p:spPr>
      </p:pic>
      <p:pic>
        <p:nvPicPr>
          <p:cNvPr id="20" name="Picture 19" descr="100_50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30" y="1180722"/>
            <a:ext cx="6671053" cy="5003290"/>
          </a:xfrm>
          <a:prstGeom prst="rect">
            <a:avLst/>
          </a:prstGeom>
        </p:spPr>
      </p:pic>
      <p:pic>
        <p:nvPicPr>
          <p:cNvPr id="17" name="Picture 16" descr="mixed shield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26" y="1138588"/>
            <a:ext cx="6671053" cy="50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Components</a:t>
            </a:r>
            <a:br>
              <a:rPr lang="en-US" dirty="0" smtClean="0"/>
            </a:br>
            <a:r>
              <a:rPr lang="en-US" dirty="0" smtClean="0"/>
              <a:t>Secondary Shutter (large)</a:t>
            </a:r>
            <a:endParaRPr lang="en-US" dirty="0"/>
          </a:p>
        </p:txBody>
      </p:sp>
      <p:pic>
        <p:nvPicPr>
          <p:cNvPr id="4" name="Content Placeholder 3" descr="100_55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1"/>
            <a:ext cx="7295868" cy="4012446"/>
          </a:xfrm>
        </p:spPr>
      </p:pic>
    </p:spTree>
    <p:extLst>
      <p:ext uri="{BB962C8B-B14F-4D97-AF65-F5344CB8AC3E}">
        <p14:creationId xmlns:p14="http://schemas.microsoft.com/office/powerpoint/2010/main" val="108221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Components</a:t>
            </a:r>
            <a:endParaRPr lang="en-US" dirty="0"/>
          </a:p>
        </p:txBody>
      </p:sp>
      <p:pic>
        <p:nvPicPr>
          <p:cNvPr id="5" name="Picture 4" descr="100_13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2139" y="1424100"/>
            <a:ext cx="4389120" cy="5852160"/>
          </a:xfrm>
          <a:prstGeom prst="rect">
            <a:avLst/>
          </a:prstGeom>
        </p:spPr>
      </p:pic>
      <p:pic>
        <p:nvPicPr>
          <p:cNvPr id="6" name="Picture 5" descr="100_169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85" y="1005840"/>
            <a:ext cx="4389120" cy="5852160"/>
          </a:xfrm>
          <a:prstGeom prst="rect">
            <a:avLst/>
          </a:prstGeom>
        </p:spPr>
      </p:pic>
      <p:pic>
        <p:nvPicPr>
          <p:cNvPr id="7" name="Picture 6" descr="MR chopper install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338" y="2354022"/>
            <a:ext cx="4937760" cy="3703320"/>
          </a:xfrm>
          <a:prstGeom prst="rect">
            <a:avLst/>
          </a:prstGeom>
        </p:spPr>
      </p:pic>
      <p:pic>
        <p:nvPicPr>
          <p:cNvPr id="8" name="Picture 7" descr="powgen t0 chopp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71" y="1629467"/>
            <a:ext cx="6056391" cy="454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8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_45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44" y="1451087"/>
            <a:ext cx="5852160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Assembly</a:t>
            </a:r>
            <a:endParaRPr lang="en-US" dirty="0"/>
          </a:p>
        </p:txBody>
      </p:sp>
      <p:pic>
        <p:nvPicPr>
          <p:cNvPr id="5" name="Picture 4" descr="100_47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005840"/>
            <a:ext cx="43891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2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Assembly</a:t>
            </a:r>
            <a:endParaRPr lang="en-US" dirty="0"/>
          </a:p>
        </p:txBody>
      </p:sp>
      <p:pic>
        <p:nvPicPr>
          <p:cNvPr id="4" name="Picture 3" descr="100_9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6" y="1417637"/>
            <a:ext cx="6836849" cy="51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6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 will not simply be SNS </a:t>
            </a:r>
          </a:p>
          <a:p>
            <a:r>
              <a:rPr lang="en-US" dirty="0" smtClean="0"/>
              <a:t>Objective is to take the best and improve</a:t>
            </a:r>
          </a:p>
          <a:p>
            <a:r>
              <a:rPr lang="en-US" dirty="0" smtClean="0"/>
              <a:t>80% relative (but we won’t know which until the end)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33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Assembly</a:t>
            </a:r>
            <a:endParaRPr lang="en-US" dirty="0"/>
          </a:p>
        </p:txBody>
      </p:sp>
      <p:pic>
        <p:nvPicPr>
          <p:cNvPr id="3" name="Picture 2" descr="100_93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89" y="1509652"/>
            <a:ext cx="2926080" cy="3901440"/>
          </a:xfrm>
          <a:prstGeom prst="rect">
            <a:avLst/>
          </a:prstGeom>
        </p:spPr>
      </p:pic>
      <p:pic>
        <p:nvPicPr>
          <p:cNvPr id="4" name="Picture 3" descr="100_92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7" y="1509652"/>
            <a:ext cx="2926080" cy="3901440"/>
          </a:xfrm>
          <a:prstGeom prst="rect">
            <a:avLst/>
          </a:prstGeom>
        </p:spPr>
      </p:pic>
      <p:pic>
        <p:nvPicPr>
          <p:cNvPr id="5" name="Picture 4" descr="100_90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48" y="1417638"/>
            <a:ext cx="6368333" cy="4776250"/>
          </a:xfrm>
          <a:prstGeom prst="rect">
            <a:avLst/>
          </a:prstGeom>
        </p:spPr>
      </p:pic>
      <p:pic>
        <p:nvPicPr>
          <p:cNvPr id="6" name="Picture 5" descr="100_90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48" y="1417638"/>
            <a:ext cx="6368333" cy="47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Assembly</a:t>
            </a:r>
            <a:endParaRPr lang="en-US" dirty="0"/>
          </a:p>
        </p:txBody>
      </p:sp>
      <p:pic>
        <p:nvPicPr>
          <p:cNvPr id="4" name="Picture 3" descr="100_28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3167"/>
            <a:ext cx="4912797" cy="3684598"/>
          </a:xfrm>
          <a:prstGeom prst="rect">
            <a:avLst/>
          </a:prstGeom>
        </p:spPr>
      </p:pic>
      <p:pic>
        <p:nvPicPr>
          <p:cNvPr id="5" name="Picture 4" descr="100_20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42" y="845497"/>
            <a:ext cx="4905361" cy="36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Assembly</a:t>
            </a:r>
            <a:endParaRPr lang="en-US" dirty="0"/>
          </a:p>
        </p:txBody>
      </p:sp>
      <p:pic>
        <p:nvPicPr>
          <p:cNvPr id="4" name="Picture 3" descr="SNAP anger camera fro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680719" cy="3510539"/>
          </a:xfrm>
          <a:prstGeom prst="rect">
            <a:avLst/>
          </a:prstGeom>
        </p:spPr>
      </p:pic>
      <p:pic>
        <p:nvPicPr>
          <p:cNvPr id="3" name="Picture 2" descr="SNAP anger cameras 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84" y="3338688"/>
            <a:ext cx="4692416" cy="351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Assembly</a:t>
            </a:r>
            <a:endParaRPr lang="en-US" dirty="0"/>
          </a:p>
        </p:txBody>
      </p:sp>
      <p:pic>
        <p:nvPicPr>
          <p:cNvPr id="4" name="Picture 3" descr="100_29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44" y="950651"/>
            <a:ext cx="43891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Hutch</a:t>
            </a:r>
            <a:endParaRPr lang="en-US" dirty="0"/>
          </a:p>
        </p:txBody>
      </p:sp>
      <p:pic>
        <p:nvPicPr>
          <p:cNvPr id="3" name="Picture 2" descr="100_9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8" y="1417638"/>
            <a:ext cx="6228453" cy="467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Constituent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 smtClean="0"/>
              <a:t>Base Shielding</a:t>
            </a:r>
            <a:endParaRPr lang="en-US" dirty="0"/>
          </a:p>
          <a:p>
            <a:r>
              <a:rPr lang="en-US" dirty="0" smtClean="0"/>
              <a:t>Sample and Detector Cave</a:t>
            </a:r>
          </a:p>
          <a:p>
            <a:r>
              <a:rPr lang="en-US" dirty="0" smtClean="0"/>
              <a:t>Vessel </a:t>
            </a:r>
            <a:r>
              <a:rPr lang="en-US" sz="2800" dirty="0" smtClean="0"/>
              <a:t>(if necessary)</a:t>
            </a:r>
          </a:p>
          <a:p>
            <a:r>
              <a:rPr lang="en-US" dirty="0" smtClean="0"/>
              <a:t>Shielding</a:t>
            </a:r>
          </a:p>
          <a:p>
            <a:r>
              <a:rPr lang="en-US" dirty="0" smtClean="0"/>
              <a:t>Control Hutch</a:t>
            </a:r>
          </a:p>
          <a:p>
            <a:r>
              <a:rPr lang="en-US" dirty="0" smtClean="0"/>
              <a:t>PPS</a:t>
            </a:r>
          </a:p>
          <a:p>
            <a:endParaRPr lang="en-US" dirty="0" smtClean="0"/>
          </a:p>
          <a:p>
            <a:r>
              <a:rPr lang="en-US" dirty="0" smtClean="0"/>
              <a:t>Technical Components</a:t>
            </a:r>
          </a:p>
          <a:p>
            <a:pPr lvl="1"/>
            <a:r>
              <a:rPr lang="en-US" sz="2400" dirty="0" smtClean="0"/>
              <a:t>Guide</a:t>
            </a:r>
          </a:p>
          <a:p>
            <a:pPr lvl="1"/>
            <a:r>
              <a:rPr lang="en-US" sz="2400" dirty="0" smtClean="0"/>
              <a:t>Choppers</a:t>
            </a:r>
          </a:p>
          <a:p>
            <a:pPr lvl="1"/>
            <a:r>
              <a:rPr lang="en-US" sz="2400" dirty="0" smtClean="0"/>
              <a:t>Detectors</a:t>
            </a:r>
          </a:p>
          <a:p>
            <a:pPr lvl="1"/>
            <a:r>
              <a:rPr lang="en-US" sz="2400" dirty="0" smtClean="0"/>
              <a:t>Beam shapers (jaws, collimators, slits)</a:t>
            </a:r>
          </a:p>
          <a:p>
            <a:pPr lvl="1"/>
            <a:r>
              <a:rPr lang="en-US" sz="2400" dirty="0" smtClean="0"/>
              <a:t>Secondary Shutter</a:t>
            </a:r>
          </a:p>
          <a:p>
            <a:pPr lvl="1"/>
            <a:r>
              <a:rPr lang="en-US" sz="2400" dirty="0" smtClean="0"/>
              <a:t>Equipment Racks</a:t>
            </a:r>
            <a:endParaRPr lang="en-US" sz="2400" dirty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016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with a “clean slate”</a:t>
            </a:r>
            <a:endParaRPr lang="en-US" dirty="0"/>
          </a:p>
        </p:txBody>
      </p:sp>
      <p:pic>
        <p:nvPicPr>
          <p:cNvPr id="4" name="Picture 3" descr="sns monoli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5" y="1417638"/>
            <a:ext cx="7521890" cy="503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2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concrete</a:t>
            </a:r>
            <a:endParaRPr lang="en-US" dirty="0"/>
          </a:p>
        </p:txBody>
      </p:sp>
      <p:pic>
        <p:nvPicPr>
          <p:cNvPr id="4" name="Picture 3" descr="sns-5916-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89" y="1600200"/>
            <a:ext cx="679626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3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baseplates</a:t>
            </a:r>
            <a:endParaRPr lang="en-US" dirty="0"/>
          </a:p>
        </p:txBody>
      </p:sp>
      <p:pic>
        <p:nvPicPr>
          <p:cNvPr id="6" name="Picture 5" descr="100_0206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3" y="1096601"/>
            <a:ext cx="7262118" cy="54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1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baseplates</a:t>
            </a:r>
            <a:endParaRPr lang="en-US" dirty="0"/>
          </a:p>
        </p:txBody>
      </p:sp>
      <p:pic>
        <p:nvPicPr>
          <p:cNvPr id="4" name="Picture 3" descr="100_39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1" y="1146819"/>
            <a:ext cx="7263189" cy="54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1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Vessels</a:t>
            </a:r>
            <a:endParaRPr lang="en-US" dirty="0"/>
          </a:p>
        </p:txBody>
      </p:sp>
      <p:pic>
        <p:nvPicPr>
          <p:cNvPr id="5" name="Picture 4" descr="sequoia tank bi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" y="1022967"/>
            <a:ext cx="6333777" cy="4750333"/>
          </a:xfrm>
          <a:prstGeom prst="rect">
            <a:avLst/>
          </a:prstGeom>
        </p:spPr>
      </p:pic>
      <p:pic>
        <p:nvPicPr>
          <p:cNvPr id="6" name="Picture 5" descr="BL17 Vac Tk Pnls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8" y="1022967"/>
            <a:ext cx="6466685" cy="4850014"/>
          </a:xfrm>
          <a:prstGeom prst="rect">
            <a:avLst/>
          </a:prstGeom>
        </p:spPr>
      </p:pic>
      <p:pic>
        <p:nvPicPr>
          <p:cNvPr id="7" name="Picture 6" descr="build a big tank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73" y="878068"/>
            <a:ext cx="4389120" cy="5852160"/>
          </a:xfrm>
          <a:prstGeom prst="rect">
            <a:avLst/>
          </a:prstGeom>
        </p:spPr>
      </p:pic>
      <p:pic>
        <p:nvPicPr>
          <p:cNvPr id="8" name="Picture 7" descr="how to build a big tank 4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73" y="878068"/>
            <a:ext cx="4484949" cy="5979932"/>
          </a:xfrm>
          <a:prstGeom prst="rect">
            <a:avLst/>
          </a:prstGeom>
        </p:spPr>
      </p:pic>
      <p:pic>
        <p:nvPicPr>
          <p:cNvPr id="9" name="Picture 8" descr="how to build a big tank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73" y="1494835"/>
            <a:ext cx="4937760" cy="3703320"/>
          </a:xfrm>
          <a:prstGeom prst="rect">
            <a:avLst/>
          </a:prstGeom>
        </p:spPr>
      </p:pic>
      <p:pic>
        <p:nvPicPr>
          <p:cNvPr id="10" name="Picture 9" descr="sequoia poly shielding 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1786901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 and Tank</a:t>
            </a:r>
            <a:endParaRPr lang="en-US" dirty="0"/>
          </a:p>
        </p:txBody>
      </p:sp>
      <p:pic>
        <p:nvPicPr>
          <p:cNvPr id="15" name="Picture 14" descr="100_69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72" y="1241263"/>
            <a:ext cx="7110649" cy="5332987"/>
          </a:xfrm>
          <a:prstGeom prst="rect">
            <a:avLst/>
          </a:prstGeom>
        </p:spPr>
      </p:pic>
      <p:pic>
        <p:nvPicPr>
          <p:cNvPr id="6" name="Picture 5" descr="100_77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75" y="1241264"/>
            <a:ext cx="6836317" cy="5127238"/>
          </a:xfrm>
          <a:prstGeom prst="rect">
            <a:avLst/>
          </a:prstGeom>
        </p:spPr>
      </p:pic>
      <p:pic>
        <p:nvPicPr>
          <p:cNvPr id="8" name="Picture 7" descr="100_82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75" y="1241264"/>
            <a:ext cx="6836317" cy="5127238"/>
          </a:xfrm>
          <a:prstGeom prst="rect">
            <a:avLst/>
          </a:prstGeom>
        </p:spPr>
      </p:pic>
      <p:pic>
        <p:nvPicPr>
          <p:cNvPr id="9" name="Picture 8" descr="100_835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74" y="1241264"/>
            <a:ext cx="6836317" cy="5127238"/>
          </a:xfrm>
          <a:prstGeom prst="rect">
            <a:avLst/>
          </a:prstGeom>
        </p:spPr>
      </p:pic>
      <p:pic>
        <p:nvPicPr>
          <p:cNvPr id="10" name="Picture 9" descr="100_867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73" y="1241264"/>
            <a:ext cx="6938994" cy="5204246"/>
          </a:xfrm>
          <a:prstGeom prst="rect">
            <a:avLst/>
          </a:prstGeom>
        </p:spPr>
      </p:pic>
      <p:pic>
        <p:nvPicPr>
          <p:cNvPr id="11" name="Picture 10" descr="100_872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73" y="1241264"/>
            <a:ext cx="6836317" cy="5127238"/>
          </a:xfrm>
          <a:prstGeom prst="rect">
            <a:avLst/>
          </a:prstGeom>
        </p:spPr>
      </p:pic>
      <p:pic>
        <p:nvPicPr>
          <p:cNvPr id="12" name="Picture 11" descr="100_886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73" y="1241264"/>
            <a:ext cx="7066093" cy="5299570"/>
          </a:xfrm>
          <a:prstGeom prst="rect">
            <a:avLst/>
          </a:prstGeom>
        </p:spPr>
      </p:pic>
      <p:pic>
        <p:nvPicPr>
          <p:cNvPr id="4" name="Picture 3" descr="100_952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73" y="1241264"/>
            <a:ext cx="7066093" cy="5299570"/>
          </a:xfrm>
          <a:prstGeom prst="rect">
            <a:avLst/>
          </a:prstGeom>
        </p:spPr>
      </p:pic>
      <p:pic>
        <p:nvPicPr>
          <p:cNvPr id="14" name="Picture 13" descr="100_967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28" y="1241264"/>
            <a:ext cx="7066094" cy="5299570"/>
          </a:xfrm>
          <a:prstGeom prst="rect">
            <a:avLst/>
          </a:prstGeom>
        </p:spPr>
      </p:pic>
      <p:pic>
        <p:nvPicPr>
          <p:cNvPr id="13" name="Picture 12" descr="100_9669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73" y="1241264"/>
            <a:ext cx="7110649" cy="533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S Standard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Standard Presentation.potx</Template>
  <TotalTime>26984</TotalTime>
  <Words>151</Words>
  <Application>Microsoft Macintosh PowerPoint</Application>
  <PresentationFormat>On-screen Show (4:3)</PresentationFormat>
  <Paragraphs>52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ESS Standard Presentation</vt:lpstr>
      <vt:lpstr>2_Office Theme</vt:lpstr>
      <vt:lpstr>1_Office Theme</vt:lpstr>
      <vt:lpstr>Build a neutron scattering instrument</vt:lpstr>
      <vt:lpstr>Caveat</vt:lpstr>
      <vt:lpstr>Constituent Parts</vt:lpstr>
      <vt:lpstr>Start with a “clean slate”</vt:lpstr>
      <vt:lpstr>Add concrete</vt:lpstr>
      <vt:lpstr>Add baseplates</vt:lpstr>
      <vt:lpstr>Add baseplates</vt:lpstr>
      <vt:lpstr>Big Vessels</vt:lpstr>
      <vt:lpstr>Cave and Tank</vt:lpstr>
      <vt:lpstr>Pipes</vt:lpstr>
      <vt:lpstr>Wires</vt:lpstr>
      <vt:lpstr>Test Stack Shielding</vt:lpstr>
      <vt:lpstr>Bad things</vt:lpstr>
      <vt:lpstr>Guides</vt:lpstr>
      <vt:lpstr>Stackable Shielding</vt:lpstr>
      <vt:lpstr>Technical Components Secondary Shutter (large)</vt:lpstr>
      <vt:lpstr>Technical Components</vt:lpstr>
      <vt:lpstr>Final Assembly</vt:lpstr>
      <vt:lpstr>Final Assembly</vt:lpstr>
      <vt:lpstr>Final Assembly</vt:lpstr>
      <vt:lpstr>Final Assembly</vt:lpstr>
      <vt:lpstr>Final Assembly</vt:lpstr>
      <vt:lpstr>Final Assembly</vt:lpstr>
      <vt:lpstr>Control Hutch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Rob Connatser</cp:lastModifiedBy>
  <cp:revision>499</cp:revision>
  <cp:lastPrinted>2011-06-25T10:40:32Z</cp:lastPrinted>
  <dcterms:created xsi:type="dcterms:W3CDTF">2011-05-29T15:23:34Z</dcterms:created>
  <dcterms:modified xsi:type="dcterms:W3CDTF">2013-01-28T10:30:59Z</dcterms:modified>
</cp:coreProperties>
</file>