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5"/>
    <p:sldMasterId id="2147484531" r:id="rId6"/>
  </p:sldMasterIdLst>
  <p:notesMasterIdLst>
    <p:notesMasterId r:id="rId41"/>
  </p:notesMasterIdLst>
  <p:handoutMasterIdLst>
    <p:handoutMasterId r:id="rId42"/>
  </p:handoutMasterIdLst>
  <p:sldIdLst>
    <p:sldId id="442" r:id="rId7"/>
    <p:sldId id="443" r:id="rId8"/>
    <p:sldId id="444" r:id="rId9"/>
    <p:sldId id="445" r:id="rId10"/>
    <p:sldId id="446" r:id="rId11"/>
    <p:sldId id="494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6" r:id="rId28"/>
    <p:sldId id="467" r:id="rId29"/>
    <p:sldId id="468" r:id="rId30"/>
    <p:sldId id="493" r:id="rId31"/>
    <p:sldId id="470" r:id="rId32"/>
    <p:sldId id="471" r:id="rId33"/>
    <p:sldId id="472" r:id="rId34"/>
    <p:sldId id="473" r:id="rId35"/>
    <p:sldId id="495" r:id="rId36"/>
    <p:sldId id="478" r:id="rId37"/>
    <p:sldId id="484" r:id="rId38"/>
    <p:sldId id="479" r:id="rId39"/>
    <p:sldId id="465" r:id="rId40"/>
  </p:sldIdLst>
  <p:sldSz cx="9144000" cy="6858000" type="screen4x3"/>
  <p:notesSz cx="6669088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6600"/>
    <a:srgbClr val="FFFF66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700" autoAdjust="0"/>
  </p:normalViewPr>
  <p:slideViewPr>
    <p:cSldViewPr>
      <p:cViewPr varScale="1">
        <p:scale>
          <a:sx n="89" d="100"/>
          <a:sy n="89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1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1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596A4D03-26FA-4E57-840B-C3B7A4DF3ABF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703"/>
            <a:ext cx="2890665" cy="4964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0703"/>
            <a:ext cx="2890665" cy="4964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3ABB57B4-51AA-45A4-AE0F-A80CEFAB4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8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3" y="0"/>
            <a:ext cx="289066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4538"/>
            <a:ext cx="4954588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11939"/>
            <a:ext cx="4890457" cy="44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290"/>
            <a:ext cx="2890665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3" y="9422290"/>
            <a:ext cx="2890665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D23E8B7-8311-43FF-867E-1B5B43177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54588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8AFD6-5E58-48D2-ACD8-E37E6033E808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56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9341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3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4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7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3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5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0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3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6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7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74714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4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3568" y="1196752"/>
            <a:ext cx="7992120" cy="42483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4200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512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9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345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0890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5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8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6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268760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</p:txBody>
      </p:sp>
      <p:pic>
        <p:nvPicPr>
          <p:cNvPr id="5127" name="Picture 7" descr="ESS_Logo_Frugal_Blue_cmyk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27675"/>
            <a:ext cx="1473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179388" y="6453188"/>
            <a:ext cx="1512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2" charset="0"/>
                <a:ea typeface="ヒラギノ角ゴ Pro W3" pitchFamily="2" charset="-128"/>
              </a:defRPr>
            </a:lvl9pPr>
          </a:lstStyle>
          <a:p>
            <a:pPr eaLnBrk="1" hangingPunct="1"/>
            <a:r>
              <a:rPr lang="en-US" altLang="en-US" sz="1200" baseline="15000"/>
              <a:t>In collaboration with STFC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76156"/>
            <a:ext cx="610287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115616" y="6536377"/>
            <a:ext cx="782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- 9</a:t>
            </a:r>
            <a:r>
              <a:rPr lang="en-GB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June 2017   	        </a:t>
            </a:r>
            <a:r>
              <a:rPr lang="en-GB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SLHiPP-7  @</a:t>
            </a:r>
            <a:r>
              <a:rPr lang="en-GB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IPN </a:t>
            </a:r>
            <a:r>
              <a:rPr lang="en-GB" sz="1400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Orsay</a:t>
            </a:r>
            <a:r>
              <a:rPr lang="en-GB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           A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 Wheelhouse</a:t>
            </a:r>
            <a:r>
              <a:rPr lang="en-GB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4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43" r:id="rId8"/>
    <p:sldLayoutId id="2147484544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4043-9C79-4766-9BA9-96879D94E3A5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A41A-B8C2-4FE7-8B75-EF68A07D5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170336" cy="1470025"/>
          </a:xfrm>
        </p:spPr>
        <p:txBody>
          <a:bodyPr/>
          <a:lstStyle/>
          <a:p>
            <a:pPr algn="l"/>
            <a:r>
              <a:rPr lang="en-GB" sz="4000" cap="all" dirty="0" smtClean="0"/>
              <a:t>High-Beta </a:t>
            </a:r>
            <a:r>
              <a:rPr lang="en-GB" sz="4000" cap="all" dirty="0"/>
              <a:t>cavity </a:t>
            </a:r>
            <a:r>
              <a:rPr lang="en-GB" sz="4000" cap="all" dirty="0" smtClean="0"/>
              <a:t>STATUS at </a:t>
            </a:r>
            <a:r>
              <a:rPr lang="en-GB" sz="4000" cap="all" dirty="0" err="1" smtClean="0"/>
              <a:t>DAREsbury</a:t>
            </a:r>
            <a:r>
              <a:rPr lang="en-GB" sz="4000" cap="all" dirty="0" smtClean="0"/>
              <a:t> laboratory</a:t>
            </a:r>
            <a:endParaRPr lang="en-GB" sz="4000" cap="all" dirty="0"/>
          </a:p>
        </p:txBody>
      </p:sp>
      <p:pic>
        <p:nvPicPr>
          <p:cNvPr id="22" name="Image 3" descr="SF rond Q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2205" y="3573016"/>
            <a:ext cx="5471923" cy="194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755576" y="1613528"/>
            <a:ext cx="6400800" cy="1896616"/>
          </a:xfrm>
        </p:spPr>
        <p:txBody>
          <a:bodyPr anchor="t"/>
          <a:lstStyle/>
          <a:p>
            <a:pPr algn="l"/>
            <a:r>
              <a:rPr lang="en-GB" sz="2400" b="1" dirty="0" smtClean="0">
                <a:solidFill>
                  <a:srgbClr val="C00000"/>
                </a:solidFill>
              </a:rPr>
              <a:t>A Wheelhouse on behalf of the STFC team</a:t>
            </a:r>
            <a:r>
              <a:rPr lang="en-GB" sz="2400" b="1" dirty="0">
                <a:solidFill>
                  <a:srgbClr val="C00000"/>
                </a:solidFill>
              </a:rPr>
              <a:t/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 err="1">
                <a:solidFill>
                  <a:srgbClr val="C00000"/>
                </a:solidFill>
              </a:rPr>
              <a:t>ASTeC</a:t>
            </a:r>
            <a:r>
              <a:rPr lang="en-GB" sz="2400" b="1" dirty="0">
                <a:solidFill>
                  <a:srgbClr val="C00000"/>
                </a:solidFill>
              </a:rPr>
              <a:t>, STFC </a:t>
            </a:r>
            <a:r>
              <a:rPr lang="en-GB" sz="2400" b="1" dirty="0" err="1">
                <a:solidFill>
                  <a:srgbClr val="C00000"/>
                </a:solidFill>
              </a:rPr>
              <a:t>Daresbury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Laboratory</a:t>
            </a:r>
          </a:p>
          <a:p>
            <a:pPr algn="l"/>
            <a:r>
              <a:rPr lang="en-GB" sz="2800" b="1" dirty="0" err="1" smtClean="0">
                <a:solidFill>
                  <a:srgbClr val="000066"/>
                </a:solidFill>
              </a:rPr>
              <a:t>SLHiPP</a:t>
            </a:r>
            <a:endParaRPr lang="en-GB" sz="2800" b="1" dirty="0" smtClean="0">
              <a:solidFill>
                <a:srgbClr val="000066"/>
              </a:solidFill>
            </a:endParaRPr>
          </a:p>
          <a:p>
            <a:pPr algn="l"/>
            <a:r>
              <a:rPr lang="en-GB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8</a:t>
            </a:r>
            <a:r>
              <a:rPr lang="en-GB" sz="2000" b="1" baseline="30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th</a:t>
            </a:r>
            <a:r>
              <a:rPr lang="en-GB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- 9</a:t>
            </a:r>
            <a:r>
              <a:rPr lang="en-GB" sz="2000" b="1" baseline="30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th</a:t>
            </a:r>
            <a:r>
              <a:rPr lang="en-GB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June 2017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3060000" cy="1231578"/>
          </a:xfrm>
          <a:prstGeom prst="roundRect">
            <a:avLst>
              <a:gd name="adj" fmla="val 12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51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" name="Picture 23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4494"/>
          <a:stretch/>
        </p:blipFill>
        <p:spPr bwMode="auto">
          <a:xfrm>
            <a:off x="107504" y="836710"/>
            <a:ext cx="8784976" cy="46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715252" y="2348880"/>
            <a:ext cx="4123948" cy="1556370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-27384"/>
            <a:ext cx="9144000" cy="791369"/>
          </a:xfrm>
        </p:spPr>
        <p:txBody>
          <a:bodyPr/>
          <a:lstStyle/>
          <a:p>
            <a:r>
              <a:rPr lang="en-US" dirty="0"/>
              <a:t>High-</a:t>
            </a:r>
            <a:r>
              <a:rPr lang="el-GR" dirty="0"/>
              <a:t>β</a:t>
            </a:r>
            <a:r>
              <a:rPr lang="en-US" dirty="0" smtClean="0"/>
              <a:t> Cavity Schedule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5976" y="5373216"/>
            <a:ext cx="1812006" cy="1152127"/>
            <a:chOff x="2339752" y="2780928"/>
            <a:chExt cx="1812006" cy="115212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339752" y="2780928"/>
              <a:ext cx="1812006" cy="11521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KEY</a:t>
              </a:r>
              <a:endPara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45594" y="2996952"/>
              <a:ext cx="744027" cy="377409"/>
            </a:xfrm>
            <a:prstGeom prst="rect">
              <a:avLst/>
            </a:prstGeom>
            <a:solidFill>
              <a:srgbClr val="F4B18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Critical path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industry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45594" y="3429000"/>
              <a:ext cx="744027" cy="360040"/>
            </a:xfrm>
            <a:prstGeom prst="rect">
              <a:avLst/>
            </a:prstGeom>
            <a:solidFill>
              <a:srgbClr val="DEEBF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Industry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17763" y="3429000"/>
              <a:ext cx="744027" cy="360040"/>
            </a:xfrm>
            <a:prstGeom prst="rect">
              <a:avLst/>
            </a:prstGeom>
            <a:solidFill>
              <a:srgbClr val="A8D0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external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17763" y="2996952"/>
              <a:ext cx="744027" cy="377409"/>
            </a:xfrm>
            <a:prstGeom prst="rect">
              <a:avLst/>
            </a:prstGeom>
            <a:solidFill>
              <a:srgbClr val="FFD9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STFC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251521" y="1314451"/>
            <a:ext cx="6768752" cy="1034430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67" name="TextBox 1166"/>
          <p:cNvSpPr txBox="1"/>
          <p:nvPr/>
        </p:nvSpPr>
        <p:spPr>
          <a:xfrm>
            <a:off x="355054" y="3284984"/>
            <a:ext cx="4866443" cy="95968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72000" tIns="36000" rIns="7200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VTF Preparations &amp; Plans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Final deliveries due mid summer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Assembly &amp; commissioning of subsystems independently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Integration &amp; controls development in parallel (not shown)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2K commissioning with known cavities to compare measurements</a:t>
            </a:r>
          </a:p>
        </p:txBody>
      </p:sp>
      <p:cxnSp>
        <p:nvCxnSpPr>
          <p:cNvPr id="1171" name="Straight Connector 1170"/>
          <p:cNvCxnSpPr/>
          <p:nvPr/>
        </p:nvCxnSpPr>
        <p:spPr bwMode="auto">
          <a:xfrm>
            <a:off x="6660232" y="1340768"/>
            <a:ext cx="0" cy="2520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32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-27384"/>
            <a:ext cx="9144000" cy="791369"/>
          </a:xfrm>
        </p:spPr>
        <p:txBody>
          <a:bodyPr/>
          <a:lstStyle/>
          <a:p>
            <a:r>
              <a:rPr lang="en-US" dirty="0"/>
              <a:t>High-</a:t>
            </a:r>
            <a:r>
              <a:rPr lang="el-GR" dirty="0"/>
              <a:t>β</a:t>
            </a:r>
            <a:r>
              <a:rPr lang="en-US" dirty="0" smtClean="0"/>
              <a:t> Cavity Schedule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355976" y="5373216"/>
            <a:ext cx="1812006" cy="11521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KEY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263" name="Picture 23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4494"/>
          <a:stretch/>
        </p:blipFill>
        <p:spPr bwMode="auto">
          <a:xfrm>
            <a:off x="107504" y="836710"/>
            <a:ext cx="8784976" cy="46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" name="TextBox 1166"/>
          <p:cNvSpPr txBox="1"/>
          <p:nvPr/>
        </p:nvSpPr>
        <p:spPr>
          <a:xfrm>
            <a:off x="4572000" y="2852936"/>
            <a:ext cx="18114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Hold point:</a:t>
            </a:r>
          </a:p>
          <a:p>
            <a:r>
              <a:rPr lang="en-US" sz="1200" dirty="0" smtClean="0"/>
              <a:t>Trimming &amp; welding of HC for series cavities only after successful pre-series tests</a:t>
            </a:r>
            <a:endParaRPr lang="en-GB" sz="1200" dirty="0"/>
          </a:p>
        </p:txBody>
      </p:sp>
      <p:cxnSp>
        <p:nvCxnSpPr>
          <p:cNvPr id="1169" name="Straight Arrow Connector 1168"/>
          <p:cNvCxnSpPr/>
          <p:nvPr/>
        </p:nvCxnSpPr>
        <p:spPr bwMode="auto">
          <a:xfrm>
            <a:off x="6372200" y="3068960"/>
            <a:ext cx="288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71" name="Straight Connector 1170"/>
          <p:cNvCxnSpPr/>
          <p:nvPr/>
        </p:nvCxnSpPr>
        <p:spPr bwMode="auto">
          <a:xfrm>
            <a:off x="6660232" y="1340768"/>
            <a:ext cx="0" cy="2520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4461818" y="5589240"/>
            <a:ext cx="744027" cy="377409"/>
          </a:xfrm>
          <a:prstGeom prst="rect">
            <a:avLst/>
          </a:prstGeom>
          <a:solidFill>
            <a:srgbClr val="F4B18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Critical path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Lucida Grande" pitchFamily="84" charset="0"/>
                <a:ea typeface="ヒラギノ角ゴ Pro W3" pitchFamily="84" charset="-128"/>
              </a:rPr>
              <a:t>STFC or industry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61818" y="6021288"/>
            <a:ext cx="744027" cy="360040"/>
          </a:xfrm>
          <a:prstGeom prst="rect">
            <a:avLst/>
          </a:prstGeom>
          <a:solidFill>
            <a:srgbClr val="DEE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Lucida Grande" pitchFamily="84" charset="0"/>
                <a:ea typeface="ヒラギノ角ゴ Pro W3" pitchFamily="84" charset="-128"/>
              </a:rPr>
              <a:t>Industry task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3987" y="6021288"/>
            <a:ext cx="744027" cy="360040"/>
          </a:xfrm>
          <a:prstGeom prst="rect">
            <a:avLst/>
          </a:prstGeom>
          <a:solidFill>
            <a:srgbClr val="A8D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Lucida Grande" pitchFamily="84" charset="0"/>
                <a:ea typeface="ヒラギノ角ゴ Pro W3" pitchFamily="84" charset="-128"/>
              </a:rPr>
              <a:t>STFC or external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3987" y="5589240"/>
            <a:ext cx="744027" cy="377409"/>
          </a:xfrm>
          <a:prstGeom prst="rect">
            <a:avLst/>
          </a:prstGeom>
          <a:solidFill>
            <a:srgbClr val="FFD9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STFC task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Preparations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SRF Hall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65304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" y="802800"/>
            <a:ext cx="8901798" cy="601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567" y="429309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Thin Film Lab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4307016"/>
            <a:ext cx="5725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Crab</a:t>
            </a:r>
          </a:p>
          <a:p>
            <a:r>
              <a:rPr lang="en-GB" sz="1400" dirty="0" smtClean="0"/>
              <a:t> Lab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51525" y="2996952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Offices upstairs</a:t>
            </a:r>
          </a:p>
          <a:p>
            <a:r>
              <a:rPr lang="en-GB" sz="1600" dirty="0" smtClean="0"/>
              <a:t>Cavity Goods-In &amp; Out downstairs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484784"/>
            <a:ext cx="1548000" cy="5040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He Compressor House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445224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Cleanroom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84" y="5301208"/>
            <a:ext cx="7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VTF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13981" y="6124654"/>
            <a:ext cx="97240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263693" y="3581727"/>
            <a:ext cx="126261" cy="49534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012160" y="6084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FF0000"/>
                </a:solidFill>
              </a:rPr>
              <a:t>Cryo</a:t>
            </a:r>
            <a:r>
              <a:rPr lang="en-GB" sz="1800" dirty="0" smtClean="0">
                <a:solidFill>
                  <a:srgbClr val="FF0000"/>
                </a:solidFill>
              </a:rPr>
              <a:t>-plant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831968" y="1844824"/>
            <a:ext cx="1081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34" y="998539"/>
            <a:ext cx="2640652" cy="1980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5" y="4869360"/>
            <a:ext cx="2400000" cy="1800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H="1">
            <a:off x="7618360" y="2899484"/>
            <a:ext cx="410024" cy="2149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267744" y="5845334"/>
            <a:ext cx="1152128" cy="3199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367977" y="859888"/>
            <a:ext cx="2475831" cy="2224262"/>
            <a:chOff x="241305" y="859888"/>
            <a:chExt cx="2475831" cy="222426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60" y="859888"/>
              <a:ext cx="2465376" cy="184903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41305" y="271481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Full crane coverage</a:t>
              </a:r>
              <a:endParaRPr lang="en-GB" sz="1800" dirty="0"/>
            </a:p>
          </p:txBody>
        </p:sp>
      </p:grp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07504" y="3924000"/>
            <a:ext cx="0" cy="2736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5"/>
          <p:cNvCxnSpPr>
            <a:cxnSpLocks noChangeShapeType="1"/>
          </p:cNvCxnSpPr>
          <p:nvPr/>
        </p:nvCxnSpPr>
        <p:spPr bwMode="auto">
          <a:xfrm>
            <a:off x="261705" y="6742113"/>
            <a:ext cx="792979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5400000">
            <a:off x="-180000" y="4994225"/>
            <a:ext cx="468000" cy="32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20m</a:t>
            </a:r>
            <a:r>
              <a:rPr lang="en-GB" altLang="en-US" sz="1800" dirty="0"/>
              <a:t> 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3635375" y="6660000"/>
            <a:ext cx="50449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/>
              <a:t>55m </a:t>
            </a:r>
          </a:p>
        </p:txBody>
      </p:sp>
    </p:spTree>
    <p:extLst>
      <p:ext uri="{BB962C8B-B14F-4D97-AF65-F5344CB8AC3E}">
        <p14:creationId xmlns:p14="http://schemas.microsoft.com/office/powerpoint/2010/main" val="28337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6245475" cy="3513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Shielding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000" y="4194759"/>
            <a:ext cx="3193813" cy="25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115616" y="4437112"/>
            <a:ext cx="4968552" cy="22322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Bunker excavation completed ~2.0m</a:t>
            </a:r>
          </a:p>
          <a:p>
            <a:r>
              <a:rPr lang="en-GB" dirty="0" smtClean="0"/>
              <a:t>Concept block shielding </a:t>
            </a:r>
            <a:r>
              <a:rPr lang="en-GB" dirty="0"/>
              <a:t>design </a:t>
            </a:r>
            <a:r>
              <a:rPr lang="en-GB" dirty="0" smtClean="0"/>
              <a:t>completed</a:t>
            </a:r>
            <a:endParaRPr lang="en-GB" dirty="0"/>
          </a:p>
          <a:p>
            <a:pPr lvl="1"/>
            <a:r>
              <a:rPr lang="en-GB" dirty="0"/>
              <a:t>Concrete thickness is defined – 1.85 </a:t>
            </a:r>
            <a:r>
              <a:rPr lang="en-GB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Final shielding design progressing with suppliers; iterating for installation crane requirements</a:t>
            </a:r>
          </a:p>
          <a:p>
            <a:pPr lvl="1"/>
            <a:r>
              <a:rPr lang="en-US" dirty="0" smtClean="0"/>
              <a:t>Includes radiation detectors inside the bunker for each cavity</a:t>
            </a:r>
          </a:p>
          <a:p>
            <a:pPr lvl="1"/>
            <a:r>
              <a:rPr lang="en-US" dirty="0" smtClean="0"/>
              <a:t>Being reviewed in 2 weeks time</a:t>
            </a:r>
          </a:p>
          <a:p>
            <a:pPr lvl="1"/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1075394"/>
            <a:ext cx="3128855" cy="3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4000" y="476672"/>
            <a:ext cx="30852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5113" indent="-247650">
              <a:buFont typeface="Arial" panose="020B0604020202020204" pitchFamily="34" charset="0"/>
              <a:buChar char="•"/>
            </a:pPr>
            <a:r>
              <a:rPr lang="en-GB" sz="1800" dirty="0" smtClean="0"/>
              <a:t>Detailed assessment performed by Nuclear Technology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718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Cryogenic Plant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960630"/>
            <a:ext cx="5832648" cy="32604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Air Liquide Advance </a:t>
            </a:r>
            <a:r>
              <a:rPr lang="en-GB" dirty="0" smtClean="0"/>
              <a:t>Technologies have provided (Feb 2017) :</a:t>
            </a:r>
            <a:endParaRPr lang="en-GB" dirty="0"/>
          </a:p>
          <a:p>
            <a:pPr lvl="1"/>
            <a:r>
              <a:rPr lang="en-GB" dirty="0" smtClean="0"/>
              <a:t>He Liquefier (100 l/h)</a:t>
            </a:r>
          </a:p>
          <a:p>
            <a:pPr lvl="1"/>
            <a:r>
              <a:rPr lang="en-GB" dirty="0" smtClean="0"/>
              <a:t>3000 l </a:t>
            </a:r>
            <a:r>
              <a:rPr lang="en-GB" dirty="0" err="1" smtClean="0"/>
              <a:t>LHe</a:t>
            </a:r>
            <a:r>
              <a:rPr lang="en-GB" dirty="0" smtClean="0"/>
              <a:t> Dewar</a:t>
            </a:r>
          </a:p>
          <a:p>
            <a:pPr lvl="1"/>
            <a:r>
              <a:rPr lang="en-GB" dirty="0" smtClean="0"/>
              <a:t>Helium </a:t>
            </a:r>
            <a:r>
              <a:rPr lang="en-GB" dirty="0"/>
              <a:t>R</a:t>
            </a:r>
            <a:r>
              <a:rPr lang="en-GB" dirty="0" smtClean="0"/>
              <a:t>ecovery System (10g/s)</a:t>
            </a:r>
          </a:p>
          <a:p>
            <a:r>
              <a:rPr lang="en-GB" dirty="0" smtClean="0"/>
              <a:t>Installation is on-going</a:t>
            </a:r>
          </a:p>
          <a:p>
            <a:r>
              <a:rPr lang="en-GB" dirty="0" smtClean="0"/>
              <a:t>Commissioning of system due to commence end of June 2017</a:t>
            </a:r>
          </a:p>
          <a:p>
            <a:pPr lvl="1"/>
            <a:r>
              <a:rPr lang="en-US" dirty="0" smtClean="0"/>
              <a:t>Produce </a:t>
            </a:r>
            <a:r>
              <a:rPr lang="en-US" dirty="0"/>
              <a:t>liquid He (4K)</a:t>
            </a:r>
          </a:p>
          <a:p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871562"/>
            <a:ext cx="2880320" cy="40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8896" y="5013176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PFD &amp; Process description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96" y="4077072"/>
            <a:ext cx="48645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230" y="6382652"/>
            <a:ext cx="94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Dewar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644" y="6202344"/>
            <a:ext cx="131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Cold Box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Cryogenic Plant</a:t>
            </a:r>
          </a:p>
        </p:txBody>
      </p:sp>
      <p:pic>
        <p:nvPicPr>
          <p:cNvPr id="2051" name="Picture 3" descr="C:\Users\hdu28324\Pictures\Infrastructure\20170420_13112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635" y="990989"/>
            <a:ext cx="466081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944" y="3140968"/>
            <a:ext cx="5124519" cy="2880000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hdu28324\Pictures\Infrastructure\20170420_1313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650229" cy="20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6612" y="3933056"/>
            <a:ext cx="3599340" cy="25072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Majority of the pipework is in place (except final connections)</a:t>
            </a:r>
          </a:p>
          <a:p>
            <a:r>
              <a:rPr lang="en-US" dirty="0" smtClean="0"/>
              <a:t>Electrical distribution on-going</a:t>
            </a:r>
          </a:p>
          <a:p>
            <a:r>
              <a:rPr lang="en-US" dirty="0" smtClean="0"/>
              <a:t>Frame work for gas bag recovery system is due in June</a:t>
            </a:r>
          </a:p>
          <a:p>
            <a:r>
              <a:rPr lang="en-US" dirty="0" smtClean="0"/>
              <a:t>PLC program for 2K pumps is being developed</a:t>
            </a:r>
          </a:p>
        </p:txBody>
      </p:sp>
      <p:pic>
        <p:nvPicPr>
          <p:cNvPr id="8" name="Picture 2" descr="E:\SLHiPP\DL17-047- (1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25" y="188640"/>
            <a:ext cx="2280079" cy="155361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995166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Air Purification Dryer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4746823"/>
            <a:ext cx="122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Oil Recovery System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9899" y="1501200"/>
            <a:ext cx="223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and Recovery Compressors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</a:t>
            </a:r>
            <a:endParaRPr lang="en-GB" dirty="0"/>
          </a:p>
        </p:txBody>
      </p:sp>
      <p:pic>
        <p:nvPicPr>
          <p:cNvPr id="7171" name="Picture 3" descr="\\fed.cclrc.ac.uk\org\NLab\ASTeC\Apsv4\Astec\Projects\ESS_High_Beta_Cavities\Photos\20170421_Criotec-update\IMG_20170421_14154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844824"/>
            <a:ext cx="2376264" cy="41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fed.cclrc.ac.uk\org\NLab\ASTeC\Apsv4\Astec\Projects\ESS_High_Beta_Cavities\Photos\20170421_Criotec-update\IMG_20170421_1408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846" y="1437059"/>
            <a:ext cx="3384166" cy="45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1520" y="3212976"/>
            <a:ext cx="2862318" cy="3307184"/>
            <a:chOff x="251520" y="836712"/>
            <a:chExt cx="2862318" cy="3307184"/>
          </a:xfrm>
        </p:grpSpPr>
        <p:pic>
          <p:nvPicPr>
            <p:cNvPr id="7170" name="Picture 2" descr="\\fed.cclrc.ac.uk\org\NLab\ASTeC\Apsv4\Astec\Projects\ESS_High_Beta_Cavities\Photos\20170421_Criotec-update\IMG_20170421_140554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520" y="836712"/>
              <a:ext cx="2862318" cy="3307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51720" y="844550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2K Box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85846" y="828001"/>
            <a:ext cx="338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Cavity support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inserts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inverted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assembly purposes!)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01382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Cryostat pressure vessel &amp; thermal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884437"/>
            <a:ext cx="3168352" cy="2616571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 smtClean="0"/>
              <a:t>Cavities to be tested horizontally</a:t>
            </a:r>
          </a:p>
          <a:p>
            <a:r>
              <a:rPr lang="en-US" sz="2200" dirty="0" err="1" smtClean="0"/>
              <a:t>Crystat</a:t>
            </a:r>
            <a:r>
              <a:rPr lang="en-US" sz="2200" dirty="0" smtClean="0"/>
              <a:t> is being produced by </a:t>
            </a:r>
            <a:r>
              <a:rPr lang="en-US" sz="2200" dirty="0" err="1" smtClean="0"/>
              <a:t>Criotec</a:t>
            </a:r>
            <a:endParaRPr lang="en-US" sz="2200" dirty="0" smtClean="0"/>
          </a:p>
          <a:p>
            <a:r>
              <a:rPr lang="en-US" sz="2200" dirty="0" smtClean="0"/>
              <a:t>Cryostat </a:t>
            </a:r>
            <a:r>
              <a:rPr lang="en-US" sz="2200" dirty="0"/>
              <a:t>ahead of schedule</a:t>
            </a:r>
          </a:p>
          <a:p>
            <a:pPr lvl="1"/>
            <a:r>
              <a:rPr lang="en-US" sz="1800" dirty="0" smtClean="0"/>
              <a:t>Delivery </a:t>
            </a:r>
            <a:r>
              <a:rPr lang="en-US" sz="1800" dirty="0" smtClean="0"/>
              <a:t>June</a:t>
            </a:r>
            <a:endParaRPr lang="en-US" sz="1800" dirty="0"/>
          </a:p>
          <a:p>
            <a:r>
              <a:rPr lang="en-US" sz="2200" dirty="0" smtClean="0"/>
              <a:t>Magnetic shielding is being provided by MSL Magnetic Shield Ltd  and has been completed</a:t>
            </a:r>
            <a:endParaRPr lang="en-US" sz="2200" dirty="0"/>
          </a:p>
          <a:p>
            <a:pPr lvl="1"/>
            <a:r>
              <a:rPr lang="en-US" sz="1800" dirty="0"/>
              <a:t>Test fitting </a:t>
            </a:r>
            <a:r>
              <a:rPr lang="en-US" sz="1800" dirty="0" smtClean="0"/>
              <a:t>successfully </a:t>
            </a:r>
            <a:r>
              <a:rPr lang="en-US" sz="1800" dirty="0" smtClean="0"/>
              <a:t>undertaken at </a:t>
            </a:r>
            <a:r>
              <a:rPr lang="en-US" sz="1800" dirty="0" err="1" smtClean="0"/>
              <a:t>Criotec</a:t>
            </a:r>
            <a:endParaRPr lang="en-US" sz="1800" dirty="0" smtClean="0"/>
          </a:p>
          <a:p>
            <a:pPr lvl="1"/>
            <a:r>
              <a:rPr lang="en-US" sz="1800" dirty="0" smtClean="0"/>
              <a:t>Delivery to </a:t>
            </a:r>
            <a:r>
              <a:rPr lang="en-US" sz="1800" dirty="0" err="1" smtClean="0"/>
              <a:t>Daresbury</a:t>
            </a:r>
            <a:r>
              <a:rPr lang="en-US" sz="1800" dirty="0" smtClean="0"/>
              <a:t> is </a:t>
            </a:r>
            <a:r>
              <a:rPr lang="en-US" sz="1800" dirty="0" smtClean="0"/>
              <a:t>being arranged</a:t>
            </a:r>
          </a:p>
          <a:p>
            <a:pPr lvl="1"/>
            <a:r>
              <a:rPr lang="en-US" sz="1800" dirty="0" smtClean="0"/>
              <a:t>Installation </a:t>
            </a:r>
            <a:r>
              <a:rPr lang="en-US" sz="1800" dirty="0" smtClean="0"/>
              <a:t>scheduled - </a:t>
            </a:r>
            <a:r>
              <a:rPr lang="en-US" sz="1800" dirty="0"/>
              <a:t>June / July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3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052736"/>
            <a:ext cx="6494237" cy="49879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Cleanroom</a:t>
            </a:r>
          </a:p>
          <a:p>
            <a:pPr lvl="1"/>
            <a:r>
              <a:rPr lang="en-US" dirty="0"/>
              <a:t>The cleanroom design has been surveyed by an external cleanroom  specialist and reviewed by external experts to ensure the  correct standards are met for the re-work of the </a:t>
            </a:r>
            <a:r>
              <a:rPr lang="en-US" dirty="0" smtClean="0"/>
              <a:t>high-</a:t>
            </a:r>
            <a:r>
              <a:rPr lang="el-GR" dirty="0" smtClean="0"/>
              <a:t>β</a:t>
            </a:r>
            <a:r>
              <a:rPr lang="en-US" dirty="0" smtClean="0"/>
              <a:t> cavities.</a:t>
            </a:r>
          </a:p>
          <a:p>
            <a:pPr lvl="1"/>
            <a:r>
              <a:rPr lang="en-US" dirty="0" smtClean="0"/>
              <a:t>Outline </a:t>
            </a:r>
            <a:r>
              <a:rPr lang="en-US" dirty="0"/>
              <a:t>procedures  for the cavity workflow and personnel are </a:t>
            </a:r>
            <a:r>
              <a:rPr lang="en-US" dirty="0" smtClean="0"/>
              <a:t>complete.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zoned area for the </a:t>
            </a:r>
            <a:r>
              <a:rPr lang="en-US" dirty="0" smtClean="0"/>
              <a:t>disassembly </a:t>
            </a:r>
            <a:r>
              <a:rPr lang="en-US" dirty="0"/>
              <a:t>+ assembly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cavity has been </a:t>
            </a:r>
            <a:r>
              <a:rPr lang="en-US" dirty="0"/>
              <a:t>incorporated into the design to ensure </a:t>
            </a:r>
            <a:r>
              <a:rPr lang="en-US" dirty="0" smtClean="0"/>
              <a:t>ISO </a:t>
            </a:r>
            <a:r>
              <a:rPr lang="en-US" dirty="0"/>
              <a:t>4 standards are maintained – for </a:t>
            </a:r>
            <a:r>
              <a:rPr lang="en-US" dirty="0" smtClean="0"/>
              <a:t>QA/QC.</a:t>
            </a:r>
          </a:p>
          <a:p>
            <a:pPr lvl="1"/>
            <a:r>
              <a:rPr lang="en-US" dirty="0" smtClean="0"/>
              <a:t>Order to be raised in August</a:t>
            </a:r>
          </a:p>
          <a:p>
            <a:r>
              <a:rPr lang="en-GB" dirty="0" smtClean="0"/>
              <a:t>HPR System</a:t>
            </a:r>
          </a:p>
          <a:p>
            <a:pPr lvl="1"/>
            <a:r>
              <a:rPr lang="en-US" dirty="0" smtClean="0"/>
              <a:t>Specification </a:t>
            </a:r>
            <a:r>
              <a:rPr lang="en-US" dirty="0"/>
              <a:t>for the HPR facility </a:t>
            </a:r>
            <a:r>
              <a:rPr lang="en-US" dirty="0" smtClean="0"/>
              <a:t>has been completed </a:t>
            </a:r>
            <a:r>
              <a:rPr lang="en-US" dirty="0"/>
              <a:t>and </a:t>
            </a:r>
            <a:r>
              <a:rPr lang="en-US" dirty="0" smtClean="0"/>
              <a:t>reviewed </a:t>
            </a:r>
            <a:r>
              <a:rPr lang="en-US" dirty="0"/>
              <a:t>by external </a:t>
            </a:r>
            <a:r>
              <a:rPr lang="en-US" dirty="0" smtClean="0"/>
              <a:t>experts.</a:t>
            </a:r>
          </a:p>
          <a:p>
            <a:pPr lvl="1"/>
            <a:r>
              <a:rPr lang="en-US" dirty="0" smtClean="0"/>
              <a:t>Design based on the HPR system at CEA </a:t>
            </a:r>
            <a:r>
              <a:rPr lang="en-US" dirty="0" err="1" smtClean="0"/>
              <a:t>Saclay</a:t>
            </a:r>
            <a:endParaRPr lang="en-US" dirty="0" smtClean="0"/>
          </a:p>
          <a:p>
            <a:pPr lvl="1"/>
            <a:r>
              <a:rPr lang="en-US" dirty="0" smtClean="0"/>
              <a:t>Tender has been run and an order placed with </a:t>
            </a:r>
            <a:r>
              <a:rPr lang="en-US" dirty="0" err="1" smtClean="0"/>
              <a:t>Acmel</a:t>
            </a:r>
            <a:endParaRPr lang="en-US" dirty="0" smtClean="0"/>
          </a:p>
          <a:p>
            <a:pPr lvl="1"/>
            <a:r>
              <a:rPr lang="en-US" dirty="0" smtClean="0"/>
              <a:t>Acceptance test to be performed with a Perspex cavity</a:t>
            </a:r>
            <a:endParaRPr lang="en-GB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89" y="1340768"/>
            <a:ext cx="1813719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715" y="3739556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CEA HPR System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251520" y="836712"/>
            <a:ext cx="8530209" cy="5184000"/>
            <a:chOff x="0" y="5398270"/>
            <a:chExt cx="32883494" cy="20204112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98270"/>
              <a:ext cx="32883494" cy="2020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16441747" y="5398270"/>
              <a:ext cx="8344510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3968" y="5660613"/>
            <a:ext cx="3404265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16000" defTabSz="4173538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Calibri" panose="020F0502020204030204" pitchFamily="34" charset="0"/>
                <a:cs typeface="Arial" pitchFamily="34" charset="0"/>
              </a:rPr>
              <a:t>ISO 4 areas: Assembly room  &amp; HPR</a:t>
            </a:r>
          </a:p>
          <a:p>
            <a:pPr indent="-216000" defTabSz="4173538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Calibri" panose="020F0502020204030204" pitchFamily="34" charset="0"/>
                <a:cs typeface="Arial" pitchFamily="34" charset="0"/>
              </a:rPr>
              <a:t>ISO 5 areas: Changing room &amp; Preparation room</a:t>
            </a:r>
          </a:p>
          <a:p>
            <a:pPr indent="-216000" defTabSz="4173538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Calibri" panose="020F0502020204030204" pitchFamily="34" charset="0"/>
                <a:cs typeface="Arial" pitchFamily="34" charset="0"/>
              </a:rPr>
              <a:t>ISO 7 area: Inspection room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320480"/>
          </a:xfrm>
        </p:spPr>
        <p:txBody>
          <a:bodyPr>
            <a:normAutofit/>
          </a:bodyPr>
          <a:lstStyle/>
          <a:p>
            <a:r>
              <a:rPr lang="en-GB" dirty="0"/>
              <a:t>High-</a:t>
            </a:r>
            <a:r>
              <a:rPr lang="el-GR" dirty="0"/>
              <a:t>β</a:t>
            </a:r>
            <a:r>
              <a:rPr lang="en-GB" dirty="0"/>
              <a:t> Cavity </a:t>
            </a:r>
            <a:r>
              <a:rPr lang="en-GB" dirty="0" smtClean="0"/>
              <a:t>Programme</a:t>
            </a:r>
          </a:p>
          <a:p>
            <a:pPr lvl="1"/>
            <a:r>
              <a:rPr lang="en-GB" dirty="0" smtClean="0"/>
              <a:t>ESS Requirements &amp; Program</a:t>
            </a:r>
          </a:p>
          <a:p>
            <a:pPr lvl="1"/>
            <a:r>
              <a:rPr lang="en-GB" dirty="0" smtClean="0"/>
              <a:t>Project Scope</a:t>
            </a:r>
          </a:p>
          <a:p>
            <a:pPr lvl="1"/>
            <a:r>
              <a:rPr lang="en-GB" dirty="0" smtClean="0"/>
              <a:t>Project </a:t>
            </a:r>
            <a:r>
              <a:rPr lang="en-GB" dirty="0" smtClean="0"/>
              <a:t>Schedule</a:t>
            </a:r>
            <a:endParaRPr lang="en-GB" dirty="0" smtClean="0"/>
          </a:p>
          <a:p>
            <a:r>
              <a:rPr lang="en-GB" dirty="0" smtClean="0"/>
              <a:t>Infrastructure Preparations</a:t>
            </a:r>
            <a:endParaRPr lang="en-GB" dirty="0"/>
          </a:p>
          <a:p>
            <a:r>
              <a:rPr lang="en-GB" dirty="0"/>
              <a:t>Cavity Qualification </a:t>
            </a:r>
            <a:r>
              <a:rPr lang="en-GB" dirty="0" smtClean="0"/>
              <a:t>Preparation</a:t>
            </a:r>
          </a:p>
          <a:p>
            <a:pPr lvl="1"/>
            <a:r>
              <a:rPr lang="en-GB" dirty="0" smtClean="0"/>
              <a:t>Procurement</a:t>
            </a:r>
            <a:endParaRPr lang="en-GB" dirty="0"/>
          </a:p>
          <a:p>
            <a:pPr lvl="1"/>
            <a:r>
              <a:rPr lang="en-GB" dirty="0" smtClean="0"/>
              <a:t>QA</a:t>
            </a:r>
            <a:endParaRPr lang="en-GB" dirty="0"/>
          </a:p>
          <a:p>
            <a:r>
              <a:rPr lang="en-GB" dirty="0" smtClean="0"/>
              <a:t>Future Plans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53" y="931432"/>
            <a:ext cx="1835051" cy="49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3" y="911617"/>
            <a:ext cx="7344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to hold 2 Cryostat inserts 1500kg, laden ~1800kg (each)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access for vacuum and electrical connections to be made on top of the cryostat.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for cavity lifters to load and Unload cavities between the structure support legs.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to support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cleanroom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from the ground floor or office platform including escape route.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en-GB" dirty="0" smtClean="0"/>
              <a:t>Cryostat Insert Stand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221087"/>
            <a:ext cx="3384377" cy="256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SLHiPP\Modular_Clean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43" y="476672"/>
            <a:ext cx="41264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 Cleanroom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968552" cy="38884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Modular cleanroom testing has been completed</a:t>
            </a:r>
          </a:p>
          <a:p>
            <a:pPr lvl="1"/>
            <a:r>
              <a:rPr lang="en-US" dirty="0" smtClean="0"/>
              <a:t>Two configurations reviewed</a:t>
            </a:r>
          </a:p>
          <a:p>
            <a:pPr lvl="2"/>
            <a:r>
              <a:rPr lang="en-US" dirty="0" smtClean="0"/>
              <a:t>Full cleanroom</a:t>
            </a:r>
          </a:p>
          <a:p>
            <a:pPr lvl="2"/>
            <a:r>
              <a:rPr lang="en-US" dirty="0" smtClean="0"/>
              <a:t>Large </a:t>
            </a:r>
            <a:r>
              <a:rPr lang="en-US" dirty="0" err="1" smtClean="0"/>
              <a:t>glovebox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Glovebox design is the preferred solution </a:t>
            </a:r>
          </a:p>
          <a:p>
            <a:r>
              <a:rPr lang="en-US" dirty="0" smtClean="0"/>
              <a:t>Modular cleanroom &amp; cavity support stand</a:t>
            </a:r>
          </a:p>
          <a:p>
            <a:pPr lvl="1"/>
            <a:r>
              <a:rPr lang="en-US" dirty="0" smtClean="0"/>
              <a:t>Design being </a:t>
            </a:r>
            <a:r>
              <a:rPr lang="en-US" dirty="0" err="1" smtClean="0"/>
              <a:t>finalised</a:t>
            </a:r>
            <a:endParaRPr lang="en-US" dirty="0" smtClean="0"/>
          </a:p>
          <a:p>
            <a:pPr lvl="1"/>
            <a:r>
              <a:rPr lang="en-US" dirty="0" smtClean="0"/>
              <a:t>Contract for manufacture is imminent</a:t>
            </a:r>
          </a:p>
          <a:p>
            <a:pPr lvl="1"/>
            <a:r>
              <a:rPr lang="en-US" dirty="0" smtClean="0"/>
              <a:t>Target for fabrication and installation to be completed by the end of June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42885" y="4471591"/>
            <a:ext cx="3313091" cy="2341785"/>
            <a:chOff x="3491880" y="2852934"/>
            <a:chExt cx="5184576" cy="36646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1880" y="2852936"/>
              <a:ext cx="5184576" cy="366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491880" y="2852934"/>
              <a:ext cx="1514172" cy="95204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Calibri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r">
                <a:buNone/>
              </a:pPr>
              <a:r>
                <a:rPr lang="en-US" sz="6400" b="1" kern="0" dirty="0" smtClean="0">
                  <a:solidFill>
                    <a:srgbClr val="C00000"/>
                  </a:solidFill>
                </a:rPr>
                <a:t>Mock-up</a:t>
              </a:r>
            </a:p>
            <a:p>
              <a:pPr marL="0" indent="0">
                <a:buNone/>
              </a:pPr>
              <a:r>
                <a:rPr lang="en-US" sz="4800" i="1" kern="0" dirty="0" smtClean="0">
                  <a:solidFill>
                    <a:srgbClr val="C00000"/>
                  </a:solidFill>
                </a:rPr>
                <a:t>for testing &amp; training</a:t>
              </a:r>
              <a:endParaRPr lang="en-GB" sz="800" i="1" kern="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 descr="E:\SLHiPP\Glove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63" y="3151807"/>
            <a:ext cx="3742234" cy="37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634" y="908720"/>
            <a:ext cx="5857526" cy="2880320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Rack design reviewed and </a:t>
            </a:r>
            <a:r>
              <a:rPr lang="en-US" sz="2200" dirty="0" err="1" smtClean="0"/>
              <a:t>finalised</a:t>
            </a:r>
            <a:r>
              <a:rPr lang="en-US" sz="2200" dirty="0" smtClean="0"/>
              <a:t> drawings completed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All parts have been delivered; rack build to be completed by the end of June</a:t>
            </a:r>
          </a:p>
          <a:p>
            <a:r>
              <a:rPr lang="en-US" sz="2200" dirty="0" smtClean="0"/>
              <a:t>LLRF control system being developed</a:t>
            </a:r>
          </a:p>
          <a:p>
            <a:pPr lvl="1"/>
            <a:r>
              <a:rPr lang="en-US" sz="1800" dirty="0" err="1" smtClean="0"/>
              <a:t>Labview</a:t>
            </a:r>
            <a:r>
              <a:rPr lang="en-US" sz="1800" dirty="0" smtClean="0"/>
              <a:t> control system based on </a:t>
            </a:r>
            <a:r>
              <a:rPr lang="en-US" sz="1800" dirty="0" err="1" smtClean="0"/>
              <a:t>JLabs</a:t>
            </a:r>
            <a:r>
              <a:rPr lang="en-US" sz="1800" dirty="0" smtClean="0"/>
              <a:t> system developed by Tom Powers</a:t>
            </a:r>
          </a:p>
          <a:p>
            <a:pPr lvl="1"/>
            <a:r>
              <a:rPr lang="en-US" sz="1800" dirty="0" smtClean="0"/>
              <a:t>FPGA system being developed in-house; </a:t>
            </a:r>
            <a:endParaRPr lang="en-US" sz="1800" dirty="0" smtClean="0"/>
          </a:p>
          <a:p>
            <a:pPr lvl="2"/>
            <a:r>
              <a:rPr lang="en-US" sz="2000" dirty="0" smtClean="0"/>
              <a:t>Self-excited </a:t>
            </a:r>
            <a:r>
              <a:rPr lang="en-US" sz="2000" dirty="0" smtClean="0"/>
              <a:t>loop algorithm has been implemented and tested </a:t>
            </a:r>
            <a:endParaRPr lang="en-US" sz="2000" dirty="0" smtClean="0"/>
          </a:p>
          <a:p>
            <a:pPr lvl="2"/>
            <a:r>
              <a:rPr lang="en-US" sz="2000" dirty="0" smtClean="0"/>
              <a:t>IOC </a:t>
            </a:r>
            <a:r>
              <a:rPr lang="en-US" sz="2000" dirty="0" smtClean="0"/>
              <a:t>software development is </a:t>
            </a:r>
            <a:r>
              <a:rPr lang="en-US" sz="2000" dirty="0"/>
              <a:t>on-going</a:t>
            </a:r>
          </a:p>
          <a:p>
            <a:r>
              <a:rPr lang="en-US" sz="2200" dirty="0" smtClean="0"/>
              <a:t>Cold system testing to be performed using a </a:t>
            </a:r>
            <a:r>
              <a:rPr lang="en-US" sz="2200" dirty="0" err="1" smtClean="0"/>
              <a:t>Nb</a:t>
            </a:r>
            <a:r>
              <a:rPr lang="en-US" sz="2200" dirty="0" smtClean="0"/>
              <a:t> coaxial resonator (Q~1x10</a:t>
            </a:r>
            <a:r>
              <a:rPr lang="en-US" sz="2200" baseline="30000" dirty="0" smtClean="0"/>
              <a:t>7</a:t>
            </a:r>
            <a:r>
              <a:rPr lang="en-US" sz="2200" dirty="0" smtClean="0"/>
              <a:t>) and </a:t>
            </a:r>
            <a:r>
              <a:rPr lang="en-US" sz="2200" dirty="0" err="1" smtClean="0"/>
              <a:t>cryo</a:t>
            </a:r>
            <a:r>
              <a:rPr lang="en-US" sz="2200" dirty="0" smtClean="0"/>
              <a:t>-cooler - planned for </a:t>
            </a:r>
            <a:r>
              <a:rPr lang="en-US" sz="2200" dirty="0" smtClean="0"/>
              <a:t>June/July</a:t>
            </a:r>
            <a:endParaRPr lang="en-US" sz="2200" dirty="0" smtClean="0"/>
          </a:p>
          <a:p>
            <a:r>
              <a:rPr lang="en-US" sz="2200" dirty="0" smtClean="0"/>
              <a:t>First cold tests using a  cryostat targeted for </a:t>
            </a:r>
            <a:r>
              <a:rPr lang="en-US" sz="2200" dirty="0" smtClean="0"/>
              <a:t>Nov </a:t>
            </a:r>
            <a:r>
              <a:rPr lang="en-US" sz="2200" dirty="0" smtClean="0"/>
              <a:t>2017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94137"/>
            <a:ext cx="2144520" cy="2859360"/>
          </a:xfrm>
          <a:prstGeom prst="rect">
            <a:avLst/>
          </a:prstGeom>
        </p:spPr>
      </p:pic>
      <p:pic>
        <p:nvPicPr>
          <p:cNvPr id="3074" name="Picture 2" descr="E:\SLHiPP\DSC_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52" y="836712"/>
            <a:ext cx="32014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3757" y="2622103"/>
            <a:ext cx="222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FPGA Development Rack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717660" cy="29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392" y="6042968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RF Rack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618" y="3121223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Labview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System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Qualification Preparation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0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Major procurements are on-going</a:t>
            </a:r>
          </a:p>
          <a:p>
            <a:pPr lvl="1"/>
            <a:r>
              <a:rPr lang="en-US" dirty="0" smtClean="0"/>
              <a:t>Niobium</a:t>
            </a:r>
          </a:p>
          <a:p>
            <a:pPr lvl="1"/>
            <a:r>
              <a:rPr lang="en-US" dirty="0" smtClean="0"/>
              <a:t>Cavity fabrication</a:t>
            </a:r>
          </a:p>
          <a:p>
            <a:r>
              <a:rPr lang="en-US" dirty="0" smtClean="0"/>
              <a:t>Niobium – Initial tender unsuccessful</a:t>
            </a:r>
          </a:p>
          <a:p>
            <a:pPr lvl="1"/>
            <a:r>
              <a:rPr lang="en-US" dirty="0"/>
              <a:t>4 bids received; none compliant</a:t>
            </a:r>
          </a:p>
          <a:p>
            <a:pPr lvl="1"/>
            <a:r>
              <a:rPr lang="en-US" dirty="0" smtClean="0"/>
              <a:t>Technical, commercial, schedule and selection issues</a:t>
            </a:r>
          </a:p>
          <a:p>
            <a:pPr lvl="1"/>
            <a:r>
              <a:rPr lang="en-US" dirty="0" smtClean="0"/>
              <a:t>Market survey repeated and specification has been revised</a:t>
            </a:r>
          </a:p>
          <a:p>
            <a:pPr lvl="1"/>
            <a:r>
              <a:rPr lang="en-US" dirty="0" smtClean="0"/>
              <a:t>Tender to be re-launched soon</a:t>
            </a:r>
          </a:p>
          <a:p>
            <a:pPr lvl="1"/>
            <a:r>
              <a:rPr lang="en-US" dirty="0" smtClean="0"/>
              <a:t>Eddy current scanning of the sheets is to be performed at DESY</a:t>
            </a:r>
          </a:p>
          <a:p>
            <a:r>
              <a:rPr lang="en-US" dirty="0" smtClean="0"/>
              <a:t>Cavity Fabrication</a:t>
            </a:r>
          </a:p>
          <a:p>
            <a:pPr lvl="1"/>
            <a:r>
              <a:rPr lang="en-US" dirty="0" smtClean="0"/>
              <a:t>Specification on-going (90% complete)</a:t>
            </a:r>
          </a:p>
          <a:p>
            <a:pPr lvl="1"/>
            <a:r>
              <a:rPr lang="en-US" dirty="0" smtClean="0"/>
              <a:t>Market survey performed</a:t>
            </a:r>
          </a:p>
          <a:p>
            <a:pPr lvl="1"/>
            <a:r>
              <a:rPr lang="en-US" dirty="0" smtClean="0"/>
              <a:t>Planned pre-series cavity production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Final’ design and </a:t>
            </a:r>
            <a:r>
              <a:rPr lang="en-US" dirty="0" smtClean="0"/>
              <a:t>drawings awaited from ESS/CEA; existing drawings to be used on tender</a:t>
            </a:r>
          </a:p>
          <a:p>
            <a:pPr lvl="1"/>
            <a:r>
              <a:rPr lang="en-US" dirty="0" smtClean="0"/>
              <a:t>Design issues</a:t>
            </a:r>
            <a:endParaRPr lang="en-US" dirty="0"/>
          </a:p>
          <a:p>
            <a:pPr lvl="2"/>
            <a:r>
              <a:rPr lang="en-US" dirty="0"/>
              <a:t>Flange on diphasic line</a:t>
            </a:r>
          </a:p>
          <a:p>
            <a:pPr lvl="2"/>
            <a:r>
              <a:rPr lang="en-US" dirty="0"/>
              <a:t>Helium inlet (bimetallic transition)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0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-27384"/>
            <a:ext cx="9144000" cy="791369"/>
          </a:xfrm>
        </p:spPr>
        <p:txBody>
          <a:bodyPr/>
          <a:lstStyle/>
          <a:p>
            <a:r>
              <a:rPr lang="en-US" dirty="0" smtClean="0"/>
              <a:t>QA: Cavity Fabrication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27984" y="1124744"/>
            <a:ext cx="4320480" cy="43918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Detailed STFC scheme in development</a:t>
            </a:r>
          </a:p>
          <a:p>
            <a:endParaRPr lang="en-US" dirty="0"/>
          </a:p>
          <a:p>
            <a:r>
              <a:rPr lang="en-US" dirty="0" smtClean="0"/>
              <a:t>Aligning with known systems</a:t>
            </a:r>
          </a:p>
          <a:p>
            <a:pPr lvl="1"/>
            <a:r>
              <a:rPr lang="en-US" dirty="0" smtClean="0"/>
              <a:t>XFEL, LASA, industrial experience</a:t>
            </a:r>
          </a:p>
          <a:p>
            <a:pPr lvl="1"/>
            <a:endParaRPr lang="en-US" dirty="0"/>
          </a:p>
          <a:p>
            <a:r>
              <a:rPr lang="en-US" dirty="0" smtClean="0"/>
              <a:t>Incorporate prototype learning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Incorporate any requirements specific to ESS </a:t>
            </a:r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</a:p>
          <a:p>
            <a:endParaRPr lang="en-US" dirty="0"/>
          </a:p>
          <a:p>
            <a:r>
              <a:rPr lang="en-US" dirty="0" smtClean="0"/>
              <a:t>Will include all required control measurements</a:t>
            </a:r>
          </a:p>
          <a:p>
            <a:pPr lvl="1"/>
            <a:r>
              <a:rPr lang="en-US" dirty="0" smtClean="0"/>
              <a:t>RF frequency, FF, HOM spectra</a:t>
            </a:r>
          </a:p>
          <a:p>
            <a:pPr lvl="1"/>
            <a:r>
              <a:rPr lang="en-US" dirty="0" smtClean="0"/>
              <a:t>Mechanical dims, CMM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Visual inspections, ultrasound</a:t>
            </a:r>
          </a:p>
          <a:p>
            <a:pPr lvl="1"/>
            <a:r>
              <a:rPr lang="en-US" dirty="0" smtClean="0"/>
              <a:t>Treatment parameters</a:t>
            </a:r>
          </a:p>
          <a:p>
            <a:pPr lvl="1"/>
            <a:r>
              <a:rPr lang="en-US" dirty="0" smtClean="0"/>
              <a:t>Mass measurements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262097" cy="43916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 bwMode="auto">
          <a:xfrm>
            <a:off x="467544" y="1124744"/>
            <a:ext cx="432048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anose="020F0502020204030204" pitchFamily="34" charset="0"/>
                <a:ea typeface="ヒラギノ角ゴ Pro W3" pitchFamily="84" charset="-128"/>
                <a:cs typeface="Calibri" panose="020F0502020204030204" pitchFamily="34" charset="0"/>
              </a:rPr>
              <a:t>Niobium Acceptance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84" charset="-128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544" y="2060848"/>
            <a:ext cx="432048" cy="936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anose="020F0502020204030204" pitchFamily="34" charset="0"/>
                <a:ea typeface="ヒラギノ角ゴ Pro W3" pitchFamily="84" charset="-128"/>
                <a:cs typeface="Calibri" panose="020F0502020204030204" pitchFamily="34" charset="0"/>
              </a:rPr>
              <a:t>Acceptance level 1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84" charset="-128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3068960"/>
            <a:ext cx="432048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anose="020F0502020204030204" pitchFamily="34" charset="0"/>
                <a:ea typeface="ヒラギノ角ゴ Pro W3" pitchFamily="84" charset="-128"/>
                <a:cs typeface="Calibri" panose="020F0502020204030204" pitchFamily="34" charset="0"/>
              </a:rPr>
              <a:t>A.L. 2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84" charset="-128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7544" y="3573016"/>
            <a:ext cx="432048" cy="11521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anose="020F0502020204030204" pitchFamily="34" charset="0"/>
                <a:ea typeface="ヒラギノ角ゴ Pro W3" pitchFamily="84" charset="-128"/>
                <a:cs typeface="Calibri" panose="020F0502020204030204" pitchFamily="34" charset="0"/>
              </a:rPr>
              <a:t>Acceptance Level 3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ヒラギノ角ゴ Pro W3" pitchFamily="8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 &amp; Summary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2080"/>
            <a:ext cx="7772400" cy="4887200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sz="4200" dirty="0" smtClean="0"/>
              <a:t>Re-launch </a:t>
            </a:r>
            <a:r>
              <a:rPr lang="en-US" sz="4200" dirty="0" err="1" smtClean="0"/>
              <a:t>Nb</a:t>
            </a:r>
            <a:r>
              <a:rPr lang="en-US" sz="4200" dirty="0" smtClean="0"/>
              <a:t> tender</a:t>
            </a:r>
          </a:p>
          <a:p>
            <a:pPr>
              <a:buFont typeface="Arial"/>
              <a:buChar char="•"/>
            </a:pPr>
            <a:r>
              <a:rPr lang="en-US" sz="4200" dirty="0" smtClean="0"/>
              <a:t>Launch cavity fabrication tender</a:t>
            </a:r>
            <a:endParaRPr lang="en-US" sz="4200" dirty="0"/>
          </a:p>
          <a:p>
            <a:pPr>
              <a:buFont typeface="Arial"/>
              <a:buChar char="•"/>
            </a:pPr>
            <a:r>
              <a:rPr lang="en-US" sz="4200" dirty="0" smtClean="0"/>
              <a:t>Progress infrastructure installation and commissioning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err="1" smtClean="0"/>
              <a:t>Cryoplant</a:t>
            </a:r>
            <a:r>
              <a:rPr lang="en-US" sz="3800" dirty="0" smtClean="0"/>
              <a:t> commissioning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smtClean="0"/>
              <a:t>Cryostat delivery – July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smtClean="0"/>
              <a:t>RF system commissioning – Dec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smtClean="0"/>
              <a:t>HPR system delivery – Jan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dirty="0" smtClean="0"/>
              <a:t>Cleanroom delivery – </a:t>
            </a:r>
            <a:r>
              <a:rPr lang="en-US" sz="3800" dirty="0" smtClean="0"/>
              <a:t>Jan 2018</a:t>
            </a:r>
            <a:endParaRPr lang="en-US" sz="3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4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24744"/>
            <a:ext cx="8458200" cy="475252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Infrastructure development progressing well </a:t>
            </a:r>
            <a:r>
              <a:rPr lang="en-US" dirty="0" smtClean="0"/>
              <a:t>with much progress made over </a:t>
            </a:r>
            <a:r>
              <a:rPr lang="en-US" smtClean="0"/>
              <a:t>the last year - </a:t>
            </a:r>
            <a:r>
              <a:rPr lang="en-US" dirty="0" smtClean="0"/>
              <a:t>Need to ensure the schedule is maintained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 smtClean="0"/>
              <a:t>Nb</a:t>
            </a:r>
            <a:r>
              <a:rPr lang="en-GB" dirty="0" smtClean="0"/>
              <a:t> procurement is on the critical path – Tender to be re-launched.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Cavity fabrication tender </a:t>
            </a:r>
            <a:r>
              <a:rPr lang="en-GB" dirty="0" smtClean="0"/>
              <a:t>to follow shortly after </a:t>
            </a:r>
            <a:r>
              <a:rPr lang="en-GB" dirty="0" err="1" smtClean="0"/>
              <a:t>Nb</a:t>
            </a:r>
            <a:r>
              <a:rPr lang="en-GB" dirty="0" smtClean="0"/>
              <a:t> tender</a:t>
            </a:r>
            <a:endParaRPr lang="en-GB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Schedule for the high-</a:t>
            </a:r>
            <a:r>
              <a:rPr lang="el-GR" dirty="0"/>
              <a:t>β</a:t>
            </a:r>
            <a:r>
              <a:rPr lang="en-GB" dirty="0"/>
              <a:t> elliptical cavities </a:t>
            </a:r>
            <a:r>
              <a:rPr lang="en-GB" dirty="0" smtClean="0"/>
              <a:t>is tight </a:t>
            </a:r>
            <a:r>
              <a:rPr lang="en-GB" dirty="0" err="1" smtClean="0"/>
              <a:t>wrt</a:t>
            </a:r>
            <a:r>
              <a:rPr lang="en-GB" dirty="0" smtClean="0"/>
              <a:t> </a:t>
            </a:r>
            <a:r>
              <a:rPr lang="en-GB" dirty="0"/>
              <a:t>the ESS </a:t>
            </a:r>
            <a:r>
              <a:rPr lang="en-GB" dirty="0" smtClean="0"/>
              <a:t>programme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Programme needs continued strong </a:t>
            </a:r>
            <a:r>
              <a:rPr lang="en-GB" dirty="0"/>
              <a:t>coordination </a:t>
            </a:r>
            <a:r>
              <a:rPr lang="en-GB" dirty="0" smtClean="0"/>
              <a:t>between </a:t>
            </a:r>
            <a:r>
              <a:rPr lang="en-GB" dirty="0" smtClean="0"/>
              <a:t>ESS</a:t>
            </a:r>
            <a:r>
              <a:rPr lang="en-GB" dirty="0" smtClean="0"/>
              <a:t>, </a:t>
            </a:r>
            <a:r>
              <a:rPr lang="en-GB" dirty="0" smtClean="0"/>
              <a:t>STFC, CEA </a:t>
            </a:r>
            <a:r>
              <a:rPr lang="en-GB" dirty="0"/>
              <a:t>&amp; INFN to ensure requirements and timescales are </a:t>
            </a:r>
            <a:r>
              <a:rPr lang="en-GB" dirty="0" smtClean="0"/>
              <a:t>maintained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</a:t>
            </a:r>
            <a:r>
              <a:rPr lang="el-GR" dirty="0" smtClean="0"/>
              <a:t>β</a:t>
            </a:r>
            <a:r>
              <a:rPr lang="en-GB" dirty="0" smtClean="0"/>
              <a:t> Cavity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0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" y="1580108"/>
            <a:ext cx="191452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908720"/>
            <a:ext cx="500404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588"/>
            <a:r>
              <a:rPr lang="en-GB" sz="1900" dirty="0"/>
              <a:t>Aim to test  3 cavities horizontal in the cryostat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1900" dirty="0"/>
              <a:t>Diameter sufficient to test 3 vertically if required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solidFill>
                  <a:srgbClr val="FF0000"/>
                </a:solidFill>
              </a:rPr>
              <a:t>Helium vessel </a:t>
            </a:r>
            <a:r>
              <a:rPr lang="en-GB" sz="1900" dirty="0"/>
              <a:t>will be used to cool the cavities:</a:t>
            </a:r>
          </a:p>
          <a:p>
            <a:pPr marL="619200" lvl="1" indent="-284400">
              <a:buFont typeface="Wingdings" panose="05000000000000000000" pitchFamily="2" charset="2"/>
              <a:buChar char="ü"/>
              <a:defRPr/>
            </a:pPr>
            <a:r>
              <a:rPr lang="en-GB" sz="1900" dirty="0">
                <a:solidFill>
                  <a:srgbClr val="0070C0"/>
                </a:solidFill>
              </a:rPr>
              <a:t>Reduced </a:t>
            </a:r>
            <a:r>
              <a:rPr lang="en-GB" sz="1900" dirty="0" err="1">
                <a:solidFill>
                  <a:srgbClr val="0070C0"/>
                </a:solidFill>
              </a:rPr>
              <a:t>LHe</a:t>
            </a:r>
            <a:r>
              <a:rPr lang="en-GB" sz="1900" dirty="0">
                <a:solidFill>
                  <a:srgbClr val="0070C0"/>
                </a:solidFill>
              </a:rPr>
              <a:t> requirements </a:t>
            </a:r>
            <a:r>
              <a:rPr lang="en-GB" sz="1900" dirty="0">
                <a:solidFill>
                  <a:srgbClr val="0070C0"/>
                </a:solidFill>
                <a:sym typeface="Wingdings 3"/>
              </a:rPr>
              <a:t></a:t>
            </a:r>
            <a:r>
              <a:rPr lang="en-GB" sz="1900" dirty="0">
                <a:solidFill>
                  <a:srgbClr val="0070C0"/>
                </a:solidFill>
              </a:rPr>
              <a:t> </a:t>
            </a:r>
            <a:r>
              <a:rPr lang="en-GB" sz="1900" b="1" dirty="0">
                <a:solidFill>
                  <a:srgbClr val="0070C0"/>
                </a:solidFill>
              </a:rPr>
              <a:t>75% saving on </a:t>
            </a:r>
            <a:r>
              <a:rPr lang="en-GB" sz="1900" b="1" dirty="0" err="1">
                <a:solidFill>
                  <a:srgbClr val="0070C0"/>
                </a:solidFill>
              </a:rPr>
              <a:t>LHe</a:t>
            </a:r>
            <a:r>
              <a:rPr lang="en-GB" sz="1900" b="1" dirty="0">
                <a:solidFill>
                  <a:srgbClr val="0070C0"/>
                </a:solidFill>
              </a:rPr>
              <a:t> and gas storage</a:t>
            </a:r>
          </a:p>
          <a:p>
            <a:pPr marL="619200" lvl="1" indent="-284400">
              <a:buFont typeface="Wingdings" panose="05000000000000000000" pitchFamily="2" charset="2"/>
              <a:buChar char="ü"/>
              <a:defRPr/>
            </a:pPr>
            <a:r>
              <a:rPr lang="en-GB" sz="1900" dirty="0">
                <a:solidFill>
                  <a:srgbClr val="0070C0"/>
                </a:solidFill>
              </a:rPr>
              <a:t>Automatic leak checks on He vessel</a:t>
            </a:r>
          </a:p>
          <a:p>
            <a:pPr marL="619200" lvl="1" indent="-284400">
              <a:buFont typeface="Wingdings" panose="05000000000000000000" pitchFamily="2" charset="2"/>
              <a:buChar char="ü"/>
              <a:defRPr/>
            </a:pPr>
            <a:r>
              <a:rPr lang="en-GB" sz="1900" dirty="0">
                <a:solidFill>
                  <a:srgbClr val="0070C0"/>
                </a:solidFill>
              </a:rPr>
              <a:t>Higher confidence in performance</a:t>
            </a:r>
          </a:p>
          <a:p>
            <a:pPr marL="619200" lvl="1" indent="-284400">
              <a:buFont typeface="Wingdings" panose="05000000000000000000" pitchFamily="2" charset="2"/>
              <a:buChar char="ü"/>
              <a:defRPr/>
            </a:pPr>
            <a:r>
              <a:rPr lang="en-GB" sz="1900" dirty="0">
                <a:solidFill>
                  <a:srgbClr val="0070C0"/>
                </a:solidFill>
              </a:rPr>
              <a:t>Quicker cool-down/warm up periods</a:t>
            </a:r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en-GB" sz="1900" b="1" dirty="0">
                <a:solidFill>
                  <a:srgbClr val="0070C0"/>
                </a:solidFill>
              </a:rPr>
              <a:t>Cryostat order placed with </a:t>
            </a:r>
            <a:r>
              <a:rPr lang="en-GB" sz="1900" b="1" dirty="0" err="1" smtClean="0">
                <a:solidFill>
                  <a:srgbClr val="0070C0"/>
                </a:solidFill>
              </a:rPr>
              <a:t>Criotec</a:t>
            </a:r>
            <a:endParaRPr lang="en-GB" sz="1900" b="1" dirty="0" smtClean="0">
              <a:solidFill>
                <a:srgbClr val="0070C0"/>
              </a:solidFill>
            </a:endParaRPr>
          </a:p>
          <a:p>
            <a:pPr marL="627063" indent="-271463">
              <a:buFont typeface="Wingdings" panose="05000000000000000000" pitchFamily="2" charset="2"/>
              <a:buChar char="§"/>
              <a:defRPr/>
            </a:pPr>
            <a:r>
              <a:rPr lang="en-GB" sz="1900" dirty="0" smtClean="0">
                <a:solidFill>
                  <a:srgbClr val="0070C0"/>
                </a:solidFill>
              </a:rPr>
              <a:t>Schedule discussions held</a:t>
            </a:r>
          </a:p>
          <a:p>
            <a:pPr marL="627063" indent="-271463">
              <a:buFont typeface="Wingdings" panose="05000000000000000000" pitchFamily="2" charset="2"/>
              <a:buChar char="§"/>
              <a:defRPr/>
            </a:pPr>
            <a:r>
              <a:rPr lang="en-GB" sz="1900" dirty="0" smtClean="0">
                <a:solidFill>
                  <a:srgbClr val="0070C0"/>
                </a:solidFill>
              </a:rPr>
              <a:t>Kick-off meeting 1</a:t>
            </a:r>
            <a:r>
              <a:rPr lang="en-GB" sz="1900" baseline="30000" dirty="0" smtClean="0">
                <a:solidFill>
                  <a:srgbClr val="0070C0"/>
                </a:solidFill>
              </a:rPr>
              <a:t>st</a:t>
            </a:r>
            <a:r>
              <a:rPr lang="en-GB" sz="1900" dirty="0" smtClean="0">
                <a:solidFill>
                  <a:srgbClr val="0070C0"/>
                </a:solidFill>
              </a:rPr>
              <a:t> June 2016</a:t>
            </a:r>
          </a:p>
          <a:p>
            <a:pPr marL="627063" lvl="1" indent="-271463">
              <a:buFont typeface="Wingdings" panose="05000000000000000000" pitchFamily="2" charset="2"/>
              <a:buChar char="§"/>
              <a:defRPr/>
            </a:pPr>
            <a:r>
              <a:rPr lang="en-GB" sz="1900" dirty="0" smtClean="0">
                <a:solidFill>
                  <a:srgbClr val="0070C0"/>
                </a:solidFill>
              </a:rPr>
              <a:t>Requirements to be fully defined and agreed</a:t>
            </a:r>
          </a:p>
          <a:p>
            <a:pPr marL="361950" indent="-361950">
              <a:buFont typeface="Wingdings 3" panose="05040102010807070707" pitchFamily="18" charset="2"/>
              <a:buChar char="a"/>
              <a:defRPr/>
            </a:pPr>
            <a:r>
              <a:rPr lang="en-GB" sz="1900" b="1" dirty="0" smtClean="0">
                <a:solidFill>
                  <a:srgbClr val="0070C0"/>
                </a:solidFill>
              </a:rPr>
              <a:t>Delivery May 2017 (Improvement from the original date of July 2017)</a:t>
            </a:r>
            <a:endParaRPr lang="en-GB" sz="1900" b="1" dirty="0">
              <a:solidFill>
                <a:srgbClr val="0070C0"/>
              </a:solidFill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10" y="2420888"/>
            <a:ext cx="273685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/>
          <a:p>
            <a:r>
              <a:rPr lang="en-GB" dirty="0" smtClean="0"/>
              <a:t>Horizontal Tests in a Cryostat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080000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Cryostat Proposed Design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/>
          <a:p>
            <a:r>
              <a:rPr lang="en-GB" sz="4200" dirty="0"/>
              <a:t>Magnetic </a:t>
            </a:r>
            <a:r>
              <a:rPr lang="en-GB" sz="4200" dirty="0" smtClean="0"/>
              <a:t>Shielding of the Cryostat</a:t>
            </a:r>
            <a:endParaRPr lang="en-GB" sz="42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3" y="868953"/>
            <a:ext cx="2043114" cy="23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" y="5949280"/>
            <a:ext cx="4029383" cy="3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" y="3306314"/>
            <a:ext cx="1951038" cy="25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980728"/>
            <a:ext cx="59766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2000" dirty="0"/>
              <a:t>Target field at the cavities is 1µT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2000" dirty="0"/>
              <a:t>Background field measurements performed</a:t>
            </a:r>
          </a:p>
          <a:p>
            <a:pPr marL="355600" lvl="1" indent="-355600">
              <a:buFont typeface="Wingdings 3" panose="05040102010807070707" pitchFamily="18" charset="2"/>
              <a:buChar char="a"/>
            </a:pPr>
            <a:r>
              <a:rPr lang="en-GB" sz="2000" dirty="0"/>
              <a:t>Defined magnetic shield needed to be capable dealing with fields of:-</a:t>
            </a:r>
          </a:p>
          <a:p>
            <a:pPr marL="723900" lvl="2" indent="-368300">
              <a:buFontTx/>
              <a:buChar char="−"/>
            </a:pPr>
            <a:r>
              <a:rPr lang="en-GB" sz="2000" dirty="0"/>
              <a:t>100 µT vertically</a:t>
            </a:r>
          </a:p>
          <a:p>
            <a:pPr marL="723900" lvl="2" indent="-368300">
              <a:buFontTx/>
              <a:buChar char="−"/>
            </a:pPr>
            <a:r>
              <a:rPr lang="en-GB" sz="2000" dirty="0"/>
              <a:t>50 µT horizontally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2000" dirty="0"/>
              <a:t>Full size model of shield constructed in </a:t>
            </a:r>
            <a:r>
              <a:rPr lang="en-GB" sz="2000" dirty="0" smtClean="0"/>
              <a:t>OPERA </a:t>
            </a:r>
            <a:r>
              <a:rPr lang="en-GB" sz="2000" dirty="0"/>
              <a:t>– 2D with background fields and accurate mu-metal BH curve</a:t>
            </a:r>
          </a:p>
          <a:p>
            <a:pPr marL="355600" lvl="1" indent="-355600">
              <a:buFont typeface="Wingdings 3" panose="05040102010807070707" pitchFamily="18" charset="2"/>
              <a:buChar char="a"/>
            </a:pPr>
            <a:r>
              <a:rPr lang="en-GB" sz="2000" dirty="0"/>
              <a:t>Defines a mu-shield thickness  of 1.5 mm 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2000" dirty="0"/>
              <a:t>For the lid a </a:t>
            </a:r>
            <a:r>
              <a:rPr lang="en-GB" sz="2000" dirty="0" smtClean="0"/>
              <a:t>cylinder designed </a:t>
            </a:r>
            <a:r>
              <a:rPr lang="en-GB" sz="2000" dirty="0"/>
              <a:t>with a coil around the inside the top to provide active shielding allows suitable compensation of field at current densities in the region of 0.4 – 0.45 </a:t>
            </a:r>
            <a:r>
              <a:rPr lang="en-GB" sz="2000" dirty="0" smtClean="0"/>
              <a:t>A/mm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for heights below 1.8 </a:t>
            </a:r>
            <a:r>
              <a:rPr lang="en-GB" sz="2000" dirty="0" smtClean="0"/>
              <a:t>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8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5329" y="-3875"/>
            <a:ext cx="7330228" cy="5317691"/>
            <a:chOff x="971600" y="55525"/>
            <a:chExt cx="7488832" cy="5295339"/>
          </a:xfrm>
        </p:grpSpPr>
        <p:pic>
          <p:nvPicPr>
            <p:cNvPr id="1026" name="Picture 2" descr="C:\Users\mdp93\AppData\Local\Microsoft\Windows\Temporary Internet Files\Content.Outlook\UROTJ317\fron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5525"/>
              <a:ext cx="7488832" cy="529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971600" y="3187149"/>
              <a:ext cx="576064" cy="12499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092280" y="2852936"/>
              <a:ext cx="576064" cy="15841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5400000">
              <a:off x="4119446" y="2384884"/>
              <a:ext cx="360040" cy="12961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7584" y="908720"/>
            <a:ext cx="870751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Insert 1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1259" y="841067"/>
            <a:ext cx="870751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Insert 2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40" y="4581128"/>
            <a:ext cx="195117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Laminar Flow Unit  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1259" y="4581128"/>
            <a:ext cx="195117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Laminar Flow Unit  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1484784"/>
            <a:ext cx="195117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Laminar Flow Unit 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698335" y="1247274"/>
            <a:ext cx="929449" cy="7415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404308" y="1179621"/>
            <a:ext cx="559709" cy="7415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99592" y="4090952"/>
            <a:ext cx="504056" cy="4901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7515619" y="4038690"/>
            <a:ext cx="421227" cy="542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441070" y="1823338"/>
            <a:ext cx="0" cy="9820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1720676" y="3212976"/>
            <a:ext cx="511714" cy="936104"/>
            <a:chOff x="1720676" y="3212976"/>
            <a:chExt cx="511714" cy="93610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1729193" y="3212976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720676" y="3899268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729193" y="414908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751675" y="3645024"/>
              <a:ext cx="4807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1729193" y="342900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 rot="10800000">
            <a:off x="6635604" y="3212976"/>
            <a:ext cx="511714" cy="936104"/>
            <a:chOff x="1720676" y="3212976"/>
            <a:chExt cx="511714" cy="936104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1729193" y="3212976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1720676" y="3899268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729193" y="414908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1751675" y="3645024"/>
              <a:ext cx="4807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1729193" y="342900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 rot="5400000">
            <a:off x="4163870" y="2960948"/>
            <a:ext cx="511714" cy="936104"/>
            <a:chOff x="1720676" y="3212976"/>
            <a:chExt cx="511714" cy="936104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1729193" y="3212976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720676" y="3899268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729193" y="414908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1751675" y="3645024"/>
              <a:ext cx="4807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1729193" y="342900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3629870" y="4309909"/>
            <a:ext cx="1585690" cy="779050"/>
            <a:chOff x="3629870" y="4309909"/>
            <a:chExt cx="1585690" cy="779050"/>
          </a:xfrm>
        </p:grpSpPr>
        <p:sp>
          <p:nvSpPr>
            <p:cNvPr id="51" name="TextBox 50"/>
            <p:cNvSpPr txBox="1"/>
            <p:nvPr/>
          </p:nvSpPr>
          <p:spPr>
            <a:xfrm>
              <a:off x="3629870" y="4750405"/>
              <a:ext cx="1585690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Changing room</a:t>
              </a:r>
              <a:endParaRPr lang="en-GB" sz="1600" dirty="0"/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flipV="1">
              <a:off x="4441070" y="4309909"/>
              <a:ext cx="0" cy="4485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2014015" y="5321740"/>
            <a:ext cx="147348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Cleanroom 1  </a:t>
            </a:r>
            <a:endParaRPr lang="en-GB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436555" y="5295186"/>
            <a:ext cx="147348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Cleanroom 2  </a:t>
            </a:r>
            <a:endParaRPr lang="en-GB" sz="1600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2741228" y="4437112"/>
            <a:ext cx="0" cy="8846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6173295" y="4410557"/>
            <a:ext cx="0" cy="8846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1751675" y="3140968"/>
            <a:ext cx="2036693" cy="12695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079626" y="3133792"/>
            <a:ext cx="2036693" cy="12695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73713" y="1988840"/>
            <a:ext cx="14590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Full enclosure</a:t>
            </a:r>
            <a:endParaRPr lang="en-GB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98057" y="2060421"/>
            <a:ext cx="14590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Full enclosure</a:t>
            </a:r>
            <a:endParaRPr lang="en-GB" sz="1600" dirty="0"/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557111" y="2398975"/>
            <a:ext cx="710633" cy="741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6588224" y="2311841"/>
            <a:ext cx="785489" cy="8219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en-GB" dirty="0" smtClean="0"/>
              <a:t>Modular Cleanroom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4763" y="859934"/>
            <a:ext cx="415370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The Glovebox solution has been</a:t>
            </a:r>
          </a:p>
          <a:p>
            <a:r>
              <a:rPr lang="en-GB" sz="1800" dirty="0" smtClean="0"/>
              <a:t>designed to:</a:t>
            </a:r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</a:rPr>
              <a:t>Reduce the size of the </a:t>
            </a:r>
            <a:r>
              <a:rPr lang="en-GB" sz="1800" dirty="0" smtClean="0">
                <a:solidFill>
                  <a:srgbClr val="0070C0"/>
                </a:solidFill>
              </a:rPr>
              <a:t>cleanroom.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Speed up the process, minimising 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    cleaning of the cavity and</a:t>
            </a:r>
          </a:p>
          <a:p>
            <a:r>
              <a:rPr lang="en-GB" sz="1800" dirty="0" smtClean="0"/>
              <a:t>     infrastructure – reduced manpower.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Eliminate the changing area and 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     full gowning procedures</a:t>
            </a:r>
            <a:r>
              <a:rPr lang="en-GB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User friendly solution for enclosure/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    isolation of the cavities.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Reduce overall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Fixed particle counter monitoring for</a:t>
            </a:r>
          </a:p>
          <a:p>
            <a:r>
              <a:rPr lang="en-GB" sz="1800" dirty="0" smtClean="0"/>
              <a:t>     each cavity – quality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12" name="Picture 4" descr="C:\Users\mdp93\AppData\Local\Microsoft\Windows\Temporary Internet Files\Content.Outlook\UROTJ317\IMG_1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6551" y="1588094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0019" y="4869160"/>
            <a:ext cx="2044149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Laminar Flow Unit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63029" y="4350715"/>
            <a:ext cx="432048" cy="6798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99592" y="2267153"/>
            <a:ext cx="1018227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Cavity 1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268238"/>
            <a:ext cx="1018227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Cavity 2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885" y="4286462"/>
            <a:ext cx="1018227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Cavity 3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927112" y="2451819"/>
            <a:ext cx="4126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27112" y="4466378"/>
            <a:ext cx="4126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17819" y="3452904"/>
            <a:ext cx="4126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 rot="10800000">
            <a:off x="3059832" y="2987660"/>
            <a:ext cx="511714" cy="936104"/>
            <a:chOff x="1720676" y="3212976"/>
            <a:chExt cx="511714" cy="93610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1729193" y="3212976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720676" y="3899268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729193" y="414908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751675" y="3645024"/>
              <a:ext cx="48071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729193" y="3429000"/>
              <a:ext cx="50319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1275798" y="6228020"/>
            <a:ext cx="1159292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Glovebox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1855444" y="5147901"/>
            <a:ext cx="124269" cy="108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1979713" y="2771575"/>
            <a:ext cx="341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 smtClean="0"/>
              <a:t>1</a:t>
            </a:r>
            <a:endParaRPr lang="en-GB" sz="1800" dirty="0"/>
          </a:p>
        </p:txBody>
      </p:sp>
      <p:sp>
        <p:nvSpPr>
          <p:cNvPr id="28" name="Rectangle 27"/>
          <p:cNvSpPr/>
          <p:nvPr/>
        </p:nvSpPr>
        <p:spPr>
          <a:xfrm>
            <a:off x="1962540" y="3862066"/>
            <a:ext cx="341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/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62540" y="4761139"/>
            <a:ext cx="34178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1697" y="27544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ISO 3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1697" y="373909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ISO 3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1697" y="48598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ISO 5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1025496">
            <a:off x="4294730" y="5416257"/>
            <a:ext cx="286488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</a:rPr>
              <a:t>Best result: ISO 3 at rest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dirty="0" smtClean="0"/>
              <a:t>Glovebox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5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ESS Program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176000"/>
            <a:ext cx="21602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INFN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Production of 36 dressed medium-</a:t>
            </a:r>
            <a:r>
              <a:rPr lang="el-GR" sz="2000" dirty="0" smtClean="0"/>
              <a:t>β</a:t>
            </a:r>
            <a:r>
              <a:rPr lang="en-GB" sz="2000" dirty="0" smtClean="0"/>
              <a:t> cavities</a:t>
            </a:r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385822" y="4176000"/>
            <a:ext cx="28342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STFC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Production of 84 (+ 4 spares) dressed high-</a:t>
            </a:r>
            <a:r>
              <a:rPr lang="el-GR" sz="2000" dirty="0" smtClean="0"/>
              <a:t>β</a:t>
            </a:r>
            <a:r>
              <a:rPr lang="en-GB" sz="2000" dirty="0" smtClean="0"/>
              <a:t> cavities</a:t>
            </a:r>
          </a:p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220072" y="417600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CEA </a:t>
            </a:r>
            <a:r>
              <a:rPr lang="en-GB" sz="2000" b="1" dirty="0" err="1" smtClean="0"/>
              <a:t>Saclay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Design of medium and high-</a:t>
            </a:r>
            <a:r>
              <a:rPr lang="el-GR" sz="2000" dirty="0" smtClean="0"/>
              <a:t>β</a:t>
            </a:r>
            <a:r>
              <a:rPr lang="en-GB" sz="2000" dirty="0" smtClean="0"/>
              <a:t>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Design of </a:t>
            </a:r>
            <a:r>
              <a:rPr lang="en-GB" sz="2000" dirty="0" err="1" smtClean="0"/>
              <a:t>cryomodules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Prototypes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Cryomodule</a:t>
            </a:r>
            <a:r>
              <a:rPr lang="en-GB" sz="2000" dirty="0" smtClean="0"/>
              <a:t> integration</a:t>
            </a:r>
          </a:p>
          <a:p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63688" y="5373216"/>
            <a:ext cx="374441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rgbClr val="0911B7"/>
                </a:solidFill>
              </a:rPr>
              <a:t>Programme is part of the UK IKC to ESS</a:t>
            </a:r>
            <a:endParaRPr lang="en-GB" sz="2400" b="1" dirty="0">
              <a:solidFill>
                <a:srgbClr val="0911B7"/>
              </a:solidFill>
            </a:endParaRP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276872"/>
            <a:ext cx="1856997" cy="939797"/>
          </a:xfrm>
          <a:prstGeom prst="rect">
            <a:avLst/>
          </a:prstGeom>
        </p:spPr>
      </p:pic>
      <p:pic>
        <p:nvPicPr>
          <p:cNvPr id="30" name="Picture 2" descr="D:\ESS\086\rapport02-2011\Cavite ESS haut Bet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1640350" cy="12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115616" y="3747204"/>
            <a:ext cx="36242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06450" algn="l"/>
              </a:tabLst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Cavities without HOM coupler</a:t>
            </a:r>
          </a:p>
        </p:txBody>
      </p:sp>
      <p:sp>
        <p:nvSpPr>
          <p:cNvPr id="32" name="ZoneTexte 38"/>
          <p:cNvSpPr txBox="1"/>
          <p:nvPr/>
        </p:nvSpPr>
        <p:spPr>
          <a:xfrm>
            <a:off x="3465943" y="3068960"/>
            <a:ext cx="1682121" cy="461665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pPr algn="ctr"/>
            <a:r>
              <a:rPr lang="en-GB" dirty="0">
                <a:latin typeface="Calibri" pitchFamily="34" charset="0"/>
                <a:cs typeface="Calibri" pitchFamily="34" charset="0"/>
              </a:rPr>
              <a:t>5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cells high </a:t>
            </a:r>
            <a:r>
              <a:rPr lang="en-GB" dirty="0">
                <a:latin typeface="Calibri" pitchFamily="34" charset="0"/>
                <a:cs typeface="Calibri" pitchFamily="34" charset="0"/>
              </a:rPr>
              <a:t>beta 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0.86) cavity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ZoneTexte 39"/>
          <p:cNvSpPr txBox="1"/>
          <p:nvPr/>
        </p:nvSpPr>
        <p:spPr>
          <a:xfrm>
            <a:off x="323528" y="3212976"/>
            <a:ext cx="1856997" cy="461665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6-cells medium </a:t>
            </a:r>
            <a:r>
              <a:rPr lang="en-GB" sz="1200" b="1" dirty="0">
                <a:latin typeface="Calibri" pitchFamily="34" charset="0"/>
                <a:cs typeface="Calibri" pitchFamily="34" charset="0"/>
              </a:rPr>
              <a:t>beta (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0.67) cavity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613595" cy="16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63194" r="-1041" b="15833"/>
          <a:stretch/>
        </p:blipFill>
        <p:spPr>
          <a:xfrm>
            <a:off x="0" y="900000"/>
            <a:ext cx="9130730" cy="1438276"/>
          </a:xfrm>
          <a:prstGeom prst="rect">
            <a:avLst/>
          </a:prstGeom>
        </p:spPr>
      </p:pic>
      <p:sp>
        <p:nvSpPr>
          <p:cNvPr id="36" name="Ovale 4"/>
          <p:cNvSpPr/>
          <p:nvPr/>
        </p:nvSpPr>
        <p:spPr>
          <a:xfrm>
            <a:off x="5508104" y="972000"/>
            <a:ext cx="1656184" cy="13681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4"/>
          <p:cNvSpPr/>
          <p:nvPr/>
        </p:nvSpPr>
        <p:spPr>
          <a:xfrm>
            <a:off x="4739874" y="972000"/>
            <a:ext cx="2178984" cy="1368152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53757" y="112474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WP5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092280" y="76470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STFC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339752" y="2196000"/>
            <a:ext cx="2880320" cy="1908000"/>
          </a:xfrm>
          <a:prstGeom prst="rect">
            <a:avLst/>
          </a:prstGeom>
          <a:solidFill>
            <a:schemeClr val="bg1">
              <a:alpha val="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79512" y="2196000"/>
            <a:ext cx="885698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4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6" grpId="0" animBg="1"/>
      <p:bldP spid="37" grpId="0" animBg="1"/>
      <p:bldP spid="38" grpId="0"/>
      <p:bldP spid="39" grpId="0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ESS Requirements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214505"/>
            <a:ext cx="3312368" cy="1374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Similar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to CEBAF/SNS cryomodule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concept with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4 cavities per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cryomodule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Common cryomodule design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medium and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high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beta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cavities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276872"/>
            <a:ext cx="1856997" cy="939797"/>
          </a:xfrm>
          <a:prstGeom prst="rect">
            <a:avLst/>
          </a:prstGeom>
        </p:spPr>
      </p:pic>
      <p:pic>
        <p:nvPicPr>
          <p:cNvPr id="10" name="Picture 2" descr="D:\ESS\086\rapport02-2011\Cavite ESS haut Bet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1640350" cy="12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115616" y="3747204"/>
            <a:ext cx="36242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06450" algn="l"/>
              </a:tabLst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Cavities without HOM coupler</a:t>
            </a:r>
          </a:p>
        </p:txBody>
      </p:sp>
      <p:sp>
        <p:nvSpPr>
          <p:cNvPr id="7" name="ZoneTexte 38"/>
          <p:cNvSpPr txBox="1"/>
          <p:nvPr/>
        </p:nvSpPr>
        <p:spPr>
          <a:xfrm>
            <a:off x="3465943" y="3068960"/>
            <a:ext cx="1682121" cy="461665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pPr algn="ctr"/>
            <a:r>
              <a:rPr lang="en-GB" dirty="0">
                <a:latin typeface="Calibri" pitchFamily="34" charset="0"/>
                <a:cs typeface="Calibri" pitchFamily="34" charset="0"/>
              </a:rPr>
              <a:t>5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cells high </a:t>
            </a:r>
            <a:r>
              <a:rPr lang="en-GB" dirty="0">
                <a:latin typeface="Calibri" pitchFamily="34" charset="0"/>
                <a:cs typeface="Calibri" pitchFamily="34" charset="0"/>
              </a:rPr>
              <a:t>beta 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0.86) cavity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39"/>
          <p:cNvSpPr txBox="1"/>
          <p:nvPr/>
        </p:nvSpPr>
        <p:spPr>
          <a:xfrm>
            <a:off x="323528" y="3212976"/>
            <a:ext cx="1856997" cy="461665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6-cells medium </a:t>
            </a:r>
            <a:r>
              <a:rPr lang="en-GB" sz="1200" b="1" dirty="0">
                <a:latin typeface="Calibri" pitchFamily="34" charset="0"/>
                <a:cs typeface="Calibri" pitchFamily="34" charset="0"/>
              </a:rPr>
              <a:t>beta (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0.67) cavity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613595" cy="16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63194" r="-1041" b="15833"/>
          <a:stretch/>
        </p:blipFill>
        <p:spPr>
          <a:xfrm>
            <a:off x="0" y="900000"/>
            <a:ext cx="9130730" cy="1438276"/>
          </a:xfrm>
          <a:prstGeom prst="rect">
            <a:avLst/>
          </a:prstGeom>
        </p:spPr>
      </p:pic>
      <p:sp>
        <p:nvSpPr>
          <p:cNvPr id="22" name="Ovale 4"/>
          <p:cNvSpPr/>
          <p:nvPr/>
        </p:nvSpPr>
        <p:spPr>
          <a:xfrm>
            <a:off x="4739874" y="972000"/>
            <a:ext cx="2178984" cy="1368152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3757" y="112474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WP5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83066"/>
              </p:ext>
            </p:extLst>
          </p:nvPr>
        </p:nvGraphicFramePr>
        <p:xfrm>
          <a:off x="92896" y="4149080"/>
          <a:ext cx="5631232" cy="266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740"/>
                <a:gridCol w="1126246"/>
                <a:gridCol w="1126246"/>
              </a:tblGrid>
              <a:tr h="301317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Geometrical β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(MHz)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704.42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sz="1800" dirty="0"/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</a:t>
                      </a:r>
                      <a:r>
                        <a:rPr lang="en-GB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Cryomodules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Cavities /</a:t>
                      </a:r>
                      <a:r>
                        <a:rPr lang="en-GB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Cryomodule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Cavities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Cryomodule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length (m)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6.584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sz="1800" dirty="0"/>
                    </a:p>
                  </a:txBody>
                  <a:tcPr/>
                </a:tc>
              </a:tr>
              <a:tr h="262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Accelerating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 (MV/m)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Accelerating Voltage (MV)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14.3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B" sz="1400" b="0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nominal gradient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GB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10</a:t>
                      </a:r>
                      <a:r>
                        <a:rPr lang="en-GB" sz="1400" b="0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79512" y="2196000"/>
            <a:ext cx="885698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3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59159"/>
            <a:ext cx="8278688" cy="3302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STFC In-Kind Contribution:</a:t>
            </a:r>
          </a:p>
          <a:p>
            <a:r>
              <a:rPr lang="en-US" dirty="0"/>
              <a:t>Niobium procurement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Manage Eddy Current Scanning (DESY)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500" dirty="0"/>
              <a:t>Validation of treatment processes (esp. BCP) in industry using ‘pre-series’ cavities</a:t>
            </a:r>
          </a:p>
          <a:p>
            <a:r>
              <a:rPr lang="en-US" dirty="0"/>
              <a:t>Cavity fabrication of 84 high beta cavities in industry</a:t>
            </a:r>
          </a:p>
          <a:p>
            <a:r>
              <a:rPr lang="en-US" dirty="0"/>
              <a:t>2K RF qualification of cavities to 22.9MV/m, Q</a:t>
            </a:r>
            <a:r>
              <a:rPr lang="en-US" baseline="-25000" dirty="0"/>
              <a:t>0</a:t>
            </a:r>
            <a:r>
              <a:rPr lang="en-US" dirty="0"/>
              <a:t> ≥ 5 x 10</a:t>
            </a:r>
            <a:r>
              <a:rPr lang="en-US" baseline="30000" dirty="0"/>
              <a:t>9</a:t>
            </a:r>
          </a:p>
          <a:p>
            <a:r>
              <a:rPr lang="en-US" dirty="0"/>
              <a:t>Transport to </a:t>
            </a:r>
            <a:r>
              <a:rPr lang="en-US" dirty="0" err="1"/>
              <a:t>Saclay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63194" r="-1041" b="15833"/>
          <a:stretch/>
        </p:blipFill>
        <p:spPr>
          <a:xfrm>
            <a:off x="0" y="900000"/>
            <a:ext cx="9130730" cy="1438276"/>
          </a:xfrm>
          <a:prstGeom prst="rect">
            <a:avLst/>
          </a:prstGeom>
        </p:spPr>
      </p:pic>
      <p:sp>
        <p:nvSpPr>
          <p:cNvPr id="6" name="Ovale 4"/>
          <p:cNvSpPr/>
          <p:nvPr/>
        </p:nvSpPr>
        <p:spPr>
          <a:xfrm>
            <a:off x="5508104" y="972000"/>
            <a:ext cx="165618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-27384"/>
            <a:ext cx="9144000" cy="791369"/>
          </a:xfrm>
        </p:spPr>
        <p:txBody>
          <a:bodyPr/>
          <a:lstStyle/>
          <a:p>
            <a:r>
              <a:rPr lang="en-US" dirty="0" smtClean="0"/>
              <a:t>High-</a:t>
            </a:r>
            <a:r>
              <a:rPr lang="el-GR" dirty="0" smtClean="0"/>
              <a:t>β</a:t>
            </a:r>
            <a:r>
              <a:rPr lang="en-US" dirty="0" smtClean="0"/>
              <a:t> Cavity Schedule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5976" y="5373216"/>
            <a:ext cx="1812006" cy="1152127"/>
            <a:chOff x="2339752" y="2780928"/>
            <a:chExt cx="1812006" cy="115212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339752" y="2780928"/>
              <a:ext cx="1812006" cy="11521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KEY</a:t>
              </a:r>
              <a:endPara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45594" y="2996952"/>
              <a:ext cx="744027" cy="377409"/>
            </a:xfrm>
            <a:prstGeom prst="rect">
              <a:avLst/>
            </a:prstGeom>
            <a:solidFill>
              <a:srgbClr val="F4B18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Critical path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industry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45594" y="3429000"/>
              <a:ext cx="744027" cy="360040"/>
            </a:xfrm>
            <a:prstGeom prst="rect">
              <a:avLst/>
            </a:prstGeom>
            <a:solidFill>
              <a:srgbClr val="DEEBF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Industry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17763" y="3429000"/>
              <a:ext cx="744027" cy="360040"/>
            </a:xfrm>
            <a:prstGeom prst="rect">
              <a:avLst/>
            </a:prstGeom>
            <a:solidFill>
              <a:srgbClr val="A8D0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external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17763" y="2996952"/>
              <a:ext cx="744027" cy="377409"/>
            </a:xfrm>
            <a:prstGeom prst="rect">
              <a:avLst/>
            </a:prstGeom>
            <a:solidFill>
              <a:srgbClr val="FFD9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STFC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pic>
        <p:nvPicPr>
          <p:cNvPr id="1263" name="Picture 23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4494"/>
          <a:stretch/>
        </p:blipFill>
        <p:spPr bwMode="auto">
          <a:xfrm>
            <a:off x="107504" y="836710"/>
            <a:ext cx="8784976" cy="46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71" name="Straight Connector 1170"/>
          <p:cNvCxnSpPr/>
          <p:nvPr/>
        </p:nvCxnSpPr>
        <p:spPr bwMode="auto">
          <a:xfrm>
            <a:off x="6660232" y="1340768"/>
            <a:ext cx="0" cy="2520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06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-27384"/>
            <a:ext cx="9144000" cy="791369"/>
          </a:xfrm>
        </p:spPr>
        <p:txBody>
          <a:bodyPr/>
          <a:lstStyle/>
          <a:p>
            <a:r>
              <a:rPr lang="en-US" dirty="0"/>
              <a:t>High-</a:t>
            </a:r>
            <a:r>
              <a:rPr lang="el-GR" dirty="0"/>
              <a:t>β</a:t>
            </a:r>
            <a:r>
              <a:rPr lang="en-US" dirty="0" smtClean="0"/>
              <a:t> Cavity Schedule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5976" y="5373216"/>
            <a:ext cx="1812006" cy="1152127"/>
            <a:chOff x="2339752" y="2780928"/>
            <a:chExt cx="1812006" cy="115212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339752" y="2780928"/>
              <a:ext cx="1812006" cy="11521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KEY</a:t>
              </a:r>
              <a:endPara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45594" y="2996952"/>
              <a:ext cx="744027" cy="377409"/>
            </a:xfrm>
            <a:prstGeom prst="rect">
              <a:avLst/>
            </a:prstGeom>
            <a:solidFill>
              <a:srgbClr val="F4B18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Critical path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industry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45594" y="3429000"/>
              <a:ext cx="744027" cy="360040"/>
            </a:xfrm>
            <a:prstGeom prst="rect">
              <a:avLst/>
            </a:prstGeom>
            <a:solidFill>
              <a:srgbClr val="DEEBF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Industry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17763" y="3429000"/>
              <a:ext cx="744027" cy="360040"/>
            </a:xfrm>
            <a:prstGeom prst="rect">
              <a:avLst/>
            </a:prstGeom>
            <a:solidFill>
              <a:srgbClr val="A8D0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external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17763" y="2996952"/>
              <a:ext cx="744027" cy="377409"/>
            </a:xfrm>
            <a:prstGeom prst="rect">
              <a:avLst/>
            </a:prstGeom>
            <a:solidFill>
              <a:srgbClr val="FFD9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STFC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pic>
        <p:nvPicPr>
          <p:cNvPr id="1263" name="Picture 23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4494"/>
          <a:stretch/>
        </p:blipFill>
        <p:spPr bwMode="auto">
          <a:xfrm>
            <a:off x="107504" y="836710"/>
            <a:ext cx="8784976" cy="46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" name="TextBox 1166"/>
          <p:cNvSpPr txBox="1"/>
          <p:nvPr/>
        </p:nvSpPr>
        <p:spPr>
          <a:xfrm>
            <a:off x="467544" y="2685343"/>
            <a:ext cx="3096344" cy="959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36000" rIns="7200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Critical Path: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Nb</a:t>
            </a:r>
            <a:r>
              <a:rPr lang="en-US" sz="1200" dirty="0" smtClean="0"/>
              <a:t> tender process &amp; </a:t>
            </a:r>
            <a:r>
              <a:rPr lang="en-US" sz="1200" dirty="0" err="1" smtClean="0"/>
              <a:t>Nb</a:t>
            </a:r>
            <a:r>
              <a:rPr lang="en-US" sz="1200" dirty="0" smtClean="0"/>
              <a:t> lead time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Pre-series fabrication &amp; test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Series final assembly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Qualification testing</a:t>
            </a:r>
          </a:p>
        </p:txBody>
      </p:sp>
      <p:cxnSp>
        <p:nvCxnSpPr>
          <p:cNvPr id="1171" name="Straight Connector 1170"/>
          <p:cNvCxnSpPr/>
          <p:nvPr/>
        </p:nvCxnSpPr>
        <p:spPr bwMode="auto">
          <a:xfrm>
            <a:off x="6660232" y="1340768"/>
            <a:ext cx="0" cy="2520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35460" y="1832063"/>
            <a:ext cx="2664296" cy="51681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4008" y="2350520"/>
            <a:ext cx="4176464" cy="51681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3470" y="4496359"/>
            <a:ext cx="6712786" cy="46854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3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-27384"/>
            <a:ext cx="9144000" cy="791369"/>
          </a:xfrm>
        </p:spPr>
        <p:txBody>
          <a:bodyPr/>
          <a:lstStyle/>
          <a:p>
            <a:r>
              <a:rPr lang="en-US" dirty="0"/>
              <a:t>High-</a:t>
            </a:r>
            <a:r>
              <a:rPr lang="el-GR" dirty="0"/>
              <a:t>β</a:t>
            </a:r>
            <a:r>
              <a:rPr lang="en-US" dirty="0" smtClean="0"/>
              <a:t> Cavity Schedule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5976" y="5373216"/>
            <a:ext cx="1812006" cy="1152127"/>
            <a:chOff x="2339752" y="2780928"/>
            <a:chExt cx="1812006" cy="115212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339752" y="2780928"/>
              <a:ext cx="1812006" cy="11521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KEY</a:t>
              </a:r>
              <a:endPara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45594" y="2996952"/>
              <a:ext cx="744027" cy="377409"/>
            </a:xfrm>
            <a:prstGeom prst="rect">
              <a:avLst/>
            </a:prstGeom>
            <a:solidFill>
              <a:srgbClr val="F4B18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Critical path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industry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45594" y="3429000"/>
              <a:ext cx="744027" cy="360040"/>
            </a:xfrm>
            <a:prstGeom prst="rect">
              <a:avLst/>
            </a:prstGeom>
            <a:solidFill>
              <a:srgbClr val="DEEBF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Industry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17763" y="3429000"/>
              <a:ext cx="744027" cy="360040"/>
            </a:xfrm>
            <a:prstGeom prst="rect">
              <a:avLst/>
            </a:prstGeom>
            <a:solidFill>
              <a:srgbClr val="A8D0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latin typeface="Lucida Grande" pitchFamily="84" charset="0"/>
                  <a:ea typeface="ヒラギノ角ゴ Pro W3" pitchFamily="84" charset="-128"/>
                </a:rPr>
                <a:t>STFC or external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17763" y="2996952"/>
              <a:ext cx="744027" cy="377409"/>
            </a:xfrm>
            <a:prstGeom prst="rect">
              <a:avLst/>
            </a:prstGeom>
            <a:solidFill>
              <a:srgbClr val="FFD9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STFC task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pic>
        <p:nvPicPr>
          <p:cNvPr id="1263" name="Picture 23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4494"/>
          <a:stretch/>
        </p:blipFill>
        <p:spPr bwMode="auto">
          <a:xfrm>
            <a:off x="107504" y="836710"/>
            <a:ext cx="8784976" cy="46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" name="TextBox 1166"/>
          <p:cNvSpPr txBox="1"/>
          <p:nvPr/>
        </p:nvSpPr>
        <p:spPr>
          <a:xfrm>
            <a:off x="467544" y="2685343"/>
            <a:ext cx="3096344" cy="590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36000" rIns="7200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Near-critical path (limited float):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Fabrication tender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Tooling &amp; preparations</a:t>
            </a:r>
          </a:p>
        </p:txBody>
      </p:sp>
      <p:cxnSp>
        <p:nvCxnSpPr>
          <p:cNvPr id="1171" name="Straight Connector 1170"/>
          <p:cNvCxnSpPr/>
          <p:nvPr/>
        </p:nvCxnSpPr>
        <p:spPr bwMode="auto">
          <a:xfrm>
            <a:off x="6660232" y="1340768"/>
            <a:ext cx="0" cy="2520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251520" y="1315246"/>
            <a:ext cx="2952328" cy="51681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17613" y="1832063"/>
            <a:ext cx="3902659" cy="51681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3470" y="4496359"/>
            <a:ext cx="6712786" cy="46854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715252" y="2348880"/>
            <a:ext cx="4123948" cy="1556370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-ESS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9B35D9-CF39-4D5E-A64E-C8D110C1700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UK-ESS_PowerPoint_template</Template>
  <TotalTime>13304</TotalTime>
  <Words>1654</Words>
  <Application>Microsoft Office PowerPoint</Application>
  <PresentationFormat>On-screen Show (4:3)</PresentationFormat>
  <Paragraphs>347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UK-ESS_PowerPoint_template</vt:lpstr>
      <vt:lpstr>Custom Design</vt:lpstr>
      <vt:lpstr>High-Beta cavity STATUS at DAREsbury laboratory</vt:lpstr>
      <vt:lpstr>Outline</vt:lpstr>
      <vt:lpstr>High-β Cavity Programme</vt:lpstr>
      <vt:lpstr>ESS Program</vt:lpstr>
      <vt:lpstr>ESS Requirements</vt:lpstr>
      <vt:lpstr>Scope</vt:lpstr>
      <vt:lpstr>High-β Cavity Schedule</vt:lpstr>
      <vt:lpstr>High-β Cavity Schedule</vt:lpstr>
      <vt:lpstr>High-β Cavity Schedule</vt:lpstr>
      <vt:lpstr>High-β Cavity Schedule</vt:lpstr>
      <vt:lpstr>High-β Cavity Schedule</vt:lpstr>
      <vt:lpstr>Infrastructure Preparations</vt:lpstr>
      <vt:lpstr>SRF Hall</vt:lpstr>
      <vt:lpstr>Shielding</vt:lpstr>
      <vt:lpstr>Cryogenic Plant</vt:lpstr>
      <vt:lpstr>Cryogenic Plant</vt:lpstr>
      <vt:lpstr>Cryostat</vt:lpstr>
      <vt:lpstr>Cleanroom</vt:lpstr>
      <vt:lpstr>Cleanroom</vt:lpstr>
      <vt:lpstr>Cryostat Insert Stand</vt:lpstr>
      <vt:lpstr>Modular Cleanroom Progress</vt:lpstr>
      <vt:lpstr>RF System</vt:lpstr>
      <vt:lpstr>Cavity Qualification Preparation </vt:lpstr>
      <vt:lpstr>Procurement</vt:lpstr>
      <vt:lpstr>QA: Cavity Fabrication</vt:lpstr>
      <vt:lpstr>Future Plans &amp; Summary</vt:lpstr>
      <vt:lpstr>Future Plans</vt:lpstr>
      <vt:lpstr>Summary</vt:lpstr>
      <vt:lpstr>Any Questions</vt:lpstr>
      <vt:lpstr>Additional Slides</vt:lpstr>
      <vt:lpstr>Horizontal Tests in a Cryostat</vt:lpstr>
      <vt:lpstr>Magnetic Shielding of the Cryostat</vt:lpstr>
      <vt:lpstr>Modular Cleanroom Progress</vt:lpstr>
      <vt:lpstr>Glovebox Solution</vt:lpstr>
    </vt:vector>
  </TitlesOfParts>
  <Company>Daresbury Laboratory (STFC)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Ellis</dc:creator>
  <cp:lastModifiedBy>user</cp:lastModifiedBy>
  <cp:revision>142</cp:revision>
  <cp:lastPrinted>2017-06-06T08:08:59Z</cp:lastPrinted>
  <dcterms:created xsi:type="dcterms:W3CDTF">2016-08-22T14:31:33Z</dcterms:created>
  <dcterms:modified xsi:type="dcterms:W3CDTF">2017-06-07T12:29:03Z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