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402" r:id="rId3"/>
    <p:sldId id="367" r:id="rId4"/>
    <p:sldId id="368" r:id="rId5"/>
    <p:sldId id="337" r:id="rId6"/>
    <p:sldId id="401" r:id="rId7"/>
    <p:sldId id="371" r:id="rId8"/>
    <p:sldId id="391" r:id="rId9"/>
    <p:sldId id="395" r:id="rId10"/>
    <p:sldId id="396" r:id="rId11"/>
    <p:sldId id="392" r:id="rId12"/>
    <p:sldId id="397" r:id="rId13"/>
    <p:sldId id="376" r:id="rId14"/>
    <p:sldId id="380" r:id="rId15"/>
    <p:sldId id="324" r:id="rId16"/>
    <p:sldId id="375" r:id="rId17"/>
    <p:sldId id="398" r:id="rId18"/>
    <p:sldId id="383" r:id="rId19"/>
    <p:sldId id="372" r:id="rId20"/>
    <p:sldId id="381" r:id="rId21"/>
    <p:sldId id="382" r:id="rId22"/>
    <p:sldId id="373" r:id="rId23"/>
    <p:sldId id="384" r:id="rId24"/>
    <p:sldId id="374" r:id="rId25"/>
    <p:sldId id="385" r:id="rId26"/>
    <p:sldId id="364" r:id="rId27"/>
    <p:sldId id="27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3004A"/>
    <a:srgbClr val="00CC00"/>
    <a:srgbClr val="993366"/>
    <a:srgbClr val="006600"/>
    <a:srgbClr val="3D6AA5"/>
    <a:srgbClr val="0000FF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3622" autoAdjust="0"/>
  </p:normalViewPr>
  <p:slideViewPr>
    <p:cSldViewPr>
      <p:cViewPr varScale="1">
        <p:scale>
          <a:sx n="84" d="100"/>
          <a:sy n="84" d="100"/>
        </p:scale>
        <p:origin x="-1181" y="-72"/>
      </p:cViewPr>
      <p:guideLst>
        <p:guide orient="horz" pos="2069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68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6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7th Open Collaboration Meeting on Superconducting </a:t>
            </a:r>
            <a:r>
              <a:rPr lang="en-US" dirty="0" err="1" smtClean="0"/>
              <a:t>Linacs</a:t>
            </a:r>
            <a:r>
              <a:rPr lang="en-US" dirty="0" smtClean="0"/>
              <a:t> for High Power Proton Beams (SLHiPP-7)</a:t>
            </a:r>
          </a:p>
          <a:p>
            <a:pPr lvl="0"/>
            <a:r>
              <a:rPr lang="en-US" dirty="0" smtClean="0"/>
              <a:t>8-9 June 2017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0549" y="602136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265733" y="6650245"/>
            <a:ext cx="5258323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aseline="0" dirty="0" smtClean="0"/>
              <a:t>SLHIPP7 –</a:t>
            </a:r>
            <a:r>
              <a:rPr lang="fr-FR" dirty="0" err="1" smtClean="0"/>
              <a:t>June</a:t>
            </a:r>
            <a:r>
              <a:rPr lang="fr-FR" dirty="0" smtClean="0"/>
              <a:t> 09</a:t>
            </a:r>
            <a:r>
              <a:rPr lang="fr-FR" baseline="30000" dirty="0" smtClean="0"/>
              <a:t>th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  <a:lvl4pPr marL="1258888" indent="-185738">
              <a:defRPr sz="1600"/>
            </a:lvl4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smtClean="0"/>
              <a:t>re</a:t>
            </a:r>
          </a:p>
          <a:p>
            <a:pPr lvl="3"/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84753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9915" y="84753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10272" y="126002"/>
            <a:ext cx="1728193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36512" y="1772817"/>
            <a:ext cx="7992888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Cryogenic tests </a:t>
            </a:r>
            <a:r>
              <a:rPr lang="en-US" dirty="0"/>
              <a:t>of the ESS Spoke prototype cryomodule and it's valve box</a:t>
            </a:r>
            <a:endParaRPr lang="en-GB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136904" cy="2736304"/>
          </a:xfrm>
        </p:spPr>
        <p:txBody>
          <a:bodyPr>
            <a:normAutofit/>
          </a:bodyPr>
          <a:lstStyle/>
          <a:p>
            <a:r>
              <a:rPr lang="en-GB" alt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P. DUTHIL (CNRS-IN2P3 IPN </a:t>
            </a:r>
            <a:r>
              <a:rPr lang="en-GB" alt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Orsay</a:t>
            </a:r>
            <a:r>
              <a:rPr lang="en-GB" alt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Division </a:t>
            </a:r>
            <a:r>
              <a:rPr lang="en-GB" alt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Accélérateurs</a:t>
            </a:r>
            <a:r>
              <a:rPr lang="en-GB" alt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GB" alt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behalf of the IPNO </a:t>
            </a:r>
            <a:r>
              <a:rPr lang="en-GB" alt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team, </a:t>
            </a:r>
            <a:r>
              <a:rPr lang="en-GB" alt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ESS </a:t>
            </a:r>
            <a:r>
              <a:rPr lang="en-GB" alt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Uppsala university colleagues</a:t>
            </a:r>
            <a:endParaRPr lang="en-GB" alt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7th Open Collaboration Meeting </a:t>
            </a:r>
            <a:r>
              <a:rPr lang="en-US" dirty="0">
                <a:solidFill>
                  <a:schemeClr val="bg1"/>
                </a:solidFill>
              </a:rPr>
              <a:t>on Superconducting </a:t>
            </a:r>
            <a:r>
              <a:rPr lang="en-US" dirty="0" err="1">
                <a:solidFill>
                  <a:schemeClr val="tx2"/>
                </a:solidFill>
              </a:rPr>
              <a:t>Linacs</a:t>
            </a:r>
            <a:r>
              <a:rPr lang="en-US" dirty="0">
                <a:solidFill>
                  <a:schemeClr val="tx2"/>
                </a:solidFill>
              </a:rPr>
              <a:t> for High Power Proton</a:t>
            </a:r>
            <a:r>
              <a:rPr lang="en-US" dirty="0">
                <a:solidFill>
                  <a:schemeClr val="bg1"/>
                </a:solidFill>
              </a:rPr>
              <a:t> Beams (SLHiPP-7)</a:t>
            </a:r>
          </a:p>
          <a:p>
            <a:r>
              <a:rPr lang="en-US" dirty="0">
                <a:solidFill>
                  <a:schemeClr val="bg1"/>
                </a:solidFill>
              </a:rPr>
              <a:t>8-9 June 2017</a:t>
            </a:r>
          </a:p>
        </p:txBody>
      </p:sp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25692" flipH="1">
            <a:off x="145006" y="4310053"/>
            <a:ext cx="5688632" cy="15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683894"/>
            <a:ext cx="3143832" cy="326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Operating SRF Spoke cavities (nominal operations)</a:t>
            </a:r>
          </a:p>
          <a:p>
            <a:pPr lvl="1"/>
            <a:endParaRPr lang="en-GB" dirty="0" smtClean="0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003073" y="3493868"/>
            <a:ext cx="1168400" cy="1300162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cxnSp>
        <p:nvCxnSpPr>
          <p:cNvPr id="64" name="Connecteur droit 4"/>
          <p:cNvCxnSpPr>
            <a:cxnSpLocks noChangeShapeType="1"/>
          </p:cNvCxnSpPr>
          <p:nvPr/>
        </p:nvCxnSpPr>
        <p:spPr bwMode="auto">
          <a:xfrm flipV="1">
            <a:off x="6935688" y="1268760"/>
            <a:ext cx="0" cy="2212409"/>
          </a:xfrm>
          <a:prstGeom prst="lin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grpSp>
        <p:nvGrpSpPr>
          <p:cNvPr id="65" name="Groupe 64"/>
          <p:cNvGrpSpPr/>
          <p:nvPr/>
        </p:nvGrpSpPr>
        <p:grpSpPr>
          <a:xfrm>
            <a:off x="6707088" y="1556792"/>
            <a:ext cx="457200" cy="458787"/>
            <a:chOff x="7029505" y="2519717"/>
            <a:chExt cx="457200" cy="458787"/>
          </a:xfrm>
        </p:grpSpPr>
        <p:sp>
          <p:nvSpPr>
            <p:cNvPr id="69" name="Ellipse 5"/>
            <p:cNvSpPr>
              <a:spLocks noChangeAspect="1" noChangeArrowheads="1"/>
            </p:cNvSpPr>
            <p:nvPr/>
          </p:nvSpPr>
          <p:spPr bwMode="auto">
            <a:xfrm>
              <a:off x="7029505" y="2519717"/>
              <a:ext cx="457200" cy="458787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70" name="Triangle isocèle 6"/>
            <p:cNvSpPr>
              <a:spLocks noChangeArrowheads="1"/>
            </p:cNvSpPr>
            <p:nvPr/>
          </p:nvSpPr>
          <p:spPr bwMode="auto">
            <a:xfrm>
              <a:off x="7078105" y="2519962"/>
              <a:ext cx="360000" cy="36000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66" name="ZoneTexte 2"/>
          <p:cNvSpPr txBox="1">
            <a:spLocks noChangeArrowheads="1"/>
          </p:cNvSpPr>
          <p:nvPr/>
        </p:nvSpPr>
        <p:spPr bwMode="auto">
          <a:xfrm>
            <a:off x="7128610" y="3493868"/>
            <a:ext cx="1445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vapour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ZoneTexte 45"/>
          <p:cNvSpPr txBox="1">
            <a:spLocks noChangeArrowheads="1"/>
          </p:cNvSpPr>
          <p:nvPr/>
        </p:nvSpPr>
        <p:spPr bwMode="auto">
          <a:xfrm>
            <a:off x="7171473" y="4225705"/>
            <a:ext cx="1342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liquid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99301" y="1609260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Pump</a:t>
            </a:r>
            <a:endParaRPr lang="fr-FR" sz="1400" dirty="0" smtClean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fr-FR" sz="1400" dirty="0" smtClean="0">
                <a:solidFill>
                  <a:srgbClr val="333333"/>
                </a:solidFill>
                <a:latin typeface="Calibri" pitchFamily="34" charset="0"/>
              </a:rPr>
              <a:t>(to </a:t>
            </a:r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decrease</a:t>
            </a:r>
            <a:r>
              <a:rPr lang="fr-FR" sz="1400" dirty="0" smtClean="0">
                <a:solidFill>
                  <a:srgbClr val="333333"/>
                </a:solidFill>
                <a:latin typeface="Calibri" pitchFamily="34" charset="0"/>
              </a:rPr>
              <a:t> pressure)</a:t>
            </a:r>
            <a:endParaRPr lang="fr-FR" sz="1400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53" y="1370905"/>
            <a:ext cx="3646146" cy="45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1105721" y="1052736"/>
            <a:ext cx="201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/>
              <a:t>4</a:t>
            </a:r>
            <a:r>
              <a:rPr lang="en-GB" b="1" dirty="0" smtClean="0"/>
              <a:t>He phase diagram</a:t>
            </a:r>
            <a:endParaRPr lang="en-GB" b="1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858967" y="3594725"/>
            <a:ext cx="28309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2657427" y="3410279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ZoneTexte 74"/>
          <p:cNvSpPr txBox="1"/>
          <p:nvPr/>
        </p:nvSpPr>
        <p:spPr>
          <a:xfrm>
            <a:off x="2431736" y="3602040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1566754" y="5165458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ZoneTexte 76"/>
          <p:cNvSpPr txBox="1"/>
          <p:nvPr/>
        </p:nvSpPr>
        <p:spPr>
          <a:xfrm>
            <a:off x="1596584" y="5056546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58966" y="2911973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tx2"/>
                </a:solidFill>
              </a:rPr>
              <a:t>Superfluid</a:t>
            </a:r>
            <a:r>
              <a:rPr lang="en-GB" sz="1200" b="1" dirty="0" smtClean="0">
                <a:solidFill>
                  <a:schemeClr val="tx2"/>
                </a:solidFill>
              </a:rPr>
              <a:t> Helium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36512" y="340640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bar</a:t>
            </a:r>
            <a:endParaRPr lang="fr-FR" dirty="0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003073" y="3970758"/>
            <a:ext cx="1168400" cy="841169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648410" y="3239939"/>
            <a:ext cx="109728" cy="1097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83" descr="flam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204" y="4838165"/>
            <a:ext cx="84613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33029" y="3801481"/>
            <a:ext cx="205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Maintain</a:t>
            </a:r>
            <a:r>
              <a:rPr lang="fr-FR" sz="1600" dirty="0" smtClean="0"/>
              <a:t> the </a:t>
            </a:r>
            <a:r>
              <a:rPr lang="fr-FR" sz="1600" dirty="0" err="1" smtClean="0"/>
              <a:t>LHe</a:t>
            </a:r>
            <a:r>
              <a:rPr lang="fr-FR" sz="1600" dirty="0" smtClean="0"/>
              <a:t> </a:t>
            </a:r>
            <a:r>
              <a:rPr lang="fr-FR" sz="1600" dirty="0" err="1" smtClean="0"/>
              <a:t>level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164204" y="5034269"/>
            <a:ext cx="106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Heat</a:t>
            </a:r>
            <a:r>
              <a:rPr lang="fr-FR" sz="1600" dirty="0" smtClean="0"/>
              <a:t> </a:t>
            </a:r>
            <a:r>
              <a:rPr lang="fr-FR" sz="1600" dirty="0" err="1" smtClean="0"/>
              <a:t>loads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2385405" y="2307009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rgbClr val="C00000"/>
                </a:solidFill>
              </a:rPr>
              <a:t>PressurizedHelium</a:t>
            </a:r>
            <a:r>
              <a:rPr lang="en-GB" sz="1200" b="1" dirty="0" smtClean="0">
                <a:solidFill>
                  <a:srgbClr val="C00000"/>
                </a:solidFill>
              </a:rPr>
              <a:t> I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7" name="Connecteur droit 4"/>
          <p:cNvCxnSpPr>
            <a:cxnSpLocks noChangeShapeType="1"/>
          </p:cNvCxnSpPr>
          <p:nvPr/>
        </p:nvCxnSpPr>
        <p:spPr bwMode="auto">
          <a:xfrm flipV="1">
            <a:off x="6228184" y="1283568"/>
            <a:ext cx="0" cy="23641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/>
          </a:ln>
        </p:spPr>
      </p:cxnSp>
    </p:spTree>
    <p:extLst>
      <p:ext uri="{BB962C8B-B14F-4D97-AF65-F5344CB8AC3E}">
        <p14:creationId xmlns:p14="http://schemas.microsoft.com/office/powerpoint/2010/main" val="2779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53" y="1370905"/>
            <a:ext cx="3646146" cy="45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Operating SRF Spoke cavities (nominal operations)</a:t>
            </a:r>
          </a:p>
          <a:p>
            <a:pPr lvl="1"/>
            <a:endParaRPr lang="en-GB" dirty="0" smtClean="0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003073" y="3493868"/>
            <a:ext cx="1168400" cy="1300162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6003073" y="3987580"/>
            <a:ext cx="1168400" cy="8064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cxnSp>
        <p:nvCxnSpPr>
          <p:cNvPr id="64" name="Connecteur droit 4"/>
          <p:cNvCxnSpPr>
            <a:cxnSpLocks noChangeShapeType="1"/>
          </p:cNvCxnSpPr>
          <p:nvPr/>
        </p:nvCxnSpPr>
        <p:spPr bwMode="auto">
          <a:xfrm flipV="1">
            <a:off x="6935688" y="1268760"/>
            <a:ext cx="0" cy="2212409"/>
          </a:xfrm>
          <a:prstGeom prst="lin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grpSp>
        <p:nvGrpSpPr>
          <p:cNvPr id="65" name="Groupe 64"/>
          <p:cNvGrpSpPr/>
          <p:nvPr/>
        </p:nvGrpSpPr>
        <p:grpSpPr>
          <a:xfrm>
            <a:off x="6707088" y="1556792"/>
            <a:ext cx="457200" cy="458787"/>
            <a:chOff x="7029505" y="2519717"/>
            <a:chExt cx="457200" cy="458787"/>
          </a:xfrm>
        </p:grpSpPr>
        <p:sp>
          <p:nvSpPr>
            <p:cNvPr id="69" name="Ellipse 5"/>
            <p:cNvSpPr>
              <a:spLocks noChangeAspect="1" noChangeArrowheads="1"/>
            </p:cNvSpPr>
            <p:nvPr/>
          </p:nvSpPr>
          <p:spPr bwMode="auto">
            <a:xfrm>
              <a:off x="7029505" y="2519717"/>
              <a:ext cx="457200" cy="458787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70" name="Triangle isocèle 6"/>
            <p:cNvSpPr>
              <a:spLocks noChangeArrowheads="1"/>
            </p:cNvSpPr>
            <p:nvPr/>
          </p:nvSpPr>
          <p:spPr bwMode="auto">
            <a:xfrm>
              <a:off x="7078105" y="2519962"/>
              <a:ext cx="360000" cy="36000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66" name="ZoneTexte 2"/>
          <p:cNvSpPr txBox="1">
            <a:spLocks noChangeArrowheads="1"/>
          </p:cNvSpPr>
          <p:nvPr/>
        </p:nvSpPr>
        <p:spPr bwMode="auto">
          <a:xfrm>
            <a:off x="7128610" y="3493868"/>
            <a:ext cx="1445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vapour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ZoneTexte 45"/>
          <p:cNvSpPr txBox="1">
            <a:spLocks noChangeArrowheads="1"/>
          </p:cNvSpPr>
          <p:nvPr/>
        </p:nvSpPr>
        <p:spPr bwMode="auto">
          <a:xfrm>
            <a:off x="7171473" y="4225705"/>
            <a:ext cx="1342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liquid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99301" y="1609260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Pump</a:t>
            </a:r>
            <a:endParaRPr lang="fr-FR" sz="1400" dirty="0" smtClean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fr-FR" sz="1400" dirty="0">
                <a:solidFill>
                  <a:srgbClr val="333333"/>
                </a:solidFill>
                <a:latin typeface="Calibri" pitchFamily="34" charset="0"/>
              </a:rPr>
              <a:t>(to </a:t>
            </a:r>
            <a:r>
              <a:rPr lang="fr-FR" sz="1400" dirty="0" err="1">
                <a:solidFill>
                  <a:srgbClr val="333333"/>
                </a:solidFill>
                <a:latin typeface="Calibri" pitchFamily="34" charset="0"/>
              </a:rPr>
              <a:t>decrease</a:t>
            </a:r>
            <a:r>
              <a:rPr lang="fr-FR" sz="1400" dirty="0">
                <a:solidFill>
                  <a:srgbClr val="333333"/>
                </a:solidFill>
                <a:latin typeface="Calibri" pitchFamily="34" charset="0"/>
              </a:rPr>
              <a:t> pressure</a:t>
            </a:r>
            <a:r>
              <a:rPr lang="fr-FR" sz="1400" dirty="0" smtClean="0">
                <a:solidFill>
                  <a:srgbClr val="333333"/>
                </a:solidFill>
                <a:latin typeface="Calibri" pitchFamily="34" charset="0"/>
              </a:rPr>
              <a:t>)</a:t>
            </a:r>
            <a:endParaRPr lang="fr-FR" sz="1400" dirty="0"/>
          </a:p>
        </p:txBody>
      </p:sp>
      <p:sp>
        <p:nvSpPr>
          <p:cNvPr id="72" name="Rectangle 71"/>
          <p:cNvSpPr/>
          <p:nvPr/>
        </p:nvSpPr>
        <p:spPr>
          <a:xfrm>
            <a:off x="1105721" y="1052736"/>
            <a:ext cx="201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/>
              <a:t>4</a:t>
            </a:r>
            <a:r>
              <a:rPr lang="en-GB" b="1" dirty="0" smtClean="0"/>
              <a:t>He phase diagram</a:t>
            </a:r>
            <a:endParaRPr lang="en-GB" b="1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858967" y="3594725"/>
            <a:ext cx="28309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2657427" y="3410279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ZoneTexte 74"/>
          <p:cNvSpPr txBox="1"/>
          <p:nvPr/>
        </p:nvSpPr>
        <p:spPr>
          <a:xfrm>
            <a:off x="2431736" y="3602040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596584" y="5056546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58966" y="2911973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tx2"/>
                </a:solidFill>
              </a:rPr>
              <a:t>Superfluid</a:t>
            </a:r>
            <a:r>
              <a:rPr lang="en-GB" sz="1200" b="1" dirty="0" smtClean="0">
                <a:solidFill>
                  <a:schemeClr val="tx2"/>
                </a:solidFill>
              </a:rPr>
              <a:t> Helium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2648410" y="3239939"/>
            <a:ext cx="109728" cy="1097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ZoneTexte 81"/>
          <p:cNvSpPr txBox="1"/>
          <p:nvPr/>
        </p:nvSpPr>
        <p:spPr>
          <a:xfrm>
            <a:off x="2385405" y="2307009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rgbClr val="C00000"/>
                </a:solidFill>
              </a:rPr>
              <a:t>PressurizedHelium</a:t>
            </a:r>
            <a:r>
              <a:rPr lang="en-GB" sz="1200" b="1" dirty="0" smtClean="0">
                <a:solidFill>
                  <a:srgbClr val="C00000"/>
                </a:solidFill>
              </a:rPr>
              <a:t> I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36512" y="340640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bar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817590" y="3042217"/>
            <a:ext cx="983619" cy="461665"/>
            <a:chOff x="1817590" y="3042217"/>
            <a:chExt cx="983619" cy="461665"/>
          </a:xfrm>
        </p:grpSpPr>
        <p:sp>
          <p:nvSpPr>
            <p:cNvPr id="30" name="ZoneTexte 29"/>
            <p:cNvSpPr txBox="1"/>
            <p:nvPr/>
          </p:nvSpPr>
          <p:spPr>
            <a:xfrm>
              <a:off x="1817590" y="3042217"/>
              <a:ext cx="983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Cooling at P=</a:t>
              </a:r>
              <a:r>
                <a:rPr lang="en-GB" sz="1200" b="1" dirty="0" err="1" smtClean="0">
                  <a:solidFill>
                    <a:srgbClr val="C00000"/>
                  </a:solidFill>
                </a:rPr>
                <a:t>cst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Connecteur droit avec flèche 5"/>
            <p:cNvCxnSpPr>
              <a:stCxn id="81" idx="2"/>
            </p:cNvCxnSpPr>
            <p:nvPr/>
          </p:nvCxnSpPr>
          <p:spPr>
            <a:xfrm flipH="1" flipV="1">
              <a:off x="1846490" y="3291792"/>
              <a:ext cx="801920" cy="301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827584" y="3294383"/>
            <a:ext cx="1005584" cy="1871076"/>
            <a:chOff x="827584" y="3294382"/>
            <a:chExt cx="1005584" cy="2003571"/>
          </a:xfrm>
        </p:grpSpPr>
        <p:sp>
          <p:nvSpPr>
            <p:cNvPr id="9" name="Forme libre 8"/>
            <p:cNvSpPr/>
            <p:nvPr/>
          </p:nvSpPr>
          <p:spPr>
            <a:xfrm>
              <a:off x="1621617" y="3294382"/>
              <a:ext cx="211551" cy="2003571"/>
            </a:xfrm>
            <a:custGeom>
              <a:avLst/>
              <a:gdLst>
                <a:gd name="connsiteX0" fmla="*/ 266218 w 266218"/>
                <a:gd name="connsiteY0" fmla="*/ 1151 h 2003571"/>
                <a:gd name="connsiteX1" fmla="*/ 115747 w 266218"/>
                <a:gd name="connsiteY1" fmla="*/ 325242 h 2003571"/>
                <a:gd name="connsiteX2" fmla="*/ 0 w 266218"/>
                <a:gd name="connsiteY2" fmla="*/ 2003571 h 200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218" h="2003571">
                  <a:moveTo>
                    <a:pt x="266218" y="1151"/>
                  </a:moveTo>
                  <a:cubicBezTo>
                    <a:pt x="213167" y="-3672"/>
                    <a:pt x="160117" y="-8495"/>
                    <a:pt x="115747" y="325242"/>
                  </a:cubicBezTo>
                  <a:cubicBezTo>
                    <a:pt x="71377" y="658979"/>
                    <a:pt x="35688" y="1331275"/>
                    <a:pt x="0" y="2003571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27584" y="4110171"/>
              <a:ext cx="8410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Expansion (pressure drop) at h=</a:t>
              </a:r>
              <a:r>
                <a:rPr lang="en-GB" sz="1200" b="1" dirty="0" err="1" smtClean="0">
                  <a:solidFill>
                    <a:srgbClr val="C00000"/>
                  </a:solidFill>
                </a:rPr>
                <a:t>cst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033029" y="3801481"/>
            <a:ext cx="205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Maintain</a:t>
            </a:r>
            <a:r>
              <a:rPr lang="fr-FR" sz="1600" dirty="0" smtClean="0"/>
              <a:t> the </a:t>
            </a:r>
            <a:r>
              <a:rPr lang="fr-FR" sz="1600" dirty="0" err="1" smtClean="0"/>
              <a:t>LHe</a:t>
            </a:r>
            <a:r>
              <a:rPr lang="fr-FR" sz="1600" dirty="0" smtClean="0"/>
              <a:t> </a:t>
            </a:r>
            <a:r>
              <a:rPr lang="fr-FR" sz="1600" dirty="0" err="1" smtClean="0"/>
              <a:t>level</a:t>
            </a:r>
            <a:endParaRPr lang="fr-FR" sz="1600" dirty="0"/>
          </a:p>
        </p:txBody>
      </p:sp>
      <p:cxnSp>
        <p:nvCxnSpPr>
          <p:cNvPr id="31" name="Connecteur droit 4"/>
          <p:cNvCxnSpPr>
            <a:cxnSpLocks noChangeShapeType="1"/>
          </p:cNvCxnSpPr>
          <p:nvPr/>
        </p:nvCxnSpPr>
        <p:spPr bwMode="auto">
          <a:xfrm flipV="1">
            <a:off x="6228184" y="1283568"/>
            <a:ext cx="0" cy="23641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/>
          </a:ln>
        </p:spPr>
      </p:cxnSp>
      <p:grpSp>
        <p:nvGrpSpPr>
          <p:cNvPr id="18" name="Groupe 17"/>
          <p:cNvGrpSpPr/>
          <p:nvPr/>
        </p:nvGrpSpPr>
        <p:grpSpPr>
          <a:xfrm>
            <a:off x="6264396" y="2132856"/>
            <a:ext cx="532453" cy="479150"/>
            <a:chOff x="6264396" y="2708920"/>
            <a:chExt cx="532453" cy="479150"/>
          </a:xfrm>
        </p:grpSpPr>
        <p:sp>
          <p:nvSpPr>
            <p:cNvPr id="11" name="Flèche droite 10"/>
            <p:cNvSpPr/>
            <p:nvPr/>
          </p:nvSpPr>
          <p:spPr>
            <a:xfrm>
              <a:off x="6426102" y="2957238"/>
              <a:ext cx="311480" cy="2308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4396" y="2708920"/>
              <a:ext cx="5324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Heat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940152" y="2132856"/>
            <a:ext cx="2839406" cy="767803"/>
            <a:chOff x="5940152" y="2708920"/>
            <a:chExt cx="2839406" cy="767803"/>
          </a:xfrm>
        </p:grpSpPr>
        <p:sp>
          <p:nvSpPr>
            <p:cNvPr id="5" name="Rectangle 4"/>
            <p:cNvSpPr/>
            <p:nvPr/>
          </p:nvSpPr>
          <p:spPr>
            <a:xfrm>
              <a:off x="5940152" y="2708920"/>
              <a:ext cx="1275460" cy="641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8621" y="2830392"/>
              <a:ext cx="1550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Heat</a:t>
              </a:r>
              <a:r>
                <a:rPr lang="fr-FR" dirty="0" smtClean="0"/>
                <a:t> </a:t>
              </a:r>
              <a:r>
                <a:rPr lang="fr-FR" dirty="0" err="1" smtClean="0"/>
                <a:t>exhanger</a:t>
              </a:r>
              <a:endParaRPr lang="fr-FR" dirty="0" smtClean="0"/>
            </a:p>
            <a:p>
              <a:r>
                <a:rPr lang="fr-FR" dirty="0" smtClean="0"/>
                <a:t>  (subcooler)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119964" y="2996952"/>
            <a:ext cx="825472" cy="369332"/>
            <a:chOff x="6119964" y="3464611"/>
            <a:chExt cx="825472" cy="369332"/>
          </a:xfrm>
        </p:grpSpPr>
        <p:grpSp>
          <p:nvGrpSpPr>
            <p:cNvPr id="10" name="Groupe 9"/>
            <p:cNvGrpSpPr/>
            <p:nvPr/>
          </p:nvGrpSpPr>
          <p:grpSpPr>
            <a:xfrm>
              <a:off x="6119964" y="3510061"/>
              <a:ext cx="225285" cy="314644"/>
              <a:chOff x="6119964" y="3618412"/>
              <a:chExt cx="225285" cy="314644"/>
            </a:xfrm>
            <a:solidFill>
              <a:schemeClr val="bg1"/>
            </a:solidFill>
          </p:grpSpPr>
          <p:sp>
            <p:nvSpPr>
              <p:cNvPr id="8" name="Triangle isocèle 7"/>
              <p:cNvSpPr/>
              <p:nvPr/>
            </p:nvSpPr>
            <p:spPr>
              <a:xfrm>
                <a:off x="6119964" y="3775734"/>
                <a:ext cx="216024" cy="15732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Triangle isocèle 32"/>
              <p:cNvSpPr/>
              <p:nvPr/>
            </p:nvSpPr>
            <p:spPr>
              <a:xfrm flipV="1">
                <a:off x="6129225" y="3618412"/>
                <a:ext cx="216024" cy="15732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261274" y="3464611"/>
              <a:ext cx="684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Valve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743606" y="3006005"/>
            <a:ext cx="1222322" cy="530819"/>
            <a:chOff x="4743606" y="3473664"/>
            <a:chExt cx="1222322" cy="530819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5940152" y="3473664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743606" y="3481263"/>
              <a:ext cx="12223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Pressure drop</a:t>
              </a:r>
            </a:p>
            <a:p>
              <a:r>
                <a:rPr lang="fr-FR" sz="1400" dirty="0" smtClean="0">
                  <a:solidFill>
                    <a:srgbClr val="FF0000"/>
                  </a:solidFill>
                </a:rPr>
                <a:t>(JT expansion)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Ellipse 54"/>
          <p:cNvSpPr/>
          <p:nvPr/>
        </p:nvSpPr>
        <p:spPr>
          <a:xfrm>
            <a:off x="1566754" y="5165458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83" descr="flam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204" y="4838165"/>
            <a:ext cx="84613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6164204" y="5034269"/>
            <a:ext cx="106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Heat</a:t>
            </a:r>
            <a:r>
              <a:rPr lang="fr-FR" sz="1600" dirty="0" smtClean="0"/>
              <a:t> </a:t>
            </a:r>
            <a:r>
              <a:rPr lang="fr-FR" sz="1600" dirty="0" err="1" smtClean="0"/>
              <a:t>loads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210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53" y="1370905"/>
            <a:ext cx="3646146" cy="45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Operating SRF Spoke cavities (nominal operations)</a:t>
            </a:r>
          </a:p>
          <a:p>
            <a:pPr lvl="1"/>
            <a:endParaRPr lang="en-GB" dirty="0" smtClean="0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003073" y="3493868"/>
            <a:ext cx="1168400" cy="1300162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6003073" y="3987580"/>
            <a:ext cx="1168400" cy="8064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cxnSp>
        <p:nvCxnSpPr>
          <p:cNvPr id="64" name="Connecteur droit 4"/>
          <p:cNvCxnSpPr>
            <a:cxnSpLocks noChangeShapeType="1"/>
          </p:cNvCxnSpPr>
          <p:nvPr/>
        </p:nvCxnSpPr>
        <p:spPr bwMode="auto">
          <a:xfrm flipV="1">
            <a:off x="6935688" y="1268760"/>
            <a:ext cx="0" cy="2212409"/>
          </a:xfrm>
          <a:prstGeom prst="lin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grpSp>
        <p:nvGrpSpPr>
          <p:cNvPr id="65" name="Groupe 64"/>
          <p:cNvGrpSpPr/>
          <p:nvPr/>
        </p:nvGrpSpPr>
        <p:grpSpPr>
          <a:xfrm>
            <a:off x="6707088" y="1556792"/>
            <a:ext cx="457200" cy="458787"/>
            <a:chOff x="7029505" y="2519717"/>
            <a:chExt cx="457200" cy="458787"/>
          </a:xfrm>
        </p:grpSpPr>
        <p:sp>
          <p:nvSpPr>
            <p:cNvPr id="69" name="Ellipse 5"/>
            <p:cNvSpPr>
              <a:spLocks noChangeAspect="1" noChangeArrowheads="1"/>
            </p:cNvSpPr>
            <p:nvPr/>
          </p:nvSpPr>
          <p:spPr bwMode="auto">
            <a:xfrm>
              <a:off x="7029505" y="2519717"/>
              <a:ext cx="457200" cy="458787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70" name="Triangle isocèle 6"/>
            <p:cNvSpPr>
              <a:spLocks noChangeArrowheads="1"/>
            </p:cNvSpPr>
            <p:nvPr/>
          </p:nvSpPr>
          <p:spPr bwMode="auto">
            <a:xfrm>
              <a:off x="7078105" y="2519962"/>
              <a:ext cx="360000" cy="36000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66" name="ZoneTexte 2"/>
          <p:cNvSpPr txBox="1">
            <a:spLocks noChangeArrowheads="1"/>
          </p:cNvSpPr>
          <p:nvPr/>
        </p:nvSpPr>
        <p:spPr bwMode="auto">
          <a:xfrm>
            <a:off x="7128610" y="3493868"/>
            <a:ext cx="1445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vapour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ZoneTexte 45"/>
          <p:cNvSpPr txBox="1">
            <a:spLocks noChangeArrowheads="1"/>
          </p:cNvSpPr>
          <p:nvPr/>
        </p:nvSpPr>
        <p:spPr bwMode="auto">
          <a:xfrm>
            <a:off x="7171473" y="4225705"/>
            <a:ext cx="1342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liquid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99301" y="1609260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Pump</a:t>
            </a:r>
            <a:endParaRPr lang="fr-FR" sz="1400" dirty="0"/>
          </a:p>
        </p:txBody>
      </p:sp>
      <p:sp>
        <p:nvSpPr>
          <p:cNvPr id="72" name="Rectangle 71"/>
          <p:cNvSpPr/>
          <p:nvPr/>
        </p:nvSpPr>
        <p:spPr>
          <a:xfrm>
            <a:off x="1105721" y="1052736"/>
            <a:ext cx="201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/>
              <a:t>4</a:t>
            </a:r>
            <a:r>
              <a:rPr lang="en-GB" b="1" dirty="0" smtClean="0"/>
              <a:t>He phase diagram</a:t>
            </a:r>
            <a:endParaRPr lang="en-GB" b="1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858967" y="3594725"/>
            <a:ext cx="28309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2657427" y="3410279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ZoneTexte 74"/>
          <p:cNvSpPr txBox="1"/>
          <p:nvPr/>
        </p:nvSpPr>
        <p:spPr>
          <a:xfrm>
            <a:off x="2431736" y="3602040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973741" y="4878713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58966" y="2911973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tx2"/>
                </a:solidFill>
              </a:rPr>
              <a:t>Superfluid</a:t>
            </a:r>
            <a:r>
              <a:rPr lang="en-GB" sz="1200" b="1" dirty="0" smtClean="0">
                <a:solidFill>
                  <a:schemeClr val="tx2"/>
                </a:solidFill>
              </a:rPr>
              <a:t> Helium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2648410" y="3239939"/>
            <a:ext cx="109728" cy="1097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ZoneTexte 81"/>
          <p:cNvSpPr txBox="1"/>
          <p:nvPr/>
        </p:nvSpPr>
        <p:spPr>
          <a:xfrm>
            <a:off x="2385405" y="2307009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rgbClr val="C00000"/>
                </a:solidFill>
              </a:rPr>
              <a:t>PressurizedHelium</a:t>
            </a:r>
            <a:r>
              <a:rPr lang="en-GB" sz="1200" b="1" dirty="0" smtClean="0">
                <a:solidFill>
                  <a:srgbClr val="C00000"/>
                </a:solidFill>
              </a:rPr>
              <a:t> I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36512" y="340640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bar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817590" y="3042217"/>
            <a:ext cx="983619" cy="461665"/>
            <a:chOff x="1817590" y="3042217"/>
            <a:chExt cx="983619" cy="461665"/>
          </a:xfrm>
        </p:grpSpPr>
        <p:sp>
          <p:nvSpPr>
            <p:cNvPr id="30" name="ZoneTexte 29"/>
            <p:cNvSpPr txBox="1"/>
            <p:nvPr/>
          </p:nvSpPr>
          <p:spPr>
            <a:xfrm>
              <a:off x="1817590" y="3042217"/>
              <a:ext cx="983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Cooling at P=</a:t>
              </a:r>
              <a:r>
                <a:rPr lang="en-GB" sz="1200" b="1" dirty="0" err="1" smtClean="0">
                  <a:solidFill>
                    <a:srgbClr val="C00000"/>
                  </a:solidFill>
                </a:rPr>
                <a:t>cst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Connecteur droit avec flèche 5"/>
            <p:cNvCxnSpPr>
              <a:stCxn id="81" idx="2"/>
            </p:cNvCxnSpPr>
            <p:nvPr/>
          </p:nvCxnSpPr>
          <p:spPr>
            <a:xfrm flipH="1" flipV="1">
              <a:off x="1846490" y="3291792"/>
              <a:ext cx="801920" cy="301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4"/>
          <p:cNvCxnSpPr>
            <a:cxnSpLocks noChangeShapeType="1"/>
          </p:cNvCxnSpPr>
          <p:nvPr/>
        </p:nvCxnSpPr>
        <p:spPr bwMode="auto">
          <a:xfrm flipV="1">
            <a:off x="6228184" y="1283568"/>
            <a:ext cx="0" cy="23641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/>
          </a:ln>
        </p:spPr>
      </p:cxnSp>
      <p:grpSp>
        <p:nvGrpSpPr>
          <p:cNvPr id="18" name="Groupe 17"/>
          <p:cNvGrpSpPr/>
          <p:nvPr/>
        </p:nvGrpSpPr>
        <p:grpSpPr>
          <a:xfrm>
            <a:off x="6264396" y="2132856"/>
            <a:ext cx="532453" cy="479150"/>
            <a:chOff x="6264396" y="2708920"/>
            <a:chExt cx="532453" cy="479150"/>
          </a:xfrm>
        </p:grpSpPr>
        <p:sp>
          <p:nvSpPr>
            <p:cNvPr id="11" name="Flèche droite 10"/>
            <p:cNvSpPr/>
            <p:nvPr/>
          </p:nvSpPr>
          <p:spPr>
            <a:xfrm>
              <a:off x="6426102" y="2957238"/>
              <a:ext cx="311480" cy="2308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4396" y="2708920"/>
              <a:ext cx="5324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Heat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940152" y="2132856"/>
            <a:ext cx="2839406" cy="767803"/>
            <a:chOff x="5940152" y="2708920"/>
            <a:chExt cx="2839406" cy="767803"/>
          </a:xfrm>
        </p:grpSpPr>
        <p:sp>
          <p:nvSpPr>
            <p:cNvPr id="5" name="Rectangle 4"/>
            <p:cNvSpPr/>
            <p:nvPr/>
          </p:nvSpPr>
          <p:spPr>
            <a:xfrm>
              <a:off x="5940152" y="2708920"/>
              <a:ext cx="1275460" cy="641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8621" y="2830392"/>
              <a:ext cx="1550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Heat</a:t>
              </a:r>
              <a:r>
                <a:rPr lang="fr-FR" dirty="0" smtClean="0"/>
                <a:t> </a:t>
              </a:r>
              <a:r>
                <a:rPr lang="fr-FR" dirty="0" err="1" smtClean="0"/>
                <a:t>exhanger</a:t>
              </a:r>
              <a:endParaRPr lang="fr-FR" dirty="0" smtClean="0"/>
            </a:p>
            <a:p>
              <a:r>
                <a:rPr lang="fr-FR" dirty="0" smtClean="0"/>
                <a:t>  (subcooler)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119964" y="2996952"/>
            <a:ext cx="825472" cy="369332"/>
            <a:chOff x="6119964" y="3464611"/>
            <a:chExt cx="825472" cy="369332"/>
          </a:xfrm>
        </p:grpSpPr>
        <p:grpSp>
          <p:nvGrpSpPr>
            <p:cNvPr id="10" name="Groupe 9"/>
            <p:cNvGrpSpPr/>
            <p:nvPr/>
          </p:nvGrpSpPr>
          <p:grpSpPr>
            <a:xfrm>
              <a:off x="6119964" y="3510061"/>
              <a:ext cx="225285" cy="314644"/>
              <a:chOff x="6119964" y="3618412"/>
              <a:chExt cx="225285" cy="314644"/>
            </a:xfrm>
            <a:solidFill>
              <a:schemeClr val="bg1"/>
            </a:solidFill>
          </p:grpSpPr>
          <p:sp>
            <p:nvSpPr>
              <p:cNvPr id="8" name="Triangle isocèle 7"/>
              <p:cNvSpPr/>
              <p:nvPr/>
            </p:nvSpPr>
            <p:spPr>
              <a:xfrm>
                <a:off x="6119964" y="3775734"/>
                <a:ext cx="216024" cy="15732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Triangle isocèle 32"/>
              <p:cNvSpPr/>
              <p:nvPr/>
            </p:nvSpPr>
            <p:spPr>
              <a:xfrm flipV="1">
                <a:off x="6129225" y="3618412"/>
                <a:ext cx="216024" cy="15732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261274" y="3464611"/>
              <a:ext cx="684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Valve</a:t>
              </a:r>
            </a:p>
          </p:txBody>
        </p:sp>
      </p:grpSp>
      <p:cxnSp>
        <p:nvCxnSpPr>
          <p:cNvPr id="23" name="Connecteur droit avec flèche 22"/>
          <p:cNvCxnSpPr/>
          <p:nvPr/>
        </p:nvCxnSpPr>
        <p:spPr>
          <a:xfrm flipH="1">
            <a:off x="5364088" y="3647756"/>
            <a:ext cx="863890" cy="1146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49400" y="4725144"/>
            <a:ext cx="429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Production of a mix of </a:t>
            </a:r>
            <a:r>
              <a:rPr lang="fr-FR" dirty="0" err="1" smtClean="0"/>
              <a:t>liquid</a:t>
            </a:r>
            <a:r>
              <a:rPr lang="fr-FR" dirty="0" smtClean="0"/>
              <a:t> + </a:t>
            </a:r>
            <a:r>
              <a:rPr lang="fr-FR" dirty="0" err="1" smtClean="0"/>
              <a:t>vapour</a:t>
            </a:r>
            <a:endParaRPr lang="fr-FR" dirty="0" smtClean="0"/>
          </a:p>
          <a:p>
            <a:r>
              <a:rPr lang="fr-FR" b="1" dirty="0" smtClean="0"/>
              <a:t>To </a:t>
            </a:r>
            <a:r>
              <a:rPr lang="fr-FR" b="1" dirty="0" err="1" smtClean="0"/>
              <a:t>be</a:t>
            </a:r>
            <a:r>
              <a:rPr lang="fr-FR" b="1" dirty="0"/>
              <a:t> </a:t>
            </a:r>
            <a:r>
              <a:rPr lang="fr-FR" b="1" dirty="0" err="1" smtClean="0"/>
              <a:t>noted</a:t>
            </a:r>
            <a:r>
              <a:rPr lang="fr-FR" dirty="0" smtClean="0"/>
              <a:t>: the </a:t>
            </a:r>
            <a:r>
              <a:rPr lang="fr-FR" dirty="0" err="1" smtClean="0"/>
              <a:t>lowest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i="1" dirty="0" err="1" smtClean="0"/>
              <a:t>T</a:t>
            </a:r>
            <a:r>
              <a:rPr lang="fr-FR" i="1" baseline="-25000" dirty="0" err="1" smtClean="0"/>
              <a:t>HEX_HP_outlet</a:t>
            </a:r>
            <a:r>
              <a:rPr lang="fr-FR" baseline="-25000" dirty="0" smtClean="0"/>
              <a:t> </a:t>
            </a:r>
            <a:r>
              <a:rPr lang="fr-FR" dirty="0" smtClean="0"/>
              <a:t>: </a:t>
            </a:r>
          </a:p>
          <a:p>
            <a:r>
              <a:rPr lang="fr-FR" dirty="0"/>
              <a:t> </a:t>
            </a:r>
            <a:r>
              <a:rPr lang="fr-FR" dirty="0" smtClean="0"/>
              <a:t> the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ratio </a:t>
            </a:r>
            <a:r>
              <a:rPr lang="fr-FR" dirty="0" err="1" smtClean="0"/>
              <a:t>liquid</a:t>
            </a:r>
            <a:r>
              <a:rPr lang="fr-FR" dirty="0" smtClean="0"/>
              <a:t>/</a:t>
            </a:r>
            <a:r>
              <a:rPr lang="fr-FR" dirty="0" err="1" smtClean="0"/>
              <a:t>vapour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smtClean="0">
                <a:sym typeface="Symbol"/>
              </a:rPr>
              <a:t></a:t>
            </a:r>
            <a:r>
              <a:rPr lang="fr-FR" dirty="0" smtClean="0"/>
              <a:t> lot of </a:t>
            </a:r>
            <a:r>
              <a:rPr lang="fr-FR" dirty="0" err="1" smtClean="0"/>
              <a:t>usefull</a:t>
            </a:r>
            <a:r>
              <a:rPr lang="fr-FR" dirty="0" smtClean="0"/>
              <a:t> </a:t>
            </a: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versus   	"</a:t>
            </a:r>
            <a:r>
              <a:rPr lang="fr-FR" dirty="0" err="1" smtClean="0"/>
              <a:t>lost</a:t>
            </a:r>
            <a:r>
              <a:rPr lang="fr-FR" dirty="0" smtClean="0"/>
              <a:t>"  </a:t>
            </a:r>
            <a:r>
              <a:rPr lang="fr-FR" dirty="0" err="1" smtClean="0"/>
              <a:t>vapour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dirty="0">
                <a:sym typeface="Symbol"/>
              </a:rPr>
              <a:t></a:t>
            </a:r>
            <a:r>
              <a:rPr lang="fr-FR" dirty="0" smtClean="0"/>
              <a:t> JT expansion </a:t>
            </a:r>
            <a:r>
              <a:rPr lang="fr-FR" dirty="0" err="1" smtClean="0"/>
              <a:t>is</a:t>
            </a:r>
            <a:r>
              <a:rPr lang="fr-FR" dirty="0" smtClean="0"/>
              <a:t> efficient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3" name="Ellipse 52"/>
          <p:cNvSpPr/>
          <p:nvPr/>
        </p:nvSpPr>
        <p:spPr>
          <a:xfrm>
            <a:off x="6173320" y="2830338"/>
            <a:ext cx="109728" cy="10972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Ellipse 53"/>
          <p:cNvSpPr/>
          <p:nvPr/>
        </p:nvSpPr>
        <p:spPr>
          <a:xfrm>
            <a:off x="1791626" y="3237695"/>
            <a:ext cx="109728" cy="10972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1618529" y="4941168"/>
            <a:ext cx="3230871" cy="451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01537" y="2636912"/>
            <a:ext cx="12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 smtClean="0"/>
              <a:t>T</a:t>
            </a:r>
            <a:r>
              <a:rPr lang="fr-FR" i="1" baseline="-25000" dirty="0" err="1" smtClean="0"/>
              <a:t>HEX_HP_outlet</a:t>
            </a:r>
            <a:endParaRPr lang="fr-FR" i="1" baseline="-250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827584" y="3294383"/>
            <a:ext cx="1005584" cy="1871076"/>
            <a:chOff x="827584" y="3294382"/>
            <a:chExt cx="1005584" cy="2003571"/>
          </a:xfrm>
        </p:grpSpPr>
        <p:sp>
          <p:nvSpPr>
            <p:cNvPr id="79" name="Forme libre 78"/>
            <p:cNvSpPr/>
            <p:nvPr/>
          </p:nvSpPr>
          <p:spPr>
            <a:xfrm>
              <a:off x="1621617" y="3294382"/>
              <a:ext cx="211551" cy="2003571"/>
            </a:xfrm>
            <a:custGeom>
              <a:avLst/>
              <a:gdLst>
                <a:gd name="connsiteX0" fmla="*/ 266218 w 266218"/>
                <a:gd name="connsiteY0" fmla="*/ 1151 h 2003571"/>
                <a:gd name="connsiteX1" fmla="*/ 115747 w 266218"/>
                <a:gd name="connsiteY1" fmla="*/ 325242 h 2003571"/>
                <a:gd name="connsiteX2" fmla="*/ 0 w 266218"/>
                <a:gd name="connsiteY2" fmla="*/ 2003571 h 200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218" h="2003571">
                  <a:moveTo>
                    <a:pt x="266218" y="1151"/>
                  </a:moveTo>
                  <a:cubicBezTo>
                    <a:pt x="213167" y="-3672"/>
                    <a:pt x="160117" y="-8495"/>
                    <a:pt x="115747" y="325242"/>
                  </a:cubicBezTo>
                  <a:cubicBezTo>
                    <a:pt x="71377" y="658979"/>
                    <a:pt x="35688" y="1331275"/>
                    <a:pt x="0" y="2003571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827584" y="4110171"/>
              <a:ext cx="8410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Expansion (pressure drop) at h=</a:t>
              </a:r>
              <a:r>
                <a:rPr lang="en-GB" sz="1200" b="1" dirty="0" err="1" smtClean="0">
                  <a:solidFill>
                    <a:srgbClr val="C00000"/>
                  </a:solidFill>
                </a:rPr>
                <a:t>cst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3" name="Ellipse 82"/>
          <p:cNvSpPr/>
          <p:nvPr/>
        </p:nvSpPr>
        <p:spPr>
          <a:xfrm>
            <a:off x="1566754" y="5165458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580" y="1412776"/>
            <a:ext cx="6501418" cy="503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36096" y="2301381"/>
            <a:ext cx="1296144" cy="1754326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180975" indent="-180975">
              <a:buFontTx/>
              <a:buChar char="-"/>
            </a:pPr>
            <a:endParaRPr lang="en-US" dirty="0" smtClean="0"/>
          </a:p>
          <a:p>
            <a:pPr marL="180975" indent="-180975">
              <a:buFontTx/>
              <a:buChar char="-"/>
            </a:pPr>
            <a:endParaRPr lang="en-US" dirty="0" smtClean="0"/>
          </a:p>
          <a:p>
            <a:pPr marL="180975" indent="-180975">
              <a:buFontTx/>
              <a:buChar char="-"/>
            </a:pPr>
            <a:endParaRPr lang="en-US" dirty="0" smtClean="0"/>
          </a:p>
          <a:p>
            <a:pPr marL="180975" indent="-180975">
              <a:buFontTx/>
              <a:buChar char="-"/>
            </a:pPr>
            <a:endParaRPr lang="en-US" dirty="0"/>
          </a:p>
          <a:p>
            <a:pPr marL="180975" indent="-180975">
              <a:buFontTx/>
              <a:buChar char="-"/>
            </a:pPr>
            <a:endParaRPr lang="en-US" dirty="0" smtClean="0"/>
          </a:p>
          <a:p>
            <a:pPr marL="180975" indent="-180975">
              <a:buFontTx/>
              <a:buChar char="-"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Flow scheme (PID): </a:t>
            </a:r>
            <a:r>
              <a:rPr lang="en-US" u="sng" dirty="0" smtClean="0"/>
              <a:t>machine version  </a:t>
            </a:r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35496" y="2420888"/>
            <a:ext cx="4104456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18000" rIns="18000">
            <a:spAutoFit/>
          </a:bodyPr>
          <a:lstStyle/>
          <a:p>
            <a:r>
              <a:rPr lang="en-US" b="1" dirty="0" smtClean="0"/>
              <a:t>CDS-SL Key features: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cryovalves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are in the valve box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(none in the cryomodule)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 II locally produced in the valve box by: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- isobaric cooling (subcooler 2,5 g/s)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- JT expansion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US" dirty="0" smtClean="0">
                <a:solidFill>
                  <a:srgbClr val="006600"/>
                </a:solidFill>
              </a:rPr>
              <a:t>RF coupler heat intercept:</a:t>
            </a:r>
          </a:p>
          <a:p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SHe</a:t>
            </a:r>
            <a:r>
              <a:rPr lang="en-US" dirty="0" smtClean="0">
                <a:solidFill>
                  <a:srgbClr val="006600"/>
                </a:solidFill>
              </a:rPr>
              <a:t> (ACCP supplies 3 </a:t>
            </a:r>
            <a:r>
              <a:rPr lang="en-US" dirty="0" err="1" smtClean="0">
                <a:solidFill>
                  <a:srgbClr val="006600"/>
                </a:solidFill>
              </a:rPr>
              <a:t>bara</a:t>
            </a:r>
            <a:r>
              <a:rPr lang="en-US" dirty="0" smtClean="0">
                <a:solidFill>
                  <a:srgbClr val="006600"/>
                </a:solidFill>
              </a:rPr>
              <a:t>; 5-300 K)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  </a:t>
            </a:r>
            <a:r>
              <a:rPr lang="en-US" dirty="0" smtClean="0">
                <a:solidFill>
                  <a:srgbClr val="006600"/>
                </a:solidFill>
                <a:sym typeface="Symbol"/>
              </a:rPr>
              <a:t> liquefaction power  26 x 50 mg/s</a:t>
            </a:r>
            <a:r>
              <a:rPr lang="en-US" dirty="0" smtClean="0">
                <a:solidFill>
                  <a:srgbClr val="006600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9792" y="2348880"/>
            <a:ext cx="122413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6703" y="1353542"/>
            <a:ext cx="258287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ESS </a:t>
            </a:r>
            <a:r>
              <a:rPr lang="en-US" b="1" dirty="0" err="1" smtClean="0">
                <a:solidFill>
                  <a:schemeClr val="tx2"/>
                </a:solidFill>
              </a:rPr>
              <a:t>cryoplant</a:t>
            </a:r>
            <a:r>
              <a:rPr lang="en-US" b="1" dirty="0" smtClean="0">
                <a:solidFill>
                  <a:schemeClr val="tx2"/>
                </a:solidFill>
              </a:rPr>
              <a:t> supplies: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He: 3 </a:t>
            </a:r>
            <a:r>
              <a:rPr lang="en-US" dirty="0" err="1" smtClean="0">
                <a:solidFill>
                  <a:schemeClr val="tx2"/>
                </a:solidFill>
              </a:rPr>
              <a:t>bara</a:t>
            </a:r>
            <a:r>
              <a:rPr lang="en-US" dirty="0" smtClean="0">
                <a:solidFill>
                  <a:schemeClr val="tx2"/>
                </a:solidFill>
              </a:rPr>
              <a:t>; 4.5 K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(and He: ~20 </a:t>
            </a:r>
            <a:r>
              <a:rPr lang="en-US" dirty="0" err="1" smtClean="0">
                <a:solidFill>
                  <a:schemeClr val="tx2"/>
                </a:solidFill>
              </a:rPr>
              <a:t>bara</a:t>
            </a:r>
            <a:r>
              <a:rPr lang="en-US" dirty="0" smtClean="0">
                <a:solidFill>
                  <a:schemeClr val="tx2"/>
                </a:solidFill>
              </a:rPr>
              <a:t>; ~40 K)</a:t>
            </a:r>
          </a:p>
        </p:txBody>
      </p:sp>
      <p:pic>
        <p:nvPicPr>
          <p:cNvPr id="10" name="Picture 2" descr="D:\IPNO\ESS\CRYOGENIE\MATERIELS\ECHANGEUR\FABRICATION\DOSSIER_FABRICATION\PHOTOS_ECHANGEUR_DATE_ELLIPTIQUES\PHOTOS_ECHANGEUR_DATE_ELLIPTIQUES\WP_20151022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765131" y="2773959"/>
            <a:ext cx="1534619" cy="8640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5344838" y="4921918"/>
            <a:ext cx="529201" cy="10801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174164" y="4941168"/>
            <a:ext cx="529201" cy="10801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639575" y="1412776"/>
            <a:ext cx="5964873" cy="923330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marL="180975" indent="-180975">
              <a:buFontTx/>
              <a:buChar char="-"/>
            </a:pPr>
            <a:endParaRPr lang="en-US" dirty="0" smtClean="0"/>
          </a:p>
          <a:p>
            <a:pPr marL="180975" indent="-180975">
              <a:buFontTx/>
              <a:buChar char="-"/>
            </a:pPr>
            <a:endParaRPr lang="en-US" dirty="0"/>
          </a:p>
        </p:txBody>
      </p:sp>
      <p:cxnSp>
        <p:nvCxnSpPr>
          <p:cNvPr id="15" name="Connecteur droit avec flèche 14"/>
          <p:cNvCxnSpPr>
            <a:stCxn id="10" idx="0"/>
          </p:cNvCxnSpPr>
          <p:nvPr/>
        </p:nvCxnSpPr>
        <p:spPr>
          <a:xfrm flipH="1">
            <a:off x="6300192" y="3206007"/>
            <a:ext cx="1800201" cy="2950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Prototypes: 1 SPK-CM + 1 SPK-VB</a:t>
            </a:r>
            <a:endParaRPr lang="fr-FR" dirty="0"/>
          </a:p>
        </p:txBody>
      </p:sp>
      <p:pic>
        <p:nvPicPr>
          <p:cNvPr id="4" name="Picture 4" descr="D:\AAA\hd6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0"/>
          <a:stretch>
            <a:fillRect/>
          </a:stretch>
        </p:blipFill>
        <p:spPr bwMode="auto">
          <a:xfrm>
            <a:off x="388234" y="1592796"/>
            <a:ext cx="3679710" cy="3816424"/>
          </a:xfrm>
          <a:prstGeom prst="rect">
            <a:avLst/>
          </a:prstGeom>
          <a:noFill/>
        </p:spPr>
      </p:pic>
      <p:grpSp>
        <p:nvGrpSpPr>
          <p:cNvPr id="5" name="Groupe 4"/>
          <p:cNvGrpSpPr/>
          <p:nvPr/>
        </p:nvGrpSpPr>
        <p:grpSpPr>
          <a:xfrm>
            <a:off x="2278469" y="3789040"/>
            <a:ext cx="1789475" cy="1872208"/>
            <a:chOff x="3309568" y="112980"/>
            <a:chExt cx="1789475" cy="1872208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309568" y="1700808"/>
              <a:ext cx="1789475" cy="28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PROTOTYPE /TEST VALVE BOX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3802899" y="112980"/>
              <a:ext cx="288032" cy="162018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96567" y="3212976"/>
            <a:ext cx="1606050" cy="1872208"/>
            <a:chOff x="336217" y="3198289"/>
            <a:chExt cx="1894124" cy="2102919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6217" y="5057562"/>
              <a:ext cx="1894124" cy="24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PROTORYPE SPOKE CRYOMODULE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V="1">
              <a:off x="477643" y="3198289"/>
              <a:ext cx="537965" cy="1859273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2123728" y="1198176"/>
            <a:ext cx="2479492" cy="789240"/>
            <a:chOff x="2171894" y="1700808"/>
            <a:chExt cx="2479492" cy="789240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315910" y="1700808"/>
              <a:ext cx="2335476" cy="316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CRYOGENIC JUMPERS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2171894" y="2017464"/>
              <a:ext cx="360039" cy="47258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645" y="1052736"/>
            <a:ext cx="352839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6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the Spoke section</a:t>
            </a:r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3059832" y="692976"/>
            <a:ext cx="3384375" cy="2736304"/>
            <a:chOff x="3995937" y="692976"/>
            <a:chExt cx="3384375" cy="2736304"/>
          </a:xfrm>
        </p:grpSpPr>
        <p:pic>
          <p:nvPicPr>
            <p:cNvPr id="8" name="Picture 1" descr="D:\ESS\Boite a vannes\bavess2.pn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463" y="980728"/>
              <a:ext cx="2019631" cy="2448272"/>
            </a:xfrm>
            <a:prstGeom prst="rect">
              <a:avLst/>
            </a:prstGeom>
            <a:noFill/>
          </p:spPr>
        </p:pic>
        <p:sp>
          <p:nvSpPr>
            <p:cNvPr id="14" name="Espace réservé du texte 3"/>
            <p:cNvSpPr txBox="1">
              <a:spLocks/>
            </p:cNvSpPr>
            <p:nvPr/>
          </p:nvSpPr>
          <p:spPr>
            <a:xfrm>
              <a:off x="4172989" y="692976"/>
              <a:ext cx="3207323" cy="576064"/>
            </a:xfrm>
            <a:prstGeom prst="rect">
              <a:avLst/>
            </a:prstGeom>
          </p:spPr>
          <p:txBody>
            <a:bodyPr vert="horz" lIns="18000" tIns="45720" rIns="18000" bIns="1800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4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Prototype                 Valve box</a:t>
              </a:r>
              <a:endParaRPr lang="en-US" dirty="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3995937" y="764984"/>
              <a:ext cx="3368000" cy="2664296"/>
            </a:xfrm>
            <a:prstGeom prst="roundRect">
              <a:avLst>
                <a:gd name="adj" fmla="val 7729"/>
              </a:avLst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7504" y="692696"/>
            <a:ext cx="2808312" cy="2736584"/>
            <a:chOff x="107504" y="692696"/>
            <a:chExt cx="2808312" cy="2736584"/>
          </a:xfrm>
        </p:grpSpPr>
        <p:pic>
          <p:nvPicPr>
            <p:cNvPr id="10" name="Picture 2" descr="D:\ESS\Images\belle photo.pn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12" y="981288"/>
              <a:ext cx="2479396" cy="2340000"/>
            </a:xfrm>
            <a:prstGeom prst="rect">
              <a:avLst/>
            </a:prstGeom>
            <a:noFill/>
          </p:spPr>
        </p:pic>
        <p:sp>
          <p:nvSpPr>
            <p:cNvPr id="3" name="Rectangle à coins arrondis 2"/>
            <p:cNvSpPr/>
            <p:nvPr/>
          </p:nvSpPr>
          <p:spPr>
            <a:xfrm>
              <a:off x="107504" y="764984"/>
              <a:ext cx="2808312" cy="2664296"/>
            </a:xfrm>
            <a:prstGeom prst="roundRect">
              <a:avLst>
                <a:gd name="adj" fmla="val 7729"/>
              </a:avLst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space réservé du texte 3"/>
            <p:cNvSpPr txBox="1">
              <a:spLocks/>
            </p:cNvSpPr>
            <p:nvPr/>
          </p:nvSpPr>
          <p:spPr>
            <a:xfrm>
              <a:off x="338473" y="692696"/>
              <a:ext cx="2577343" cy="539696"/>
            </a:xfrm>
            <a:prstGeom prst="rect">
              <a:avLst/>
            </a:prstGeom>
          </p:spPr>
          <p:txBody>
            <a:bodyPr vert="horz" lIns="18000" tIns="45720" rIns="18000" bIns="1800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4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Prototype Cryomodule</a:t>
              </a:r>
              <a:endParaRPr lang="en-US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020271" y="980728"/>
            <a:ext cx="1800201" cy="1061978"/>
            <a:chOff x="6322074" y="980728"/>
            <a:chExt cx="2438044" cy="1193424"/>
          </a:xfrm>
        </p:grpSpPr>
        <p:grpSp>
          <p:nvGrpSpPr>
            <p:cNvPr id="5" name="Groupe 4"/>
            <p:cNvGrpSpPr>
              <a:grpSpLocks noChangeAspect="1"/>
            </p:cNvGrpSpPr>
            <p:nvPr/>
          </p:nvGrpSpPr>
          <p:grpSpPr>
            <a:xfrm>
              <a:off x="6876256" y="988552"/>
              <a:ext cx="1163782" cy="1185600"/>
              <a:chOff x="6660232" y="988552"/>
              <a:chExt cx="1454728" cy="148200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9885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2632" y="11409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032" y="12933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432" y="14457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832" y="15981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2232" y="17505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074" y="980808"/>
              <a:ext cx="554182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Groupe 28"/>
            <p:cNvGrpSpPr>
              <a:grpSpLocks noChangeAspect="1"/>
            </p:cNvGrpSpPr>
            <p:nvPr/>
          </p:nvGrpSpPr>
          <p:grpSpPr>
            <a:xfrm>
              <a:off x="7596336" y="980728"/>
              <a:ext cx="1163782" cy="1185600"/>
              <a:chOff x="6660232" y="988552"/>
              <a:chExt cx="1454728" cy="1482000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9885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2632" y="11409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032" y="12933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432" y="14457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832" y="15981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2232" y="17505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6" name="Flèche gauche 35"/>
          <p:cNvSpPr/>
          <p:nvPr/>
        </p:nvSpPr>
        <p:spPr>
          <a:xfrm flipH="1">
            <a:off x="6516217" y="1880548"/>
            <a:ext cx="720080" cy="324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7245166" y="2218117"/>
            <a:ext cx="1974964" cy="1251245"/>
            <a:chOff x="7245166" y="2218117"/>
            <a:chExt cx="1974964" cy="1251245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34550" y="2218117"/>
              <a:ext cx="1341907" cy="99485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245166" y="3130808"/>
              <a:ext cx="19749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@ Uppsala </a:t>
              </a:r>
              <a:r>
                <a:rPr lang="en-US" sz="1600" dirty="0"/>
                <a:t>U</a:t>
              </a:r>
              <a:r>
                <a:rPr lang="en-US" sz="1600" dirty="0" smtClean="0"/>
                <a:t>niv. (UU)</a:t>
              </a:r>
              <a:endParaRPr lang="fr-FR" sz="1600" dirty="0"/>
            </a:p>
          </p:txBody>
        </p:sp>
      </p:grpSp>
      <p:sp>
        <p:nvSpPr>
          <p:cNvPr id="4" name="Flèche gauche 3"/>
          <p:cNvSpPr/>
          <p:nvPr/>
        </p:nvSpPr>
        <p:spPr>
          <a:xfrm>
            <a:off x="2843808" y="1880548"/>
            <a:ext cx="720080" cy="324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011441" y="2126578"/>
            <a:ext cx="1287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Uppsala </a:t>
            </a:r>
            <a:r>
              <a:rPr lang="en-US" sz="1600" dirty="0" err="1" smtClean="0"/>
              <a:t>univ.</a:t>
            </a:r>
            <a:endParaRPr lang="fr-FR" sz="1600" dirty="0"/>
          </a:p>
        </p:txBody>
      </p:sp>
      <p:sp>
        <p:nvSpPr>
          <p:cNvPr id="40" name="Rectangle 39"/>
          <p:cNvSpPr/>
          <p:nvPr/>
        </p:nvSpPr>
        <p:spPr>
          <a:xfrm>
            <a:off x="3059832" y="1608740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IPNO</a:t>
            </a:r>
            <a:endParaRPr lang="fr-FR" sz="1600" dirty="0"/>
          </a:p>
        </p:txBody>
      </p:sp>
      <p:sp>
        <p:nvSpPr>
          <p:cNvPr id="41" name="Espace réservé du texte 2"/>
          <p:cNvSpPr txBox="1">
            <a:spLocks/>
          </p:cNvSpPr>
          <p:nvPr/>
        </p:nvSpPr>
        <p:spPr>
          <a:xfrm>
            <a:off x="-36511" y="3469363"/>
            <a:ext cx="9180511" cy="2911966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 prototype and test valve box:</a:t>
            </a:r>
          </a:p>
          <a:p>
            <a:pPr lvl="2"/>
            <a:r>
              <a:rPr lang="en-US" dirty="0" smtClean="0"/>
              <a:t>Prototype valve box </a:t>
            </a:r>
            <a:r>
              <a:rPr lang="en-US" dirty="0" smtClean="0">
                <a:sym typeface="Symbol"/>
              </a:rPr>
              <a:t> to validate the valve box concepts  </a:t>
            </a:r>
          </a:p>
          <a:p>
            <a:pPr marL="803275" lvl="2" indent="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		    to validate the prototype Spoke cryomodule</a:t>
            </a:r>
          </a:p>
          <a:p>
            <a:pPr lvl="2"/>
            <a:r>
              <a:rPr lang="en-US" dirty="0" smtClean="0">
                <a:sym typeface="Symbol"/>
              </a:rPr>
              <a:t>Test valve </a:t>
            </a:r>
            <a:r>
              <a:rPr lang="en-US" dirty="0">
                <a:sym typeface="Symbol"/>
              </a:rPr>
              <a:t>box  to </a:t>
            </a:r>
            <a:r>
              <a:rPr lang="en-US" dirty="0" smtClean="0">
                <a:sym typeface="Symbol"/>
              </a:rPr>
              <a:t>validate 13 series </a:t>
            </a:r>
            <a:r>
              <a:rPr lang="en-US" dirty="0">
                <a:sym typeface="Symbol"/>
              </a:rPr>
              <a:t>Spoke </a:t>
            </a:r>
            <a:r>
              <a:rPr lang="en-US" dirty="0" smtClean="0">
                <a:sym typeface="Symbol"/>
              </a:rPr>
              <a:t>cryomodules</a:t>
            </a:r>
          </a:p>
          <a:p>
            <a:pPr marL="803275" lvl="2" indent="-447675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Compromise between an optimized test stand and a demonstrator (</a:t>
            </a:r>
            <a:r>
              <a:rPr lang="en-US" dirty="0" err="1" smtClean="0"/>
              <a:t>cryoprocess</a:t>
            </a:r>
            <a:r>
              <a:rPr lang="en-US" dirty="0" smtClean="0"/>
              <a:t>, assembly)</a:t>
            </a:r>
          </a:p>
          <a:p>
            <a:pPr marL="803275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versatile (flexible) valve box</a:t>
            </a:r>
          </a:p>
          <a:p>
            <a:pPr lvl="2"/>
            <a:r>
              <a:rPr lang="en-US" dirty="0" smtClean="0"/>
              <a:t>Tests at </a:t>
            </a:r>
            <a:r>
              <a:rPr lang="en-US" dirty="0" err="1" smtClean="0"/>
              <a:t>IPNOrsay</a:t>
            </a:r>
            <a:r>
              <a:rPr lang="en-US" dirty="0" smtClean="0"/>
              <a:t> (FRANCE)</a:t>
            </a:r>
          </a:p>
          <a:p>
            <a:pPr lvl="2"/>
            <a:r>
              <a:rPr lang="en-US" dirty="0" smtClean="0"/>
              <a:t>Tests at Uppsala University (SWEDEN)</a:t>
            </a:r>
          </a:p>
          <a:p>
            <a:pPr marL="803275" lvl="2" indent="0">
              <a:buNone/>
            </a:pPr>
            <a:r>
              <a:rPr lang="en-US" dirty="0" smtClean="0">
                <a:sym typeface="Symbol"/>
              </a:rPr>
              <a:t> To manage different cryogenic infrastructures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88224" y="692696"/>
            <a:ext cx="2381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ESS Series cryomodules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40587" y="688037"/>
            <a:ext cx="1105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3004A"/>
                </a:solidFill>
              </a:rPr>
              <a:t>and </a:t>
            </a:r>
            <a:r>
              <a:rPr lang="en-US" sz="2000" b="1" dirty="0" smtClean="0">
                <a:solidFill>
                  <a:srgbClr val="C3004A"/>
                </a:solidFill>
              </a:rPr>
              <a:t>test </a:t>
            </a:r>
            <a:endParaRPr lang="fr-FR" sz="2000" b="1" dirty="0">
              <a:solidFill>
                <a:srgbClr val="C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39" grpId="0"/>
      <p:bldP spid="40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Protype</a:t>
            </a:r>
            <a:r>
              <a:rPr lang="en-US" dirty="0" smtClean="0"/>
              <a:t> and test valve box</a:t>
            </a:r>
          </a:p>
          <a:p>
            <a:pPr lvl="1"/>
            <a:r>
              <a:rPr lang="en-US" dirty="0" smtClean="0"/>
              <a:t>Flow scheme (PID): </a:t>
            </a:r>
            <a:r>
              <a:rPr lang="en-US" u="sng" dirty="0" smtClean="0"/>
              <a:t>prototype version  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76408"/>
            <a:ext cx="6813052" cy="476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" y="1916832"/>
            <a:ext cx="68042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Main differences </a:t>
            </a:r>
            <a:r>
              <a:rPr lang="en-GB" b="1" dirty="0" err="1" smtClean="0"/>
              <a:t>wrt</a:t>
            </a:r>
            <a:r>
              <a:rPr lang="en-GB" b="1" dirty="0" smtClean="0"/>
              <a:t> the machine configuration: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GB" dirty="0" smtClean="0"/>
              <a:t> Instrumentation (T° sensors: 60 CX + 110 PT100; 69 heaters,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17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6321034" y="4361086"/>
            <a:ext cx="1168400" cy="42399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6330930" y="4556638"/>
            <a:ext cx="1168400" cy="2284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Protype</a:t>
            </a:r>
            <a:r>
              <a:rPr lang="en-US" dirty="0" smtClean="0"/>
              <a:t> and test valve box</a:t>
            </a:r>
          </a:p>
          <a:p>
            <a:pPr lvl="1"/>
            <a:r>
              <a:rPr lang="en-GB" dirty="0" smtClean="0"/>
              <a:t>Operating prototype SRF Spoke cavities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8859" y="1484784"/>
            <a:ext cx="4954144" cy="41242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Main differences </a:t>
            </a:r>
            <a:r>
              <a:rPr lang="en-GB" b="1" dirty="0" err="1" smtClean="0"/>
              <a:t>wrt</a:t>
            </a:r>
            <a:r>
              <a:rPr lang="en-GB" b="1" dirty="0" smtClean="0"/>
              <a:t> the machine configuration: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fr-FR" dirty="0" err="1" smtClean="0"/>
              <a:t>Cryodfluids</a:t>
            </a:r>
            <a:r>
              <a:rPr lang="fr-FR" dirty="0" smtClean="0"/>
              <a:t> supplies: </a:t>
            </a:r>
          </a:p>
          <a:p>
            <a:pPr marL="381000" lvl="1" indent="-200025"/>
            <a:r>
              <a:rPr lang="fr-FR" dirty="0"/>
              <a:t>- </a:t>
            </a:r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: </a:t>
            </a:r>
            <a:r>
              <a:rPr lang="fr-FR" dirty="0" err="1" smtClean="0"/>
              <a:t>saturated</a:t>
            </a:r>
            <a:r>
              <a:rPr lang="fr-FR" dirty="0" smtClean="0"/>
              <a:t> </a:t>
            </a:r>
            <a:r>
              <a:rPr lang="fr-FR" dirty="0"/>
              <a:t>LN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supply</a:t>
            </a:r>
            <a:r>
              <a:rPr lang="fr-FR" dirty="0"/>
              <a:t> (no </a:t>
            </a:r>
            <a:r>
              <a:rPr lang="fr-FR" dirty="0" err="1"/>
              <a:t>low</a:t>
            </a:r>
            <a:r>
              <a:rPr lang="fr-FR" dirty="0"/>
              <a:t> T° </a:t>
            </a:r>
            <a:r>
              <a:rPr lang="fr-FR" dirty="0" err="1"/>
              <a:t>pressurized</a:t>
            </a:r>
            <a:r>
              <a:rPr lang="fr-FR" dirty="0"/>
              <a:t> He)</a:t>
            </a:r>
          </a:p>
          <a:p>
            <a:pPr marL="381000" lvl="1" indent="-200025">
              <a:buFontTx/>
              <a:buChar char="-"/>
            </a:pPr>
            <a:r>
              <a:rPr lang="fr-FR" dirty="0" err="1" smtClean="0"/>
              <a:t>Saturated</a:t>
            </a:r>
            <a:r>
              <a:rPr lang="fr-FR" dirty="0" smtClean="0"/>
              <a:t> </a:t>
            </a:r>
            <a:r>
              <a:rPr lang="fr-FR" dirty="0" err="1" smtClean="0"/>
              <a:t>LHe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(not </a:t>
            </a:r>
            <a:r>
              <a:rPr lang="fr-FR" dirty="0" err="1" smtClean="0"/>
              <a:t>pressurized</a:t>
            </a:r>
            <a:r>
              <a:rPr lang="fr-FR" dirty="0" smtClean="0"/>
              <a:t>)</a:t>
            </a:r>
          </a:p>
          <a:p>
            <a:pPr marL="533400" lvl="1" indent="-171450"/>
            <a:r>
              <a:rPr lang="fr-FR" dirty="0" smtClean="0">
                <a:sym typeface="Wingdings"/>
              </a:rPr>
              <a:t>     . </a:t>
            </a:r>
            <a:r>
              <a:rPr lang="fr-FR" sz="1600" dirty="0" err="1" smtClean="0">
                <a:sym typeface="Wingdings"/>
              </a:rPr>
              <a:t>vapour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produced</a:t>
            </a:r>
            <a:r>
              <a:rPr lang="fr-FR" sz="1600" dirty="0" smtClean="0">
                <a:sym typeface="Wingdings"/>
              </a:rPr>
              <a:t>  </a:t>
            </a:r>
            <a:r>
              <a:rPr lang="fr-FR" sz="1600" dirty="0">
                <a:sym typeface="Wingdings"/>
              </a:rPr>
              <a:t>phase </a:t>
            </a:r>
            <a:r>
              <a:rPr lang="fr-FR" sz="1600" dirty="0" err="1">
                <a:sym typeface="Wingdings"/>
              </a:rPr>
              <a:t>separator</a:t>
            </a:r>
            <a:r>
              <a:rPr lang="fr-FR" sz="1600" dirty="0">
                <a:sym typeface="Wingdings"/>
              </a:rPr>
              <a:t> in the </a:t>
            </a:r>
            <a:r>
              <a:rPr lang="fr-FR" sz="1600" dirty="0" smtClean="0">
                <a:sym typeface="Wingdings"/>
              </a:rPr>
              <a:t>VB</a:t>
            </a:r>
            <a:endParaRPr lang="fr-FR" sz="1600" dirty="0">
              <a:sym typeface="Wingdings"/>
            </a:endParaRPr>
          </a:p>
          <a:p>
            <a:pPr marL="533400" lvl="1" indent="-171450"/>
            <a:r>
              <a:rPr lang="fr-FR" sz="1600" i="1" dirty="0">
                <a:sym typeface="Wingdings"/>
              </a:rPr>
              <a:t> </a:t>
            </a:r>
            <a:r>
              <a:rPr lang="fr-FR" sz="1600" i="1" dirty="0" smtClean="0">
                <a:sym typeface="Wingdings"/>
              </a:rPr>
              <a:t>     . </a:t>
            </a:r>
            <a:r>
              <a:rPr lang="fr-FR" sz="1600" i="1" dirty="0" err="1" smtClean="0">
                <a:sym typeface="Wingdings"/>
              </a:rPr>
              <a:t>T</a:t>
            </a:r>
            <a:r>
              <a:rPr lang="fr-FR" sz="1600" i="1" baseline="-25000" dirty="0" err="1" smtClean="0">
                <a:sym typeface="Wingdings"/>
              </a:rPr>
              <a:t>sat</a:t>
            </a:r>
            <a:r>
              <a:rPr lang="fr-FR" sz="1600" dirty="0" smtClean="0">
                <a:sym typeface="Wingdings"/>
              </a:rPr>
              <a:t> and </a:t>
            </a:r>
            <a:r>
              <a:rPr lang="fr-FR" sz="1600" i="1" dirty="0" err="1" smtClean="0">
                <a:sym typeface="Wingdings"/>
              </a:rPr>
              <a:t>P</a:t>
            </a:r>
            <a:r>
              <a:rPr lang="fr-FR" sz="1600" i="1" baseline="-25000" dirty="0" err="1" smtClean="0">
                <a:sym typeface="Wingdings"/>
              </a:rPr>
              <a:t>sat</a:t>
            </a:r>
            <a:r>
              <a:rPr lang="fr-FR" sz="1600" dirty="0" smtClean="0">
                <a:sym typeface="Wingdings"/>
              </a:rPr>
              <a:t> are </a:t>
            </a:r>
            <a:r>
              <a:rPr lang="fr-FR" sz="1600" dirty="0" err="1" smtClean="0">
                <a:sym typeface="Wingdings"/>
              </a:rPr>
              <a:t>dependant</a:t>
            </a:r>
            <a:r>
              <a:rPr lang="fr-FR" sz="1600" dirty="0" smtClean="0">
                <a:sym typeface="Wingdings"/>
              </a:rPr>
              <a:t> variables: </a:t>
            </a:r>
            <a:r>
              <a:rPr lang="fr-FR" sz="1600" dirty="0" err="1" smtClean="0">
                <a:sym typeface="Wingdings"/>
              </a:rPr>
              <a:t>when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i="1" dirty="0" err="1" smtClean="0">
                <a:sym typeface="Wingdings"/>
              </a:rPr>
              <a:t>P</a:t>
            </a:r>
            <a:r>
              <a:rPr lang="fr-FR" sz="1600" i="1" baseline="-25000" dirty="0" err="1" smtClean="0">
                <a:sym typeface="Wingdings"/>
              </a:rPr>
              <a:t>sat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is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decreased</a:t>
            </a:r>
            <a:r>
              <a:rPr lang="fr-FR" sz="1600" dirty="0" smtClean="0">
                <a:sym typeface="Wingdings"/>
              </a:rPr>
              <a:t>, </a:t>
            </a:r>
            <a:r>
              <a:rPr lang="fr-FR" sz="1600" i="1" dirty="0" err="1" smtClean="0">
                <a:sym typeface="Wingdings"/>
              </a:rPr>
              <a:t>T</a:t>
            </a:r>
            <a:r>
              <a:rPr lang="fr-FR" sz="1600" i="1" baseline="-25000" dirty="0" err="1" smtClean="0">
                <a:sym typeface="Wingdings"/>
              </a:rPr>
              <a:t>sat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is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also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decreased</a:t>
            </a:r>
            <a:endParaRPr lang="fr-FR" sz="1600" dirty="0" smtClean="0">
              <a:sym typeface="Wingdings"/>
            </a:endParaRPr>
          </a:p>
          <a:p>
            <a:pPr marL="533400" lvl="1" indent="-171450"/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      to </a:t>
            </a:r>
            <a:r>
              <a:rPr lang="fr-FR" sz="1600" dirty="0" err="1" smtClean="0">
                <a:sym typeface="Wingdings"/>
              </a:rPr>
              <a:t>obtain</a:t>
            </a:r>
            <a:r>
              <a:rPr lang="fr-FR" sz="1600" dirty="0" smtClean="0">
                <a:sym typeface="Wingdings"/>
              </a:rPr>
              <a:t> good JT </a:t>
            </a:r>
            <a:r>
              <a:rPr lang="fr-FR" sz="1600" dirty="0" err="1" smtClean="0">
                <a:sym typeface="Wingdings"/>
              </a:rPr>
              <a:t>efficiency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we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need</a:t>
            </a:r>
            <a:r>
              <a:rPr lang="fr-FR" sz="1600" dirty="0" smtClean="0">
                <a:sym typeface="Wingdings"/>
              </a:rPr>
              <a:t> to </a:t>
            </a:r>
            <a:r>
              <a:rPr lang="fr-FR" sz="1600" dirty="0" err="1" smtClean="0">
                <a:sym typeface="Wingdings"/>
              </a:rPr>
              <a:t>decrease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i="1" dirty="0" err="1" smtClean="0"/>
              <a:t>T</a:t>
            </a:r>
            <a:r>
              <a:rPr lang="fr-FR" sz="1600" i="1" baseline="-25000" dirty="0" err="1" smtClean="0"/>
              <a:t>HEX_HP_outlet</a:t>
            </a:r>
            <a:r>
              <a:rPr lang="fr-FR" sz="1600" baseline="-25000" dirty="0" smtClean="0"/>
              <a:t> </a:t>
            </a:r>
            <a:r>
              <a:rPr lang="fr-FR" sz="1600" dirty="0">
                <a:sym typeface="Wingdings"/>
              </a:rPr>
              <a:t> </a:t>
            </a:r>
            <a:r>
              <a:rPr lang="fr-FR" sz="1600" dirty="0" smtClean="0">
                <a:sym typeface="Wingdings"/>
              </a:rPr>
              <a:t>and to </a:t>
            </a:r>
            <a:r>
              <a:rPr lang="fr-FR" sz="1600" dirty="0" err="1" smtClean="0">
                <a:sym typeface="Wingdings"/>
              </a:rPr>
              <a:t>decrease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i="1" dirty="0" err="1" smtClean="0">
                <a:sym typeface="Wingdings"/>
              </a:rPr>
              <a:t>T</a:t>
            </a:r>
            <a:r>
              <a:rPr lang="fr-FR" sz="1600" i="1" baseline="-25000" dirty="0" err="1" smtClean="0">
                <a:sym typeface="Wingdings"/>
              </a:rPr>
              <a:t>sat</a:t>
            </a:r>
            <a:r>
              <a:rPr lang="fr-FR" sz="1600" dirty="0" smtClean="0">
                <a:sym typeface="Wingdings"/>
              </a:rPr>
              <a:t> and </a:t>
            </a:r>
            <a:r>
              <a:rPr lang="fr-FR" sz="1600" i="1" dirty="0" err="1" smtClean="0">
                <a:sym typeface="Wingdings"/>
              </a:rPr>
              <a:t>P</a:t>
            </a:r>
            <a:r>
              <a:rPr lang="fr-FR" sz="1600" i="1" baseline="-25000" dirty="0" err="1" smtClean="0">
                <a:sym typeface="Wingdings"/>
              </a:rPr>
              <a:t>sat</a:t>
            </a:r>
            <a:endParaRPr lang="fr-FR" sz="1600" i="1" baseline="-25000" dirty="0" smtClean="0">
              <a:sym typeface="Wingdings"/>
            </a:endParaRPr>
          </a:p>
          <a:p>
            <a:pPr marL="0" lvl="1"/>
            <a:endParaRPr lang="fr-FR" dirty="0">
              <a:sym typeface="Wingdings"/>
            </a:endParaRPr>
          </a:p>
          <a:p>
            <a:pPr marL="0" lvl="1"/>
            <a:r>
              <a:rPr lang="fr-FR" dirty="0" smtClean="0"/>
              <a:t>   </a:t>
            </a:r>
            <a:r>
              <a:rPr lang="fr-FR" dirty="0"/>
              <a:t>-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intercept</a:t>
            </a:r>
            <a:r>
              <a:rPr lang="fr-FR" dirty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RF double </a:t>
            </a:r>
            <a:r>
              <a:rPr lang="fr-FR" dirty="0" err="1" smtClean="0"/>
              <a:t>wall</a:t>
            </a:r>
            <a:r>
              <a:rPr lang="fr-FR" dirty="0" smtClean="0"/>
              <a:t> coupler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by use of </a:t>
            </a:r>
            <a:r>
              <a:rPr lang="fr-FR" dirty="0" smtClean="0">
                <a:latin typeface="Calibri"/>
              </a:rPr>
              <a:t>cold </a:t>
            </a:r>
            <a:r>
              <a:rPr lang="fr-FR" dirty="0" err="1" smtClean="0">
                <a:latin typeface="Calibri"/>
              </a:rPr>
              <a:t>saturated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vapours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instead</a:t>
            </a:r>
            <a:r>
              <a:rPr lang="fr-FR" dirty="0" smtClean="0">
                <a:latin typeface="Calibri"/>
              </a:rPr>
              <a:t> of </a:t>
            </a:r>
            <a:r>
              <a:rPr lang="fr-FR" dirty="0" err="1" smtClean="0">
                <a:latin typeface="Calibri"/>
              </a:rPr>
              <a:t>SHe</a:t>
            </a:r>
            <a:r>
              <a:rPr lang="fr-FR" dirty="0" smtClean="0">
                <a:latin typeface="Calibri"/>
              </a:rPr>
              <a:t>* </a:t>
            </a:r>
            <a:r>
              <a:rPr lang="fr-FR" dirty="0" smtClean="0">
                <a:latin typeface="Calibri"/>
                <a:sym typeface="Symbol"/>
              </a:rPr>
              <a:t> </a:t>
            </a:r>
            <a:r>
              <a:rPr lang="fr-FR" dirty="0" err="1" smtClean="0">
                <a:latin typeface="Calibri"/>
                <a:sym typeface="Symbol"/>
              </a:rPr>
              <a:t>very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low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el-GR" dirty="0" smtClean="0">
                <a:latin typeface="Calibri"/>
                <a:sym typeface="Symbol"/>
              </a:rPr>
              <a:t>Δ</a:t>
            </a:r>
            <a:r>
              <a:rPr lang="fr-FR" dirty="0" smtClean="0">
                <a:latin typeface="Calibri"/>
                <a:sym typeface="Symbol"/>
              </a:rPr>
              <a:t>P </a:t>
            </a:r>
            <a:r>
              <a:rPr lang="fr-FR" dirty="0" err="1" smtClean="0">
                <a:latin typeface="Calibri"/>
                <a:sym typeface="Symbol"/>
              </a:rPr>
              <a:t>is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allowed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along</a:t>
            </a:r>
            <a:r>
              <a:rPr lang="fr-FR" dirty="0" smtClean="0">
                <a:latin typeface="Calibri"/>
                <a:sym typeface="Symbol"/>
              </a:rPr>
              <a:t> the </a:t>
            </a:r>
            <a:r>
              <a:rPr lang="fr-FR" dirty="0" err="1" smtClean="0">
                <a:latin typeface="Calibri"/>
                <a:sym typeface="Symbol"/>
              </a:rPr>
              <a:t>whole</a:t>
            </a:r>
            <a:r>
              <a:rPr lang="fr-FR" dirty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cooling</a:t>
            </a:r>
            <a:r>
              <a:rPr lang="fr-FR" dirty="0" smtClean="0">
                <a:latin typeface="Calibri"/>
                <a:sym typeface="Symbol"/>
              </a:rPr>
              <a:t> circuit</a:t>
            </a:r>
            <a:endParaRPr lang="fr-FR" dirty="0" smtClean="0">
              <a:latin typeface="Calibri"/>
            </a:endParaRPr>
          </a:p>
        </p:txBody>
      </p:sp>
      <p:cxnSp>
        <p:nvCxnSpPr>
          <p:cNvPr id="53" name="Connecteur droit 4"/>
          <p:cNvCxnSpPr>
            <a:cxnSpLocks noChangeShapeType="1"/>
          </p:cNvCxnSpPr>
          <p:nvPr/>
        </p:nvCxnSpPr>
        <p:spPr bwMode="auto">
          <a:xfrm flipV="1">
            <a:off x="7197972" y="2150899"/>
            <a:ext cx="0" cy="2212409"/>
          </a:xfrm>
          <a:prstGeom prst="lin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grpSp>
        <p:nvGrpSpPr>
          <p:cNvPr id="54" name="Groupe 53"/>
          <p:cNvGrpSpPr/>
          <p:nvPr/>
        </p:nvGrpSpPr>
        <p:grpSpPr>
          <a:xfrm>
            <a:off x="6959624" y="2406080"/>
            <a:ext cx="457200" cy="458787"/>
            <a:chOff x="7029505" y="2519717"/>
            <a:chExt cx="457200" cy="458787"/>
          </a:xfrm>
        </p:grpSpPr>
        <p:sp>
          <p:nvSpPr>
            <p:cNvPr id="55" name="Ellipse 5"/>
            <p:cNvSpPr>
              <a:spLocks noChangeAspect="1" noChangeArrowheads="1"/>
            </p:cNvSpPr>
            <p:nvPr/>
          </p:nvSpPr>
          <p:spPr bwMode="auto">
            <a:xfrm>
              <a:off x="7029505" y="2519717"/>
              <a:ext cx="457200" cy="458787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56" name="Triangle isocèle 6"/>
            <p:cNvSpPr>
              <a:spLocks noChangeArrowheads="1"/>
            </p:cNvSpPr>
            <p:nvPr/>
          </p:nvSpPr>
          <p:spPr bwMode="auto">
            <a:xfrm>
              <a:off x="7078105" y="2519962"/>
              <a:ext cx="360000" cy="36000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7451837" y="2458548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Pump</a:t>
            </a:r>
            <a:endParaRPr lang="fr-FR" sz="1400" dirty="0"/>
          </a:p>
        </p:txBody>
      </p:sp>
      <p:cxnSp>
        <p:nvCxnSpPr>
          <p:cNvPr id="60" name="Connecteur droit 4"/>
          <p:cNvCxnSpPr>
            <a:cxnSpLocks noChangeShapeType="1"/>
          </p:cNvCxnSpPr>
          <p:nvPr/>
        </p:nvCxnSpPr>
        <p:spPr bwMode="auto">
          <a:xfrm flipV="1">
            <a:off x="6480720" y="1196753"/>
            <a:ext cx="0" cy="3300291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/>
          </a:ln>
        </p:spPr>
      </p:cxnSp>
      <p:grpSp>
        <p:nvGrpSpPr>
          <p:cNvPr id="61" name="Groupe 60"/>
          <p:cNvGrpSpPr/>
          <p:nvPr/>
        </p:nvGrpSpPr>
        <p:grpSpPr>
          <a:xfrm>
            <a:off x="6516932" y="2982144"/>
            <a:ext cx="532453" cy="479150"/>
            <a:chOff x="6264396" y="2708920"/>
            <a:chExt cx="532453" cy="479150"/>
          </a:xfrm>
        </p:grpSpPr>
        <p:sp>
          <p:nvSpPr>
            <p:cNvPr id="62" name="Flèche droite 61"/>
            <p:cNvSpPr/>
            <p:nvPr/>
          </p:nvSpPr>
          <p:spPr>
            <a:xfrm>
              <a:off x="6426102" y="2957238"/>
              <a:ext cx="311480" cy="2308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264396" y="2708920"/>
              <a:ext cx="5324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Heat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6192688" y="2982144"/>
            <a:ext cx="2839406" cy="767803"/>
            <a:chOff x="5940152" y="2708920"/>
            <a:chExt cx="2839406" cy="767803"/>
          </a:xfrm>
        </p:grpSpPr>
        <p:sp>
          <p:nvSpPr>
            <p:cNvPr id="65" name="Rectangle 64"/>
            <p:cNvSpPr/>
            <p:nvPr/>
          </p:nvSpPr>
          <p:spPr>
            <a:xfrm>
              <a:off x="5940152" y="2708920"/>
              <a:ext cx="1275460" cy="641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28621" y="2830392"/>
              <a:ext cx="1550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Heat</a:t>
              </a:r>
              <a:r>
                <a:rPr lang="fr-FR" dirty="0" smtClean="0"/>
                <a:t> </a:t>
              </a:r>
              <a:r>
                <a:rPr lang="fr-FR" dirty="0" err="1" smtClean="0"/>
                <a:t>exhanger</a:t>
              </a:r>
              <a:endParaRPr lang="fr-FR" dirty="0" smtClean="0"/>
            </a:p>
            <a:p>
              <a:r>
                <a:rPr lang="fr-FR" dirty="0" smtClean="0"/>
                <a:t>  (subcooler)</a:t>
              </a:r>
              <a:endParaRPr lang="fr-FR" dirty="0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6372500" y="3846240"/>
            <a:ext cx="825472" cy="369332"/>
            <a:chOff x="6119964" y="3464611"/>
            <a:chExt cx="825472" cy="369332"/>
          </a:xfrm>
        </p:grpSpPr>
        <p:grpSp>
          <p:nvGrpSpPr>
            <p:cNvPr id="68" name="Groupe 67"/>
            <p:cNvGrpSpPr/>
            <p:nvPr/>
          </p:nvGrpSpPr>
          <p:grpSpPr>
            <a:xfrm>
              <a:off x="6119964" y="3510061"/>
              <a:ext cx="225285" cy="314644"/>
              <a:chOff x="6119964" y="3618412"/>
              <a:chExt cx="225285" cy="314644"/>
            </a:xfrm>
            <a:solidFill>
              <a:schemeClr val="bg1"/>
            </a:solidFill>
          </p:grpSpPr>
          <p:sp>
            <p:nvSpPr>
              <p:cNvPr id="70" name="Triangle isocèle 69"/>
              <p:cNvSpPr/>
              <p:nvPr/>
            </p:nvSpPr>
            <p:spPr>
              <a:xfrm>
                <a:off x="6119964" y="3775734"/>
                <a:ext cx="216024" cy="15732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Triangle isocèle 70"/>
              <p:cNvSpPr/>
              <p:nvPr/>
            </p:nvSpPr>
            <p:spPr>
              <a:xfrm flipV="1">
                <a:off x="6129225" y="3618412"/>
                <a:ext cx="216024" cy="15732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261274" y="3464611"/>
              <a:ext cx="684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Valve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7482141" y="4274512"/>
            <a:ext cx="1727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Ratio of </a:t>
            </a:r>
            <a:r>
              <a:rPr lang="fr-FR" sz="1400" dirty="0" err="1" smtClean="0"/>
              <a:t>Liq</a:t>
            </a:r>
            <a:r>
              <a:rPr lang="fr-FR" sz="1400" dirty="0" smtClean="0"/>
              <a:t>/</a:t>
            </a:r>
            <a:r>
              <a:rPr lang="fr-FR" sz="1400" dirty="0" err="1" smtClean="0"/>
              <a:t>Vap</a:t>
            </a:r>
            <a:r>
              <a:rPr lang="fr-FR" sz="1400" dirty="0" smtClean="0"/>
              <a:t> production  </a:t>
            </a:r>
            <a:r>
              <a:rPr lang="fr-FR" sz="1400" dirty="0" err="1" smtClean="0"/>
              <a:t>depends</a:t>
            </a:r>
            <a:r>
              <a:rPr lang="fr-FR" sz="1400" dirty="0" smtClean="0"/>
              <a:t> on JT expansion </a:t>
            </a:r>
            <a:r>
              <a:rPr lang="fr-FR" sz="1400" dirty="0" err="1" smtClean="0"/>
              <a:t>efficiency</a:t>
            </a:r>
            <a:r>
              <a:rPr lang="fr-FR" sz="1400" dirty="0" smtClean="0"/>
              <a:t> </a:t>
            </a:r>
          </a:p>
        </p:txBody>
      </p:sp>
      <p:sp>
        <p:nvSpPr>
          <p:cNvPr id="74" name="Ellipse 73"/>
          <p:cNvSpPr/>
          <p:nvPr/>
        </p:nvSpPr>
        <p:spPr>
          <a:xfrm>
            <a:off x="6425856" y="3679626"/>
            <a:ext cx="109728" cy="10972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5268412" y="3518562"/>
            <a:ext cx="12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 smtClean="0"/>
              <a:t>T</a:t>
            </a:r>
            <a:r>
              <a:rPr lang="fr-FR" i="1" baseline="-25000" dirty="0" err="1" smtClean="0"/>
              <a:t>HEX_HP_outle</a:t>
            </a:r>
            <a:r>
              <a:rPr lang="fr-FR" baseline="-25000" dirty="0" err="1" smtClean="0"/>
              <a:t>t</a:t>
            </a:r>
            <a:endParaRPr lang="fr-FR" baseline="-25000" dirty="0"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914332" y="1131113"/>
            <a:ext cx="825142" cy="122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Connecteur droit 4"/>
          <p:cNvCxnSpPr>
            <a:cxnSpLocks noChangeShapeType="1"/>
          </p:cNvCxnSpPr>
          <p:nvPr/>
        </p:nvCxnSpPr>
        <p:spPr bwMode="auto">
          <a:xfrm>
            <a:off x="6473639" y="1205761"/>
            <a:ext cx="187209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/>
            <a:tailEnd/>
          </a:ln>
        </p:spPr>
      </p:cxnSp>
      <p:grpSp>
        <p:nvGrpSpPr>
          <p:cNvPr id="78" name="Groupe 77"/>
          <p:cNvGrpSpPr/>
          <p:nvPr/>
        </p:nvGrpSpPr>
        <p:grpSpPr>
          <a:xfrm>
            <a:off x="6319301" y="4909771"/>
            <a:ext cx="1276415" cy="1376327"/>
            <a:chOff x="3161616" y="3253292"/>
            <a:chExt cx="1267262" cy="1421664"/>
          </a:xfrm>
        </p:grpSpPr>
        <p:pic>
          <p:nvPicPr>
            <p:cNvPr id="79" name="Picture 20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4105978"/>
              <a:ext cx="1267262" cy="568978"/>
            </a:xfrm>
            <a:prstGeom prst="rect">
              <a:avLst/>
            </a:prstGeom>
            <a:noFill/>
          </p:spPr>
        </p:pic>
        <p:pic>
          <p:nvPicPr>
            <p:cNvPr id="80" name="Picture 20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3253292"/>
              <a:ext cx="1267262" cy="882394"/>
            </a:xfrm>
            <a:prstGeom prst="rect">
              <a:avLst/>
            </a:prstGeom>
            <a:noFill/>
          </p:spPr>
        </p:pic>
      </p:grpSp>
      <p:pic>
        <p:nvPicPr>
          <p:cNvPr id="81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624" y="4909771"/>
            <a:ext cx="1274323" cy="854254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88" name="Connecteur droit 4"/>
          <p:cNvCxnSpPr>
            <a:cxnSpLocks noChangeShapeType="1"/>
          </p:cNvCxnSpPr>
          <p:nvPr/>
        </p:nvCxnSpPr>
        <p:spPr bwMode="auto">
          <a:xfrm flipV="1">
            <a:off x="7160046" y="4739668"/>
            <a:ext cx="0" cy="234328"/>
          </a:xfrm>
          <a:prstGeom prst="line">
            <a:avLst/>
          </a:prstGeom>
          <a:noFill/>
          <a:ln w="127000" algn="ctr">
            <a:solidFill>
              <a:schemeClr val="tx2">
                <a:lumMod val="75000"/>
              </a:schemeClr>
            </a:solidFill>
            <a:round/>
            <a:headEnd/>
            <a:tailEnd type="none"/>
          </a:ln>
        </p:spPr>
      </p:cxnSp>
      <p:grpSp>
        <p:nvGrpSpPr>
          <p:cNvPr id="2057" name="Groupe 2056"/>
          <p:cNvGrpSpPr/>
          <p:nvPr/>
        </p:nvGrpSpPr>
        <p:grpSpPr>
          <a:xfrm>
            <a:off x="6175072" y="1704659"/>
            <a:ext cx="585043" cy="423990"/>
            <a:chOff x="6175072" y="1704659"/>
            <a:chExt cx="585043" cy="423990"/>
          </a:xfrm>
        </p:grpSpPr>
        <p:sp>
          <p:nvSpPr>
            <p:cNvPr id="90" name="Rectangle 2"/>
            <p:cNvSpPr>
              <a:spLocks noChangeArrowheads="1"/>
            </p:cNvSpPr>
            <p:nvPr/>
          </p:nvSpPr>
          <p:spPr bwMode="auto">
            <a:xfrm>
              <a:off x="6175072" y="1704659"/>
              <a:ext cx="584200" cy="4239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91" name="Rectangle 1"/>
            <p:cNvSpPr>
              <a:spLocks noChangeArrowheads="1"/>
            </p:cNvSpPr>
            <p:nvPr/>
          </p:nvSpPr>
          <p:spPr bwMode="auto">
            <a:xfrm>
              <a:off x="6175915" y="1900211"/>
              <a:ext cx="584200" cy="228438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101" name="Ellipse 100"/>
          <p:cNvSpPr/>
          <p:nvPr/>
        </p:nvSpPr>
        <p:spPr>
          <a:xfrm>
            <a:off x="6415118" y="2768842"/>
            <a:ext cx="109728" cy="10972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802179" y="2581659"/>
            <a:ext cx="57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~</a:t>
            </a:r>
            <a:r>
              <a:rPr lang="fr-FR" i="1" dirty="0" err="1" smtClean="0"/>
              <a:t>T</a:t>
            </a:r>
            <a:r>
              <a:rPr lang="fr-FR" i="1" baseline="-25000" dirty="0" err="1" smtClean="0"/>
              <a:t>sat</a:t>
            </a:r>
            <a:endParaRPr lang="fr-FR" i="1" baseline="-25000" dirty="0"/>
          </a:p>
        </p:txBody>
      </p:sp>
      <p:sp>
        <p:nvSpPr>
          <p:cNvPr id="103" name="Rectangle 102"/>
          <p:cNvSpPr/>
          <p:nvPr/>
        </p:nvSpPr>
        <p:spPr>
          <a:xfrm>
            <a:off x="7875037" y="796312"/>
            <a:ext cx="86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 smtClean="0"/>
              <a:t>T</a:t>
            </a:r>
            <a:r>
              <a:rPr lang="fr-FR" i="1" baseline="-25000" dirty="0" err="1" smtClean="0"/>
              <a:t>sat</a:t>
            </a:r>
            <a:r>
              <a:rPr lang="fr-FR" i="1" baseline="-25000" dirty="0" smtClean="0"/>
              <a:t>,</a:t>
            </a:r>
            <a:r>
              <a:rPr lang="fr-FR" i="1" dirty="0" smtClean="0"/>
              <a:t> </a:t>
            </a:r>
            <a:r>
              <a:rPr lang="fr-FR" i="1" dirty="0" err="1" smtClean="0"/>
              <a:t>P</a:t>
            </a:r>
            <a:r>
              <a:rPr lang="fr-FR" i="1" baseline="-25000" dirty="0" err="1" smtClean="0"/>
              <a:t>sat</a:t>
            </a:r>
            <a:endParaRPr lang="fr-FR" i="1" baseline="-25000" dirty="0"/>
          </a:p>
        </p:txBody>
      </p:sp>
      <p:sp>
        <p:nvSpPr>
          <p:cNvPr id="108" name="Rectangle 107"/>
          <p:cNvSpPr/>
          <p:nvPr/>
        </p:nvSpPr>
        <p:spPr>
          <a:xfrm>
            <a:off x="5868410" y="1340768"/>
            <a:ext cx="105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~</a:t>
            </a:r>
            <a:r>
              <a:rPr lang="fr-FR" i="1" dirty="0" err="1" smtClean="0"/>
              <a:t>P</a:t>
            </a:r>
            <a:r>
              <a:rPr lang="fr-FR" i="1" baseline="-25000" dirty="0" err="1" smtClean="0"/>
              <a:t>sat</a:t>
            </a:r>
            <a:r>
              <a:rPr lang="fr-FR" i="1" dirty="0" smtClean="0"/>
              <a:t>,  </a:t>
            </a:r>
            <a:r>
              <a:rPr lang="fr-FR" i="1" dirty="0" err="1" smtClean="0"/>
              <a:t>T</a:t>
            </a:r>
            <a:r>
              <a:rPr lang="fr-FR" i="1" baseline="-25000" dirty="0" err="1" smtClean="0"/>
              <a:t>sat</a:t>
            </a:r>
            <a:endParaRPr lang="fr-FR" i="1" baseline="-25000" dirty="0"/>
          </a:p>
        </p:txBody>
      </p:sp>
      <p:cxnSp>
        <p:nvCxnSpPr>
          <p:cNvPr id="109" name="Connecteur droit 4"/>
          <p:cNvCxnSpPr>
            <a:cxnSpLocks noChangeShapeType="1"/>
          </p:cNvCxnSpPr>
          <p:nvPr/>
        </p:nvCxnSpPr>
        <p:spPr bwMode="auto">
          <a:xfrm>
            <a:off x="5148064" y="1750704"/>
            <a:ext cx="1007994" cy="0"/>
          </a:xfrm>
          <a:prstGeom prst="line">
            <a:avLst/>
          </a:prstGeom>
          <a:noFill/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 type="none"/>
            <a:tailEnd/>
          </a:ln>
        </p:spPr>
      </p:cxnSp>
      <p:cxnSp>
        <p:nvCxnSpPr>
          <p:cNvPr id="111" name="Connecteur droit 4"/>
          <p:cNvCxnSpPr>
            <a:cxnSpLocks noChangeShapeType="1"/>
          </p:cNvCxnSpPr>
          <p:nvPr/>
        </p:nvCxnSpPr>
        <p:spPr bwMode="auto">
          <a:xfrm>
            <a:off x="5158215" y="1750704"/>
            <a:ext cx="0" cy="3984561"/>
          </a:xfrm>
          <a:prstGeom prst="line">
            <a:avLst/>
          </a:prstGeom>
          <a:noFill/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 type="none"/>
            <a:tailEnd/>
          </a:ln>
        </p:spPr>
      </p:cxnSp>
      <p:cxnSp>
        <p:nvCxnSpPr>
          <p:cNvPr id="113" name="Connecteur droit 4"/>
          <p:cNvCxnSpPr>
            <a:cxnSpLocks noChangeShapeType="1"/>
          </p:cNvCxnSpPr>
          <p:nvPr/>
        </p:nvCxnSpPr>
        <p:spPr bwMode="auto">
          <a:xfrm>
            <a:off x="5148064" y="5725594"/>
            <a:ext cx="1809445" cy="19002"/>
          </a:xfrm>
          <a:prstGeom prst="line">
            <a:avLst/>
          </a:prstGeom>
          <a:noFill/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 type="none"/>
            <a:tailEnd/>
          </a:ln>
        </p:spPr>
      </p:cxnSp>
      <p:cxnSp>
        <p:nvCxnSpPr>
          <p:cNvPr id="118" name="Connecteur droit 4"/>
          <p:cNvCxnSpPr>
            <a:cxnSpLocks noChangeShapeType="1"/>
          </p:cNvCxnSpPr>
          <p:nvPr/>
        </p:nvCxnSpPr>
        <p:spPr bwMode="auto">
          <a:xfrm>
            <a:off x="7217720" y="6002626"/>
            <a:ext cx="1109183" cy="0"/>
          </a:xfrm>
          <a:prstGeom prst="line">
            <a:avLst/>
          </a:prstGeom>
          <a:noFill/>
          <a:ln w="25400" algn="ctr">
            <a:solidFill>
              <a:schemeClr val="accent2">
                <a:lumMod val="60000"/>
                <a:lumOff val="40000"/>
              </a:schemeClr>
            </a:solidFill>
            <a:round/>
            <a:headEnd type="none"/>
            <a:tailEnd type="triangle"/>
          </a:ln>
        </p:spPr>
      </p:cxnSp>
      <p:sp>
        <p:nvSpPr>
          <p:cNvPr id="2066" name="Rectangle 2065"/>
          <p:cNvSpPr/>
          <p:nvPr/>
        </p:nvSpPr>
        <p:spPr>
          <a:xfrm>
            <a:off x="8083848" y="5627886"/>
            <a:ext cx="66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~</a:t>
            </a:r>
            <a:r>
              <a:rPr lang="fr-FR" i="1" dirty="0" err="1" smtClean="0"/>
              <a:t>P</a:t>
            </a:r>
            <a:r>
              <a:rPr lang="fr-FR" i="1" baseline="-25000" dirty="0" err="1" smtClean="0"/>
              <a:t>atm</a:t>
            </a:r>
            <a:endParaRPr lang="fr-FR" dirty="0"/>
          </a:p>
        </p:txBody>
      </p:sp>
      <p:grpSp>
        <p:nvGrpSpPr>
          <p:cNvPr id="2068" name="Groupe 2067"/>
          <p:cNvGrpSpPr/>
          <p:nvPr/>
        </p:nvGrpSpPr>
        <p:grpSpPr>
          <a:xfrm>
            <a:off x="4955449" y="5254662"/>
            <a:ext cx="696612" cy="696612"/>
            <a:chOff x="5014643" y="5480315"/>
            <a:chExt cx="696612" cy="696612"/>
          </a:xfrm>
        </p:grpSpPr>
        <p:cxnSp>
          <p:nvCxnSpPr>
            <p:cNvPr id="121" name="Connecteur droit 4"/>
            <p:cNvCxnSpPr>
              <a:cxnSpLocks noChangeShapeType="1"/>
            </p:cNvCxnSpPr>
            <p:nvPr/>
          </p:nvCxnSpPr>
          <p:spPr bwMode="auto">
            <a:xfrm>
              <a:off x="5014643" y="6162342"/>
              <a:ext cx="696612" cy="731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/>
              <a:tailEnd type="triangle"/>
            </a:ln>
          </p:spPr>
        </p:cxnSp>
        <p:cxnSp>
          <p:nvCxnSpPr>
            <p:cNvPr id="122" name="Connecteur droit 4"/>
            <p:cNvCxnSpPr>
              <a:cxnSpLocks noChangeShapeType="1"/>
            </p:cNvCxnSpPr>
            <p:nvPr/>
          </p:nvCxnSpPr>
          <p:spPr bwMode="auto">
            <a:xfrm rot="5400000" flipH="1" flipV="1">
              <a:off x="4682038" y="5824963"/>
              <a:ext cx="696612" cy="731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/>
              <a:tailEnd type="triangle"/>
            </a:ln>
          </p:spPr>
        </p:cxnSp>
      </p:grpSp>
      <p:sp>
        <p:nvSpPr>
          <p:cNvPr id="2067" name="Rectangle 2066"/>
          <p:cNvSpPr/>
          <p:nvPr/>
        </p:nvSpPr>
        <p:spPr>
          <a:xfrm>
            <a:off x="4139952" y="5925917"/>
            <a:ext cx="2078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smtClean="0"/>
              <a:t>Δ</a:t>
            </a:r>
            <a:r>
              <a:rPr lang="fr-FR" sz="1600" i="1" dirty="0" smtClean="0"/>
              <a:t>P=P</a:t>
            </a:r>
            <a:r>
              <a:rPr lang="fr-FR" sz="1600" i="1" baseline="-25000" dirty="0" smtClean="0"/>
              <a:t>sat</a:t>
            </a:r>
            <a:r>
              <a:rPr lang="fr-FR" sz="1600" i="1" dirty="0" smtClean="0"/>
              <a:t>-P</a:t>
            </a:r>
            <a:r>
              <a:rPr lang="fr-FR" sz="1600" i="1" baseline="-25000" dirty="0" smtClean="0"/>
              <a:t>atm</a:t>
            </a:r>
            <a:r>
              <a:rPr lang="fr-FR" sz="1600" i="1" dirty="0" smtClean="0"/>
              <a:t>~100 mbar</a:t>
            </a:r>
            <a:endParaRPr lang="fr-FR" sz="1600" dirty="0"/>
          </a:p>
        </p:txBody>
      </p:sp>
      <p:sp>
        <p:nvSpPr>
          <p:cNvPr id="125" name="Rectangle 124"/>
          <p:cNvSpPr/>
          <p:nvPr/>
        </p:nvSpPr>
        <p:spPr>
          <a:xfrm>
            <a:off x="-108520" y="6165304"/>
            <a:ext cx="6018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*Tests of coupler </a:t>
            </a:r>
            <a:r>
              <a:rPr lang="fr-FR" sz="1400" dirty="0" err="1" smtClean="0"/>
              <a:t>cooling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She</a:t>
            </a:r>
            <a:r>
              <a:rPr lang="fr-FR" sz="1400" dirty="0" smtClean="0"/>
              <a:t> are </a:t>
            </a:r>
            <a:r>
              <a:rPr lang="fr-FR" sz="1400" dirty="0" err="1" smtClean="0"/>
              <a:t>performed</a:t>
            </a:r>
            <a:r>
              <a:rPr lang="fr-FR" sz="1400" dirty="0" smtClean="0"/>
              <a:t> in HNOOS </a:t>
            </a:r>
            <a:r>
              <a:rPr lang="fr-FR" sz="1400" dirty="0" err="1" smtClean="0"/>
              <a:t>at</a:t>
            </a:r>
            <a:r>
              <a:rPr lang="fr-FR" sz="1400" dirty="0" smtClean="0"/>
              <a:t> UU, </a:t>
            </a:r>
            <a:r>
              <a:rPr lang="fr-FR" sz="1400" dirty="0" err="1" smtClean="0"/>
              <a:t>see</a:t>
            </a:r>
            <a:r>
              <a:rPr lang="fr-FR" sz="1400" dirty="0" smtClean="0"/>
              <a:t> H. </a:t>
            </a:r>
            <a:r>
              <a:rPr lang="fr-FR" sz="1400" dirty="0" err="1" smtClean="0"/>
              <a:t>Li’s</a:t>
            </a:r>
            <a:r>
              <a:rPr lang="fr-FR" sz="1400" dirty="0" smtClean="0"/>
              <a:t> talk</a:t>
            </a:r>
            <a:endParaRPr lang="fr-FR" sz="1400" dirty="0"/>
          </a:p>
        </p:txBody>
      </p:sp>
      <p:grpSp>
        <p:nvGrpSpPr>
          <p:cNvPr id="2079" name="Groupe 2078"/>
          <p:cNvGrpSpPr/>
          <p:nvPr/>
        </p:nvGrpSpPr>
        <p:grpSpPr>
          <a:xfrm>
            <a:off x="7242052" y="5617255"/>
            <a:ext cx="1712392" cy="822731"/>
            <a:chOff x="7242052" y="5617255"/>
            <a:chExt cx="1712392" cy="822731"/>
          </a:xfrm>
        </p:grpSpPr>
        <p:grpSp>
          <p:nvGrpSpPr>
            <p:cNvPr id="2070" name="Groupe 2069"/>
            <p:cNvGrpSpPr/>
            <p:nvPr/>
          </p:nvGrpSpPr>
          <p:grpSpPr>
            <a:xfrm rot="16200000" flipH="1">
              <a:off x="7471313" y="5703466"/>
              <a:ext cx="516269" cy="623870"/>
              <a:chOff x="8450939" y="5794916"/>
              <a:chExt cx="516269" cy="623870"/>
            </a:xfrm>
          </p:grpSpPr>
          <p:grpSp>
            <p:nvGrpSpPr>
              <p:cNvPr id="127" name="Groupe 126"/>
              <p:cNvGrpSpPr>
                <a:grpSpLocks noChangeAspect="1"/>
              </p:cNvGrpSpPr>
              <p:nvPr/>
            </p:nvGrpSpPr>
            <p:grpSpPr>
              <a:xfrm>
                <a:off x="8450939" y="5794916"/>
                <a:ext cx="516269" cy="270000"/>
                <a:chOff x="2108974" y="2340645"/>
                <a:chExt cx="1748433" cy="914400"/>
              </a:xfrm>
            </p:grpSpPr>
            <p:sp>
              <p:nvSpPr>
                <p:cNvPr id="128" name="Ellipse 127"/>
                <p:cNvSpPr>
                  <a:spLocks noChangeAspect="1"/>
                </p:cNvSpPr>
                <p:nvPr/>
              </p:nvSpPr>
              <p:spPr>
                <a:xfrm>
                  <a:off x="2520702" y="2340645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9" name="Arc 128"/>
                <p:cNvSpPr>
                  <a:spLocks noChangeAspect="1"/>
                </p:cNvSpPr>
                <p:nvPr/>
              </p:nvSpPr>
              <p:spPr>
                <a:xfrm rot="5400000">
                  <a:off x="2072930" y="2417290"/>
                  <a:ext cx="792088" cy="720000"/>
                </a:xfrm>
                <a:prstGeom prst="arc">
                  <a:avLst>
                    <a:gd name="adj1" fmla="val 12902772"/>
                    <a:gd name="adj2" fmla="val 19763291"/>
                  </a:avLst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Arc 129"/>
                <p:cNvSpPr>
                  <a:spLocks noChangeAspect="1"/>
                </p:cNvSpPr>
                <p:nvPr/>
              </p:nvSpPr>
              <p:spPr>
                <a:xfrm rot="16200000" flipH="1">
                  <a:off x="3101402" y="2417290"/>
                  <a:ext cx="792009" cy="720000"/>
                </a:xfrm>
                <a:prstGeom prst="arc">
                  <a:avLst>
                    <a:gd name="adj1" fmla="val 12902772"/>
                    <a:gd name="adj2" fmla="val 19763291"/>
                  </a:avLst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1" name="Groupe 535"/>
              <p:cNvGrpSpPr/>
              <p:nvPr/>
            </p:nvGrpSpPr>
            <p:grpSpPr>
              <a:xfrm>
                <a:off x="8530697" y="6249316"/>
                <a:ext cx="230277" cy="169470"/>
                <a:chOff x="4672010" y="9186882"/>
                <a:chExt cx="102871" cy="71438"/>
              </a:xfrm>
              <a:solidFill>
                <a:schemeClr val="bg1"/>
              </a:solidFill>
            </p:grpSpPr>
            <p:grpSp>
              <p:nvGrpSpPr>
                <p:cNvPr id="132" name="Groupe 859"/>
                <p:cNvGrpSpPr/>
                <p:nvPr/>
              </p:nvGrpSpPr>
              <p:grpSpPr>
                <a:xfrm flipH="1">
                  <a:off x="4729162" y="9186882"/>
                  <a:ext cx="45719" cy="71438"/>
                  <a:chOff x="4876365" y="9686948"/>
                  <a:chExt cx="62784" cy="142876"/>
                </a:xfrm>
                <a:grpFill/>
              </p:grpSpPr>
              <p:sp>
                <p:nvSpPr>
                  <p:cNvPr id="135" name="Triangle isocèle 134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4876365" y="9686948"/>
                    <a:ext cx="62784" cy="71438"/>
                  </a:xfrm>
                  <a:prstGeom prst="triangle">
                    <a:avLst/>
                  </a:prstGeom>
                  <a:grpFill/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400"/>
                  </a:p>
                </p:txBody>
              </p:sp>
              <p:sp>
                <p:nvSpPr>
                  <p:cNvPr id="136" name="Triangle isocèle 135"/>
                  <p:cNvSpPr>
                    <a:spLocks noChangeAspect="1"/>
                  </p:cNvSpPr>
                  <p:nvPr/>
                </p:nvSpPr>
                <p:spPr>
                  <a:xfrm rot="10800000" flipH="1" flipV="1">
                    <a:off x="4876365" y="9758386"/>
                    <a:ext cx="62784" cy="71438"/>
                  </a:xfrm>
                  <a:prstGeom prst="triangle">
                    <a:avLst/>
                  </a:prstGeom>
                  <a:grpFill/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400"/>
                  </a:p>
                </p:txBody>
              </p:sp>
            </p:grpSp>
            <p:sp>
              <p:nvSpPr>
                <p:cNvPr id="133" name="Corde 132"/>
                <p:cNvSpPr>
                  <a:spLocks/>
                </p:cNvSpPr>
                <p:nvPr/>
              </p:nvSpPr>
              <p:spPr>
                <a:xfrm>
                  <a:off x="4672010" y="9194025"/>
                  <a:ext cx="36000" cy="57150"/>
                </a:xfrm>
                <a:prstGeom prst="chord">
                  <a:avLst>
                    <a:gd name="adj1" fmla="val 5359774"/>
                    <a:gd name="adj2" fmla="val 16200000"/>
                  </a:avLst>
                </a:prstGeom>
                <a:grpFill/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34" name="Connecteur droit 133"/>
                <p:cNvCxnSpPr>
                  <a:stCxn id="133" idx="2"/>
                  <a:endCxn id="135" idx="0"/>
                </p:cNvCxnSpPr>
                <p:nvPr/>
              </p:nvCxnSpPr>
              <p:spPr>
                <a:xfrm>
                  <a:off x="4690177" y="9222598"/>
                  <a:ext cx="61844" cy="3"/>
                </a:xfrm>
                <a:prstGeom prst="line">
                  <a:avLst/>
                </a:prstGeom>
                <a:grpFill/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6" name="Groupe 2075"/>
            <p:cNvGrpSpPr/>
            <p:nvPr/>
          </p:nvGrpSpPr>
          <p:grpSpPr>
            <a:xfrm>
              <a:off x="7551979" y="5617255"/>
              <a:ext cx="405082" cy="246311"/>
              <a:chOff x="7551979" y="5617255"/>
              <a:chExt cx="405082" cy="246311"/>
            </a:xfrm>
          </p:grpSpPr>
          <p:cxnSp>
            <p:nvCxnSpPr>
              <p:cNvPr id="2073" name="Connecteur droit 2072"/>
              <p:cNvCxnSpPr/>
              <p:nvPr/>
            </p:nvCxnSpPr>
            <p:spPr>
              <a:xfrm flipV="1">
                <a:off x="7552512" y="5627886"/>
                <a:ext cx="0" cy="23568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>
                <a:off x="7551979" y="5623153"/>
                <a:ext cx="404669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/>
              <p:nvPr/>
            </p:nvCxnSpPr>
            <p:spPr>
              <a:xfrm flipV="1">
                <a:off x="7957061" y="5617255"/>
                <a:ext cx="0" cy="23568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7" name="Rectangle 2076"/>
            <p:cNvSpPr/>
            <p:nvPr/>
          </p:nvSpPr>
          <p:spPr>
            <a:xfrm>
              <a:off x="7242052" y="6132209"/>
              <a:ext cx="17123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/>
                <a:t>Mass flow </a:t>
              </a:r>
              <a:r>
                <a:rPr lang="fr-FR" sz="1400" dirty="0" err="1" smtClean="0"/>
                <a:t>regulation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4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8" grpId="0"/>
      <p:bldP spid="2066" grpId="0"/>
      <p:bldP spid="2067" grpId="0"/>
      <p:bldP spid="1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Protype</a:t>
            </a:r>
            <a:r>
              <a:rPr lang="en-US" dirty="0"/>
              <a:t> and test valve box</a:t>
            </a:r>
          </a:p>
          <a:p>
            <a:pPr lvl="1"/>
            <a:r>
              <a:rPr lang="fr-FR" dirty="0" err="1" smtClean="0"/>
              <a:t>Over</a:t>
            </a:r>
            <a:r>
              <a:rPr lang="fr-FR" dirty="0" err="1"/>
              <a:t>vie</a:t>
            </a:r>
            <a:r>
              <a:rPr lang="fr-FR" dirty="0" err="1" smtClean="0"/>
              <a:t>w</a:t>
            </a:r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2050" name="Picture 2" descr="D:\IPNO\ESS\BV\SUIVIFAB\Photo-Fab\P102095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59832" y="1182496"/>
            <a:ext cx="2717502" cy="26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107504" y="1401950"/>
            <a:ext cx="2475724" cy="2540398"/>
            <a:chOff x="107504" y="1401950"/>
            <a:chExt cx="2475724" cy="2540398"/>
          </a:xfrm>
        </p:grpSpPr>
        <p:pic>
          <p:nvPicPr>
            <p:cNvPr id="5" name="Picture 3" descr="D:\AAA\hd8.pn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75" y="1401950"/>
              <a:ext cx="2063153" cy="2232248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107504" y="3573016"/>
              <a:ext cx="16920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Phase </a:t>
              </a:r>
              <a:r>
                <a:rPr lang="fr-FR" dirty="0" err="1" smtClean="0"/>
                <a:t>separator</a:t>
              </a:r>
              <a:endParaRPr lang="fr-FR" dirty="0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 flipV="1">
              <a:off x="1020102" y="2780928"/>
              <a:ext cx="311538" cy="8640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e 2047"/>
          <p:cNvGrpSpPr/>
          <p:nvPr/>
        </p:nvGrpSpPr>
        <p:grpSpPr>
          <a:xfrm>
            <a:off x="2843808" y="3933057"/>
            <a:ext cx="3888432" cy="2590546"/>
            <a:chOff x="2843808" y="3933057"/>
            <a:chExt cx="3888432" cy="2590546"/>
          </a:xfrm>
        </p:grpSpPr>
        <p:pic>
          <p:nvPicPr>
            <p:cNvPr id="8" name="Picture 2" descr="D:\ESS\Boite a vannes\bav03-3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7744" y="3933057"/>
              <a:ext cx="2626424" cy="1944216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2843808" y="5877272"/>
              <a:ext cx="38884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/>
                <a:t>Horizontal headers </a:t>
              </a:r>
              <a:r>
                <a:rPr lang="fr-FR" dirty="0" err="1" smtClean="0"/>
                <a:t>integrated</a:t>
              </a:r>
              <a:r>
                <a:rPr lang="fr-FR" dirty="0" smtClean="0"/>
                <a:t> to explore future </a:t>
              </a:r>
              <a:r>
                <a:rPr lang="fr-FR" dirty="0" err="1" smtClean="0"/>
                <a:t>series</a:t>
              </a:r>
              <a:r>
                <a:rPr lang="fr-FR" dirty="0" smtClean="0"/>
                <a:t> VB </a:t>
              </a:r>
              <a:r>
                <a:rPr lang="fr-FR" dirty="0" err="1" smtClean="0"/>
                <a:t>assembly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5076056" y="4761148"/>
              <a:ext cx="311538" cy="12019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e 2048"/>
          <p:cNvGrpSpPr/>
          <p:nvPr/>
        </p:nvGrpSpPr>
        <p:grpSpPr>
          <a:xfrm>
            <a:off x="6300192" y="1844824"/>
            <a:ext cx="2789184" cy="4536504"/>
            <a:chOff x="6300192" y="1844824"/>
            <a:chExt cx="2789184" cy="4536504"/>
          </a:xfrm>
        </p:grpSpPr>
        <p:pic>
          <p:nvPicPr>
            <p:cNvPr id="9" name="Picture 3" descr="D:\IPNO\ESS\BV\SUIVIFAB\RECEPTION\RECEPTION\P1020957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 flipH="1">
              <a:off x="5426532" y="2718484"/>
              <a:ext cx="4536504" cy="278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092280" y="5354989"/>
              <a:ext cx="17279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Vapours</a:t>
              </a:r>
              <a:r>
                <a:rPr lang="fr-FR" dirty="0" smtClean="0"/>
                <a:t> </a:t>
              </a:r>
              <a:r>
                <a:rPr lang="fr-FR" dirty="0" err="1" smtClean="0"/>
                <a:t>exhaust</a:t>
              </a:r>
              <a:endParaRPr lang="fr-FR" dirty="0"/>
            </a:p>
          </p:txBody>
        </p:sp>
      </p:grpSp>
      <p:grpSp>
        <p:nvGrpSpPr>
          <p:cNvPr id="2051" name="Groupe 2050"/>
          <p:cNvGrpSpPr/>
          <p:nvPr/>
        </p:nvGrpSpPr>
        <p:grpSpPr>
          <a:xfrm>
            <a:off x="-18406" y="3971801"/>
            <a:ext cx="2945942" cy="2265511"/>
            <a:chOff x="-18406" y="3971801"/>
            <a:chExt cx="2945942" cy="2265511"/>
          </a:xfrm>
        </p:grpSpPr>
        <p:pic>
          <p:nvPicPr>
            <p:cNvPr id="7" name="Picture 2" descr="D:\ESS\Boite a vannes\bav03-4.pn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629" y="4316462"/>
              <a:ext cx="1833907" cy="1440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99776" y="3971801"/>
              <a:ext cx="13151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u="sng" dirty="0" err="1" smtClean="0"/>
                <a:t>Liquid</a:t>
              </a:r>
              <a:r>
                <a:rPr lang="fr-FR" u="sng" dirty="0" smtClean="0"/>
                <a:t> </a:t>
              </a:r>
              <a:r>
                <a:rPr lang="fr-FR" u="sng" dirty="0" err="1" smtClean="0"/>
                <a:t>inlets</a:t>
              </a:r>
              <a:endParaRPr lang="fr-FR" u="sng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86581" y="4200675"/>
              <a:ext cx="611560" cy="910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-7111" y="5652537"/>
              <a:ext cx="22028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/>
                <a:t>Or</a:t>
              </a:r>
            </a:p>
            <a:p>
              <a:r>
                <a:rPr lang="fr-FR" sz="1600" dirty="0" smtClean="0"/>
                <a:t>Uppsala </a:t>
              </a:r>
              <a:r>
                <a:rPr lang="fr-FR" sz="1600" dirty="0" err="1" smtClean="0"/>
                <a:t>cryogenic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infras</a:t>
              </a:r>
              <a:endParaRPr lang="fr-FR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8406" y="5013176"/>
              <a:ext cx="8510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/>
                <a:t>Dewars</a:t>
              </a:r>
              <a:r>
                <a:rPr lang="fr-FR" sz="1600" dirty="0"/>
                <a:t> </a:t>
              </a: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467544" y="4221088"/>
              <a:ext cx="10715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551651" y="4221088"/>
              <a:ext cx="0" cy="2880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953505" y="4229471"/>
              <a:ext cx="0" cy="17154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99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prototypes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76352" y="1034152"/>
            <a:ext cx="239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Delivered in Sept. 2016 (delay ~ 9 months)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25446" y="4077072"/>
            <a:ext cx="5461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9933"/>
                </a:solidFill>
                <a:sym typeface="Symbol"/>
              </a:rPr>
              <a:t>1</a:t>
            </a:r>
            <a:r>
              <a:rPr lang="en-US" baseline="30000" dirty="0" smtClean="0">
                <a:solidFill>
                  <a:srgbClr val="339933"/>
                </a:solidFill>
                <a:sym typeface="Symbol"/>
              </a:rPr>
              <a:t>st</a:t>
            </a:r>
            <a:r>
              <a:rPr lang="en-US" dirty="0" smtClean="0">
                <a:solidFill>
                  <a:srgbClr val="339933"/>
                </a:solidFill>
                <a:sym typeface="Symbol"/>
              </a:rPr>
              <a:t> cool-down and operation at 4 K in Oct. 2016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some minor problems detected but tests were OK: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Symbol"/>
              </a:rPr>
              <a:t>no thermoacoustic activities,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Symbol"/>
              </a:rPr>
              <a:t>C&amp;C (diagnostics and </a:t>
            </a:r>
            <a:r>
              <a:rPr lang="en-US" dirty="0" err="1" smtClean="0">
                <a:sym typeface="Symbol"/>
              </a:rPr>
              <a:t>LHe</a:t>
            </a:r>
            <a:r>
              <a:rPr lang="en-US" dirty="0" smtClean="0">
                <a:sym typeface="Symbol"/>
              </a:rPr>
              <a:t> regulations OK)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Symbol"/>
              </a:rPr>
              <a:t>n</a:t>
            </a:r>
            <a:r>
              <a:rPr lang="en-US" dirty="0" smtClean="0">
                <a:sym typeface="Symbol"/>
              </a:rPr>
              <a:t>o leak… 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Valve box was disassembled at IPNO and the minor problems corrected with the </a:t>
            </a:r>
            <a:r>
              <a:rPr lang="en-US" dirty="0" err="1" smtClean="0">
                <a:sym typeface="Symbol"/>
              </a:rPr>
              <a:t>manufactrer</a:t>
            </a:r>
            <a:r>
              <a:rPr lang="en-US" dirty="0" smtClean="0">
                <a:sym typeface="Symbol"/>
              </a:rPr>
              <a:t> (Oct. 2016)  </a:t>
            </a:r>
            <a:endParaRPr lang="fr-FR" dirty="0"/>
          </a:p>
        </p:txBody>
      </p:sp>
      <p:pic>
        <p:nvPicPr>
          <p:cNvPr id="8" name="Picture 4" descr="D:\ESS\Photo-montage-103\Septembre\P103001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337" y="1764003"/>
            <a:ext cx="22650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843808" y="1078553"/>
            <a:ext cx="4697825" cy="2854503"/>
            <a:chOff x="2843808" y="1078553"/>
            <a:chExt cx="4697825" cy="2854503"/>
          </a:xfrm>
        </p:grpSpPr>
        <p:pic>
          <p:nvPicPr>
            <p:cNvPr id="13" name="Picture 2" descr="D:\IPNO\ESS\BV\SUIVIFAB\RECEPTION\IPNO\20160929_094042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039" y="1382351"/>
              <a:ext cx="4534586" cy="2550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843808" y="1078553"/>
              <a:ext cx="46978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/>
                </a:rPr>
                <a:t>Installed </a:t>
              </a:r>
              <a:r>
                <a:rPr lang="en-US" dirty="0">
                  <a:sym typeface="Symbol"/>
                </a:rPr>
                <a:t>in </a:t>
              </a:r>
              <a:r>
                <a:rPr lang="en-US" dirty="0" err="1" smtClean="0">
                  <a:sym typeface="Symbol"/>
                </a:rPr>
                <a:t>Supratech</a:t>
              </a:r>
              <a:r>
                <a:rPr lang="en-US" dirty="0" smtClean="0">
                  <a:sym typeface="Symbol"/>
                </a:rPr>
                <a:t> platform (IPNO) Oct. 2016</a:t>
              </a:r>
              <a:endParaRPr lang="fr-FR" dirty="0"/>
            </a:p>
          </p:txBody>
        </p:sp>
      </p:grpSp>
      <p:pic>
        <p:nvPicPr>
          <p:cNvPr id="10" name="Picture 2" descr="D:\ESS\Photo-montage-103\Octobre\P10300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82" y="4400237"/>
            <a:ext cx="1447665" cy="19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ESS\Photo-montage-103\Octobre\P103007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0909" y="4867418"/>
            <a:ext cx="1318297" cy="14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7807923" y="5013176"/>
            <a:ext cx="695347" cy="697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8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The European Spallation Source (ESS) LINAC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CNRS CONTRIBUTION (CNRS/IN2P3/IPNO)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 MACHINE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671064" y="1223704"/>
            <a:ext cx="833120" cy="648072"/>
          </a:xfrm>
          <a:prstGeom prst="roundRect">
            <a:avLst/>
          </a:prstGeom>
          <a:noFill/>
          <a:ln w="50800">
            <a:solidFill>
              <a:srgbClr val="00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4" name="Groupe 1023"/>
          <p:cNvGrpSpPr/>
          <p:nvPr/>
        </p:nvGrpSpPr>
        <p:grpSpPr>
          <a:xfrm>
            <a:off x="35496" y="908720"/>
            <a:ext cx="8966328" cy="1443495"/>
            <a:chOff x="35496" y="1048000"/>
            <a:chExt cx="8966328" cy="1443495"/>
          </a:xfrm>
        </p:grpSpPr>
        <p:grpSp>
          <p:nvGrpSpPr>
            <p:cNvPr id="9" name="Groupe 8"/>
            <p:cNvGrpSpPr/>
            <p:nvPr/>
          </p:nvGrpSpPr>
          <p:grpSpPr>
            <a:xfrm>
              <a:off x="35496" y="1150820"/>
              <a:ext cx="8352928" cy="957542"/>
              <a:chOff x="251520" y="1150820"/>
              <a:chExt cx="8352928" cy="95754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150820"/>
                <a:ext cx="8352928" cy="95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Ellipse 7"/>
              <p:cNvSpPr>
                <a:spLocks noChangeAspect="1"/>
              </p:cNvSpPr>
              <p:nvPr/>
            </p:nvSpPr>
            <p:spPr>
              <a:xfrm>
                <a:off x="880924" y="153050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7789500" y="1048000"/>
              <a:ext cx="1212324" cy="1443495"/>
              <a:chOff x="7789500" y="1048000"/>
              <a:chExt cx="1212324" cy="1443495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 flipV="1">
                <a:off x="8388424" y="1340768"/>
                <a:ext cx="576064" cy="215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>
                <a:off x="8388424" y="1629591"/>
                <a:ext cx="6031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8388424" y="1701360"/>
                <a:ext cx="576064" cy="215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8396044" y="1048000"/>
                <a:ext cx="301588" cy="4063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7789500" y="1947312"/>
                <a:ext cx="1212324" cy="54418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>
                <a:spAutoFit/>
              </a:bodyPr>
              <a:lstStyle/>
              <a:p>
                <a:pPr algn="r"/>
                <a:r>
                  <a:rPr lang="fr-FR" sz="1100" dirty="0" err="1" smtClean="0"/>
                  <a:t>Moderated</a:t>
                </a:r>
                <a:r>
                  <a:rPr lang="fr-FR" sz="1100" dirty="0" smtClean="0"/>
                  <a:t> neutrons To </a:t>
                </a:r>
                <a:r>
                  <a:rPr lang="fr-FR" sz="1100" dirty="0" err="1" smtClean="0"/>
                  <a:t>experiments</a:t>
                </a:r>
                <a:r>
                  <a:rPr lang="fr-FR" sz="1100" dirty="0" smtClean="0"/>
                  <a:t> </a:t>
                </a:r>
                <a:r>
                  <a:rPr lang="fr-FR" sz="1100" dirty="0" err="1" smtClean="0"/>
                  <a:t>lines</a:t>
                </a:r>
                <a:endParaRPr lang="fr-FR" sz="1100" dirty="0"/>
              </a:p>
            </p:txBody>
          </p:sp>
        </p:grpSp>
      </p:grpSp>
      <p:grpSp>
        <p:nvGrpSpPr>
          <p:cNvPr id="3" name="Groupe 2"/>
          <p:cNvGrpSpPr/>
          <p:nvPr/>
        </p:nvGrpSpPr>
        <p:grpSpPr>
          <a:xfrm>
            <a:off x="58646" y="2059802"/>
            <a:ext cx="8329779" cy="424705"/>
            <a:chOff x="58646" y="2284215"/>
            <a:chExt cx="8329779" cy="424705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2573666"/>
              <a:ext cx="8280920" cy="13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58646" y="2284215"/>
              <a:ext cx="936104" cy="251795"/>
            </a:xfrm>
            <a:prstGeom prst="rect">
              <a:avLst/>
            </a:prstGeom>
            <a:noFill/>
          </p:spPr>
          <p:txBody>
            <a:bodyPr wrap="square" lIns="18000" tIns="18000" rIns="18000" bIns="18000" rtlCol="0">
              <a:spAutoFit/>
            </a:bodyPr>
            <a:lstStyle/>
            <a:p>
              <a:r>
                <a:rPr lang="fr-FR" sz="1400" b="1" u="sng" dirty="0" smtClean="0"/>
                <a:t>LENGTH:</a:t>
              </a:r>
              <a:endParaRPr lang="fr-FR" sz="1400" b="1" u="sng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827584" y="1932445"/>
            <a:ext cx="4248472" cy="369332"/>
            <a:chOff x="827584" y="2145283"/>
            <a:chExt cx="4248472" cy="369332"/>
          </a:xfrm>
        </p:grpSpPr>
        <p:cxnSp>
          <p:nvCxnSpPr>
            <p:cNvPr id="38" name="Connecteur droit avec flèche 37"/>
            <p:cNvCxnSpPr/>
            <p:nvPr/>
          </p:nvCxnSpPr>
          <p:spPr>
            <a:xfrm>
              <a:off x="827584" y="2437382"/>
              <a:ext cx="4248472" cy="0"/>
            </a:xfrm>
            <a:prstGeom prst="straightConnector1">
              <a:avLst/>
            </a:prstGeom>
            <a:ln w="22225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1845984" y="2145283"/>
              <a:ext cx="1967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+mj-lt"/>
                </a:rPr>
                <a:t>SRF LINAC: ~312 m</a:t>
              </a:r>
              <a:endParaRPr lang="fr-FR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41" name="Rectangle à coins arrondis 40"/>
          <p:cNvSpPr/>
          <p:nvPr/>
        </p:nvSpPr>
        <p:spPr>
          <a:xfrm>
            <a:off x="3593212" y="1196752"/>
            <a:ext cx="770384" cy="494990"/>
          </a:xfrm>
          <a:prstGeom prst="roundRect">
            <a:avLst/>
          </a:prstGeom>
          <a:noFill/>
          <a:ln w="50800">
            <a:solidFill>
              <a:srgbClr val="00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827584" y="2305834"/>
            <a:ext cx="770384" cy="247495"/>
          </a:xfrm>
          <a:prstGeom prst="roundRect">
            <a:avLst/>
          </a:prstGeom>
          <a:noFill/>
          <a:ln w="50800">
            <a:solidFill>
              <a:srgbClr val="00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1641374" y="2305834"/>
            <a:ext cx="3434681" cy="247495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4427984" y="1201655"/>
            <a:ext cx="1800200" cy="490087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2662509" y="3593200"/>
            <a:ext cx="3960440" cy="2777011"/>
            <a:chOff x="5004048" y="3532309"/>
            <a:chExt cx="3960440" cy="2777011"/>
          </a:xfrm>
        </p:grpSpPr>
        <p:pic>
          <p:nvPicPr>
            <p:cNvPr id="53" name="Picture 7" descr="Afficher l'image d'origin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465" y="4077072"/>
              <a:ext cx="946035" cy="40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5004048" y="3532309"/>
              <a:ext cx="3960440" cy="2777011"/>
              <a:chOff x="5004048" y="3532309"/>
              <a:chExt cx="3960440" cy="2777011"/>
            </a:xfrm>
          </p:grpSpPr>
          <p:pic>
            <p:nvPicPr>
              <p:cNvPr id="54" name="Image 2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4752" y="4143364"/>
                <a:ext cx="3684642" cy="2148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Rectangle à coins arrondis 47"/>
              <p:cNvSpPr/>
              <p:nvPr/>
            </p:nvSpPr>
            <p:spPr>
              <a:xfrm>
                <a:off x="5004048" y="3532309"/>
                <a:ext cx="3960440" cy="2777011"/>
              </a:xfrm>
              <a:prstGeom prst="roundRect">
                <a:avLst/>
              </a:prstGeom>
              <a:noFill/>
              <a:ln w="508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137163" y="3573016"/>
                <a:ext cx="36322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/>
                <a:r>
                  <a:rPr lang="en-GB" sz="1600" b="1" dirty="0" smtClean="0"/>
                  <a:t>Elliptical section </a:t>
                </a:r>
                <a:r>
                  <a:rPr lang="en-GB" sz="1600" dirty="0" smtClean="0"/>
                  <a:t>(~256 m):</a:t>
                </a:r>
              </a:p>
              <a:p>
                <a:pPr marL="174625" lvl="2" indent="-174625">
                  <a:buFontTx/>
                  <a:buChar char="-"/>
                </a:pPr>
                <a:r>
                  <a:rPr lang="en-GB" sz="1600" dirty="0"/>
                  <a:t>d</a:t>
                </a:r>
                <a:r>
                  <a:rPr lang="en-GB" sz="1600" dirty="0" smtClean="0"/>
                  <a:t>esign of the 30 cryomodules</a:t>
                </a:r>
              </a:p>
              <a:p>
                <a:pPr marL="0" lvl="2"/>
                <a:r>
                  <a:rPr lang="en-GB" sz="1600" dirty="0" smtClean="0"/>
                  <a:t>(collaboration with		) </a:t>
                </a: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569132" y="1035236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301254" y="2780928"/>
            <a:ext cx="8807250" cy="338554"/>
          </a:xfrm>
          <a:prstGeom prst="rect">
            <a:avLst/>
          </a:prstGeom>
        </p:spPr>
        <p:txBody>
          <a:bodyPr wrap="square" lIns="18000" rIns="18000">
            <a:spAutoFit/>
          </a:bodyPr>
          <a:lstStyle/>
          <a:p>
            <a:pPr marL="0" lvl="2"/>
            <a:r>
              <a:rPr lang="en-GB" sz="1600" b="1" u="sng" dirty="0" smtClean="0"/>
              <a:t>SRF cavity cooling: </a:t>
            </a:r>
            <a:r>
              <a:rPr lang="en-GB" sz="1600" dirty="0" smtClean="0"/>
              <a:t>2 K in </a:t>
            </a:r>
            <a:r>
              <a:rPr lang="en-GB" sz="1600" dirty="0"/>
              <a:t>saturated He </a:t>
            </a:r>
            <a:r>
              <a:rPr lang="en-GB" sz="1600" dirty="0" smtClean="0"/>
              <a:t>II bath (</a:t>
            </a:r>
            <a:r>
              <a:rPr lang="en-GB" sz="1600" dirty="0" smtClean="0">
                <a:sym typeface="Symbol"/>
              </a:rPr>
              <a:t> </a:t>
            </a:r>
            <a:r>
              <a:rPr lang="en-GB" sz="1600" dirty="0" smtClean="0"/>
              <a:t>simple techno.+ few energy stored + pressure control)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79512" y="3607707"/>
            <a:ext cx="2427297" cy="2773179"/>
            <a:chOff x="179512" y="3607707"/>
            <a:chExt cx="2427297" cy="2773179"/>
          </a:xfrm>
        </p:grpSpPr>
        <p:grpSp>
          <p:nvGrpSpPr>
            <p:cNvPr id="10" name="Groupe 9"/>
            <p:cNvGrpSpPr/>
            <p:nvPr/>
          </p:nvGrpSpPr>
          <p:grpSpPr>
            <a:xfrm>
              <a:off x="179512" y="3607707"/>
              <a:ext cx="2427297" cy="2773179"/>
              <a:chOff x="179512" y="3536141"/>
              <a:chExt cx="2427297" cy="2773179"/>
            </a:xfrm>
          </p:grpSpPr>
          <p:sp>
            <p:nvSpPr>
              <p:cNvPr id="45" name="Rectangle à coins arrondis 44"/>
              <p:cNvSpPr/>
              <p:nvPr/>
            </p:nvSpPr>
            <p:spPr>
              <a:xfrm>
                <a:off x="179512" y="3536141"/>
                <a:ext cx="2427297" cy="2773179"/>
              </a:xfrm>
              <a:prstGeom prst="roundRect">
                <a:avLst>
                  <a:gd name="adj" fmla="val 13380"/>
                </a:avLst>
              </a:prstGeom>
              <a:noFill/>
              <a:ln w="50800">
                <a:solidFill>
                  <a:srgbClr val="00CC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8271" y="4275241"/>
                <a:ext cx="239853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/>
                <a:r>
                  <a:rPr lang="en-GB" sz="1600" dirty="0" smtClean="0"/>
                  <a:t>Design, construction and installation of the </a:t>
                </a:r>
                <a:r>
                  <a:rPr lang="en-GB" sz="1600" b="1" dirty="0" smtClean="0"/>
                  <a:t>Spoke section</a:t>
                </a:r>
                <a:r>
                  <a:rPr lang="en-GB" sz="1600" dirty="0" smtClean="0"/>
                  <a:t> (~56 m) except warm Spoke units (focusing and diagnostics)</a:t>
                </a:r>
              </a:p>
              <a:p>
                <a:pPr marL="0" lvl="2"/>
                <a:endParaRPr lang="en-GB" sz="1600" dirty="0" smtClean="0"/>
              </a:p>
            </p:txBody>
          </p:sp>
        </p:grpSp>
        <p:pic>
          <p:nvPicPr>
            <p:cNvPr id="37" name="Picture 14" descr="C:\Users\reynet\Desktop\Ligne Spoke 2.pn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61" y="3685175"/>
              <a:ext cx="2160000" cy="52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Rectangle à coins arrondis 55"/>
          <p:cNvSpPr/>
          <p:nvPr/>
        </p:nvSpPr>
        <p:spPr>
          <a:xfrm>
            <a:off x="3527883" y="1087461"/>
            <a:ext cx="2899971" cy="696160"/>
          </a:xfrm>
          <a:prstGeom prst="roundRect">
            <a:avLst/>
          </a:prstGeom>
          <a:noFill/>
          <a:ln w="508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6674575" y="3632242"/>
            <a:ext cx="2433929" cy="2773179"/>
            <a:chOff x="6674575" y="3632242"/>
            <a:chExt cx="2433929" cy="2773179"/>
          </a:xfrm>
        </p:grpSpPr>
        <p:grpSp>
          <p:nvGrpSpPr>
            <p:cNvPr id="44" name="Groupe 43"/>
            <p:cNvGrpSpPr/>
            <p:nvPr/>
          </p:nvGrpSpPr>
          <p:grpSpPr>
            <a:xfrm>
              <a:off x="6674575" y="3632242"/>
              <a:ext cx="2433929" cy="2773179"/>
              <a:chOff x="179512" y="3536141"/>
              <a:chExt cx="2433929" cy="2773179"/>
            </a:xfrm>
          </p:grpSpPr>
          <p:sp>
            <p:nvSpPr>
              <p:cNvPr id="49" name="Rectangle à coins arrondis 48"/>
              <p:cNvSpPr/>
              <p:nvPr/>
            </p:nvSpPr>
            <p:spPr>
              <a:xfrm>
                <a:off x="179512" y="3536141"/>
                <a:ext cx="2327249" cy="2773179"/>
              </a:xfrm>
              <a:prstGeom prst="roundRect">
                <a:avLst>
                  <a:gd name="adj" fmla="val 13380"/>
                </a:avLst>
              </a:prstGeom>
              <a:noFill/>
              <a:ln w="50800"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77371" y="5232102"/>
                <a:ext cx="233607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/>
                <a:r>
                  <a:rPr lang="en-GB" sz="1600" dirty="0" smtClean="0"/>
                  <a:t>Design, construction and installation of the cryogenic C&amp;C system of </a:t>
                </a:r>
                <a:r>
                  <a:rPr lang="en-GB" sz="1600" dirty="0" err="1" smtClean="0"/>
                  <a:t>theLINAC</a:t>
                </a:r>
                <a:endParaRPr lang="en-GB" sz="1600" dirty="0" smtClean="0"/>
              </a:p>
            </p:txBody>
          </p:sp>
        </p:grpSp>
        <p:pic>
          <p:nvPicPr>
            <p:cNvPr id="1026" name="Picture 2" descr="D:\IPNO\ESS\BV\SUIVIFAB\Photo-Fab\P1020656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96268" y="3685175"/>
              <a:ext cx="700068" cy="171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7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  <p:bldP spid="50" grpId="0" animBg="1"/>
      <p:bldP spid="43" grpId="0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35" t="3649" r="23416" b="13429"/>
          <a:stretch/>
        </p:blipFill>
        <p:spPr bwMode="auto">
          <a:xfrm>
            <a:off x="5652120" y="980729"/>
            <a:ext cx="2189549" cy="156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prototypes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Crymodule</a:t>
            </a:r>
            <a:r>
              <a:rPr lang="en-GB" dirty="0" smtClean="0"/>
              <a:t> + Valve box test</a:t>
            </a:r>
          </a:p>
          <a:p>
            <a:pPr lvl="1"/>
            <a:r>
              <a:rPr lang="en-GB" dirty="0" smtClean="0"/>
              <a:t>2 mock-up cavities instead of 2 </a:t>
            </a:r>
            <a:r>
              <a:rPr lang="en-GB" dirty="0" err="1" smtClean="0"/>
              <a:t>db</a:t>
            </a:r>
            <a:r>
              <a:rPr lang="en-GB" dirty="0" smtClean="0"/>
              <a:t> Spoke cavities</a:t>
            </a:r>
          </a:p>
          <a:p>
            <a:pPr marL="355600" lvl="1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Context: </a:t>
            </a:r>
            <a:r>
              <a:rPr lang="en-GB" sz="1800" dirty="0">
                <a:solidFill>
                  <a:schemeClr val="tx1"/>
                </a:solidFill>
              </a:rPr>
              <a:t>UU test </a:t>
            </a:r>
            <a:r>
              <a:rPr lang="en-GB" sz="1800" dirty="0" smtClean="0">
                <a:solidFill>
                  <a:schemeClr val="tx1"/>
                </a:solidFill>
              </a:rPr>
              <a:t>plan and ESS (aggressive) schedule</a:t>
            </a:r>
          </a:p>
          <a:p>
            <a:pPr marL="355600" lvl="1" indent="0">
              <a:buNone/>
            </a:pPr>
            <a:r>
              <a:rPr lang="en-GB" dirty="0" smtClean="0"/>
              <a:t>     Goals: </a:t>
            </a:r>
          </a:p>
          <a:p>
            <a:pPr lvl="2"/>
            <a:r>
              <a:rPr lang="en-GB" dirty="0" smtClean="0"/>
              <a:t>Assembly/mechanics: test the cryostating tooling </a:t>
            </a:r>
          </a:p>
          <a:p>
            <a:pPr lvl="2"/>
            <a:r>
              <a:rPr lang="en-GB" dirty="0" smtClean="0"/>
              <a:t>Cryogenics:</a:t>
            </a:r>
          </a:p>
          <a:p>
            <a:pPr lvl="3"/>
            <a:r>
              <a:rPr lang="en-GB" dirty="0" err="1" smtClean="0"/>
              <a:t>Cryo</a:t>
            </a:r>
            <a:r>
              <a:rPr lang="en-GB" dirty="0" smtClean="0"/>
              <a:t> Tests: cool-down, He II production , C&amp;C (regulations…)</a:t>
            </a:r>
          </a:p>
          <a:p>
            <a:pPr lvl="3"/>
            <a:r>
              <a:rPr lang="en-GB" dirty="0" err="1" smtClean="0"/>
              <a:t>Cryo</a:t>
            </a:r>
            <a:r>
              <a:rPr lang="en-GB" dirty="0" smtClean="0"/>
              <a:t> measurements (heat loads, liquids consumption…) </a:t>
            </a:r>
          </a:p>
          <a:p>
            <a:pPr marL="1073150" lvl="3" indent="0">
              <a:buNone/>
            </a:pPr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Same </a:t>
            </a:r>
            <a:r>
              <a:rPr lang="en-GB" dirty="0" err="1" smtClean="0"/>
              <a:t>LHe</a:t>
            </a:r>
            <a:r>
              <a:rPr lang="en-GB" dirty="0" smtClean="0"/>
              <a:t> tank volume: 52 L</a:t>
            </a:r>
          </a:p>
          <a:p>
            <a:pPr marL="1073150" lvl="3" indent="0">
              <a:buNone/>
            </a:pPr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“Similar” geometry </a:t>
            </a:r>
          </a:p>
          <a:p>
            <a:pPr marL="1073150" lvl="3" indent="0">
              <a:buNone/>
            </a:pPr>
            <a:r>
              <a:rPr lang="en-GB" dirty="0" smtClean="0"/>
              <a:t>masses 2x 95 kg 304L instead of 2x (75 kg </a:t>
            </a:r>
            <a:r>
              <a:rPr lang="en-GB" dirty="0" err="1" smtClean="0"/>
              <a:t>Nb</a:t>
            </a:r>
            <a:r>
              <a:rPr lang="en-GB" dirty="0" smtClean="0"/>
              <a:t> + 40 kg  Ti) </a:t>
            </a:r>
          </a:p>
          <a:p>
            <a:pPr marL="1073150" lvl="3" indent="0">
              <a:buNone/>
            </a:pPr>
            <a:r>
              <a:rPr lang="en-GB" dirty="0" smtClean="0">
                <a:sym typeface="Symbol"/>
              </a:rPr>
              <a:t> 5% additional He consumption during cool-down</a:t>
            </a:r>
          </a:p>
          <a:p>
            <a:pPr lvl="2"/>
            <a:r>
              <a:rPr lang="en-GB" dirty="0" smtClean="0">
                <a:sym typeface="Symbol"/>
              </a:rPr>
              <a:t>RF package related activities:</a:t>
            </a:r>
          </a:p>
          <a:p>
            <a:pPr lvl="3"/>
            <a:r>
              <a:rPr lang="en-GB" dirty="0" smtClean="0">
                <a:sym typeface="Symbol"/>
              </a:rPr>
              <a:t>Measurement of the magnetic field inside the mock-up cavities </a:t>
            </a:r>
          </a:p>
          <a:p>
            <a:pPr marL="1073150" lvl="3" indent="0">
              <a:buNone/>
            </a:pPr>
            <a:r>
              <a:rPr lang="en-GB" dirty="0">
                <a:sym typeface="Symbol"/>
              </a:rPr>
              <a:t>a</a:t>
            </a:r>
            <a:r>
              <a:rPr lang="en-GB" dirty="0" smtClean="0">
                <a:sym typeface="Symbol"/>
              </a:rPr>
              <a:t>t room and </a:t>
            </a:r>
            <a:r>
              <a:rPr lang="en-GB" dirty="0" err="1" smtClean="0">
                <a:sym typeface="Symbol"/>
              </a:rPr>
              <a:t>cryo</a:t>
            </a:r>
            <a:r>
              <a:rPr lang="en-GB" dirty="0" smtClean="0">
                <a:sym typeface="Symbol"/>
              </a:rPr>
              <a:t> T° to evaluate the shielding properties </a:t>
            </a:r>
          </a:p>
          <a:p>
            <a:pPr lvl="3">
              <a:buFont typeface="Symbol" pitchFamily="18" charset="2"/>
              <a:buChar char="Þ"/>
            </a:pPr>
            <a:r>
              <a:rPr lang="en-GB" dirty="0">
                <a:sym typeface="Symbol"/>
              </a:rPr>
              <a:t>r</a:t>
            </a:r>
            <a:r>
              <a:rPr lang="en-GB" dirty="0" smtClean="0">
                <a:sym typeface="Symbol"/>
              </a:rPr>
              <a:t>eal magnetic shields </a:t>
            </a:r>
            <a:r>
              <a:rPr lang="en-GB" dirty="0">
                <a:sym typeface="Symbol"/>
              </a:rPr>
              <a:t>(double layer</a:t>
            </a:r>
            <a:r>
              <a:rPr lang="en-GB" dirty="0" smtClean="0">
                <a:sym typeface="Symbol"/>
              </a:rPr>
              <a:t>) </a:t>
            </a:r>
            <a:r>
              <a:rPr lang="fr-FR" dirty="0" err="1" smtClean="0">
                <a:sym typeface="Symbol"/>
              </a:rPr>
              <a:t>was</a:t>
            </a:r>
            <a:r>
              <a:rPr lang="fr-FR" dirty="0" smtClean="0">
                <a:sym typeface="Symbol"/>
              </a:rPr>
              <a:t> set on</a:t>
            </a:r>
            <a:endParaRPr lang="fr-FR" dirty="0">
              <a:sym typeface="Symbol"/>
            </a:endParaRPr>
          </a:p>
          <a:p>
            <a:pPr lvl="3">
              <a:buFont typeface="Symbol" pitchFamily="18" charset="2"/>
              <a:buChar char="Þ"/>
            </a:pPr>
            <a:r>
              <a:rPr lang="fr-FR" dirty="0" smtClean="0"/>
              <a:t>12x single axis </a:t>
            </a:r>
            <a:r>
              <a:rPr lang="fr-FR" dirty="0" err="1" smtClean="0"/>
              <a:t>fluxgate</a:t>
            </a:r>
            <a:r>
              <a:rPr lang="fr-FR" dirty="0" smtClean="0"/>
              <a:t> </a:t>
            </a:r>
            <a:r>
              <a:rPr lang="fr-FR" dirty="0" err="1" smtClean="0"/>
              <a:t>magnetometers</a:t>
            </a:r>
            <a:endParaRPr lang="fr-FR" dirty="0"/>
          </a:p>
          <a:p>
            <a:pPr marL="1073150" lvl="3" indent="0">
              <a:buNone/>
            </a:pPr>
            <a:r>
              <a:rPr lang="fr-FR" dirty="0" smtClean="0"/>
              <a:t>(</a:t>
            </a:r>
            <a:r>
              <a:rPr lang="fr-FR" dirty="0" err="1" smtClean="0"/>
              <a:t>several</a:t>
            </a:r>
            <a:r>
              <a:rPr lang="fr-FR" dirty="0" smtClean="0"/>
              <a:t> locations </a:t>
            </a:r>
            <a:r>
              <a:rPr lang="fr-FR" dirty="0" err="1" smtClean="0"/>
              <a:t>within</a:t>
            </a:r>
            <a:r>
              <a:rPr lang="fr-FR" dirty="0" smtClean="0"/>
              <a:t> the 2 </a:t>
            </a:r>
            <a:r>
              <a:rPr lang="fr-FR" dirty="0" err="1" smtClean="0"/>
              <a:t>mock</a:t>
            </a:r>
            <a:r>
              <a:rPr lang="fr-FR" dirty="0" smtClean="0"/>
              <a:t>-up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 marL="1073150" lvl="3" indent="0">
              <a:buNone/>
            </a:pPr>
            <a:r>
              <a:rPr lang="fr-FR" dirty="0" smtClean="0"/>
              <a:t>and </a:t>
            </a:r>
            <a:r>
              <a:rPr lang="fr-FR" dirty="0" err="1" smtClean="0"/>
              <a:t>tri-axial</a:t>
            </a:r>
            <a:r>
              <a:rPr lang="fr-FR" dirty="0" smtClean="0"/>
              <a:t> </a:t>
            </a:r>
            <a:r>
              <a:rPr lang="en-GB" dirty="0" smtClean="0">
                <a:sym typeface="Symbol"/>
              </a:rPr>
              <a:t> functions)</a:t>
            </a:r>
          </a:p>
          <a:p>
            <a:pPr lvl="3"/>
            <a:endParaRPr lang="en-GB" dirty="0" smtClean="0">
              <a:sym typeface="Symbol"/>
            </a:endParaRPr>
          </a:p>
          <a:p>
            <a:pPr lvl="2"/>
            <a:endParaRPr lang="en-GB" dirty="0">
              <a:sym typeface="Symbol"/>
            </a:endParaRPr>
          </a:p>
          <a:p>
            <a:endParaRPr lang="en-GB" dirty="0"/>
          </a:p>
        </p:txBody>
      </p:sp>
      <p:grpSp>
        <p:nvGrpSpPr>
          <p:cNvPr id="6" name="Groupe 5"/>
          <p:cNvGrpSpPr/>
          <p:nvPr/>
        </p:nvGrpSpPr>
        <p:grpSpPr>
          <a:xfrm>
            <a:off x="6411274" y="620688"/>
            <a:ext cx="2387945" cy="2324001"/>
            <a:chOff x="6427374" y="724645"/>
            <a:chExt cx="2387945" cy="2324001"/>
          </a:xfrm>
        </p:grpSpPr>
        <p:sp>
          <p:nvSpPr>
            <p:cNvPr id="8" name="ZoneTexte 7"/>
            <p:cNvSpPr txBox="1"/>
            <p:nvPr/>
          </p:nvSpPr>
          <p:spPr>
            <a:xfrm>
              <a:off x="7074683" y="724645"/>
              <a:ext cx="1035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0000FF"/>
                  </a:solidFill>
                </a:rPr>
                <a:t>Tank</a:t>
              </a:r>
              <a:endParaRPr lang="fr-FR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>
              <a:off x="6504308" y="949670"/>
              <a:ext cx="570376" cy="30617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6427374" y="2524845"/>
              <a:ext cx="1471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rgbClr val="0000FF"/>
                  </a:solidFill>
                </a:rPr>
                <a:t>Mock</a:t>
              </a:r>
              <a:r>
                <a:rPr lang="fr-FR" sz="1600" dirty="0" smtClean="0">
                  <a:solidFill>
                    <a:srgbClr val="0000FF"/>
                  </a:solidFill>
                </a:rPr>
                <a:t>-up </a:t>
              </a:r>
              <a:r>
                <a:rPr lang="fr-FR" sz="1600" dirty="0" err="1" smtClean="0">
                  <a:solidFill>
                    <a:srgbClr val="0000FF"/>
                  </a:solidFill>
                </a:rPr>
                <a:t>cavity</a:t>
              </a:r>
              <a:endParaRPr lang="fr-FR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6789496" y="2308822"/>
              <a:ext cx="1" cy="36003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7213649" y="917589"/>
              <a:ext cx="1601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C00000"/>
                  </a:solidFill>
                </a:rPr>
                <a:t>AISI 304 - 3mm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442306" y="2740869"/>
              <a:ext cx="1890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C00000"/>
                  </a:solidFill>
                </a:rPr>
                <a:t>AISI 304 - 3mm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175223" y="4996839"/>
            <a:ext cx="3861273" cy="1384489"/>
            <a:chOff x="5175223" y="4996839"/>
            <a:chExt cx="3861273" cy="13844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23" y="4996839"/>
              <a:ext cx="1800200" cy="1384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2458" y="5068416"/>
              <a:ext cx="2104038" cy="1096888"/>
            </a:xfrm>
            <a:prstGeom prst="rect">
              <a:avLst/>
            </a:prstGeom>
            <a:noFill/>
          </p:spPr>
        </p:pic>
      </p:grpSp>
      <p:pic>
        <p:nvPicPr>
          <p:cNvPr id="30" name="Picture 4" descr="D:\ESS\Photo-montage-103\juin\P10206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1124744"/>
            <a:ext cx="1386904" cy="11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6327870" y="3645024"/>
            <a:ext cx="2708626" cy="1081218"/>
            <a:chOff x="6327870" y="3645024"/>
            <a:chExt cx="2708626" cy="1081218"/>
          </a:xfrm>
        </p:grpSpPr>
        <p:pic>
          <p:nvPicPr>
            <p:cNvPr id="1027" name="Picture 3" descr="D:\IPNO\ESS\BV\SUIVIFAB\Photo-Fab\P1020763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7870" y="3646242"/>
              <a:ext cx="1385769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 bwMode="auto">
            <a:xfrm>
              <a:off x="7758274" y="3645024"/>
              <a:ext cx="1278222" cy="108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607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prototypes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Crymodule</a:t>
            </a:r>
            <a:r>
              <a:rPr lang="en-GB" dirty="0" smtClean="0"/>
              <a:t> test</a:t>
            </a:r>
          </a:p>
          <a:p>
            <a:pPr lvl="1"/>
            <a:r>
              <a:rPr lang="en-GB" dirty="0" smtClean="0"/>
              <a:t>Assembly of the cryomodule was </a:t>
            </a:r>
            <a:r>
              <a:rPr lang="en-US" dirty="0" smtClean="0"/>
              <a:t>done </a:t>
            </a:r>
            <a:r>
              <a:rPr lang="en-US" dirty="0"/>
              <a:t>at the end of October 2016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Cryogenic jumpers delivered in </a:t>
            </a:r>
          </a:p>
          <a:p>
            <a:pPr marL="355600" lvl="1" indent="0">
              <a:buNone/>
            </a:pPr>
            <a:r>
              <a:rPr lang="en-US" dirty="0" smtClean="0"/>
              <a:t>November 2016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 the set-up installed in the experimental </a:t>
            </a:r>
          </a:p>
          <a:p>
            <a:pPr marL="355600" lvl="1" indent="0">
              <a:buNone/>
            </a:pPr>
            <a:r>
              <a:rPr lang="en-US" dirty="0" smtClean="0"/>
              <a:t>test area in November 2016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355600" lvl="1" indent="0">
              <a:buNone/>
            </a:pPr>
            <a:r>
              <a:rPr lang="en-GB" dirty="0" smtClean="0"/>
              <a:t>     </a:t>
            </a:r>
            <a:endParaRPr lang="en-GB" dirty="0">
              <a:sym typeface="Symbol"/>
            </a:endParaRPr>
          </a:p>
          <a:p>
            <a:endParaRPr lang="en-GB" dirty="0"/>
          </a:p>
        </p:txBody>
      </p:sp>
      <p:pic>
        <p:nvPicPr>
          <p:cNvPr id="15" name="Picture 2" descr="D:\0_PROJETS\1_ESS\8_CRYOMODULE PROTOTYPE\ENCEINTE A VIDE\IMG_20161019_09415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47251"/>
            <a:ext cx="2743201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ansine\Downloads\IMG_20170321_1105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2201258"/>
            <a:ext cx="3728081" cy="391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jumpers</a:t>
            </a:r>
            <a:endParaRPr lang="fr-FR" dirty="0" smtClean="0"/>
          </a:p>
          <a:p>
            <a:pPr lvl="1"/>
            <a:r>
              <a:rPr lang="en-US" dirty="0">
                <a:sym typeface="Symbol"/>
              </a:rPr>
              <a:t>Connection of the </a:t>
            </a:r>
            <a:r>
              <a:rPr lang="en-US" dirty="0" smtClean="0">
                <a:sym typeface="Symbol"/>
              </a:rPr>
              <a:t>cryomodule to the valve box was performed and…</a:t>
            </a:r>
          </a:p>
          <a:p>
            <a:pPr marL="355600" lvl="1" indent="0">
              <a:buNone/>
            </a:pPr>
            <a:r>
              <a:rPr lang="en-US" dirty="0" smtClean="0">
                <a:sym typeface="Symbol"/>
              </a:rPr>
              <a:t>	troubles began !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51520" y="220486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Main technical cause: the cryogenic jumpers 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- delivered bellows (inside the jumpers and covered by MLI) were not corresponding to the design drawings</a:t>
            </a:r>
          </a:p>
          <a:p>
            <a:r>
              <a:rPr lang="en-US" dirty="0" smtClean="0">
                <a:sym typeface="Symbol"/>
              </a:rPr>
              <a:t>- cryogenic jumpers pressure test tools were not well sized 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dirty="0" smtClean="0">
                <a:sym typeface="Symbol"/>
              </a:rPr>
              <a:t>plastic deformation of bellows during pressure test (but no leak) 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dirty="0" smtClean="0">
                <a:sym typeface="Symbol"/>
              </a:rPr>
              <a:t>bellows damaged when cryogenic circuit were vacuum pumped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dirty="0" smtClean="0">
                <a:sym typeface="Symbol"/>
              </a:rPr>
              <a:t>Leaks </a:t>
            </a:r>
            <a:r>
              <a:rPr lang="en-US" dirty="0" err="1" smtClean="0">
                <a:sym typeface="Symbol"/>
              </a:rPr>
              <a:t>occured</a:t>
            </a:r>
            <a:r>
              <a:rPr lang="en-US" dirty="0" smtClean="0">
                <a:sym typeface="Symbol"/>
              </a:rPr>
              <a:t>: 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on the cryomodule side of the cryogenic jumper first 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then on the valve box side…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NB: context of the ESS schedule</a:t>
            </a:r>
          </a:p>
          <a:p>
            <a:r>
              <a:rPr lang="en-US" dirty="0" smtClean="0">
                <a:sym typeface="Symbol"/>
              </a:rPr>
              <a:t> Everything was done (and tried) to perform a </a:t>
            </a:r>
            <a:r>
              <a:rPr lang="en-US" dirty="0" err="1" smtClean="0">
                <a:sym typeface="Symbol"/>
              </a:rPr>
              <a:t>cryo</a:t>
            </a:r>
            <a:r>
              <a:rPr lang="en-US" dirty="0" smtClean="0">
                <a:sym typeface="Symbol"/>
              </a:rPr>
              <a:t> test ASAP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0706" y="3068960"/>
            <a:ext cx="2457797" cy="25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1733321"/>
            <a:ext cx="922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From end of Nov. 2016 to April 2017: solving problems and creating new problems to be solved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8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Consequences</a:t>
            </a:r>
            <a:endParaRPr lang="fr-FR" dirty="0" smtClean="0"/>
          </a:p>
          <a:p>
            <a:pPr lvl="1"/>
            <a:r>
              <a:rPr lang="en-US" dirty="0">
                <a:sym typeface="Symbol"/>
              </a:rPr>
              <a:t>Connection of the </a:t>
            </a:r>
            <a:r>
              <a:rPr lang="en-US" dirty="0" smtClean="0">
                <a:sym typeface="Symbol"/>
              </a:rPr>
              <a:t>cryomodule to the valve box and…</a:t>
            </a:r>
          </a:p>
          <a:p>
            <a:pPr marL="355600" lvl="1" indent="0">
              <a:buNone/>
            </a:pPr>
            <a:r>
              <a:rPr lang="en-US" dirty="0" smtClean="0">
                <a:sym typeface="Symbol"/>
              </a:rPr>
              <a:t>  	troubles began !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7504" y="2060848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/>
              </a:rPr>
              <a:t>Technical point of view:</a:t>
            </a:r>
          </a:p>
          <a:p>
            <a:pPr marL="285750" indent="-285750">
              <a:buFont typeface="Symbol"/>
              <a:buChar char="Þ"/>
            </a:pPr>
            <a:r>
              <a:rPr lang="en-US" dirty="0">
                <a:sym typeface="Symbol"/>
              </a:rPr>
              <a:t>VB jumper was repaired by the manufacturer</a:t>
            </a:r>
          </a:p>
          <a:p>
            <a:pPr marL="285750" indent="-285750">
              <a:buFont typeface="Symbol"/>
              <a:buChar char="Þ"/>
            </a:pPr>
            <a:r>
              <a:rPr lang="en-US" dirty="0">
                <a:sym typeface="Symbol"/>
              </a:rPr>
              <a:t>Meantime, some components of the CM jumper were changed and repaired at IPNO</a:t>
            </a:r>
          </a:p>
          <a:p>
            <a:r>
              <a:rPr lang="en-US" dirty="0">
                <a:sym typeface="Symbol"/>
              </a:rPr>
              <a:t>(with on-stock or used components)</a:t>
            </a:r>
          </a:p>
          <a:p>
            <a:r>
              <a:rPr lang="en-US" dirty="0" smtClean="0">
                <a:sym typeface="Symbol"/>
              </a:rPr>
              <a:t>    - VLP branch line was modified (DN40 inside a DN100 !)</a:t>
            </a:r>
          </a:p>
          <a:p>
            <a:r>
              <a:rPr lang="en-US" dirty="0" smtClean="0">
                <a:sym typeface="Symbol"/>
              </a:rPr>
              <a:t>    - Exhaust burst disk line </a:t>
            </a:r>
            <a:r>
              <a:rPr lang="en-US" dirty="0" err="1" smtClean="0">
                <a:sym typeface="Symbol"/>
              </a:rPr>
              <a:t>modifed</a:t>
            </a:r>
            <a:r>
              <a:rPr lang="en-US" dirty="0" smtClean="0">
                <a:sym typeface="Symbol"/>
              </a:rPr>
              <a:t>: DN100  DN40 (use of mock-up cavities so beam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vacuum loss incident is not considered) </a:t>
            </a:r>
          </a:p>
          <a:p>
            <a:endParaRPr lang="en-US" dirty="0">
              <a:sym typeface="Symbol"/>
            </a:endParaRPr>
          </a:p>
          <a:p>
            <a:r>
              <a:rPr lang="en-US" b="1" dirty="0" smtClean="0">
                <a:sym typeface="Symbol"/>
              </a:rPr>
              <a:t>Project point of view: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Diagnostics difficult to evaluate (e.g. information from/to the manufacturer) 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Fast decision to take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to the schedule context 	</a:t>
            </a: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seemingly good decisions can have unexpected (bad) consequences </a:t>
            </a:r>
          </a:p>
          <a:p>
            <a:r>
              <a:rPr lang="en-US" dirty="0" smtClean="0">
                <a:sym typeface="Symbol"/>
              </a:rPr>
              <a:t>e.g.: trying to repair the CM within the experimental area to save time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without the cryostating tooling + with cryogenic bellows not correctly designed/manufactured </a:t>
            </a:r>
          </a:p>
          <a:p>
            <a:r>
              <a:rPr lang="en-US" dirty="0" smtClean="0">
                <a:sym typeface="Symbol"/>
              </a:rPr>
              <a:t>   damaged the magnetic shield cooling circuit because of guided bellows…</a:t>
            </a:r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114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5184576" cy="5774986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Cryogenic</a:t>
            </a:r>
            <a:r>
              <a:rPr lang="fr-FR" dirty="0" smtClean="0"/>
              <a:t> tests</a:t>
            </a:r>
          </a:p>
          <a:p>
            <a:pPr lvl="1"/>
            <a:r>
              <a:rPr lang="fr-FR" dirty="0" err="1" smtClean="0"/>
              <a:t>Experimental</a:t>
            </a:r>
            <a:r>
              <a:rPr lang="fr-FR" dirty="0" smtClean="0"/>
              <a:t> configuration</a:t>
            </a:r>
          </a:p>
          <a:p>
            <a:pPr marL="355600" lvl="2" indent="0">
              <a:buNone/>
            </a:pPr>
            <a:r>
              <a:rPr lang="fr-FR" dirty="0" smtClean="0"/>
              <a:t>- March 2017: cryomodule and valve box </a:t>
            </a:r>
            <a:r>
              <a:rPr lang="fr-FR" dirty="0" err="1" smtClean="0"/>
              <a:t>connected</a:t>
            </a:r>
            <a:endParaRPr lang="fr-FR" dirty="0" smtClean="0"/>
          </a:p>
          <a:p>
            <a:pPr marL="641350" lvl="2" indent="-285750">
              <a:buFontTx/>
              <a:buChar char="-"/>
            </a:pPr>
            <a:r>
              <a:rPr lang="fr-FR" dirty="0" smtClean="0"/>
              <a:t>Configuration "not optimal" (the </a:t>
            </a:r>
            <a:r>
              <a:rPr lang="fr-FR" dirty="0" err="1" smtClean="0"/>
              <a:t>worst</a:t>
            </a:r>
            <a:r>
              <a:rPr lang="fr-FR" dirty="0" smtClean="0"/>
              <a:t> possible configuration for </a:t>
            </a:r>
            <a:r>
              <a:rPr lang="fr-FR" dirty="0" err="1" smtClean="0"/>
              <a:t>cryogenics</a:t>
            </a:r>
            <a:r>
              <a:rPr lang="fr-FR" dirty="0" smtClean="0"/>
              <a:t>?) as:</a:t>
            </a:r>
          </a:p>
          <a:p>
            <a:pPr marL="968375" lvl="3" indent="-158750">
              <a:buNone/>
            </a:pPr>
            <a:r>
              <a:rPr lang="fr-FR" dirty="0" smtClean="0"/>
              <a:t>. 3/4 of the 2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shields</a:t>
            </a:r>
            <a:r>
              <a:rPr lang="fr-FR" dirty="0" smtClean="0"/>
              <a:t> not </a:t>
            </a:r>
            <a:r>
              <a:rPr lang="fr-FR" dirty="0" err="1" smtClean="0"/>
              <a:t>cooled</a:t>
            </a:r>
            <a:endParaRPr lang="fr-FR" dirty="0" smtClean="0"/>
          </a:p>
          <a:p>
            <a:pPr marL="968375" lvl="3" indent="-158750">
              <a:buNone/>
            </a:pPr>
            <a:r>
              <a:rPr lang="fr-FR" dirty="0" smtClean="0"/>
              <a:t>. </a:t>
            </a:r>
            <a:r>
              <a:rPr lang="fr-FR" dirty="0" err="1" smtClean="0"/>
              <a:t>pumping</a:t>
            </a:r>
            <a:r>
              <a:rPr lang="fr-FR" dirty="0" smtClean="0"/>
              <a:t> line (VLP) </a:t>
            </a:r>
            <a:r>
              <a:rPr lang="fr-FR" dirty="0" err="1" smtClean="0"/>
              <a:t>modified</a:t>
            </a:r>
            <a:r>
              <a:rPr lang="fr-FR" dirty="0" smtClean="0"/>
              <a:t> </a:t>
            </a:r>
            <a:r>
              <a:rPr lang="fr-FR" dirty="0" err="1" smtClean="0"/>
              <a:t>inducing</a:t>
            </a:r>
            <a:r>
              <a:rPr lang="fr-FR" dirty="0" smtClean="0"/>
              <a:t> </a:t>
            </a:r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 + 0,3 W @ 2 K</a:t>
            </a:r>
            <a:endParaRPr lang="fr-FR" dirty="0" smtClean="0"/>
          </a:p>
          <a:p>
            <a:pPr marL="968375" lvl="3" indent="-158750">
              <a:buNone/>
            </a:pPr>
            <a:r>
              <a:rPr lang="fr-FR" dirty="0" smtClean="0"/>
              <a:t>. 1 </a:t>
            </a:r>
            <a:r>
              <a:rPr lang="fr-FR" dirty="0"/>
              <a:t>power coupler double-</a:t>
            </a:r>
            <a:r>
              <a:rPr lang="fr-FR" dirty="0" err="1"/>
              <a:t>wall</a:t>
            </a:r>
            <a:r>
              <a:rPr lang="fr-FR" dirty="0"/>
              <a:t> </a:t>
            </a:r>
            <a:r>
              <a:rPr lang="fr-FR" dirty="0" err="1"/>
              <a:t>installed</a:t>
            </a:r>
            <a:r>
              <a:rPr lang="fr-FR" dirty="0"/>
              <a:t> but not </a:t>
            </a:r>
            <a:r>
              <a:rPr lang="fr-FR" dirty="0" err="1" smtClean="0"/>
              <a:t>cooled</a:t>
            </a:r>
            <a:r>
              <a:rPr lang="fr-FR" dirty="0" smtClean="0"/>
              <a:t> (</a:t>
            </a:r>
            <a:r>
              <a:rPr lang="fr-FR" dirty="0" err="1" smtClean="0"/>
              <a:t>low</a:t>
            </a:r>
            <a:r>
              <a:rPr lang="fr-FR" dirty="0" smtClean="0"/>
              <a:t> pressure drop mass flow </a:t>
            </a:r>
            <a:r>
              <a:rPr lang="fr-FR" dirty="0" err="1" smtClean="0"/>
              <a:t>meter</a:t>
            </a:r>
            <a:r>
              <a:rPr lang="fr-FR" dirty="0" smtClean="0"/>
              <a:t> not </a:t>
            </a:r>
            <a:r>
              <a:rPr lang="fr-FR" dirty="0" err="1" smtClean="0"/>
              <a:t>procured</a:t>
            </a:r>
            <a:r>
              <a:rPr lang="fr-FR" dirty="0" smtClean="0"/>
              <a:t>)</a:t>
            </a:r>
            <a:r>
              <a:rPr lang="fr-FR" dirty="0">
                <a:sym typeface="Symbol"/>
              </a:rPr>
              <a:t>  + </a:t>
            </a:r>
            <a:r>
              <a:rPr lang="fr-FR" dirty="0" smtClean="0">
                <a:sym typeface="Symbol"/>
              </a:rPr>
              <a:t>18 </a:t>
            </a:r>
            <a:r>
              <a:rPr lang="fr-FR" dirty="0">
                <a:sym typeface="Symbol"/>
              </a:rPr>
              <a:t>W @ 2 </a:t>
            </a:r>
            <a:r>
              <a:rPr lang="fr-FR" dirty="0" smtClean="0">
                <a:sym typeface="Symbol"/>
              </a:rPr>
              <a:t>K</a:t>
            </a:r>
          </a:p>
          <a:p>
            <a:pPr marL="968375" lvl="3" indent="-158750">
              <a:buNone/>
            </a:pP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to </a:t>
            </a:r>
            <a:r>
              <a:rPr lang="fr-FR" dirty="0" err="1" smtClean="0">
                <a:sym typeface="Symbol"/>
              </a:rPr>
              <a:t>be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added</a:t>
            </a:r>
            <a:r>
              <a:rPr lang="fr-FR" dirty="0" smtClean="0">
                <a:sym typeface="Symbol"/>
              </a:rPr>
              <a:t> to the 9.5 W of </a:t>
            </a:r>
            <a:r>
              <a:rPr lang="fr-FR" dirty="0" err="1" smtClean="0">
                <a:sym typeface="Symbol"/>
              </a:rPr>
              <a:t>static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>
                <a:sym typeface="Symbol"/>
              </a:rPr>
              <a:t>heat</a:t>
            </a:r>
            <a:r>
              <a:rPr lang="fr-FR" dirty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loading</a:t>
            </a:r>
            <a:r>
              <a:rPr lang="fr-FR" dirty="0" smtClean="0">
                <a:sym typeface="Symbol"/>
              </a:rPr>
              <a:t> the 2 K bath.</a:t>
            </a:r>
          </a:p>
          <a:p>
            <a:pPr marL="968375" lvl="3" indent="-158750">
              <a:buNone/>
            </a:pPr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 1,35 g/s of </a:t>
            </a:r>
            <a:r>
              <a:rPr lang="fr-FR" dirty="0" err="1" smtClean="0">
                <a:sym typeface="Symbol"/>
              </a:rPr>
              <a:t>LHe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needed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at</a:t>
            </a:r>
            <a:r>
              <a:rPr lang="fr-FR" dirty="0" smtClean="0">
                <a:sym typeface="Symbol"/>
              </a:rPr>
              <a:t> 2 K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a JT </a:t>
            </a:r>
            <a:r>
              <a:rPr lang="fr-FR" dirty="0" err="1" smtClean="0">
                <a:sym typeface="Symbol"/>
              </a:rPr>
              <a:t>efficiency</a:t>
            </a:r>
            <a:r>
              <a:rPr lang="fr-FR" dirty="0" smtClean="0">
                <a:sym typeface="Symbol"/>
              </a:rPr>
              <a:t> of 90%</a:t>
            </a:r>
            <a:endParaRPr lang="fr-FR" dirty="0" smtClean="0"/>
          </a:p>
          <a:p>
            <a:pPr marL="968375" lvl="3" indent="-158750">
              <a:buNone/>
            </a:pPr>
            <a:endParaRPr lang="fr-FR" dirty="0"/>
          </a:p>
          <a:p>
            <a:pPr marL="355600" lvl="2" indent="0">
              <a:buNone/>
            </a:pPr>
            <a:r>
              <a:rPr lang="fr-FR" dirty="0"/>
              <a:t>- </a:t>
            </a:r>
            <a:r>
              <a:rPr lang="fr-FR" dirty="0" err="1" smtClean="0">
                <a:sym typeface="Symbol"/>
              </a:rPr>
              <a:t>Availability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of </a:t>
            </a:r>
            <a:r>
              <a:rPr lang="fr-FR" dirty="0" err="1">
                <a:sym typeface="Symbol"/>
              </a:rPr>
              <a:t>liquid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helium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limited</a:t>
            </a:r>
            <a:r>
              <a:rPr lang="fr-FR" dirty="0">
                <a:sym typeface="Symbol"/>
              </a:rPr>
              <a:t> due to the stand-by of </a:t>
            </a:r>
            <a:r>
              <a:rPr lang="fr-FR" dirty="0" err="1">
                <a:sym typeface="Symbol"/>
              </a:rPr>
              <a:t>helium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liquefying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operations</a:t>
            </a:r>
            <a:r>
              <a:rPr lang="fr-FR" dirty="0">
                <a:sym typeface="Symbol"/>
              </a:rPr>
              <a:t>  (</a:t>
            </a:r>
            <a:r>
              <a:rPr lang="fr-FR" dirty="0" err="1">
                <a:sym typeface="Symbol"/>
              </a:rPr>
              <a:t>periodic</a:t>
            </a:r>
            <a:r>
              <a:rPr lang="fr-FR" dirty="0">
                <a:sym typeface="Symbol"/>
              </a:rPr>
              <a:t> control of the </a:t>
            </a:r>
            <a:r>
              <a:rPr lang="fr-FR" dirty="0" err="1">
                <a:sym typeface="Symbol"/>
              </a:rPr>
              <a:t>helium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liquefier</a:t>
            </a:r>
            <a:r>
              <a:rPr lang="fr-FR" dirty="0">
                <a:sym typeface="Symbol"/>
              </a:rPr>
              <a:t>)</a:t>
            </a:r>
            <a:endParaRPr lang="fr-FR" dirty="0"/>
          </a:p>
          <a:p>
            <a:pPr marL="355600" lvl="2" indent="0">
              <a:buNone/>
            </a:pPr>
            <a:endParaRPr lang="fr-FR" dirty="0" smtClean="0"/>
          </a:p>
          <a:p>
            <a:pPr marL="969962" lvl="3" indent="0">
              <a:buNone/>
            </a:pPr>
            <a:r>
              <a:rPr lang="fr-FR" sz="1400" dirty="0" smtClean="0"/>
              <a:t>	</a:t>
            </a:r>
            <a:endParaRPr lang="fr-FR" dirty="0" smtClean="0"/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 smtClean="0"/>
              <a:t>       - But 4 K and 2 K </a:t>
            </a:r>
            <a:r>
              <a:rPr lang="fr-FR" dirty="0" err="1" smtClean="0"/>
              <a:t>cryogenic</a:t>
            </a:r>
            <a:r>
              <a:rPr lang="fr-FR" dirty="0" smtClean="0"/>
              <a:t> tests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Spoke cryomodule and test valve box </a:t>
            </a:r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/>
              <a:t>  </a:t>
            </a:r>
            <a:r>
              <a:rPr lang="fr-FR" dirty="0" smtClean="0"/>
              <a:t>     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02433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7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692696"/>
            <a:ext cx="9036496" cy="5774986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Cryogenic</a:t>
            </a:r>
            <a:r>
              <a:rPr lang="fr-FR" dirty="0" smtClean="0"/>
              <a:t> tests</a:t>
            </a:r>
          </a:p>
          <a:p>
            <a:pPr lvl="1"/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marL="355600" lvl="2" indent="0">
              <a:buNone/>
            </a:pPr>
            <a:r>
              <a:rPr lang="fr-FR" dirty="0" smtClean="0"/>
              <a:t>- Cool down (CM + VB):</a:t>
            </a:r>
          </a:p>
          <a:p>
            <a:pPr marL="968375" lvl="3" indent="-158750">
              <a:buNone/>
            </a:pPr>
            <a:r>
              <a:rPr lang="fr-FR" dirty="0" smtClean="0"/>
              <a:t>. Time </a:t>
            </a:r>
            <a:r>
              <a:rPr lang="fr-FR" dirty="0" err="1" smtClean="0"/>
              <a:t>measurement</a:t>
            </a:r>
            <a:r>
              <a:rPr lang="fr-FR" dirty="0" smtClean="0"/>
              <a:t>: </a:t>
            </a:r>
          </a:p>
          <a:p>
            <a:pPr marL="968375" lvl="3" indent="-158750">
              <a:buNone/>
            </a:pPr>
            <a:r>
              <a:rPr lang="fr-FR" dirty="0"/>
              <a:t>	3.5 </a:t>
            </a:r>
            <a:r>
              <a:rPr lang="fr-FR" dirty="0" smtClean="0"/>
              <a:t>h </a:t>
            </a:r>
            <a:r>
              <a:rPr lang="fr-FR" dirty="0" err="1" smtClean="0"/>
              <a:t>from</a:t>
            </a:r>
            <a:r>
              <a:rPr lang="fr-FR" dirty="0" smtClean="0"/>
              <a:t> LN2 </a:t>
            </a:r>
            <a:r>
              <a:rPr lang="fr-FR" dirty="0" err="1" smtClean="0"/>
              <a:t>supply</a:t>
            </a:r>
            <a:r>
              <a:rPr lang="fr-FR" dirty="0" smtClean="0"/>
              <a:t> to </a:t>
            </a:r>
            <a:r>
              <a:rPr lang="fr-FR" dirty="0" err="1" smtClean="0"/>
              <a:t>LHe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</a:p>
          <a:p>
            <a:pPr marL="968375" lvl="3" indent="-158750">
              <a:buNone/>
            </a:pPr>
            <a:r>
              <a:rPr lang="fr-FR" dirty="0" smtClean="0"/>
              <a:t>	4 h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LHe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to </a:t>
            </a:r>
            <a:r>
              <a:rPr lang="fr-FR" dirty="0" err="1" smtClean="0"/>
              <a:t>LHe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mock</a:t>
            </a:r>
            <a:r>
              <a:rPr lang="fr-FR" dirty="0" smtClean="0"/>
              <a:t>-up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 marL="968375" lvl="3" indent="-158750">
              <a:buNone/>
            </a:pPr>
            <a:r>
              <a:rPr lang="fr-FR" dirty="0" smtClean="0"/>
              <a:t>. </a:t>
            </a:r>
            <a:r>
              <a:rPr lang="fr-FR" dirty="0" err="1" smtClean="0"/>
              <a:t>Consumption</a:t>
            </a:r>
            <a:r>
              <a:rPr lang="fr-FR" dirty="0" smtClean="0"/>
              <a:t>:</a:t>
            </a:r>
          </a:p>
          <a:p>
            <a:pPr marL="968375" lvl="3" indent="-158750">
              <a:buNone/>
            </a:pPr>
            <a:r>
              <a:rPr lang="fr-FR" dirty="0"/>
              <a:t> </a:t>
            </a:r>
            <a:r>
              <a:rPr lang="fr-FR" dirty="0" smtClean="0"/>
              <a:t> ~375 </a:t>
            </a:r>
            <a:r>
              <a:rPr lang="fr-FR" dirty="0" err="1" smtClean="0"/>
              <a:t>LHe</a:t>
            </a:r>
            <a:r>
              <a:rPr lang="fr-FR" dirty="0" smtClean="0"/>
              <a:t> for cool down of the valve box and the cryomodule </a:t>
            </a:r>
          </a:p>
          <a:p>
            <a:pPr marL="968375" lvl="3" indent="-158750">
              <a:buNone/>
            </a:pPr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	 </a:t>
            </a:r>
            <a:r>
              <a:rPr lang="fr-FR" dirty="0" err="1" smtClean="0">
                <a:sym typeface="Symbol"/>
              </a:rPr>
              <a:t>averaged</a:t>
            </a:r>
            <a:r>
              <a:rPr lang="fr-FR" dirty="0" smtClean="0">
                <a:sym typeface="Symbol"/>
              </a:rPr>
              <a:t> mass flow rate: 3.25 g/s over the 4 </a:t>
            </a:r>
            <a:r>
              <a:rPr lang="fr-FR" dirty="0" err="1" smtClean="0">
                <a:sym typeface="Symbol"/>
              </a:rPr>
              <a:t>hours</a:t>
            </a:r>
            <a:r>
              <a:rPr lang="fr-FR" dirty="0" smtClean="0">
                <a:sym typeface="Symbol"/>
              </a:rPr>
              <a:t> cool down </a:t>
            </a:r>
            <a:r>
              <a:rPr lang="fr-FR" dirty="0" smtClean="0"/>
              <a:t> </a:t>
            </a:r>
          </a:p>
          <a:p>
            <a:pPr marL="355600" lvl="2" indent="0">
              <a:buNone/>
            </a:pPr>
            <a:r>
              <a:rPr lang="fr-FR" dirty="0"/>
              <a:t>- </a:t>
            </a:r>
            <a:r>
              <a:rPr lang="fr-FR" dirty="0" smtClean="0"/>
              <a:t>4 </a:t>
            </a:r>
            <a:r>
              <a:rPr lang="fr-FR" dirty="0"/>
              <a:t>K </a:t>
            </a:r>
            <a:r>
              <a:rPr lang="fr-FR" dirty="0" err="1"/>
              <a:t>operation</a:t>
            </a:r>
            <a:r>
              <a:rPr lang="fr-FR" dirty="0"/>
              <a:t> (CM + VB):</a:t>
            </a:r>
          </a:p>
          <a:p>
            <a:pPr marL="968375" lvl="3" indent="-158750">
              <a:buNone/>
            </a:pPr>
            <a:r>
              <a:rPr lang="fr-FR" dirty="0"/>
              <a:t>. </a:t>
            </a:r>
            <a:r>
              <a:rPr lang="fr-FR" dirty="0" smtClean="0"/>
              <a:t>Stand-by 4 </a:t>
            </a:r>
            <a:r>
              <a:rPr lang="fr-FR" dirty="0"/>
              <a:t>K mode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operated</a:t>
            </a:r>
            <a:r>
              <a:rPr lang="fr-FR" dirty="0"/>
              <a:t> </a:t>
            </a:r>
            <a:r>
              <a:rPr lang="fr-FR" dirty="0" err="1" smtClean="0"/>
              <a:t>succesfully</a:t>
            </a:r>
            <a:r>
              <a:rPr lang="fr-FR" dirty="0" smtClean="0"/>
              <a:t>: pressures and </a:t>
            </a: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  <a:r>
              <a:rPr lang="fr-FR" dirty="0" err="1" smtClean="0"/>
              <a:t>regulations</a:t>
            </a:r>
            <a:r>
              <a:rPr lang="fr-FR" dirty="0" smtClean="0"/>
              <a:t> of the cryomodule and valve box phase </a:t>
            </a:r>
            <a:r>
              <a:rPr lang="fr-FR" dirty="0" err="1" smtClean="0"/>
              <a:t>separators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operating </a:t>
            </a:r>
            <a:r>
              <a:rPr lang="fr-FR" dirty="0" err="1" smtClean="0"/>
              <a:t>normally</a:t>
            </a:r>
            <a:r>
              <a:rPr lang="fr-FR" dirty="0" smtClean="0"/>
              <a:t>.</a:t>
            </a:r>
          </a:p>
          <a:p>
            <a:pPr marL="355600" lvl="2" indent="0">
              <a:buNone/>
            </a:pPr>
            <a:r>
              <a:rPr lang="fr-FR" dirty="0" smtClean="0"/>
              <a:t>- 2 K </a:t>
            </a:r>
            <a:r>
              <a:rPr lang="fr-FR" dirty="0" err="1" smtClean="0"/>
              <a:t>operation</a:t>
            </a:r>
            <a:r>
              <a:rPr lang="fr-FR" dirty="0" smtClean="0"/>
              <a:t> (CM + VB):</a:t>
            </a:r>
          </a:p>
          <a:p>
            <a:pPr marL="968375" lvl="3" indent="-158750">
              <a:buNone/>
            </a:pPr>
            <a:r>
              <a:rPr lang="fr-FR" dirty="0" smtClean="0"/>
              <a:t>. 2 K mode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operated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20 min;</a:t>
            </a:r>
          </a:p>
          <a:p>
            <a:pPr marL="968375" lvl="3" indent="-158750">
              <a:buNone/>
            </a:pPr>
            <a:r>
              <a:rPr lang="fr-FR" dirty="0" smtClean="0"/>
              <a:t>. </a:t>
            </a:r>
            <a:r>
              <a:rPr lang="fr-FR" dirty="0" err="1"/>
              <a:t>d</a:t>
            </a:r>
            <a:r>
              <a:rPr lang="fr-FR" dirty="0" err="1" smtClean="0"/>
              <a:t>uring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time, a </a:t>
            </a:r>
            <a:r>
              <a:rPr lang="fr-FR" dirty="0" err="1" smtClean="0"/>
              <a:t>level</a:t>
            </a:r>
            <a:r>
              <a:rPr lang="fr-FR" dirty="0" smtClean="0"/>
              <a:t> of 20 cm of </a:t>
            </a:r>
            <a:r>
              <a:rPr lang="fr-FR" dirty="0" err="1" smtClean="0"/>
              <a:t>LHeII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regulated</a:t>
            </a:r>
            <a:r>
              <a:rPr lang="fr-FR" dirty="0" smtClean="0"/>
              <a:t> in the </a:t>
            </a:r>
            <a:r>
              <a:rPr lang="fr-FR" dirty="0" err="1" smtClean="0"/>
              <a:t>mock</a:t>
            </a:r>
            <a:r>
              <a:rPr lang="fr-FR" dirty="0" smtClean="0"/>
              <a:t>-up </a:t>
            </a:r>
            <a:r>
              <a:rPr lang="fr-FR" dirty="0" err="1" smtClean="0"/>
              <a:t>cavities</a:t>
            </a:r>
            <a:r>
              <a:rPr lang="fr-FR" dirty="0" smtClean="0"/>
              <a:t> </a:t>
            </a:r>
          </a:p>
          <a:p>
            <a:pPr marL="968375" lvl="3" indent="-158750">
              <a:buNone/>
            </a:pPr>
            <a:r>
              <a:rPr lang="fr-FR" dirty="0" smtClean="0"/>
              <a:t>(the </a:t>
            </a:r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not </a:t>
            </a:r>
            <a:r>
              <a:rPr lang="fr-FR" dirty="0" err="1" smtClean="0"/>
              <a:t>filled</a:t>
            </a:r>
            <a:r>
              <a:rPr lang="fr-FR" dirty="0" smtClean="0"/>
              <a:t> up </a:t>
            </a:r>
            <a:r>
              <a:rPr lang="fr-FR" dirty="0" err="1" smtClean="0"/>
              <a:t>because</a:t>
            </a:r>
            <a:r>
              <a:rPr lang="fr-FR" dirty="0" smtClean="0"/>
              <a:t>: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a first test, </a:t>
            </a:r>
            <a:r>
              <a:rPr lang="fr-FR" dirty="0" err="1" smtClean="0"/>
              <a:t>LHe</a:t>
            </a:r>
            <a:r>
              <a:rPr lang="fr-FR" dirty="0" smtClean="0"/>
              <a:t> </a:t>
            </a:r>
            <a:r>
              <a:rPr lang="fr-FR" dirty="0" err="1" smtClean="0"/>
              <a:t>availability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due to </a:t>
            </a:r>
            <a:r>
              <a:rPr lang="fr-FR" dirty="0"/>
              <a:t>the </a:t>
            </a:r>
            <a:r>
              <a:rPr lang="fr-FR" dirty="0" err="1" smtClean="0"/>
              <a:t>liquefier</a:t>
            </a:r>
            <a:r>
              <a:rPr lang="fr-FR" dirty="0" smtClean="0"/>
              <a:t> stand-by, </a:t>
            </a:r>
            <a:r>
              <a:rPr lang="fr-FR" dirty="0" err="1" smtClean="0"/>
              <a:t>burst</a:t>
            </a:r>
            <a:r>
              <a:rPr lang="fr-FR" dirty="0" smtClean="0"/>
              <a:t> </a:t>
            </a:r>
            <a:r>
              <a:rPr lang="fr-FR" dirty="0" err="1" smtClean="0"/>
              <a:t>disk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DN100 to DN 40</a:t>
            </a:r>
          </a:p>
          <a:p>
            <a:pPr marL="968375" lvl="3" indent="-158750">
              <a:buNone/>
            </a:pPr>
            <a:r>
              <a:rPr lang="fr-FR" dirty="0" smtClean="0"/>
              <a:t>. a mass flow rate of 1.55 g/s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1.95 K (vs 1.35 g/s </a:t>
            </a:r>
            <a:r>
              <a:rPr lang="fr-FR" dirty="0" err="1" smtClean="0"/>
              <a:t>estimated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 extra 15%</a:t>
            </a:r>
            <a:r>
              <a:rPr lang="fr-FR" dirty="0" smtClean="0"/>
              <a:t>)</a:t>
            </a:r>
          </a:p>
          <a:p>
            <a:pPr marL="968375" lvl="3" indent="-158750">
              <a:buNone/>
            </a:pPr>
            <a:r>
              <a:rPr lang="fr-FR" dirty="0"/>
              <a:t>	</a:t>
            </a:r>
            <a:r>
              <a:rPr lang="fr-FR" dirty="0" smtClean="0">
                <a:sym typeface="Symbol"/>
              </a:rPr>
              <a:t> </a:t>
            </a:r>
            <a:r>
              <a:rPr lang="fr-FR" dirty="0" err="1" smtClean="0">
                <a:sym typeface="Symbol"/>
              </a:rPr>
              <a:t>origin</a:t>
            </a:r>
            <a:r>
              <a:rPr lang="fr-FR" dirty="0" smtClean="0">
                <a:sym typeface="Symbol"/>
              </a:rPr>
              <a:t> of the </a:t>
            </a:r>
            <a:r>
              <a:rPr lang="fr-FR" dirty="0" err="1" smtClean="0">
                <a:sym typeface="Symbol"/>
              </a:rPr>
              <a:t>additional</a:t>
            </a:r>
            <a:r>
              <a:rPr lang="fr-FR" dirty="0" smtClean="0">
                <a:sym typeface="Symbol"/>
              </a:rPr>
              <a:t> 0.2 g/s? </a:t>
            </a:r>
            <a:r>
              <a:rPr lang="fr-FR" dirty="0">
                <a:sym typeface="Symbol"/>
              </a:rPr>
              <a:t> </a:t>
            </a:r>
            <a:r>
              <a:rPr lang="fr-FR" dirty="0" smtClean="0">
                <a:sym typeface="Symbol"/>
              </a:rPr>
              <a:t>JT expansion not </a:t>
            </a:r>
            <a:r>
              <a:rPr lang="fr-FR" dirty="0" err="1" smtClean="0">
                <a:sym typeface="Symbol"/>
              </a:rPr>
              <a:t>so</a:t>
            </a:r>
            <a:r>
              <a:rPr lang="fr-FR" dirty="0" smtClean="0">
                <a:sym typeface="Symbol"/>
              </a:rPr>
              <a:t> efficient (warm </a:t>
            </a:r>
            <a:r>
              <a:rPr lang="fr-FR" dirty="0" err="1" smtClean="0">
                <a:sym typeface="Symbol"/>
              </a:rPr>
              <a:t>magnetic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shield</a:t>
            </a:r>
            <a:r>
              <a:rPr lang="fr-FR" dirty="0" smtClean="0">
                <a:sym typeface="Symbol"/>
              </a:rPr>
              <a:t>, top of the </a:t>
            </a:r>
            <a:r>
              <a:rPr lang="fr-FR" dirty="0" err="1" smtClean="0">
                <a:sym typeface="Symbol"/>
              </a:rPr>
              <a:t>cavities</a:t>
            </a:r>
            <a:r>
              <a:rPr lang="fr-FR" dirty="0" smtClean="0">
                <a:sym typeface="Symbol"/>
              </a:rPr>
              <a:t> and </a:t>
            </a:r>
            <a:r>
              <a:rPr lang="fr-FR" dirty="0" err="1" smtClean="0">
                <a:sym typeface="Symbol"/>
              </a:rPr>
              <a:t>bi-phase</a:t>
            </a:r>
            <a:r>
              <a:rPr lang="fr-FR" dirty="0" smtClean="0">
                <a:sym typeface="Symbol"/>
              </a:rPr>
              <a:t> not </a:t>
            </a:r>
            <a:r>
              <a:rPr lang="fr-FR" dirty="0" err="1" smtClean="0">
                <a:sym typeface="Symbol"/>
              </a:rPr>
              <a:t>filled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He)? </a:t>
            </a:r>
            <a:r>
              <a:rPr lang="fr-FR" dirty="0" err="1" smtClean="0">
                <a:sym typeface="Symbol"/>
              </a:rPr>
              <a:t>Probably</a:t>
            </a:r>
            <a:r>
              <a:rPr lang="fr-FR" dirty="0" smtClean="0">
                <a:sym typeface="Symbol"/>
              </a:rPr>
              <a:t> but not </a:t>
            </a:r>
            <a:r>
              <a:rPr lang="fr-FR" dirty="0" err="1" smtClean="0">
                <a:sym typeface="Symbol"/>
              </a:rPr>
              <a:t>confirmed</a:t>
            </a:r>
            <a:r>
              <a:rPr lang="fr-FR" dirty="0" smtClean="0">
                <a:sym typeface="Symbol"/>
              </a:rPr>
              <a:t> (</a:t>
            </a:r>
            <a:r>
              <a:rPr lang="fr-FR" dirty="0" err="1" smtClean="0">
                <a:sym typeface="Symbol"/>
              </a:rPr>
              <a:t>lack</a:t>
            </a:r>
            <a:r>
              <a:rPr lang="fr-FR" dirty="0" smtClean="0">
                <a:sym typeface="Symbol"/>
              </a:rPr>
              <a:t> of diagnostic).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90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Testing the prototype Spoke cryomodule and </a:t>
            </a:r>
            <a:r>
              <a:rPr lang="en-GB" dirty="0" err="1" smtClean="0"/>
              <a:t>testvalve</a:t>
            </a:r>
            <a:r>
              <a:rPr lang="en-GB" dirty="0" smtClean="0"/>
              <a:t> box 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4 K and 2K modes operations</a:t>
            </a:r>
          </a:p>
          <a:p>
            <a:pPr lvl="2"/>
            <a:r>
              <a:rPr lang="en-GB" dirty="0" smtClean="0"/>
              <a:t>Cool-down OK</a:t>
            </a:r>
          </a:p>
          <a:p>
            <a:pPr lvl="2"/>
            <a:r>
              <a:rPr lang="en-GB" dirty="0" smtClean="0"/>
              <a:t>Mechanics OK for the valve box and the cryomodule; not for the jumpers</a:t>
            </a:r>
          </a:p>
          <a:p>
            <a:pPr lvl="2"/>
            <a:r>
              <a:rPr lang="en-GB" dirty="0" smtClean="0"/>
              <a:t>C&amp;C OK</a:t>
            </a:r>
          </a:p>
          <a:p>
            <a:pPr lvl="2"/>
            <a:r>
              <a:rPr lang="en-GB" dirty="0" smtClean="0"/>
              <a:t>Some encouraging results </a:t>
            </a:r>
          </a:p>
          <a:p>
            <a:pPr lvl="2"/>
            <a:r>
              <a:rPr lang="en-GB" dirty="0" smtClean="0"/>
              <a:t>Some minor modifications to do and done </a:t>
            </a:r>
          </a:p>
          <a:p>
            <a:pPr lvl="1"/>
            <a:r>
              <a:rPr lang="en-GB" dirty="0" smtClean="0"/>
              <a:t>Cryomodule disassembled for repairs and new test configuration</a:t>
            </a:r>
            <a:endParaRPr lang="en-GB" dirty="0"/>
          </a:p>
          <a:p>
            <a:pPr lvl="1"/>
            <a:r>
              <a:rPr lang="en-GB" dirty="0" smtClean="0"/>
              <a:t>Magnetic </a:t>
            </a:r>
            <a:r>
              <a:rPr lang="en-GB" dirty="0"/>
              <a:t>shield cooling circuit already repaired</a:t>
            </a:r>
          </a:p>
          <a:p>
            <a:endParaRPr lang="en-GB" dirty="0" smtClean="0"/>
          </a:p>
          <a:p>
            <a:r>
              <a:rPr lang="en-GB" dirty="0" smtClean="0"/>
              <a:t>Foreseen Plan</a:t>
            </a:r>
          </a:p>
          <a:p>
            <a:pPr lvl="1"/>
            <a:r>
              <a:rPr lang="en-GB" dirty="0" smtClean="0"/>
              <a:t>Cryogenic jumper of the cryomodule entirely repaired (and modified)</a:t>
            </a:r>
          </a:p>
          <a:p>
            <a:pPr lvl="2"/>
            <a:r>
              <a:rPr lang="en-GB" dirty="0" smtClean="0"/>
              <a:t>To be delivered by the manufacturer on Monday June 12</a:t>
            </a:r>
            <a:r>
              <a:rPr lang="en-GB" baseline="30000" dirty="0" smtClean="0"/>
              <a:t>th</a:t>
            </a:r>
            <a:r>
              <a:rPr lang="en-GB" dirty="0" smtClean="0"/>
              <a:t> + IPNO  integration</a:t>
            </a:r>
          </a:p>
          <a:p>
            <a:pPr lvl="1"/>
            <a:r>
              <a:rPr lang="en-GB" dirty="0" smtClean="0"/>
              <a:t>Re-assembly of the Spoke cryomodule with:</a:t>
            </a:r>
          </a:p>
          <a:p>
            <a:pPr lvl="3"/>
            <a:r>
              <a:rPr lang="en-GB" dirty="0" smtClean="0"/>
              <a:t>1 mock-up cavity equipped with</a:t>
            </a:r>
          </a:p>
          <a:p>
            <a:pPr marL="1073150" lvl="3" indent="0">
              <a:buNone/>
            </a:pPr>
            <a:r>
              <a:rPr lang="en-GB" dirty="0" smtClean="0"/>
              <a:t>	.double wall coupler (to be cooled)</a:t>
            </a:r>
          </a:p>
          <a:p>
            <a:pPr marL="1073150" lvl="3" indent="0">
              <a:buNone/>
            </a:pPr>
            <a:r>
              <a:rPr lang="en-GB" dirty="0"/>
              <a:t>	</a:t>
            </a:r>
            <a:r>
              <a:rPr lang="en-GB" dirty="0" smtClean="0"/>
              <a:t>. </a:t>
            </a:r>
            <a:r>
              <a:rPr lang="en-GB" dirty="0"/>
              <a:t>m</a:t>
            </a:r>
            <a:r>
              <a:rPr lang="en-GB" dirty="0" smtClean="0"/>
              <a:t>agnetic shield and </a:t>
            </a:r>
            <a:r>
              <a:rPr lang="fr-FR" dirty="0" err="1" smtClean="0"/>
              <a:t>fluxgate</a:t>
            </a:r>
            <a:r>
              <a:rPr lang="fr-FR" dirty="0" smtClean="0"/>
              <a:t> </a:t>
            </a:r>
            <a:r>
              <a:rPr lang="fr-FR" dirty="0" err="1"/>
              <a:t>magnetometers</a:t>
            </a:r>
            <a:endParaRPr lang="en-GB" dirty="0" smtClean="0"/>
          </a:p>
          <a:p>
            <a:pPr lvl="3"/>
            <a:r>
              <a:rPr lang="en-GB" dirty="0" smtClean="0"/>
              <a:t>1 </a:t>
            </a:r>
            <a:r>
              <a:rPr lang="en-GB" dirty="0"/>
              <a:t>double Spoke </a:t>
            </a:r>
            <a:r>
              <a:rPr lang="en-GB" dirty="0" smtClean="0"/>
              <a:t>cavity equipped with</a:t>
            </a:r>
          </a:p>
          <a:p>
            <a:pPr marL="1073150" lvl="3" indent="0">
              <a:buNone/>
            </a:pPr>
            <a:r>
              <a:rPr lang="en-GB" dirty="0" smtClean="0"/>
              <a:t>	. RF antennas</a:t>
            </a:r>
          </a:p>
          <a:p>
            <a:pPr marL="1073150" lvl="3" indent="0">
              <a:buNone/>
            </a:pPr>
            <a:r>
              <a:rPr lang="en-GB" dirty="0"/>
              <a:t>	</a:t>
            </a:r>
            <a:r>
              <a:rPr lang="en-GB" dirty="0" smtClean="0"/>
              <a:t>. Spoke cold tuning system (see N. Gandolfo’s talk)</a:t>
            </a:r>
            <a:endParaRPr lang="en-GB" dirty="0"/>
          </a:p>
          <a:p>
            <a:pPr lvl="1"/>
            <a:r>
              <a:rPr lang="en-GB" dirty="0" smtClean="0"/>
              <a:t>New (</a:t>
            </a:r>
            <a:r>
              <a:rPr lang="en-GB" dirty="0" err="1" smtClean="0"/>
              <a:t>cryo</a:t>
            </a:r>
            <a:r>
              <a:rPr lang="en-GB" dirty="0" smtClean="0"/>
              <a:t>) tests planned to start from end of June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2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784976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Spoke section </a:t>
            </a:r>
            <a:r>
              <a:rPr lang="fr-FR" dirty="0" err="1" smtClean="0"/>
              <a:t>overview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dirty="0" smtClean="0"/>
              <a:t>13 Spoke cryomodules (SPK-CM)</a:t>
            </a:r>
          </a:p>
          <a:p>
            <a:pPr lvl="1"/>
            <a:r>
              <a:rPr lang="fr-FR" u="sng" dirty="0" err="1" smtClean="0"/>
              <a:t>C</a:t>
            </a:r>
            <a:r>
              <a:rPr lang="fr-FR" dirty="0" err="1" smtClean="0"/>
              <a:t>ryogenic</a:t>
            </a:r>
            <a:r>
              <a:rPr lang="fr-FR" dirty="0" smtClean="0"/>
              <a:t> </a:t>
            </a:r>
            <a:r>
              <a:rPr lang="fr-FR" u="sng" dirty="0" smtClean="0"/>
              <a:t>D</a:t>
            </a:r>
            <a:r>
              <a:rPr lang="fr-FR" dirty="0" smtClean="0"/>
              <a:t>istribution </a:t>
            </a:r>
            <a:r>
              <a:rPr lang="fr-FR" u="sng" dirty="0" smtClean="0"/>
              <a:t>S</a:t>
            </a:r>
            <a:r>
              <a:rPr lang="fr-FR" dirty="0" smtClean="0"/>
              <a:t>ystem for </a:t>
            </a:r>
            <a:r>
              <a:rPr lang="fr-FR" u="sng" dirty="0" smtClean="0"/>
              <a:t>S</a:t>
            </a:r>
            <a:r>
              <a:rPr lang="fr-FR" dirty="0" smtClean="0"/>
              <a:t>poke </a:t>
            </a:r>
            <a:r>
              <a:rPr lang="fr-FR" u="sng" dirty="0" smtClean="0"/>
              <a:t>l</a:t>
            </a:r>
            <a:r>
              <a:rPr lang="fr-FR" dirty="0" smtClean="0"/>
              <a:t>inac (CDS-SL)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main four-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cryoline</a:t>
            </a:r>
            <a:r>
              <a:rPr lang="fr-FR" dirty="0" smtClean="0"/>
              <a:t> (headers)</a:t>
            </a:r>
          </a:p>
          <a:p>
            <a:pPr lvl="2"/>
            <a:r>
              <a:rPr lang="fr-FR" dirty="0" smtClean="0"/>
              <a:t> 13 valve boxes (VB): one for </a:t>
            </a:r>
            <a:r>
              <a:rPr lang="fr-FR" dirty="0" err="1" smtClean="0"/>
              <a:t>each</a:t>
            </a:r>
            <a:r>
              <a:rPr lang="fr-FR" dirty="0" smtClean="0"/>
              <a:t> Spoke cryomodule</a:t>
            </a:r>
          </a:p>
          <a:p>
            <a:pPr lvl="2"/>
            <a:r>
              <a:rPr lang="fr-FR" dirty="0"/>
              <a:t> 1 end box: to return </a:t>
            </a:r>
            <a:r>
              <a:rPr lang="fr-FR" dirty="0" err="1" smtClean="0"/>
              <a:t>excess</a:t>
            </a:r>
            <a:r>
              <a:rPr lang="fr-FR" dirty="0" smtClean="0"/>
              <a:t> flow </a:t>
            </a:r>
            <a:r>
              <a:rPr lang="fr-FR" dirty="0"/>
              <a:t>to the </a:t>
            </a:r>
            <a:r>
              <a:rPr lang="fr-FR" dirty="0" err="1"/>
              <a:t>cryogenic</a:t>
            </a:r>
            <a:r>
              <a:rPr lang="fr-FR" dirty="0"/>
              <a:t> plant (ACCP)</a:t>
            </a:r>
          </a:p>
          <a:p>
            <a:pPr lvl="2"/>
            <a:r>
              <a:rPr lang="fr-FR" dirty="0" smtClean="0"/>
              <a:t>13 </a:t>
            </a:r>
            <a:r>
              <a:rPr lang="fr-FR" dirty="0" err="1" smtClean="0"/>
              <a:t>branch</a:t>
            </a:r>
            <a:r>
              <a:rPr lang="fr-FR" dirty="0" smtClean="0"/>
              <a:t> </a:t>
            </a:r>
            <a:r>
              <a:rPr lang="fr-FR" dirty="0" err="1" smtClean="0"/>
              <a:t>cryolines</a:t>
            </a:r>
            <a:r>
              <a:rPr lang="fr-FR" dirty="0" smtClean="0"/>
              <a:t> (</a:t>
            </a:r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jumpers</a:t>
            </a:r>
            <a:r>
              <a:rPr lang="fr-FR" dirty="0" smtClean="0"/>
              <a:t>): </a:t>
            </a:r>
            <a:r>
              <a:rPr lang="fr-FR" dirty="0" err="1" smtClean="0"/>
              <a:t>connection</a:t>
            </a:r>
            <a:r>
              <a:rPr lang="fr-FR" dirty="0" smtClean="0"/>
              <a:t>  </a:t>
            </a:r>
            <a:r>
              <a:rPr lang="fr-FR" dirty="0" err="1" smtClean="0"/>
              <a:t>from</a:t>
            </a:r>
            <a:r>
              <a:rPr lang="fr-FR" dirty="0" smtClean="0"/>
              <a:t> SPK-VB to </a:t>
            </a:r>
            <a:r>
              <a:rPr lang="fr-FR" dirty="0" err="1" smtClean="0"/>
              <a:t>each</a:t>
            </a:r>
            <a:r>
              <a:rPr lang="fr-FR" dirty="0" smtClean="0"/>
              <a:t> SPK-CM</a:t>
            </a:r>
          </a:p>
          <a:p>
            <a:pPr marL="355600" lvl="1" indent="0">
              <a:buNone/>
            </a:pPr>
            <a:endParaRPr lang="fr-FR" dirty="0"/>
          </a:p>
        </p:txBody>
      </p:sp>
      <p:pic>
        <p:nvPicPr>
          <p:cNvPr id="4" name="Image 3" descr="D:\IPNO\ESS\CDS\SUIVI\PDR\Images Linac Spoke\hd7.png"/>
          <p:cNvPicPr/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627" y="1124744"/>
            <a:ext cx="8273130" cy="2424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ESS Spoke section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8311393" y="3264658"/>
            <a:ext cx="579937" cy="154879"/>
          </a:xfrm>
          <a:prstGeom prst="straightConnector1">
            <a:avLst/>
          </a:prstGeom>
          <a:ln w="19050"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 de texte 1579"/>
          <p:cNvSpPr txBox="1"/>
          <p:nvPr/>
        </p:nvSpPr>
        <p:spPr>
          <a:xfrm rot="1080000">
            <a:off x="7654408" y="2587657"/>
            <a:ext cx="1228708" cy="3261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400" dirty="0" err="1">
                <a:solidFill>
                  <a:srgbClr val="00B050"/>
                </a:solidFill>
                <a:effectLst/>
                <a:ea typeface="Times New Roman"/>
                <a:cs typeface="Times New Roman"/>
              </a:rPr>
              <a:t>Beam</a:t>
            </a:r>
            <a:r>
              <a:rPr lang="fr-FR" sz="1400" dirty="0">
                <a:solidFill>
                  <a:srgbClr val="00B050"/>
                </a:solidFill>
                <a:effectLst/>
                <a:ea typeface="Times New Roman"/>
                <a:cs typeface="Times New Roman"/>
              </a:rPr>
              <a:t> direction</a:t>
            </a:r>
            <a:endParaRPr lang="fr-FR" sz="1400" dirty="0">
              <a:effectLst/>
              <a:ea typeface="Times New Roman"/>
              <a:cs typeface="Times New Roman"/>
            </a:endParaRPr>
          </a:p>
        </p:txBody>
      </p:sp>
      <p:sp>
        <p:nvSpPr>
          <p:cNvPr id="7" name="Zone de texte 1580"/>
          <p:cNvSpPr txBox="1"/>
          <p:nvPr/>
        </p:nvSpPr>
        <p:spPr>
          <a:xfrm>
            <a:off x="6794726" y="3482027"/>
            <a:ext cx="2097753" cy="29685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Times New Roman"/>
              </a:rPr>
              <a:t>To the </a:t>
            </a:r>
            <a:r>
              <a:rPr lang="en-US" sz="1400" dirty="0" smtClean="0">
                <a:effectLst/>
                <a:latin typeface="+mj-lt"/>
                <a:ea typeface="Times New Roman"/>
              </a:rPr>
              <a:t>ACCP*</a:t>
            </a:r>
            <a:r>
              <a:rPr lang="fr-FR" sz="1400" dirty="0" smtClean="0">
                <a:effectLst/>
                <a:latin typeface="+mj-lt"/>
                <a:ea typeface="Times New Roman"/>
                <a:sym typeface="Symbol"/>
              </a:rPr>
              <a:t></a:t>
            </a:r>
          </a:p>
          <a:p>
            <a:pPr algn="just">
              <a:spcAft>
                <a:spcPts val="0"/>
              </a:spcAft>
            </a:pPr>
            <a:r>
              <a:rPr lang="fr-FR" sz="1400" dirty="0" smtClean="0">
                <a:effectLst/>
                <a:latin typeface="+mj-lt"/>
                <a:ea typeface="Times New Roman"/>
              </a:rPr>
              <a:t>* </a:t>
            </a:r>
            <a:r>
              <a:rPr lang="fr-FR" sz="1400" dirty="0" err="1" smtClean="0">
                <a:effectLst/>
                <a:latin typeface="+mj-lt"/>
                <a:ea typeface="Times New Roman"/>
              </a:rPr>
              <a:t>See</a:t>
            </a:r>
            <a:r>
              <a:rPr lang="fr-FR" sz="1400" dirty="0" smtClean="0">
                <a:effectLst/>
                <a:latin typeface="+mj-lt"/>
                <a:ea typeface="Times New Roman"/>
              </a:rPr>
              <a:t> J. WEISEND </a:t>
            </a:r>
            <a:r>
              <a:rPr lang="fr-FR" sz="1400" dirty="0" err="1" smtClean="0">
                <a:effectLst/>
                <a:latin typeface="+mj-lt"/>
                <a:ea typeface="Times New Roman"/>
              </a:rPr>
              <a:t>II’s</a:t>
            </a:r>
            <a:r>
              <a:rPr lang="fr-FR" sz="1400" dirty="0" smtClean="0">
                <a:effectLst/>
                <a:latin typeface="+mj-lt"/>
                <a:ea typeface="Times New Roman"/>
              </a:rPr>
              <a:t> talk</a:t>
            </a:r>
            <a:endParaRPr lang="fr-FR" sz="1400" dirty="0">
              <a:effectLst/>
              <a:latin typeface="+mj-lt"/>
              <a:ea typeface="Times New Roman"/>
            </a:endParaRPr>
          </a:p>
        </p:txBody>
      </p:sp>
      <p:sp>
        <p:nvSpPr>
          <p:cNvPr id="8" name="Zone de texte 1580"/>
          <p:cNvSpPr txBox="1"/>
          <p:nvPr/>
        </p:nvSpPr>
        <p:spPr>
          <a:xfrm rot="16200000">
            <a:off x="205188" y="1996370"/>
            <a:ext cx="902602" cy="3261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400" dirty="0">
                <a:effectLst/>
                <a:ea typeface="Times New Roman"/>
              </a:rPr>
              <a:t>End box </a:t>
            </a:r>
            <a:r>
              <a:rPr lang="fr-FR" sz="1400" dirty="0">
                <a:effectLst/>
                <a:ea typeface="Times New Roman"/>
                <a:sym typeface="Symbol"/>
              </a:rPr>
              <a:t>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AutoShape 392"/>
          <p:cNvSpPr>
            <a:spLocks/>
          </p:cNvSpPr>
          <p:nvPr/>
        </p:nvSpPr>
        <p:spPr bwMode="auto">
          <a:xfrm>
            <a:off x="5724128" y="1451351"/>
            <a:ext cx="1489283" cy="834627"/>
          </a:xfrm>
          <a:prstGeom prst="callout2">
            <a:avLst>
              <a:gd name="adj1" fmla="val 18556"/>
              <a:gd name="adj2" fmla="val -8500"/>
              <a:gd name="adj3" fmla="val 18556"/>
              <a:gd name="adj4" fmla="val -13741"/>
              <a:gd name="adj5" fmla="val 98347"/>
              <a:gd name="adj6" fmla="val -3250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Times New Roman"/>
              </a:rPr>
              <a:t>Spoke cryomodule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AutoShape 392"/>
          <p:cNvSpPr>
            <a:spLocks/>
          </p:cNvSpPr>
          <p:nvPr/>
        </p:nvSpPr>
        <p:spPr bwMode="auto">
          <a:xfrm flipH="1">
            <a:off x="3563887" y="2795826"/>
            <a:ext cx="1489283" cy="346103"/>
          </a:xfrm>
          <a:prstGeom prst="callout2">
            <a:avLst>
              <a:gd name="adj1" fmla="val 51999"/>
              <a:gd name="adj2" fmla="val -1505"/>
              <a:gd name="adj3" fmla="val 51999"/>
              <a:gd name="adj4" fmla="val -16849"/>
              <a:gd name="adj5" fmla="val -45457"/>
              <a:gd name="adj6" fmla="val -3406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Times New Roman"/>
              </a:rPr>
              <a:t>Valve box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AutoShape 392"/>
          <p:cNvSpPr>
            <a:spLocks/>
          </p:cNvSpPr>
          <p:nvPr/>
        </p:nvSpPr>
        <p:spPr bwMode="auto">
          <a:xfrm flipH="1">
            <a:off x="5508104" y="3246485"/>
            <a:ext cx="1489283" cy="346103"/>
          </a:xfrm>
          <a:prstGeom prst="callout2">
            <a:avLst>
              <a:gd name="adj1" fmla="val 51999"/>
              <a:gd name="adj2" fmla="val -1505"/>
              <a:gd name="adj3" fmla="val 51999"/>
              <a:gd name="adj4" fmla="val -16849"/>
              <a:gd name="adj5" fmla="val -45457"/>
              <a:gd name="adj6" fmla="val -3406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Times New Roman"/>
              </a:rPr>
              <a:t>Headers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18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Spoke </a:t>
            </a:r>
            <a:r>
              <a:rPr lang="fr-FR" dirty="0"/>
              <a:t>section </a:t>
            </a:r>
            <a:r>
              <a:rPr lang="fr-FR" dirty="0" err="1" smtClean="0"/>
              <a:t>overview</a:t>
            </a:r>
            <a:endParaRPr lang="fr-FR" dirty="0"/>
          </a:p>
          <a:p>
            <a:pPr lvl="1"/>
            <a:r>
              <a:rPr lang="fr-FR" dirty="0" err="1" smtClean="0"/>
              <a:t>Cryogenic</a:t>
            </a:r>
            <a:r>
              <a:rPr lang="fr-FR" dirty="0" smtClean="0"/>
              <a:t> Distribution System for Spoke linac (CDS-SL)</a:t>
            </a:r>
          </a:p>
          <a:p>
            <a:pPr marL="803275" lvl="2" indent="0">
              <a:buNone/>
            </a:pPr>
            <a:r>
              <a:rPr lang="fr-FR" dirty="0"/>
              <a:t> </a:t>
            </a:r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</p:txBody>
      </p:sp>
      <p:pic>
        <p:nvPicPr>
          <p:cNvPr id="10" name="Image 9" descr="\\Da-tacsolcalcul\partage\ESS\CDS\Image ESS 2.pn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586" y="2081151"/>
            <a:ext cx="5976663" cy="360000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Légende sans bordure 2 10"/>
          <p:cNvSpPr/>
          <p:nvPr/>
        </p:nvSpPr>
        <p:spPr>
          <a:xfrm>
            <a:off x="2112727" y="5716471"/>
            <a:ext cx="1012650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-168716"/>
              <a:gd name="adj6" fmla="val -100269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Vent line</a:t>
            </a:r>
            <a:endParaRPr lang="fr-FR" dirty="0"/>
          </a:p>
        </p:txBody>
      </p:sp>
      <p:sp>
        <p:nvSpPr>
          <p:cNvPr id="13" name="Légende sans bordure 2 12"/>
          <p:cNvSpPr/>
          <p:nvPr/>
        </p:nvSpPr>
        <p:spPr>
          <a:xfrm>
            <a:off x="6555820" y="3129513"/>
            <a:ext cx="1075615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115759"/>
              <a:gd name="adj6" fmla="val -94535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4" name="Légende sans bordure 2 13"/>
          <p:cNvSpPr/>
          <p:nvPr/>
        </p:nvSpPr>
        <p:spPr>
          <a:xfrm>
            <a:off x="2358175" y="4938205"/>
            <a:ext cx="958147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-153885"/>
              <a:gd name="adj6" fmla="val -49083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Headers</a:t>
            </a:r>
            <a:endParaRPr lang="fr-FR" dirty="0"/>
          </a:p>
        </p:txBody>
      </p:sp>
      <p:sp>
        <p:nvSpPr>
          <p:cNvPr id="15" name="Légende sans bordure 2 14"/>
          <p:cNvSpPr/>
          <p:nvPr/>
        </p:nvSpPr>
        <p:spPr>
          <a:xfrm>
            <a:off x="6804248" y="2337425"/>
            <a:ext cx="1479444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66888"/>
              <a:gd name="adj6" fmla="val -45593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/>
          </a:p>
        </p:txBody>
      </p:sp>
      <p:sp>
        <p:nvSpPr>
          <p:cNvPr id="16" name="Légende sans bordure 2 15"/>
          <p:cNvSpPr/>
          <p:nvPr/>
        </p:nvSpPr>
        <p:spPr>
          <a:xfrm flipH="1">
            <a:off x="-22602" y="5865817"/>
            <a:ext cx="935192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-348531"/>
              <a:gd name="adj6" fmla="val 30818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End Box</a:t>
            </a:r>
            <a:endParaRPr lang="fr-FR" dirty="0"/>
          </a:p>
        </p:txBody>
      </p:sp>
      <p:pic>
        <p:nvPicPr>
          <p:cNvPr id="20" name="Image 19" descr="D:\IPNO\ESS\CDS\SUIVI\PDR\Images Linac Spoke\hd7.png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9480" y="1502474"/>
            <a:ext cx="3191032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62320" y="1448156"/>
            <a:ext cx="708331" cy="486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187624" y="3696650"/>
            <a:ext cx="1800200" cy="1004956"/>
          </a:xfrm>
          <a:prstGeom prst="rect">
            <a:avLst/>
          </a:prstGeom>
          <a:noFill/>
          <a:ln>
            <a:solidFill>
              <a:srgbClr val="C3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5416384" y="4183016"/>
            <a:ext cx="3764128" cy="2072064"/>
            <a:chOff x="5416384" y="4183016"/>
            <a:chExt cx="3764128" cy="2072064"/>
          </a:xfrm>
        </p:grpSpPr>
        <p:grpSp>
          <p:nvGrpSpPr>
            <p:cNvPr id="17" name="Groupe 16"/>
            <p:cNvGrpSpPr>
              <a:grpSpLocks noChangeAspect="1"/>
            </p:cNvGrpSpPr>
            <p:nvPr/>
          </p:nvGrpSpPr>
          <p:grpSpPr>
            <a:xfrm>
              <a:off x="5531632" y="4183016"/>
              <a:ext cx="3123990" cy="1867467"/>
              <a:chOff x="1691680" y="1864412"/>
              <a:chExt cx="7315198" cy="4372900"/>
            </a:xfrm>
          </p:grpSpPr>
          <p:pic>
            <p:nvPicPr>
              <p:cNvPr id="18" name="Picture 3" descr="D:\ESS\CDR-WP11\d1.pn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63687" y="1906419"/>
                <a:ext cx="7243191" cy="4330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D:\ESS\CDR-WP11\d4.png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691680" y="1864412"/>
                <a:ext cx="7243191" cy="2428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5465649" y="5916526"/>
              <a:ext cx="37148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>
                <a:buNone/>
              </a:pPr>
              <a:r>
                <a:rPr lang="fr-FR" sz="1600" u="sng" dirty="0"/>
                <a:t>main four-</a:t>
              </a:r>
              <a:r>
                <a:rPr lang="fr-FR" sz="1600" u="sng" dirty="0" err="1"/>
                <a:t>channels</a:t>
              </a:r>
              <a:r>
                <a:rPr lang="fr-FR" sz="1600" u="sng" dirty="0"/>
                <a:t> </a:t>
              </a:r>
              <a:r>
                <a:rPr lang="fr-FR" sz="1600" u="sng" dirty="0" err="1"/>
                <a:t>cryoline</a:t>
              </a:r>
              <a:r>
                <a:rPr lang="fr-FR" sz="1600" u="sng" dirty="0"/>
                <a:t> (</a:t>
              </a:r>
              <a:r>
                <a:rPr lang="fr-FR" sz="1600" u="sng" dirty="0" smtClean="0"/>
                <a:t>headers unit)</a:t>
              </a:r>
              <a:endParaRPr lang="fr-FR" sz="1600" u="sng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6384" y="4200954"/>
              <a:ext cx="3692119" cy="2054125"/>
            </a:xfrm>
            <a:prstGeom prst="rect">
              <a:avLst/>
            </a:prstGeom>
            <a:noFill/>
            <a:ln>
              <a:solidFill>
                <a:srgbClr val="C30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309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fr-FR" dirty="0"/>
              <a:t>Spoke section </a:t>
            </a:r>
            <a:r>
              <a:rPr lang="fr-FR" dirty="0" err="1"/>
              <a:t>overview</a:t>
            </a:r>
            <a:endParaRPr lang="fr-FR" dirty="0"/>
          </a:p>
          <a:p>
            <a:pPr lvl="1"/>
            <a:r>
              <a:rPr lang="en-US" dirty="0" smtClean="0"/>
              <a:t>The ESS Spoke cryomodule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-45803" y="1256944"/>
            <a:ext cx="3762057" cy="3036152"/>
            <a:chOff x="-45804" y="1184936"/>
            <a:chExt cx="5470380" cy="4692336"/>
          </a:xfrm>
        </p:grpSpPr>
        <p:pic>
          <p:nvPicPr>
            <p:cNvPr id="73" name="Picture 2" descr="C:\Users\reynet.IPN\Desktop\belle photo.pn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804" y="1184936"/>
              <a:ext cx="4680520" cy="4476312"/>
            </a:xfrm>
            <a:prstGeom prst="rect">
              <a:avLst/>
            </a:prstGeom>
            <a:noFill/>
          </p:spPr>
        </p:pic>
        <p:grpSp>
          <p:nvGrpSpPr>
            <p:cNvPr id="1041" name="Groupe 1040"/>
            <p:cNvGrpSpPr/>
            <p:nvPr/>
          </p:nvGrpSpPr>
          <p:grpSpPr>
            <a:xfrm>
              <a:off x="2699793" y="1414517"/>
              <a:ext cx="2724783" cy="903762"/>
              <a:chOff x="5456058" y="1117193"/>
              <a:chExt cx="2724783" cy="903762"/>
            </a:xfrm>
          </p:grpSpPr>
          <p:sp>
            <p:nvSpPr>
              <p:cNvPr id="77" name="ZoneTexte 76"/>
              <p:cNvSpPr txBox="1"/>
              <p:nvPr/>
            </p:nvSpPr>
            <p:spPr>
              <a:xfrm>
                <a:off x="5952765" y="1117193"/>
                <a:ext cx="2228076" cy="90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Cryodistribution</a:t>
                </a:r>
                <a:endParaRPr lang="en-US" sz="16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6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Interface to VB</a:t>
                </a:r>
              </a:p>
            </p:txBody>
          </p:sp>
          <p:cxnSp>
            <p:nvCxnSpPr>
              <p:cNvPr id="95" name="Connecteur droit avec flèche 94"/>
              <p:cNvCxnSpPr>
                <a:stCxn id="77" idx="1"/>
              </p:cNvCxnSpPr>
              <p:nvPr/>
            </p:nvCxnSpPr>
            <p:spPr>
              <a:xfrm flipH="1">
                <a:off x="5456058" y="1569075"/>
                <a:ext cx="496707" cy="217924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5"/>
            <p:cNvGrpSpPr/>
            <p:nvPr/>
          </p:nvGrpSpPr>
          <p:grpSpPr>
            <a:xfrm>
              <a:off x="314236" y="5085184"/>
              <a:ext cx="4392488" cy="792088"/>
              <a:chOff x="395536" y="5373216"/>
              <a:chExt cx="4392488" cy="792088"/>
            </a:xfrm>
          </p:grpSpPr>
          <p:cxnSp>
            <p:nvCxnSpPr>
              <p:cNvPr id="4" name="Connecteur droit 3"/>
              <p:cNvCxnSpPr/>
              <p:nvPr/>
            </p:nvCxnSpPr>
            <p:spPr>
              <a:xfrm flipV="1">
                <a:off x="395536" y="5373216"/>
                <a:ext cx="4392488" cy="792088"/>
              </a:xfrm>
              <a:prstGeom prst="line">
                <a:avLst/>
              </a:prstGeom>
              <a:ln w="254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ZoneTexte 4"/>
              <p:cNvSpPr txBox="1"/>
              <p:nvPr/>
            </p:nvSpPr>
            <p:spPr>
              <a:xfrm rot="21089299">
                <a:off x="2588929" y="5706832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2"/>
                    </a:solidFill>
                  </a:rPr>
                  <a:t>2,86 m</a:t>
                </a:r>
                <a:endParaRPr lang="fr-FR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4634716" y="2636912"/>
              <a:ext cx="463599" cy="2378868"/>
              <a:chOff x="395536" y="3786436"/>
              <a:chExt cx="463599" cy="2378868"/>
            </a:xfrm>
          </p:grpSpPr>
          <p:cxnSp>
            <p:nvCxnSpPr>
              <p:cNvPr id="15" name="Connecteur droit 14"/>
              <p:cNvCxnSpPr/>
              <p:nvPr/>
            </p:nvCxnSpPr>
            <p:spPr>
              <a:xfrm flipV="1">
                <a:off x="395536" y="3786436"/>
                <a:ext cx="0" cy="2378868"/>
              </a:xfrm>
              <a:prstGeom prst="line">
                <a:avLst/>
              </a:prstGeom>
              <a:ln w="254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 rot="5400000">
                <a:off x="143423" y="4626939"/>
                <a:ext cx="1083931" cy="34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2"/>
                    </a:solidFill>
                    <a:sym typeface="Symbol"/>
                  </a:rPr>
                  <a:t>~</a:t>
                </a:r>
                <a:r>
                  <a:rPr lang="fr-FR" dirty="0" smtClean="0">
                    <a:solidFill>
                      <a:schemeClr val="tx2"/>
                    </a:solidFill>
                  </a:rPr>
                  <a:t>1,3 m</a:t>
                </a:r>
                <a:endParaRPr lang="fr-FR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18" name="Image 17" descr="vue4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412454"/>
            <a:ext cx="1996634" cy="1440482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96448"/>
              </p:ext>
            </p:extLst>
          </p:nvPr>
        </p:nvGraphicFramePr>
        <p:xfrm>
          <a:off x="3995936" y="1405493"/>
          <a:ext cx="3157058" cy="10889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80994"/>
                <a:gridCol w="576064"/>
              </a:tblGrid>
              <a:tr h="247698">
                <a:tc gridSpan="2"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atin typeface="Candara" pitchFamily="34" charset="0"/>
                        </a:rPr>
                        <a:t>2x Double</a:t>
                      </a:r>
                      <a:r>
                        <a:rPr lang="fr-FR" sz="1600" baseline="0" dirty="0" smtClean="0">
                          <a:latin typeface="Candara" pitchFamily="34" charset="0"/>
                        </a:rPr>
                        <a:t> Spok</a:t>
                      </a:r>
                      <a:r>
                        <a:rPr lang="fr-FR" sz="1600" dirty="0" smtClean="0">
                          <a:latin typeface="Candara" pitchFamily="34" charset="0"/>
                        </a:rPr>
                        <a:t>e </a:t>
                      </a:r>
                      <a:r>
                        <a:rPr lang="fr-FR" sz="1600" dirty="0" err="1" smtClean="0">
                          <a:latin typeface="Candara" pitchFamily="34" charset="0"/>
                        </a:rPr>
                        <a:t>Cavity</a:t>
                      </a:r>
                      <a:endParaRPr lang="fr-FR" sz="1600" dirty="0">
                        <a:latin typeface="Candara" pitchFamily="34" charset="0"/>
                      </a:endParaRPr>
                    </a:p>
                  </a:txBody>
                  <a:tcPr marL="18000" marR="1800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</a:tr>
              <a:tr h="25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ndara" pitchFamily="34" charset="0"/>
                        </a:rPr>
                        <a:t>Frequency [MHz] </a:t>
                      </a:r>
                      <a:endParaRPr lang="fr-FR" sz="16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352.21</a:t>
                      </a:r>
                      <a:endParaRPr lang="fr-FR" sz="16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  <a:tr h="25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ndara" pitchFamily="34" charset="0"/>
                        </a:rPr>
                        <a:t>Beta_optimum</a:t>
                      </a:r>
                      <a:endParaRPr lang="fr-FR" sz="16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0.50</a:t>
                      </a:r>
                      <a:endParaRPr lang="fr-FR" sz="16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  <a:tr h="25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Operating gradient [MV/m]</a:t>
                      </a:r>
                      <a:endParaRPr lang="fr-FR" sz="1600" b="1" dirty="0">
                        <a:solidFill>
                          <a:srgbClr val="00B050"/>
                        </a:solidFill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9.0</a:t>
                      </a:r>
                      <a:endParaRPr lang="fr-FR" sz="1600" b="1" dirty="0">
                        <a:solidFill>
                          <a:srgbClr val="00B050"/>
                        </a:solidFill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297343" y="132854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2x </a:t>
            </a:r>
            <a:endParaRPr lang="fr-FR" dirty="0"/>
          </a:p>
        </p:txBody>
      </p:sp>
      <p:grpSp>
        <p:nvGrpSpPr>
          <p:cNvPr id="26" name="Groupe 25"/>
          <p:cNvGrpSpPr>
            <a:grpSpLocks noChangeAspect="1"/>
          </p:cNvGrpSpPr>
          <p:nvPr/>
        </p:nvGrpSpPr>
        <p:grpSpPr>
          <a:xfrm>
            <a:off x="4716016" y="4005064"/>
            <a:ext cx="4091487" cy="2516569"/>
            <a:chOff x="658071" y="1385013"/>
            <a:chExt cx="9015523" cy="5545218"/>
          </a:xfrm>
        </p:grpSpPr>
        <p:pic>
          <p:nvPicPr>
            <p:cNvPr id="27" name="Image 26" descr="3.pn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33472" y="1846653"/>
              <a:ext cx="6510528" cy="5083578"/>
            </a:xfrm>
            <a:prstGeom prst="rect">
              <a:avLst/>
            </a:prstGeom>
          </p:spPr>
        </p:pic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6409109" y="1385013"/>
              <a:ext cx="2449996" cy="39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Tuner </a:t>
              </a: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side</a:t>
              </a: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ends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8369626" y="1732781"/>
              <a:ext cx="0" cy="34381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658071" y="3500336"/>
              <a:ext cx="2592188" cy="32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Cavity</a:t>
              </a: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bellow</a:t>
              </a: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side</a:t>
              </a: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ends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1814170" y="4468666"/>
              <a:ext cx="833934" cy="12435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95281" y="2076594"/>
              <a:ext cx="2517766" cy="39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External</a:t>
              </a: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>
              <a:off x="4469587" y="2266791"/>
              <a:ext cx="446227" cy="592531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6476860" y="6346117"/>
              <a:ext cx="2382244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Coupler </a:t>
              </a: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>
              <a:off x="5763158" y="6509607"/>
              <a:ext cx="864413" cy="4632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4965729" y="1385015"/>
              <a:ext cx="1731648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Internal</a:t>
              </a: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6510528" y="1732781"/>
              <a:ext cx="168250" cy="965607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84601" y="1476815"/>
              <a:ext cx="2259310" cy="3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Cooling</a:t>
              </a: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circuit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5010912" y="1783988"/>
              <a:ext cx="914400" cy="107533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7414725" y="5863149"/>
              <a:ext cx="2258869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200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r>
                <a:rPr lang="fr-FR" sz="1200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support 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1806854" y="4461351"/>
              <a:ext cx="950976" cy="1199693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1821485" y="4249210"/>
              <a:ext cx="1163117" cy="226771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H="1" flipV="1">
              <a:off x="5720486" y="4995361"/>
              <a:ext cx="1784909" cy="100218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2902065" y="2443392"/>
              <a:ext cx="1369161" cy="90830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43897"/>
              </p:ext>
            </p:extLst>
          </p:nvPr>
        </p:nvGraphicFramePr>
        <p:xfrm>
          <a:off x="3997996" y="2934724"/>
          <a:ext cx="5038500" cy="10850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3922"/>
                <a:gridCol w="3084578"/>
              </a:tblGrid>
              <a:tr h="32775">
                <a:tc gridSpan="2"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atin typeface="Candara" pitchFamily="34" charset="0"/>
                        </a:rPr>
                        <a:t>2x </a:t>
                      </a:r>
                      <a:r>
                        <a:rPr lang="fr-FR" sz="1600" dirty="0" err="1" smtClean="0">
                          <a:latin typeface="Candara" pitchFamily="34" charset="0"/>
                        </a:rPr>
                        <a:t>Magnetic</a:t>
                      </a:r>
                      <a:r>
                        <a:rPr lang="fr-FR" sz="1600" dirty="0" smtClean="0">
                          <a:latin typeface="Candar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Candara" pitchFamily="34" charset="0"/>
                        </a:rPr>
                        <a:t>shield</a:t>
                      </a:r>
                      <a:endParaRPr lang="fr-FR" sz="1600" dirty="0">
                        <a:latin typeface="Candara" pitchFamily="34" charset="0"/>
                      </a:endParaRPr>
                    </a:p>
                  </a:txBody>
                  <a:tcPr marL="18000" marR="1800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</a:tr>
              <a:tr h="25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Cryophy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®</a:t>
                      </a:r>
                      <a:endParaRPr lang="fr-FR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j-lt"/>
                        </a:rPr>
                        <a:t>Double layer</a:t>
                      </a:r>
                      <a:endParaRPr lang="fr-FR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  <a:tr h="25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j-lt"/>
                        </a:rPr>
                        <a:t>Working temperature</a:t>
                      </a:r>
                      <a:endParaRPr lang="fr-FR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j-lt"/>
                        </a:rPr>
                        <a:t>Cooled down before cavity transition by use of a dedicated </a:t>
                      </a:r>
                      <a:r>
                        <a:rPr lang="en-US" sz="1600" b="0" dirty="0" err="1" smtClean="0">
                          <a:latin typeface="+mj-lt"/>
                        </a:rPr>
                        <a:t>cryocircuit</a:t>
                      </a:r>
                      <a:endParaRPr lang="fr-FR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983734" y="2502026"/>
            <a:ext cx="2122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See D. </a:t>
            </a:r>
            <a:r>
              <a:rPr lang="en-US" sz="1400" dirty="0" err="1" smtClean="0"/>
              <a:t>Longuevergne’s</a:t>
            </a:r>
            <a:r>
              <a:rPr lang="en-US" sz="1400" dirty="0" smtClean="0"/>
              <a:t> talk</a:t>
            </a:r>
            <a:endParaRPr lang="fr-FR" sz="1400" dirty="0"/>
          </a:p>
        </p:txBody>
      </p:sp>
      <p:pic>
        <p:nvPicPr>
          <p:cNvPr id="260" name="Image 260" descr="vue_ensemble3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368501"/>
            <a:ext cx="3373232" cy="19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Operating SRF Spoke cavities (nominal operations)</a:t>
            </a:r>
          </a:p>
          <a:p>
            <a:pPr lvl="1"/>
            <a:endParaRPr lang="en-GB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11770" y="1327121"/>
            <a:ext cx="318456" cy="4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150 mm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98436" y="2325580"/>
            <a:ext cx="331789" cy="4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488 mm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17919" y="3643752"/>
            <a:ext cx="2246404" cy="2521552"/>
            <a:chOff x="617919" y="3931784"/>
            <a:chExt cx="2246404" cy="2521552"/>
          </a:xfrm>
        </p:grpSpPr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19" y="3931784"/>
              <a:ext cx="2246404" cy="252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rc 20"/>
            <p:cNvSpPr>
              <a:spLocks noChangeAspect="1"/>
            </p:cNvSpPr>
            <p:nvPr/>
          </p:nvSpPr>
          <p:spPr bwMode="auto">
            <a:xfrm flipH="1" flipV="1">
              <a:off x="878017" y="4518029"/>
              <a:ext cx="840655" cy="1645043"/>
            </a:xfrm>
            <a:custGeom>
              <a:avLst/>
              <a:gdLst>
                <a:gd name="G0" fmla="+- 486 0 0"/>
                <a:gd name="G1" fmla="+- 21600 0 0"/>
                <a:gd name="G2" fmla="+- 21600 0 0"/>
                <a:gd name="T0" fmla="*/ 486 w 22086"/>
                <a:gd name="T1" fmla="*/ 0 h 43200"/>
                <a:gd name="T2" fmla="*/ 0 w 22086"/>
                <a:gd name="T3" fmla="*/ 43195 h 43200"/>
                <a:gd name="T4" fmla="*/ 486 w 2208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86" h="43200" fill="none" extrusionOk="0">
                  <a:moveTo>
                    <a:pt x="485" y="0"/>
                  </a:moveTo>
                  <a:cubicBezTo>
                    <a:pt x="12415" y="0"/>
                    <a:pt x="22086" y="9670"/>
                    <a:pt x="22086" y="21600"/>
                  </a:cubicBezTo>
                  <a:cubicBezTo>
                    <a:pt x="22086" y="33529"/>
                    <a:pt x="12415" y="43200"/>
                    <a:pt x="486" y="43200"/>
                  </a:cubicBezTo>
                  <a:cubicBezTo>
                    <a:pt x="323" y="43200"/>
                    <a:pt x="161" y="43198"/>
                    <a:pt x="0" y="43194"/>
                  </a:cubicBezTo>
                </a:path>
                <a:path w="22086" h="43200" stroke="0" extrusionOk="0">
                  <a:moveTo>
                    <a:pt x="485" y="0"/>
                  </a:moveTo>
                  <a:cubicBezTo>
                    <a:pt x="12415" y="0"/>
                    <a:pt x="22086" y="9670"/>
                    <a:pt x="22086" y="21600"/>
                  </a:cubicBezTo>
                  <a:cubicBezTo>
                    <a:pt x="22086" y="33529"/>
                    <a:pt x="12415" y="43200"/>
                    <a:pt x="486" y="43200"/>
                  </a:cubicBezTo>
                  <a:cubicBezTo>
                    <a:pt x="323" y="43200"/>
                    <a:pt x="161" y="43198"/>
                    <a:pt x="0" y="43194"/>
                  </a:cubicBezTo>
                  <a:lnTo>
                    <a:pt x="486" y="21600"/>
                  </a:lnTo>
                  <a:close/>
                </a:path>
              </a:pathLst>
            </a:custGeom>
            <a:noFill/>
            <a:ln w="38100">
              <a:solidFill>
                <a:srgbClr val="E36C0A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244855" y="1153890"/>
            <a:ext cx="4423489" cy="243646"/>
            <a:chOff x="3244855" y="1441922"/>
            <a:chExt cx="4423489" cy="24364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926907" y="1441922"/>
              <a:ext cx="3741437" cy="24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Bi-phase</a:t>
              </a:r>
              <a:r>
                <a:rPr lang="fr-FR" sz="14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 pipe: </a:t>
              </a:r>
              <a:r>
                <a:rPr lang="fr-FR" sz="1400" b="1" dirty="0" err="1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liquid</a:t>
              </a:r>
              <a:r>
                <a:rPr lang="fr-FR" sz="14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/</a:t>
              </a:r>
              <a:r>
                <a:rPr lang="fr-FR" sz="1400" b="1" dirty="0" err="1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vapour</a:t>
              </a:r>
              <a:r>
                <a:rPr lang="fr-FR" sz="14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 interface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3244855" y="1599913"/>
              <a:ext cx="649260" cy="0"/>
            </a:xfrm>
            <a:prstGeom prst="straightConnector1">
              <a:avLst/>
            </a:prstGeom>
            <a:ln w="1905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5496" y="1052736"/>
            <a:ext cx="3510561" cy="2614919"/>
            <a:chOff x="35496" y="1412776"/>
            <a:chExt cx="3510561" cy="2614919"/>
          </a:xfrm>
        </p:grpSpPr>
        <p:pic>
          <p:nvPicPr>
            <p:cNvPr id="14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506143"/>
              <a:ext cx="3379764" cy="252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13"/>
            <p:cNvSpPr>
              <a:spLocks noChangeShapeType="1"/>
            </p:cNvSpPr>
            <p:nvPr/>
          </p:nvSpPr>
          <p:spPr bwMode="auto">
            <a:xfrm rot="10800000">
              <a:off x="2446348" y="1669377"/>
              <a:ext cx="1080026" cy="63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AutoShape 12"/>
            <p:cNvSpPr>
              <a:spLocks noChangeShapeType="1"/>
            </p:cNvSpPr>
            <p:nvPr/>
          </p:nvSpPr>
          <p:spPr bwMode="auto">
            <a:xfrm rot="10800000">
              <a:off x="2460316" y="2141295"/>
              <a:ext cx="1080026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AutoShape 11"/>
            <p:cNvSpPr>
              <a:spLocks noChangeShapeType="1"/>
            </p:cNvSpPr>
            <p:nvPr/>
          </p:nvSpPr>
          <p:spPr bwMode="auto">
            <a:xfrm rot="10800000">
              <a:off x="2466031" y="3667564"/>
              <a:ext cx="1080026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AutoShape 10"/>
            <p:cNvSpPr>
              <a:spLocks noChangeShapeType="1"/>
            </p:cNvSpPr>
            <p:nvPr/>
          </p:nvSpPr>
          <p:spPr bwMode="auto">
            <a:xfrm rot="5400000">
              <a:off x="3294543" y="1918992"/>
              <a:ext cx="468107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AutoShape 9"/>
            <p:cNvSpPr>
              <a:spLocks noChangeShapeType="1"/>
            </p:cNvSpPr>
            <p:nvPr/>
          </p:nvSpPr>
          <p:spPr bwMode="auto">
            <a:xfrm rot="5400000">
              <a:off x="2776258" y="2919355"/>
              <a:ext cx="1512296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043139" y="1412776"/>
              <a:ext cx="428582" cy="165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609 mm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5"/>
            <p:cNvSpPr>
              <a:spLocks noChangeShapeType="1"/>
            </p:cNvSpPr>
            <p:nvPr/>
          </p:nvSpPr>
          <p:spPr bwMode="auto">
            <a:xfrm rot="5400000">
              <a:off x="-719162" y="2480466"/>
              <a:ext cx="2088378" cy="635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prstDash val="dash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AutoShape 4"/>
            <p:cNvSpPr>
              <a:spLocks noChangeShapeType="1"/>
            </p:cNvSpPr>
            <p:nvPr/>
          </p:nvSpPr>
          <p:spPr bwMode="auto">
            <a:xfrm rot="10800000">
              <a:off x="296455" y="1529644"/>
              <a:ext cx="197973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901207"/>
              <a:ext cx="3379764" cy="2011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123728" y="1656681"/>
              <a:ext cx="1080120" cy="100895"/>
            </a:xfrm>
            <a:prstGeom prst="rect">
              <a:avLst/>
            </a:prstGeom>
            <a:solidFill>
              <a:srgbClr val="0000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2191702" y="1707126"/>
              <a:ext cx="119698" cy="239561"/>
            </a:xfrm>
            <a:prstGeom prst="rect">
              <a:avLst/>
            </a:prstGeom>
            <a:solidFill>
              <a:srgbClr val="0000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6" name="AutoShape 17"/>
            <p:cNvSpPr>
              <a:spLocks noChangeShapeType="1"/>
            </p:cNvSpPr>
            <p:nvPr/>
          </p:nvSpPr>
          <p:spPr bwMode="auto">
            <a:xfrm rot="5400000">
              <a:off x="1087188" y="2617023"/>
              <a:ext cx="2340534" cy="635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prstDash val="dash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AutoShape 19"/>
            <p:cNvSpPr>
              <a:spLocks noChangeShapeType="1"/>
            </p:cNvSpPr>
            <p:nvPr/>
          </p:nvSpPr>
          <p:spPr bwMode="auto">
            <a:xfrm flipV="1">
              <a:off x="2245708" y="1669377"/>
              <a:ext cx="0" cy="428727"/>
            </a:xfrm>
            <a:prstGeom prst="straightConnector1">
              <a:avLst/>
            </a:prstGeom>
            <a:noFill/>
            <a:ln w="38100">
              <a:solidFill>
                <a:srgbClr val="E36C0A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-36512" y="3307524"/>
            <a:ext cx="1839146" cy="604689"/>
            <a:chOff x="2207690" y="3570579"/>
            <a:chExt cx="1839146" cy="604689"/>
          </a:xfrm>
        </p:grpSpPr>
        <p:cxnSp>
          <p:nvCxnSpPr>
            <p:cNvPr id="29" name="Connecteur droit avec flèche 28"/>
            <p:cNvCxnSpPr/>
            <p:nvPr/>
          </p:nvCxnSpPr>
          <p:spPr>
            <a:xfrm flipV="1">
              <a:off x="2663788" y="3570579"/>
              <a:ext cx="878758" cy="28919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207690" y="3869641"/>
              <a:ext cx="1839146" cy="305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Subcooled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liquid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830225" y="1484784"/>
            <a:ext cx="5174774" cy="3626120"/>
          </a:xfrm>
          <a:prstGeom prst="rect">
            <a:avLst/>
          </a:prstGeom>
          <a:noFill/>
        </p:spPr>
      </p:sp>
      <p:pic>
        <p:nvPicPr>
          <p:cNvPr id="32" name="Image 31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302" y="2492896"/>
            <a:ext cx="5007371" cy="3441614"/>
          </a:xfrm>
          <a:prstGeom prst="rect">
            <a:avLst/>
          </a:prstGeom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449179" y="5231736"/>
            <a:ext cx="223599" cy="5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" wrap="square" lIns="18000" tIns="18000" rIns="18000" bIns="1800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300" b="1" dirty="0">
                <a:solidFill>
                  <a:srgbClr val="008000"/>
                </a:solidFill>
                <a:effectLst/>
                <a:latin typeface="Calibri"/>
                <a:ea typeface="Times New Roman"/>
                <a:cs typeface="Times New Roman"/>
              </a:rPr>
              <a:t>Ligne </a:t>
            </a:r>
            <a:r>
              <a:rPr lang="fr-FR" sz="1300" b="1" dirty="0">
                <a:solidFill>
                  <a:srgbClr val="008000"/>
                </a:solidFill>
                <a:effectLst/>
                <a:latin typeface="Calibri"/>
                <a:ea typeface="Times New Roman"/>
                <a:cs typeface="Times New Roman"/>
                <a:sym typeface="Symbol"/>
              </a:rPr>
              <a:t></a:t>
            </a:r>
            <a:endParaRPr lang="fr-FR" sz="13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8182918" y="4767100"/>
            <a:ext cx="612225" cy="2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18000" rIns="18000" bIns="1800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300" b="1" dirty="0" smtClean="0">
                <a:solidFill>
                  <a:srgbClr val="008000"/>
                </a:solidFill>
                <a:effectLst/>
                <a:latin typeface="Calibri"/>
                <a:ea typeface="Times New Roman"/>
                <a:cs typeface="Times New Roman"/>
                <a:sym typeface="Symbol"/>
              </a:rPr>
              <a:t>Point </a:t>
            </a:r>
            <a:endParaRPr lang="fr-FR" sz="1300" b="1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300" b="1" dirty="0">
                <a:solidFill>
                  <a:srgbClr val="008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3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35" name="AutoShape 7"/>
          <p:cNvCxnSpPr>
            <a:cxnSpLocks noChangeShapeType="1"/>
          </p:cNvCxnSpPr>
          <p:nvPr/>
        </p:nvCxnSpPr>
        <p:spPr bwMode="auto">
          <a:xfrm>
            <a:off x="5844542" y="2934268"/>
            <a:ext cx="520" cy="1425953"/>
          </a:xfrm>
          <a:prstGeom prst="straightConnector1">
            <a:avLst/>
          </a:prstGeom>
          <a:noFill/>
          <a:ln w="19050">
            <a:solidFill>
              <a:schemeClr val="tx2">
                <a:lumMod val="100000"/>
                <a:lumOff val="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034324" y="3392583"/>
            <a:ext cx="723741" cy="179884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18000" rIns="18000" bIns="1800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 dirty="0" smtClean="0">
                <a:effectLst/>
                <a:latin typeface="Calibri"/>
                <a:ea typeface="Times New Roman"/>
                <a:cs typeface="Times New Roman"/>
              </a:rPr>
              <a:t>VAPOUR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718927" y="5087819"/>
            <a:ext cx="1039137" cy="326963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18000" rIns="18000" bIns="1800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 dirty="0" smtClean="0">
                <a:effectLst/>
                <a:latin typeface="Calibri"/>
                <a:ea typeface="Times New Roman"/>
                <a:cs typeface="Times New Roman"/>
              </a:rPr>
              <a:t>SUPERFLUID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 dirty="0" smtClean="0">
                <a:latin typeface="Calibri"/>
                <a:ea typeface="Times New Roman"/>
                <a:cs typeface="Times New Roman"/>
              </a:rPr>
              <a:t>LIQUID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 dirty="0">
                <a:effectLst/>
                <a:latin typeface="Calibri"/>
                <a:ea typeface="Times New Roman"/>
                <a:cs typeface="Times New Roman"/>
              </a:rPr>
              <a:t>(He II)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8" name="Oval 12"/>
          <p:cNvSpPr>
            <a:spLocks noChangeAspect="1" noChangeArrowheads="1"/>
          </p:cNvSpPr>
          <p:nvPr/>
        </p:nvSpPr>
        <p:spPr bwMode="auto">
          <a:xfrm>
            <a:off x="8349981" y="5026002"/>
            <a:ext cx="88324" cy="92403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4396812" y="3593851"/>
            <a:ext cx="1497358" cy="194191"/>
            <a:chOff x="4396812" y="3440511"/>
            <a:chExt cx="1497358" cy="194191"/>
          </a:xfrm>
        </p:grpSpPr>
        <p:cxnSp>
          <p:nvCxnSpPr>
            <p:cNvPr id="40" name="AutoShape 8"/>
            <p:cNvCxnSpPr>
              <a:cxnSpLocks noChangeShapeType="1"/>
            </p:cNvCxnSpPr>
            <p:nvPr/>
          </p:nvCxnSpPr>
          <p:spPr bwMode="auto">
            <a:xfrm rot="5400000">
              <a:off x="5133008" y="2820368"/>
              <a:ext cx="547" cy="1472940"/>
            </a:xfrm>
            <a:prstGeom prst="straightConnector1">
              <a:avLst/>
            </a:prstGeom>
            <a:noFill/>
            <a:ln w="19050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Oval 9"/>
            <p:cNvSpPr>
              <a:spLocks noChangeAspect="1" noChangeArrowheads="1"/>
            </p:cNvSpPr>
            <p:nvPr/>
          </p:nvSpPr>
          <p:spPr bwMode="auto">
            <a:xfrm>
              <a:off x="5805846" y="3506809"/>
              <a:ext cx="88324" cy="92403"/>
            </a:xfrm>
            <a:prstGeom prst="ellipse">
              <a:avLst/>
            </a:prstGeom>
            <a:solidFill>
              <a:srgbClr val="0066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468428" y="3440511"/>
              <a:ext cx="1003215" cy="194191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dirty="0" err="1" smtClean="0">
                  <a:solidFill>
                    <a:srgbClr val="006600"/>
                  </a:solidFill>
                  <a:effectLst/>
                  <a:latin typeface="Calibri"/>
                  <a:ea typeface="Times New Roman"/>
                  <a:cs typeface="Times New Roman"/>
                </a:rPr>
                <a:t>Bi-phase</a:t>
              </a:r>
              <a:r>
                <a:rPr lang="fr-FR" sz="1100" dirty="0" smtClean="0">
                  <a:solidFill>
                    <a:srgbClr val="006600"/>
                  </a:solidFill>
                  <a:effectLst/>
                  <a:latin typeface="Calibri"/>
                  <a:ea typeface="Times New Roman"/>
                  <a:cs typeface="Times New Roman"/>
                </a:rPr>
                <a:t> pipe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391345" y="3812452"/>
            <a:ext cx="1494241" cy="198704"/>
            <a:chOff x="4391345" y="3659112"/>
            <a:chExt cx="1494241" cy="198704"/>
          </a:xfrm>
        </p:grpSpPr>
        <p:sp>
          <p:nvSpPr>
            <p:cNvPr id="44" name="Oval 13"/>
            <p:cNvSpPr>
              <a:spLocks noChangeAspect="1" noChangeArrowheads="1"/>
            </p:cNvSpPr>
            <p:nvPr/>
          </p:nvSpPr>
          <p:spPr bwMode="auto">
            <a:xfrm>
              <a:off x="5797262" y="3706010"/>
              <a:ext cx="88324" cy="9240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cxnSp>
          <p:nvCxnSpPr>
            <p:cNvPr id="45" name="AutoShape 15"/>
            <p:cNvCxnSpPr>
              <a:cxnSpLocks noChangeShapeType="1"/>
            </p:cNvCxnSpPr>
            <p:nvPr/>
          </p:nvCxnSpPr>
          <p:spPr bwMode="auto">
            <a:xfrm rot="5400000">
              <a:off x="5127541" y="3015741"/>
              <a:ext cx="547" cy="1472940"/>
            </a:xfrm>
            <a:prstGeom prst="straightConnector1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4468429" y="3659112"/>
              <a:ext cx="1003215" cy="198704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Top of the </a:t>
              </a:r>
              <a:r>
                <a:rPr lang="fr-FR" sz="11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cavity</a:t>
              </a:r>
              <a:endPara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4394463" y="4245699"/>
            <a:ext cx="1493721" cy="195137"/>
            <a:chOff x="4394463" y="4092359"/>
            <a:chExt cx="1493721" cy="195137"/>
          </a:xfrm>
        </p:grpSpPr>
        <p:sp>
          <p:nvSpPr>
            <p:cNvPr id="48" name="Oval 14"/>
            <p:cNvSpPr>
              <a:spLocks noChangeAspect="1" noChangeArrowheads="1"/>
            </p:cNvSpPr>
            <p:nvPr/>
          </p:nvSpPr>
          <p:spPr bwMode="auto">
            <a:xfrm>
              <a:off x="5799860" y="4160177"/>
              <a:ext cx="88324" cy="92403"/>
            </a:xfrm>
            <a:prstGeom prst="ellipse">
              <a:avLst/>
            </a:prstGeom>
            <a:solidFill>
              <a:schemeClr val="tx2">
                <a:lumMod val="100000"/>
                <a:lumOff val="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cxnSp>
          <p:nvCxnSpPr>
            <p:cNvPr id="49" name="AutoShape 16"/>
            <p:cNvCxnSpPr>
              <a:cxnSpLocks noChangeShapeType="1"/>
            </p:cNvCxnSpPr>
            <p:nvPr/>
          </p:nvCxnSpPr>
          <p:spPr bwMode="auto">
            <a:xfrm rot="5400000">
              <a:off x="5130659" y="3464441"/>
              <a:ext cx="547" cy="1472940"/>
            </a:xfrm>
            <a:prstGeom prst="straightConnector1">
              <a:avLst/>
            </a:prstGeom>
            <a:noFill/>
            <a:ln w="19050">
              <a:solidFill>
                <a:schemeClr val="tx2">
                  <a:lumMod val="100000"/>
                  <a:lumOff val="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4514488" y="4092359"/>
              <a:ext cx="1282773" cy="195137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dirty="0" err="1" smtClean="0">
                  <a:solidFill>
                    <a:srgbClr val="1F497D"/>
                  </a:solidFill>
                  <a:effectLst/>
                  <a:latin typeface="Calibri"/>
                  <a:ea typeface="Times New Roman"/>
                  <a:cs typeface="Times New Roman"/>
                </a:rPr>
                <a:t>Bottom</a:t>
              </a:r>
              <a:r>
                <a:rPr lang="fr-FR" sz="1100" dirty="0" smtClean="0">
                  <a:solidFill>
                    <a:srgbClr val="1F497D"/>
                  </a:solidFill>
                  <a:effectLst/>
                  <a:latin typeface="Calibri"/>
                  <a:ea typeface="Times New Roman"/>
                  <a:cs typeface="Times New Roman"/>
                </a:rPr>
                <a:t> of the </a:t>
              </a:r>
              <a:r>
                <a:rPr lang="fr-FR" sz="1100" dirty="0" err="1" smtClean="0">
                  <a:solidFill>
                    <a:srgbClr val="1F497D"/>
                  </a:solidFill>
                  <a:effectLst/>
                  <a:latin typeface="Calibri"/>
                  <a:ea typeface="Times New Roman"/>
                  <a:cs typeface="Times New Roman"/>
                </a:rPr>
                <a:t>cavity</a:t>
              </a:r>
              <a:endParaRPr lang="fr-FR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5844541" y="3905277"/>
            <a:ext cx="1270575" cy="541159"/>
            <a:chOff x="5844541" y="3751937"/>
            <a:chExt cx="1270575" cy="541159"/>
          </a:xfrm>
        </p:grpSpPr>
        <p:cxnSp>
          <p:nvCxnSpPr>
            <p:cNvPr id="53" name="AutoShape 22"/>
            <p:cNvCxnSpPr>
              <a:cxnSpLocks noChangeShapeType="1"/>
            </p:cNvCxnSpPr>
            <p:nvPr/>
          </p:nvCxnSpPr>
          <p:spPr bwMode="auto">
            <a:xfrm rot="5400000">
              <a:off x="6028450" y="3568028"/>
              <a:ext cx="547" cy="36836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75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6051325" y="4138363"/>
              <a:ext cx="501371" cy="154733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dirty="0" smtClean="0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Thermal </a:t>
              </a:r>
              <a:r>
                <a:rPr lang="fr-FR" sz="1000" dirty="0" err="1" smtClean="0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Margin</a:t>
              </a:r>
              <a:endParaRPr lang="fr-FR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52" name="AutoShape 21"/>
            <p:cNvCxnSpPr>
              <a:cxnSpLocks noChangeShapeType="1"/>
            </p:cNvCxnSpPr>
            <p:nvPr/>
          </p:nvCxnSpPr>
          <p:spPr bwMode="auto">
            <a:xfrm rot="5400000">
              <a:off x="6481504" y="3568392"/>
              <a:ext cx="547" cy="1266677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75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Oval 13"/>
          <p:cNvSpPr>
            <a:spLocks noChangeAspect="1" noChangeArrowheads="1"/>
          </p:cNvSpPr>
          <p:nvPr/>
        </p:nvSpPr>
        <p:spPr bwMode="auto">
          <a:xfrm>
            <a:off x="3626836" y="3269579"/>
            <a:ext cx="88324" cy="92403"/>
          </a:xfrm>
          <a:prstGeom prst="ellipse">
            <a:avLst/>
          </a:prstGeom>
          <a:solidFill>
            <a:schemeClr val="tx2">
              <a:lumMod val="100000"/>
              <a:lumOff val="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6" name="Oval 13"/>
          <p:cNvSpPr>
            <a:spLocks noChangeAspect="1" noChangeArrowheads="1"/>
          </p:cNvSpPr>
          <p:nvPr/>
        </p:nvSpPr>
        <p:spPr bwMode="auto">
          <a:xfrm>
            <a:off x="3664330" y="1735052"/>
            <a:ext cx="88324" cy="9240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7" name="Oval 13"/>
          <p:cNvSpPr>
            <a:spLocks noChangeAspect="1" noChangeArrowheads="1"/>
          </p:cNvSpPr>
          <p:nvPr/>
        </p:nvSpPr>
        <p:spPr bwMode="auto">
          <a:xfrm>
            <a:off x="3664330" y="1264845"/>
            <a:ext cx="88324" cy="92403"/>
          </a:xfrm>
          <a:prstGeom prst="ellipse">
            <a:avLst/>
          </a:prstGeom>
          <a:solidFill>
            <a:srgbClr val="0066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8" name="AutoShape 19"/>
          <p:cNvSpPr>
            <a:spLocks noChangeShapeType="1"/>
          </p:cNvSpPr>
          <p:nvPr/>
        </p:nvSpPr>
        <p:spPr bwMode="auto">
          <a:xfrm>
            <a:off x="4397504" y="3381196"/>
            <a:ext cx="0" cy="29688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468428" y="6093296"/>
            <a:ext cx="1501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alibri" pitchFamily="34" charset="0"/>
                <a:cs typeface="Arial" pitchFamily="34" charset="0"/>
              </a:rPr>
              <a:t>Bath pressure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7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The ESS Spoke cryomodule</a:t>
            </a:r>
            <a:endParaRPr lang="en-US" dirty="0"/>
          </a:p>
        </p:txBody>
      </p:sp>
      <p:sp>
        <p:nvSpPr>
          <p:cNvPr id="44" name="Espace réservé du texte 2"/>
          <p:cNvSpPr txBox="1">
            <a:spLocks/>
          </p:cNvSpPr>
          <p:nvPr/>
        </p:nvSpPr>
        <p:spPr>
          <a:xfrm>
            <a:off x="4355976" y="836712"/>
            <a:ext cx="4824536" cy="4536504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Cryomodule heat load budget</a:t>
            </a:r>
          </a:p>
          <a:p>
            <a:pPr marL="355600" lvl="1" indent="-173038"/>
            <a:r>
              <a:rPr lang="en-US" dirty="0" smtClean="0"/>
              <a:t> </a:t>
            </a:r>
            <a:r>
              <a:rPr lang="en-US" sz="1800" dirty="0" smtClean="0"/>
              <a:t>2 double Spoke cavities @ 2 K (sat. </a:t>
            </a:r>
            <a:r>
              <a:rPr lang="en-US" sz="1800" dirty="0" err="1" smtClean="0"/>
              <a:t>HeII</a:t>
            </a:r>
            <a:r>
              <a:rPr lang="en-US" sz="1800" dirty="0" smtClean="0"/>
              <a:t>)</a:t>
            </a:r>
          </a:p>
          <a:p>
            <a:pPr marL="538162" lvl="2" indent="0">
              <a:buNone/>
            </a:pPr>
            <a:r>
              <a:rPr lang="en-US" sz="1600" dirty="0" smtClean="0"/>
              <a:t>RF 2 x 2.5 W (requirement)</a:t>
            </a:r>
          </a:p>
          <a:p>
            <a:pPr marL="355600" lvl="1" indent="-173038"/>
            <a:r>
              <a:rPr lang="en-US" dirty="0" smtClean="0"/>
              <a:t> </a:t>
            </a:r>
            <a:r>
              <a:rPr lang="en-US" sz="1800" dirty="0" smtClean="0"/>
              <a:t>Beam loss: 1.5 W (ESS requirement)</a:t>
            </a:r>
          </a:p>
          <a:p>
            <a:pPr marL="355600" lvl="1" indent="-173038"/>
            <a:r>
              <a:rPr lang="en-US" dirty="0" smtClean="0"/>
              <a:t> </a:t>
            </a:r>
            <a:r>
              <a:rPr lang="en-US" sz="1800" dirty="0" smtClean="0"/>
              <a:t>2 RF power couplers: </a:t>
            </a:r>
          </a:p>
          <a:p>
            <a:pPr marL="715963" lvl="2"/>
            <a:r>
              <a:rPr lang="en-US" dirty="0" smtClean="0"/>
              <a:t>Heat intercept within the coupler double wall: </a:t>
            </a:r>
            <a:r>
              <a:rPr lang="en-US" dirty="0" err="1" smtClean="0"/>
              <a:t>SHe</a:t>
            </a:r>
            <a:r>
              <a:rPr lang="en-US" dirty="0" smtClean="0"/>
              <a:t>  (3 </a:t>
            </a:r>
            <a:r>
              <a:rPr lang="en-US" dirty="0" err="1" smtClean="0"/>
              <a:t>bara</a:t>
            </a:r>
            <a:r>
              <a:rPr lang="en-US" dirty="0" smtClean="0"/>
              <a:t>; 5-300 K) </a:t>
            </a:r>
          </a:p>
          <a:p>
            <a:pPr marL="819150" lvl="2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l</a:t>
            </a:r>
            <a:r>
              <a:rPr lang="en-US" dirty="0" smtClean="0"/>
              <a:t>iquefaction power ~ 2x 0.40 g/s  (RF OFF)</a:t>
            </a:r>
          </a:p>
          <a:p>
            <a:pPr marL="533400" lvl="2" indent="0">
              <a:buNone/>
            </a:pPr>
            <a:r>
              <a:rPr lang="en-US" dirty="0"/>
              <a:t>	</a:t>
            </a:r>
            <a:r>
              <a:rPr lang="en-US" dirty="0" smtClean="0"/>
              <a:t>	                  + 2x 6 mg/s (RF ON)</a:t>
            </a:r>
          </a:p>
          <a:p>
            <a:pPr marL="819150" lvl="2" indent="-285750">
              <a:buFont typeface="Symbol"/>
              <a:buChar char="Þ"/>
            </a:pPr>
            <a:r>
              <a:rPr lang="en-US" dirty="0" smtClean="0"/>
              <a:t> </a:t>
            </a:r>
            <a:r>
              <a:rPr lang="en-US" dirty="0"/>
              <a:t>2 x 1,75 W @ 2 K </a:t>
            </a:r>
            <a:r>
              <a:rPr lang="en-US" dirty="0" smtClean="0"/>
              <a:t>(heat rad </a:t>
            </a:r>
            <a:r>
              <a:rPr lang="en-US" dirty="0"/>
              <a:t>+ diffusion)</a:t>
            </a:r>
          </a:p>
          <a:p>
            <a:pPr marL="355600" lvl="1" indent="-173038"/>
            <a:r>
              <a:rPr lang="en-US" dirty="0" smtClean="0"/>
              <a:t> Rest of static heat loads @ 2 K: ~ 6,5 W</a:t>
            </a:r>
          </a:p>
          <a:p>
            <a:pPr marL="182562" lvl="1" indent="0">
              <a:buNone/>
            </a:pPr>
            <a:r>
              <a:rPr lang="en-US" dirty="0" smtClean="0">
                <a:sym typeface="Symbol"/>
              </a:rPr>
              <a:t>     total static heat loads of </a:t>
            </a:r>
            <a:r>
              <a:rPr lang="en-US" dirty="0" smtClean="0"/>
              <a:t>~ 10 W</a:t>
            </a:r>
            <a:endParaRPr lang="en-US" dirty="0">
              <a:sym typeface="Symbol"/>
            </a:endParaRPr>
          </a:p>
          <a:p>
            <a:pPr marL="182562" lvl="1" indent="0">
              <a:buNone/>
            </a:pPr>
            <a:r>
              <a:rPr lang="en-US" dirty="0" smtClean="0">
                <a:sym typeface="Symbol"/>
              </a:rPr>
              <a:t> </a:t>
            </a:r>
          </a:p>
          <a:p>
            <a:pPr marL="182562" lvl="1" indent="0">
              <a:buNone/>
            </a:pPr>
            <a:r>
              <a:rPr lang="en-US" sz="1800" dirty="0" smtClean="0">
                <a:sym typeface="Symbol"/>
              </a:rPr>
              <a:t>NB: dynamic heat loads ~ 2/3x static heat loads</a:t>
            </a:r>
            <a:endParaRPr lang="en-US" sz="18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US" dirty="0"/>
          </a:p>
        </p:txBody>
      </p:sp>
      <p:pic>
        <p:nvPicPr>
          <p:cNvPr id="73" name="Picture 2" descr="C:\Users\reynet.IPN\Desktop\belle photo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184936"/>
            <a:ext cx="4680520" cy="4476312"/>
          </a:xfrm>
          <a:prstGeom prst="rect">
            <a:avLst/>
          </a:prstGeom>
          <a:noFill/>
        </p:spPr>
      </p:pic>
      <p:grpSp>
        <p:nvGrpSpPr>
          <p:cNvPr id="1037" name="Groupe 1036"/>
          <p:cNvGrpSpPr/>
          <p:nvPr/>
        </p:nvGrpSpPr>
        <p:grpSpPr>
          <a:xfrm>
            <a:off x="1331642" y="3986482"/>
            <a:ext cx="3312366" cy="2106812"/>
            <a:chOff x="-1417243" y="1578668"/>
            <a:chExt cx="3312366" cy="2106812"/>
          </a:xfrm>
        </p:grpSpPr>
        <p:sp>
          <p:nvSpPr>
            <p:cNvPr id="76" name="ZoneTexte 75"/>
            <p:cNvSpPr txBox="1"/>
            <p:nvPr/>
          </p:nvSpPr>
          <p:spPr>
            <a:xfrm>
              <a:off x="163239" y="3316148"/>
              <a:ext cx="173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2 spoke cavities</a:t>
              </a:r>
              <a:endPara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0" name="Connecteur droit avec flèche 89"/>
            <p:cNvCxnSpPr>
              <a:stCxn id="76" idx="1"/>
            </p:cNvCxnSpPr>
            <p:nvPr/>
          </p:nvCxnSpPr>
          <p:spPr>
            <a:xfrm flipH="1" flipV="1">
              <a:off x="-1417243" y="1578668"/>
              <a:ext cx="1580482" cy="1922146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Groupe 1035"/>
          <p:cNvGrpSpPr/>
          <p:nvPr/>
        </p:nvGrpSpPr>
        <p:grpSpPr>
          <a:xfrm>
            <a:off x="3016373" y="4221088"/>
            <a:ext cx="3232609" cy="1261397"/>
            <a:chOff x="-11869" y="5166246"/>
            <a:chExt cx="3232609" cy="1261397"/>
          </a:xfrm>
        </p:grpSpPr>
        <p:sp>
          <p:nvSpPr>
            <p:cNvPr id="83" name="ZoneTexte 82"/>
            <p:cNvSpPr txBox="1"/>
            <p:nvPr/>
          </p:nvSpPr>
          <p:spPr>
            <a:xfrm>
              <a:off x="419139" y="6058311"/>
              <a:ext cx="2801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Cavities Supporting system</a:t>
              </a:r>
              <a:endPara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3" name="Connecteur droit avec flèche 92"/>
            <p:cNvCxnSpPr>
              <a:stCxn id="83" idx="1"/>
            </p:cNvCxnSpPr>
            <p:nvPr/>
          </p:nvCxnSpPr>
          <p:spPr>
            <a:xfrm flipH="1" flipV="1">
              <a:off x="-11869" y="5166246"/>
              <a:ext cx="431008" cy="1076731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Groupe 1039"/>
          <p:cNvGrpSpPr/>
          <p:nvPr/>
        </p:nvGrpSpPr>
        <p:grpSpPr>
          <a:xfrm>
            <a:off x="-79131" y="1124744"/>
            <a:ext cx="2562899" cy="1728192"/>
            <a:chOff x="1721069" y="1035249"/>
            <a:chExt cx="2562899" cy="1728192"/>
          </a:xfrm>
        </p:grpSpPr>
        <p:sp>
          <p:nvSpPr>
            <p:cNvPr id="84" name="ZoneTexte 83"/>
            <p:cNvSpPr txBox="1"/>
            <p:nvPr/>
          </p:nvSpPr>
          <p:spPr>
            <a:xfrm>
              <a:off x="1721069" y="1035249"/>
              <a:ext cx="2562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Instrumentation (measurement of T, </a:t>
              </a:r>
            </a:p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P, </a:t>
              </a:r>
              <a:r>
                <a:rPr lang="en-US" b="1" dirty="0" err="1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cryo</a:t>
              </a: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levels)</a:t>
              </a:r>
              <a:endPara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02" name="Connecteur droit avec flèche 101"/>
            <p:cNvCxnSpPr/>
            <p:nvPr/>
          </p:nvCxnSpPr>
          <p:spPr>
            <a:xfrm>
              <a:off x="2627784" y="1958579"/>
              <a:ext cx="504058" cy="804862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1763688" y="5105046"/>
            <a:ext cx="3240360" cy="1366872"/>
            <a:chOff x="-1092624" y="1726571"/>
            <a:chExt cx="3240360" cy="1366872"/>
          </a:xfrm>
        </p:grpSpPr>
        <p:sp>
          <p:nvSpPr>
            <p:cNvPr id="66" name="ZoneTexte 65"/>
            <p:cNvSpPr txBox="1"/>
            <p:nvPr/>
          </p:nvSpPr>
          <p:spPr>
            <a:xfrm>
              <a:off x="31259" y="2724111"/>
              <a:ext cx="2116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 RF power couplers</a:t>
              </a:r>
              <a:endPara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H="1" flipV="1">
              <a:off x="-1092624" y="1726571"/>
              <a:ext cx="1141578" cy="117291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e 69"/>
          <p:cNvGrpSpPr/>
          <p:nvPr/>
        </p:nvGrpSpPr>
        <p:grpSpPr>
          <a:xfrm>
            <a:off x="0" y="4221088"/>
            <a:ext cx="2707601" cy="2101960"/>
            <a:chOff x="31259" y="991483"/>
            <a:chExt cx="2707601" cy="2101960"/>
          </a:xfrm>
        </p:grpSpPr>
        <p:sp>
          <p:nvSpPr>
            <p:cNvPr id="71" name="ZoneTexte 70"/>
            <p:cNvSpPr txBox="1"/>
            <p:nvPr/>
          </p:nvSpPr>
          <p:spPr>
            <a:xfrm>
              <a:off x="31259" y="2724111"/>
              <a:ext cx="2707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 Cold to warm transitions</a:t>
              </a:r>
              <a:endPara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2" name="Connecteur droit avec flèche 71"/>
            <p:cNvCxnSpPr/>
            <p:nvPr/>
          </p:nvCxnSpPr>
          <p:spPr>
            <a:xfrm flipV="1">
              <a:off x="354787" y="991483"/>
              <a:ext cx="216024" cy="1732628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24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Operating SRF Spoke cavities (nominal operations)</a:t>
            </a:r>
          </a:p>
          <a:p>
            <a:pPr lvl="1"/>
            <a:endParaRPr lang="en-GB" dirty="0" smtClean="0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003073" y="3493868"/>
            <a:ext cx="1168400" cy="1300162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cxnSp>
        <p:nvCxnSpPr>
          <p:cNvPr id="64" name="Connecteur droit 4"/>
          <p:cNvCxnSpPr>
            <a:cxnSpLocks noChangeShapeType="1"/>
          </p:cNvCxnSpPr>
          <p:nvPr/>
        </p:nvCxnSpPr>
        <p:spPr bwMode="auto">
          <a:xfrm flipV="1">
            <a:off x="6935688" y="1268760"/>
            <a:ext cx="0" cy="2212409"/>
          </a:xfrm>
          <a:prstGeom prst="lin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grpSp>
        <p:nvGrpSpPr>
          <p:cNvPr id="65" name="Groupe 64"/>
          <p:cNvGrpSpPr/>
          <p:nvPr/>
        </p:nvGrpSpPr>
        <p:grpSpPr>
          <a:xfrm>
            <a:off x="6707088" y="1556792"/>
            <a:ext cx="457200" cy="458787"/>
            <a:chOff x="7029505" y="2519717"/>
            <a:chExt cx="457200" cy="458787"/>
          </a:xfrm>
        </p:grpSpPr>
        <p:sp>
          <p:nvSpPr>
            <p:cNvPr id="69" name="Ellipse 5"/>
            <p:cNvSpPr>
              <a:spLocks noChangeAspect="1" noChangeArrowheads="1"/>
            </p:cNvSpPr>
            <p:nvPr/>
          </p:nvSpPr>
          <p:spPr bwMode="auto">
            <a:xfrm>
              <a:off x="7029505" y="2519717"/>
              <a:ext cx="457200" cy="458787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70" name="Triangle isocèle 6"/>
            <p:cNvSpPr>
              <a:spLocks noChangeArrowheads="1"/>
            </p:cNvSpPr>
            <p:nvPr/>
          </p:nvSpPr>
          <p:spPr bwMode="auto">
            <a:xfrm>
              <a:off x="7078105" y="2519962"/>
              <a:ext cx="360000" cy="36000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66" name="ZoneTexte 2"/>
          <p:cNvSpPr txBox="1">
            <a:spLocks noChangeArrowheads="1"/>
          </p:cNvSpPr>
          <p:nvPr/>
        </p:nvSpPr>
        <p:spPr bwMode="auto">
          <a:xfrm>
            <a:off x="7128610" y="3493868"/>
            <a:ext cx="1445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vapour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ZoneTexte 45"/>
          <p:cNvSpPr txBox="1">
            <a:spLocks noChangeArrowheads="1"/>
          </p:cNvSpPr>
          <p:nvPr/>
        </p:nvSpPr>
        <p:spPr bwMode="auto">
          <a:xfrm>
            <a:off x="7171473" y="4225705"/>
            <a:ext cx="1342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liquid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99301" y="1609260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Pump</a:t>
            </a:r>
            <a:endParaRPr lang="fr-FR" sz="1400" dirty="0" smtClean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fr-FR" sz="1400" dirty="0" smtClean="0">
                <a:solidFill>
                  <a:srgbClr val="333333"/>
                </a:solidFill>
                <a:latin typeface="Calibri" pitchFamily="34" charset="0"/>
              </a:rPr>
              <a:t>(to </a:t>
            </a:r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decrease</a:t>
            </a:r>
            <a:r>
              <a:rPr lang="fr-FR" sz="1400" dirty="0" smtClean="0">
                <a:solidFill>
                  <a:srgbClr val="333333"/>
                </a:solidFill>
                <a:latin typeface="Calibri" pitchFamily="34" charset="0"/>
              </a:rPr>
              <a:t> pressure)</a:t>
            </a:r>
            <a:endParaRPr lang="fr-FR" sz="1400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53" y="1370905"/>
            <a:ext cx="3646146" cy="45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1105721" y="1052736"/>
            <a:ext cx="201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/>
              <a:t>4</a:t>
            </a:r>
            <a:r>
              <a:rPr lang="en-GB" b="1" dirty="0" smtClean="0"/>
              <a:t>He phase diagram</a:t>
            </a:r>
            <a:endParaRPr lang="en-GB" b="1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858967" y="3594725"/>
            <a:ext cx="28309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2657427" y="3410279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ZoneTexte 74"/>
          <p:cNvSpPr txBox="1"/>
          <p:nvPr/>
        </p:nvSpPr>
        <p:spPr>
          <a:xfrm>
            <a:off x="2431736" y="3602040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596584" y="5056546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58966" y="2911973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tx2"/>
                </a:solidFill>
              </a:rPr>
              <a:t>Superfluid</a:t>
            </a:r>
            <a:r>
              <a:rPr lang="en-GB" sz="1200" b="1" dirty="0" smtClean="0">
                <a:solidFill>
                  <a:schemeClr val="tx2"/>
                </a:solidFill>
              </a:rPr>
              <a:t> Helium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36512" y="340640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bar</a:t>
            </a:r>
            <a:endParaRPr lang="fr-FR" dirty="0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003073" y="4379593"/>
            <a:ext cx="1168400" cy="432334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6003073" y="3987580"/>
            <a:ext cx="1168400" cy="8064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7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2257 0.03079 L -0.0599 0.09283 L -0.09722 0.18519 L -0.11945 0.2574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1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7" grpId="0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ESS Spoke section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Operating SRF Spoke cavities (nominal operations)</a:t>
            </a:r>
          </a:p>
          <a:p>
            <a:pPr lvl="1"/>
            <a:endParaRPr lang="en-GB" dirty="0" smtClean="0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003073" y="3493868"/>
            <a:ext cx="1168400" cy="1300162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cxnSp>
        <p:nvCxnSpPr>
          <p:cNvPr id="64" name="Connecteur droit 4"/>
          <p:cNvCxnSpPr>
            <a:cxnSpLocks noChangeShapeType="1"/>
          </p:cNvCxnSpPr>
          <p:nvPr/>
        </p:nvCxnSpPr>
        <p:spPr bwMode="auto">
          <a:xfrm flipV="1">
            <a:off x="6935688" y="1268760"/>
            <a:ext cx="0" cy="2212409"/>
          </a:xfrm>
          <a:prstGeom prst="lin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grpSp>
        <p:nvGrpSpPr>
          <p:cNvPr id="65" name="Groupe 64"/>
          <p:cNvGrpSpPr/>
          <p:nvPr/>
        </p:nvGrpSpPr>
        <p:grpSpPr>
          <a:xfrm>
            <a:off x="6707088" y="1556792"/>
            <a:ext cx="457200" cy="458787"/>
            <a:chOff x="7029505" y="2519717"/>
            <a:chExt cx="457200" cy="458787"/>
          </a:xfrm>
        </p:grpSpPr>
        <p:sp>
          <p:nvSpPr>
            <p:cNvPr id="69" name="Ellipse 5"/>
            <p:cNvSpPr>
              <a:spLocks noChangeAspect="1" noChangeArrowheads="1"/>
            </p:cNvSpPr>
            <p:nvPr/>
          </p:nvSpPr>
          <p:spPr bwMode="auto">
            <a:xfrm>
              <a:off x="7029505" y="2519717"/>
              <a:ext cx="457200" cy="458787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70" name="Triangle isocèle 6"/>
            <p:cNvSpPr>
              <a:spLocks noChangeArrowheads="1"/>
            </p:cNvSpPr>
            <p:nvPr/>
          </p:nvSpPr>
          <p:spPr bwMode="auto">
            <a:xfrm>
              <a:off x="7078105" y="2519962"/>
              <a:ext cx="360000" cy="36000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66" name="ZoneTexte 2"/>
          <p:cNvSpPr txBox="1">
            <a:spLocks noChangeArrowheads="1"/>
          </p:cNvSpPr>
          <p:nvPr/>
        </p:nvSpPr>
        <p:spPr bwMode="auto">
          <a:xfrm>
            <a:off x="7128610" y="3493868"/>
            <a:ext cx="1445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vapour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ZoneTexte 45"/>
          <p:cNvSpPr txBox="1">
            <a:spLocks noChangeArrowheads="1"/>
          </p:cNvSpPr>
          <p:nvPr/>
        </p:nvSpPr>
        <p:spPr bwMode="auto">
          <a:xfrm>
            <a:off x="7171473" y="4225705"/>
            <a:ext cx="1342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Saturated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liquid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99301" y="1609260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Pump</a:t>
            </a:r>
            <a:endParaRPr lang="fr-FR" sz="1400" dirty="0" smtClean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fr-FR" sz="1400" dirty="0" smtClean="0">
                <a:solidFill>
                  <a:srgbClr val="333333"/>
                </a:solidFill>
                <a:latin typeface="Calibri" pitchFamily="34" charset="0"/>
              </a:rPr>
              <a:t>(to </a:t>
            </a:r>
            <a:r>
              <a:rPr lang="fr-FR" sz="1400" dirty="0" err="1" smtClean="0">
                <a:solidFill>
                  <a:srgbClr val="333333"/>
                </a:solidFill>
                <a:latin typeface="Calibri" pitchFamily="34" charset="0"/>
              </a:rPr>
              <a:t>decrease</a:t>
            </a:r>
            <a:r>
              <a:rPr lang="fr-FR" sz="1400" dirty="0" smtClean="0">
                <a:solidFill>
                  <a:srgbClr val="333333"/>
                </a:solidFill>
                <a:latin typeface="Calibri" pitchFamily="34" charset="0"/>
              </a:rPr>
              <a:t> pressure)</a:t>
            </a:r>
            <a:endParaRPr lang="fr-FR" sz="1400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53" y="1370905"/>
            <a:ext cx="3646146" cy="45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1105721" y="1052736"/>
            <a:ext cx="201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/>
              <a:t>4</a:t>
            </a:r>
            <a:r>
              <a:rPr lang="en-GB" b="1" dirty="0" smtClean="0"/>
              <a:t>He phase diagram</a:t>
            </a:r>
            <a:endParaRPr lang="en-GB" b="1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858967" y="3594725"/>
            <a:ext cx="28309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2657427" y="3410279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ZoneTexte 74"/>
          <p:cNvSpPr txBox="1"/>
          <p:nvPr/>
        </p:nvSpPr>
        <p:spPr>
          <a:xfrm>
            <a:off x="2431736" y="3602040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1566754" y="5165458"/>
            <a:ext cx="109728" cy="10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ZoneTexte 76"/>
          <p:cNvSpPr txBox="1"/>
          <p:nvPr/>
        </p:nvSpPr>
        <p:spPr>
          <a:xfrm>
            <a:off x="1596584" y="5056546"/>
            <a:ext cx="8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Saturated Helium II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58966" y="2911973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tx2"/>
                </a:solidFill>
              </a:rPr>
              <a:t>Superfluid</a:t>
            </a:r>
            <a:r>
              <a:rPr lang="en-GB" sz="1200" b="1" dirty="0" smtClean="0">
                <a:solidFill>
                  <a:schemeClr val="tx2"/>
                </a:solidFill>
              </a:rPr>
              <a:t> Helium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36512" y="340640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bar</a:t>
            </a:r>
            <a:endParaRPr lang="fr-FR" dirty="0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003073" y="4379593"/>
            <a:ext cx="1168400" cy="432334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648410" y="3239939"/>
            <a:ext cx="109728" cy="1097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2385405" y="2307009"/>
            <a:ext cx="9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rgbClr val="C00000"/>
                </a:solidFill>
              </a:rPr>
              <a:t>PressurizedHelium</a:t>
            </a:r>
            <a:r>
              <a:rPr lang="en-GB" sz="1200" b="1" dirty="0" smtClean="0">
                <a:solidFill>
                  <a:srgbClr val="C00000"/>
                </a:solidFill>
              </a:rPr>
              <a:t> I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7604</TotalTime>
  <Words>1909</Words>
  <Application>Microsoft Office PowerPoint</Application>
  <PresentationFormat>Affichage à l'écran (4:3)</PresentationFormat>
  <Paragraphs>454</Paragraphs>
  <Slides>27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Cryogenic tests of the ESS Spoke prototype cryomodule and it's valve box</vt:lpstr>
      <vt:lpstr>ESS MACHINE</vt:lpstr>
      <vt:lpstr>The ESS Spoke section</vt:lpstr>
      <vt:lpstr>The ESS Spoke section</vt:lpstr>
      <vt:lpstr>The ESS Spoke section</vt:lpstr>
      <vt:lpstr>The ESS Spoke section</vt:lpstr>
      <vt:lpstr>The ESS Spoke section</vt:lpstr>
      <vt:lpstr>The ESS Spoke section</vt:lpstr>
      <vt:lpstr>The ESS Spoke section</vt:lpstr>
      <vt:lpstr>The ESS Spoke section</vt:lpstr>
      <vt:lpstr>The ESS Spoke section</vt:lpstr>
      <vt:lpstr>The ESS Spoke section</vt:lpstr>
      <vt:lpstr>The ESS Spoke section</vt:lpstr>
      <vt:lpstr>Prototyping the Spoke section</vt:lpstr>
      <vt:lpstr>Prototyping the Spoke section</vt:lpstr>
      <vt:lpstr>Prototyping the Spoke section</vt:lpstr>
      <vt:lpstr>Prototyping the Spoke section</vt:lpstr>
      <vt:lpstr>Présentation PowerPoint</vt:lpstr>
      <vt:lpstr>Testing the prototypes</vt:lpstr>
      <vt:lpstr>Testing the prototypes</vt:lpstr>
      <vt:lpstr>Testing the prototypes</vt:lpstr>
      <vt:lpstr>Prototyping the Spoke section</vt:lpstr>
      <vt:lpstr>Prototyping the Spoke section</vt:lpstr>
      <vt:lpstr>Prototyping the Spoke section</vt:lpstr>
      <vt:lpstr>Prototyping the Spoke section</vt:lpstr>
      <vt:lpstr>Conclusion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Patxi Duthil</cp:lastModifiedBy>
  <cp:revision>904</cp:revision>
  <dcterms:created xsi:type="dcterms:W3CDTF">2014-11-24T23:00:23Z</dcterms:created>
  <dcterms:modified xsi:type="dcterms:W3CDTF">2017-06-09T10:14:44Z</dcterms:modified>
</cp:coreProperties>
</file>