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72" r:id="rId1"/>
  </p:sldMasterIdLst>
  <p:notesMasterIdLst>
    <p:notesMasterId r:id="rId19"/>
  </p:notesMasterIdLst>
  <p:sldIdLst>
    <p:sldId id="275" r:id="rId2"/>
    <p:sldId id="303" r:id="rId3"/>
    <p:sldId id="258" r:id="rId4"/>
    <p:sldId id="306" r:id="rId5"/>
    <p:sldId id="262" r:id="rId6"/>
    <p:sldId id="307" r:id="rId7"/>
    <p:sldId id="308" r:id="rId8"/>
    <p:sldId id="320" r:id="rId9"/>
    <p:sldId id="310" r:id="rId10"/>
    <p:sldId id="311" r:id="rId11"/>
    <p:sldId id="313" r:id="rId12"/>
    <p:sldId id="314" r:id="rId13"/>
    <p:sldId id="315" r:id="rId14"/>
    <p:sldId id="316" r:id="rId15"/>
    <p:sldId id="312" r:id="rId16"/>
    <p:sldId id="317" r:id="rId17"/>
    <p:sldId id="318" r:id="rId18"/>
  </p:sldIdLst>
  <p:sldSz cx="9906000" cy="6858000" type="A4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1E3C99"/>
    <a:srgbClr val="496386"/>
    <a:srgbClr val="000A3A"/>
    <a:srgbClr val="00206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0" autoAdjust="0"/>
    <p:restoredTop sz="94533" autoAdjust="0"/>
  </p:normalViewPr>
  <p:slideViewPr>
    <p:cSldViewPr snapToGrid="0">
      <p:cViewPr varScale="1">
        <p:scale>
          <a:sx n="72" d="100"/>
          <a:sy n="72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8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bouly\DATA\publi_poster_conf\conf_workshop\2017\IPAC17\papier_lebt\bilan_scan_pression__emi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bouly\DATA\publi_poster_conf\conf_workshop\2017\IPAC17\papier_lebt\bilan_scan_pression__emi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bouly\DATA\LEBT\manips\2016_12_02\ANALYSE_2016_12_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bouly\DATA\LEBT\manips\2017_04_25\Mesures_chopper_Kr_2017_04_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88013021072534"/>
          <c:y val="4.4945472094448456E-2"/>
          <c:w val="0.76960659697752876"/>
          <c:h val="0.80115951200141267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square"/>
            <c:size val="9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Sheet1!$T$3:$T$13</c:f>
                <c:numCache>
                  <c:formatCode>General</c:formatCode>
                  <c:ptCount val="11"/>
                  <c:pt idx="0">
                    <c:v>2.1854344798670357E-2</c:v>
                  </c:pt>
                  <c:pt idx="1">
                    <c:v>2.123418899011954E-2</c:v>
                  </c:pt>
                  <c:pt idx="2">
                    <c:v>2.1172374883488089E-2</c:v>
                  </c:pt>
                  <c:pt idx="3">
                    <c:v>2.1090628140995635E-2</c:v>
                  </c:pt>
                  <c:pt idx="4">
                    <c:v>2.0701316921981797E-2</c:v>
                  </c:pt>
                  <c:pt idx="5">
                    <c:v>2.0128023294820177E-2</c:v>
                  </c:pt>
                  <c:pt idx="6">
                    <c:v>2.052391842630236E-2</c:v>
                  </c:pt>
                  <c:pt idx="7">
                    <c:v>2.0813818929767889E-2</c:v>
                  </c:pt>
                  <c:pt idx="8">
                    <c:v>2.097964500164121E-2</c:v>
                  </c:pt>
                  <c:pt idx="9">
                    <c:v>2.2543480396660126E-2</c:v>
                  </c:pt>
                  <c:pt idx="10">
                    <c:v>2.4007376144200336E-2</c:v>
                  </c:pt>
                </c:numCache>
              </c:numRef>
            </c:plus>
            <c:minus>
              <c:numRef>
                <c:f>Sheet1!$T$3:$T$13</c:f>
                <c:numCache>
                  <c:formatCode>General</c:formatCode>
                  <c:ptCount val="11"/>
                  <c:pt idx="0">
                    <c:v>2.1854344798670357E-2</c:v>
                  </c:pt>
                  <c:pt idx="1">
                    <c:v>2.123418899011954E-2</c:v>
                  </c:pt>
                  <c:pt idx="2">
                    <c:v>2.1172374883488089E-2</c:v>
                  </c:pt>
                  <c:pt idx="3">
                    <c:v>2.1090628140995635E-2</c:v>
                  </c:pt>
                  <c:pt idx="4">
                    <c:v>2.0701316921981797E-2</c:v>
                  </c:pt>
                  <c:pt idx="5">
                    <c:v>2.0128023294820177E-2</c:v>
                  </c:pt>
                  <c:pt idx="6">
                    <c:v>2.052391842630236E-2</c:v>
                  </c:pt>
                  <c:pt idx="7">
                    <c:v>2.0813818929767889E-2</c:v>
                  </c:pt>
                  <c:pt idx="8">
                    <c:v>2.097964500164121E-2</c:v>
                  </c:pt>
                  <c:pt idx="9">
                    <c:v>2.2543480396660126E-2</c:v>
                  </c:pt>
                  <c:pt idx="10">
                    <c:v>2.4007376144200336E-2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Sheet1!$U$3:$U$13</c:f>
                <c:numCache>
                  <c:formatCode>General</c:formatCode>
                  <c:ptCount val="11"/>
                  <c:pt idx="0">
                    <c:v>4.4699999999999997E-7</c:v>
                  </c:pt>
                  <c:pt idx="1">
                    <c:v>5.37E-7</c:v>
                  </c:pt>
                  <c:pt idx="2">
                    <c:v>6.1299999999999989E-7</c:v>
                  </c:pt>
                  <c:pt idx="3">
                    <c:v>6.9100000000000003E-7</c:v>
                  </c:pt>
                  <c:pt idx="4">
                    <c:v>1.111E-6</c:v>
                  </c:pt>
                  <c:pt idx="5">
                    <c:v>1.8910000000000002E-6</c:v>
                  </c:pt>
                  <c:pt idx="6">
                    <c:v>2.6910000000000002E-6</c:v>
                  </c:pt>
                  <c:pt idx="7">
                    <c:v>3.4910000000000005E-6</c:v>
                  </c:pt>
                  <c:pt idx="8">
                    <c:v>4.2910000000000009E-6</c:v>
                  </c:pt>
                  <c:pt idx="9">
                    <c:v>8.691000000000002E-6</c:v>
                  </c:pt>
                  <c:pt idx="10">
                    <c:v>1.6291000000000004E-5</c:v>
                  </c:pt>
                </c:numCache>
              </c:numRef>
            </c:plus>
            <c:minus>
              <c:numRef>
                <c:f>Sheet1!$U$3:$U$13</c:f>
                <c:numCache>
                  <c:formatCode>General</c:formatCode>
                  <c:ptCount val="11"/>
                  <c:pt idx="0">
                    <c:v>4.4699999999999997E-7</c:v>
                  </c:pt>
                  <c:pt idx="1">
                    <c:v>5.37E-7</c:v>
                  </c:pt>
                  <c:pt idx="2">
                    <c:v>6.1299999999999989E-7</c:v>
                  </c:pt>
                  <c:pt idx="3">
                    <c:v>6.9100000000000003E-7</c:v>
                  </c:pt>
                  <c:pt idx="4">
                    <c:v>1.111E-6</c:v>
                  </c:pt>
                  <c:pt idx="5">
                    <c:v>1.8910000000000002E-6</c:v>
                  </c:pt>
                  <c:pt idx="6">
                    <c:v>2.6910000000000002E-6</c:v>
                  </c:pt>
                  <c:pt idx="7">
                    <c:v>3.4910000000000005E-6</c:v>
                  </c:pt>
                  <c:pt idx="8">
                    <c:v>4.2910000000000009E-6</c:v>
                  </c:pt>
                  <c:pt idx="9">
                    <c:v>8.691000000000002E-6</c:v>
                  </c:pt>
                  <c:pt idx="10">
                    <c:v>1.6291000000000004E-5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Sheet1!$S$3:$S$13</c:f>
              <c:numCache>
                <c:formatCode>0.00E+00</c:formatCode>
                <c:ptCount val="11"/>
                <c:pt idx="0">
                  <c:v>8.9399999999999991E-6</c:v>
                </c:pt>
                <c:pt idx="1">
                  <c:v>1.0739999999999999E-5</c:v>
                </c:pt>
                <c:pt idx="2">
                  <c:v>1.2259999999999998E-5</c:v>
                </c:pt>
                <c:pt idx="3">
                  <c:v>1.382E-5</c:v>
                </c:pt>
                <c:pt idx="4">
                  <c:v>2.2220000000000001E-5</c:v>
                </c:pt>
                <c:pt idx="5">
                  <c:v>3.782E-5</c:v>
                </c:pt>
                <c:pt idx="6">
                  <c:v>5.3820000000000003E-5</c:v>
                </c:pt>
                <c:pt idx="7">
                  <c:v>6.9820000000000006E-5</c:v>
                </c:pt>
                <c:pt idx="8">
                  <c:v>8.5820000000000015E-5</c:v>
                </c:pt>
                <c:pt idx="9">
                  <c:v>1.7382000000000004E-4</c:v>
                </c:pt>
                <c:pt idx="10">
                  <c:v>3.2582000000000005E-4</c:v>
                </c:pt>
              </c:numCache>
            </c:numRef>
          </c:xVal>
          <c:yVal>
            <c:numRef>
              <c:f>Sheet1!$D$3:$D$13</c:f>
              <c:numCache>
                <c:formatCode>General</c:formatCode>
                <c:ptCount val="11"/>
                <c:pt idx="0">
                  <c:v>0.15028349999999999</c:v>
                </c:pt>
                <c:pt idx="1">
                  <c:v>0.14873800000000001</c:v>
                </c:pt>
                <c:pt idx="2">
                  <c:v>0.14979700000000001</c:v>
                </c:pt>
                <c:pt idx="3">
                  <c:v>0.14990249999999999</c:v>
                </c:pt>
                <c:pt idx="4">
                  <c:v>0.1443315</c:v>
                </c:pt>
                <c:pt idx="5">
                  <c:v>0.113537</c:v>
                </c:pt>
                <c:pt idx="6">
                  <c:v>0.10798000000000001</c:v>
                </c:pt>
                <c:pt idx="7">
                  <c:v>0.1081995</c:v>
                </c:pt>
                <c:pt idx="8">
                  <c:v>0.10677349999999999</c:v>
                </c:pt>
                <c:pt idx="9">
                  <c:v>0.10309599999999999</c:v>
                </c:pt>
                <c:pt idx="10">
                  <c:v>0.113566</c:v>
                </c:pt>
              </c:numCache>
            </c:numRef>
          </c:yVal>
          <c:smooth val="0"/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square"/>
            <c:size val="8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(Sheet1!$AV$41:$AV$46,Sheet1!$AV$48)</c:f>
                <c:numCache>
                  <c:formatCode>General</c:formatCode>
                  <c:ptCount val="7"/>
                  <c:pt idx="0">
                    <c:v>2.9102436839821312E-2</c:v>
                  </c:pt>
                  <c:pt idx="1">
                    <c:v>2.5284043900569805E-2</c:v>
                  </c:pt>
                  <c:pt idx="2">
                    <c:v>2.4670252448886713E-2</c:v>
                  </c:pt>
                  <c:pt idx="3">
                    <c:v>2.3455940997477002E-2</c:v>
                  </c:pt>
                  <c:pt idx="4">
                    <c:v>2.4184747831163384E-2</c:v>
                  </c:pt>
                  <c:pt idx="5">
                    <c:v>2.3134149213061072E-2</c:v>
                  </c:pt>
                  <c:pt idx="6">
                    <c:v>4.0692179075269994E-2</c:v>
                  </c:pt>
                </c:numCache>
              </c:numRef>
            </c:plus>
            <c:minus>
              <c:numRef>
                <c:f>(Sheet1!$AV$41:$AV$46,Sheet1!$AV$48)</c:f>
                <c:numCache>
                  <c:formatCode>General</c:formatCode>
                  <c:ptCount val="7"/>
                  <c:pt idx="0">
                    <c:v>2.9102436839821312E-2</c:v>
                  </c:pt>
                  <c:pt idx="1">
                    <c:v>2.5284043900569805E-2</c:v>
                  </c:pt>
                  <c:pt idx="2">
                    <c:v>2.4670252448886713E-2</c:v>
                  </c:pt>
                  <c:pt idx="3">
                    <c:v>2.3455940997477002E-2</c:v>
                  </c:pt>
                  <c:pt idx="4">
                    <c:v>2.4184747831163384E-2</c:v>
                  </c:pt>
                  <c:pt idx="5">
                    <c:v>2.3134149213061072E-2</c:v>
                  </c:pt>
                  <c:pt idx="6">
                    <c:v>4.0692179075269994E-2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(Sheet1!$AW$41:$AW$46,Sheet1!$AW$48)</c:f>
                <c:numCache>
                  <c:formatCode>General</c:formatCode>
                  <c:ptCount val="7"/>
                  <c:pt idx="0">
                    <c:v>9.9999999999999995E-7</c:v>
                  </c:pt>
                  <c:pt idx="1">
                    <c:v>9.9999999999999995E-7</c:v>
                  </c:pt>
                  <c:pt idx="2">
                    <c:v>9.9999999999999995E-7</c:v>
                  </c:pt>
                  <c:pt idx="3">
                    <c:v>9.9999999999999995E-7</c:v>
                  </c:pt>
                  <c:pt idx="4">
                    <c:v>9.9999999999999995E-7</c:v>
                  </c:pt>
                  <c:pt idx="5">
                    <c:v>9.9999999999999995E-7</c:v>
                  </c:pt>
                  <c:pt idx="6">
                    <c:v>9.9999999999999995E-8</c:v>
                  </c:pt>
                </c:numCache>
              </c:numRef>
            </c:plus>
            <c:minus>
              <c:numRef>
                <c:f>(Sheet1!$AW$41:$AW$46,Sheet1!$AW$48)</c:f>
                <c:numCache>
                  <c:formatCode>General</c:formatCode>
                  <c:ptCount val="7"/>
                  <c:pt idx="0">
                    <c:v>9.9999999999999995E-7</c:v>
                  </c:pt>
                  <c:pt idx="1">
                    <c:v>9.9999999999999995E-7</c:v>
                  </c:pt>
                  <c:pt idx="2">
                    <c:v>9.9999999999999995E-7</c:v>
                  </c:pt>
                  <c:pt idx="3">
                    <c:v>9.9999999999999995E-7</c:v>
                  </c:pt>
                  <c:pt idx="4">
                    <c:v>9.9999999999999995E-7</c:v>
                  </c:pt>
                  <c:pt idx="5">
                    <c:v>9.9999999999999995E-7</c:v>
                  </c:pt>
                  <c:pt idx="6">
                    <c:v>9.9999999999999995E-8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(Sheet1!$AJ$41:$AJ$46,Sheet1!$AJ$48)</c:f>
              <c:numCache>
                <c:formatCode>0.00E+00</c:formatCode>
                <c:ptCount val="7"/>
                <c:pt idx="0">
                  <c:v>6.5249999999999994E-6</c:v>
                </c:pt>
                <c:pt idx="1">
                  <c:v>1.2749999999999998E-5</c:v>
                </c:pt>
                <c:pt idx="2">
                  <c:v>2.3249999999999999E-5</c:v>
                </c:pt>
                <c:pt idx="3">
                  <c:v>3.8000000000000002E-5</c:v>
                </c:pt>
                <c:pt idx="4">
                  <c:v>5.3000000000000001E-5</c:v>
                </c:pt>
                <c:pt idx="5">
                  <c:v>6.7250000000000008E-5</c:v>
                </c:pt>
                <c:pt idx="6">
                  <c:v>1.7749999999999999E-6</c:v>
                </c:pt>
              </c:numCache>
            </c:numRef>
          </c:xVal>
          <c:yVal>
            <c:numRef>
              <c:f>(Sheet1!$AE$41:$AE$46,Sheet1!$AE$48)</c:f>
              <c:numCache>
                <c:formatCode>General</c:formatCode>
                <c:ptCount val="7"/>
                <c:pt idx="0">
                  <c:v>0.14299999999999999</c:v>
                </c:pt>
                <c:pt idx="1">
                  <c:v>0.1249</c:v>
                </c:pt>
                <c:pt idx="2">
                  <c:v>0.12064999999999999</c:v>
                </c:pt>
                <c:pt idx="3">
                  <c:v>0.11285000000000001</c:v>
                </c:pt>
                <c:pt idx="4">
                  <c:v>0.11434999999999999</c:v>
                </c:pt>
                <c:pt idx="5">
                  <c:v>0.1071</c:v>
                </c:pt>
                <c:pt idx="6">
                  <c:v>0.19570000000000001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0531288"/>
        <c:axId val="420530896"/>
      </c:scatterChart>
      <c:valAx>
        <c:axId val="420531288"/>
        <c:scaling>
          <c:logBase val="10"/>
          <c:orientation val="minMax"/>
          <c:max val="5.0000000000000012E-4"/>
          <c:min val="5.0000000000000021E-6"/>
        </c:scaling>
        <c:delete val="0"/>
        <c:axPos val="b"/>
        <c:majorGridlines>
          <c:spPr>
            <a:ln w="6350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>
                    <a:solidFill>
                      <a:schemeClr val="tx1"/>
                    </a:solidFill>
                  </a:rPr>
                  <a:t>Pressure</a:t>
                </a:r>
                <a:r>
                  <a:rPr lang="en-GB" sz="1600" baseline="0">
                    <a:solidFill>
                      <a:schemeClr val="tx1"/>
                    </a:solidFill>
                  </a:rPr>
                  <a:t> (mbar)</a:t>
                </a:r>
                <a:endParaRPr lang="en-GB" sz="160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in"/>
        <c:minorTickMark val="cross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530896"/>
        <c:crosses val="autoZero"/>
        <c:crossBetween val="midCat"/>
        <c:minorUnit val="1.0000000000000004E-6"/>
      </c:valAx>
      <c:valAx>
        <c:axId val="420530896"/>
        <c:scaling>
          <c:orientation val="minMax"/>
          <c:max val="0.2"/>
          <c:min val="5.000000000000001E-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600" b="0" i="0" baseline="0" dirty="0">
                    <a:solidFill>
                      <a:schemeClr val="tx1"/>
                    </a:solidFill>
                    <a:effectLst/>
                  </a:rPr>
                  <a:t>ε</a:t>
                </a:r>
                <a:r>
                  <a:rPr lang="fr-FR" sz="1600" b="0" i="0" baseline="-25000" dirty="0">
                    <a:solidFill>
                      <a:schemeClr val="tx1"/>
                    </a:solidFill>
                    <a:effectLst/>
                  </a:rPr>
                  <a:t>RMS. </a:t>
                </a:r>
                <a:r>
                  <a:rPr lang="fr-FR" sz="1600" b="0" i="0" baseline="-25000" dirty="0" err="1">
                    <a:solidFill>
                      <a:schemeClr val="tx1"/>
                    </a:solidFill>
                    <a:effectLst/>
                  </a:rPr>
                  <a:t>Norm.proton</a:t>
                </a:r>
                <a:r>
                  <a:rPr lang="fr-FR" sz="1600" b="0" i="0" baseline="-25000" dirty="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fr-FR" sz="1600" b="0" i="0" baseline="0" dirty="0" smtClean="0">
                    <a:solidFill>
                      <a:schemeClr val="tx1"/>
                    </a:solidFill>
                    <a:effectLst/>
                  </a:rPr>
                  <a:t>(</a:t>
                </a:r>
                <a:r>
                  <a:rPr lang="el-GR" sz="1600" b="0" i="0" u="none" strike="noStrike" baseline="0" dirty="0" smtClean="0">
                    <a:effectLst/>
                  </a:rPr>
                  <a:t>π</a:t>
                </a:r>
                <a:r>
                  <a:rPr lang="fr-FR" sz="1600" b="0" i="0" u="none" strike="noStrike" baseline="0" dirty="0" smtClean="0">
                    <a:effectLst/>
                  </a:rPr>
                  <a:t>.</a:t>
                </a:r>
                <a:r>
                  <a:rPr lang="fr-FR" sz="1600" b="0" i="0" baseline="0" dirty="0" err="1" smtClean="0">
                    <a:solidFill>
                      <a:schemeClr val="tx1"/>
                    </a:solidFill>
                    <a:effectLst/>
                  </a:rPr>
                  <a:t>mm.mrad</a:t>
                </a:r>
                <a:r>
                  <a:rPr lang="fr-FR" sz="1600" b="0" i="0" baseline="0" dirty="0">
                    <a:solidFill>
                      <a:schemeClr val="tx1"/>
                    </a:solidFill>
                    <a:effectLst/>
                  </a:rPr>
                  <a:t>)</a:t>
                </a:r>
                <a:endParaRPr lang="en-GB" sz="1600" dirty="0">
                  <a:solidFill>
                    <a:schemeClr val="tx1"/>
                  </a:solidFill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531288"/>
        <c:crossesAt val="5.0000000000000021E-6"/>
        <c:crossBetween val="midCat"/>
        <c:majorUnit val="5.000000000000001E-2"/>
        <c:minorUnit val="1.0000000000000002E-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40366015279601"/>
          <c:y val="4.7742579016811663E-2"/>
          <c:w val="0.78068359700772771"/>
          <c:h val="0.7606201895975565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x"/>
            <c:size val="10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Sheet1!$S$3:$S$13</c:f>
              <c:numCache>
                <c:formatCode>0.00E+00</c:formatCode>
                <c:ptCount val="11"/>
                <c:pt idx="0">
                  <c:v>8.9399999999999991E-6</c:v>
                </c:pt>
                <c:pt idx="1">
                  <c:v>1.0739999999999999E-5</c:v>
                </c:pt>
                <c:pt idx="2">
                  <c:v>1.2259999999999998E-5</c:v>
                </c:pt>
                <c:pt idx="3">
                  <c:v>1.382E-5</c:v>
                </c:pt>
                <c:pt idx="4">
                  <c:v>2.2220000000000001E-5</c:v>
                </c:pt>
                <c:pt idx="5">
                  <c:v>3.782E-5</c:v>
                </c:pt>
                <c:pt idx="6">
                  <c:v>5.3820000000000003E-5</c:v>
                </c:pt>
                <c:pt idx="7">
                  <c:v>6.9820000000000006E-5</c:v>
                </c:pt>
                <c:pt idx="8">
                  <c:v>8.5820000000000015E-5</c:v>
                </c:pt>
                <c:pt idx="9">
                  <c:v>1.7382000000000004E-4</c:v>
                </c:pt>
                <c:pt idx="10">
                  <c:v>3.2582000000000005E-4</c:v>
                </c:pt>
              </c:numCache>
            </c:numRef>
          </c:xVal>
          <c:yVal>
            <c:numRef>
              <c:f>Sheet1!$B$3:$B$13</c:f>
              <c:numCache>
                <c:formatCode>General</c:formatCode>
                <c:ptCount val="11"/>
                <c:pt idx="0">
                  <c:v>-1.4254089999999999</c:v>
                </c:pt>
                <c:pt idx="1">
                  <c:v>-0.96131200000000006</c:v>
                </c:pt>
                <c:pt idx="2">
                  <c:v>-0.90162500000000001</c:v>
                </c:pt>
                <c:pt idx="3">
                  <c:v>-0.83512900000000001</c:v>
                </c:pt>
                <c:pt idx="4">
                  <c:v>-0.49695099999999998</c:v>
                </c:pt>
                <c:pt idx="5">
                  <c:v>0.10684</c:v>
                </c:pt>
                <c:pt idx="6">
                  <c:v>0.44052599999999997</c:v>
                </c:pt>
                <c:pt idx="7">
                  <c:v>0.67506500000000003</c:v>
                </c:pt>
                <c:pt idx="8">
                  <c:v>0.79618500000000003</c:v>
                </c:pt>
                <c:pt idx="9">
                  <c:v>1.861739</c:v>
                </c:pt>
                <c:pt idx="10">
                  <c:v>2.6256629999999999</c:v>
                </c:pt>
              </c:numCache>
            </c:numRef>
          </c:yVal>
          <c:smooth val="0"/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(Sheet1!$AJ$41:$AJ$46,Sheet1!$AJ$48)</c:f>
              <c:numCache>
                <c:formatCode>0.00E+00</c:formatCode>
                <c:ptCount val="7"/>
                <c:pt idx="0">
                  <c:v>6.5249999999999994E-6</c:v>
                </c:pt>
                <c:pt idx="1">
                  <c:v>1.2749999999999998E-5</c:v>
                </c:pt>
                <c:pt idx="2">
                  <c:v>2.3249999999999999E-5</c:v>
                </c:pt>
                <c:pt idx="3">
                  <c:v>3.8000000000000002E-5</c:v>
                </c:pt>
                <c:pt idx="4">
                  <c:v>5.3000000000000001E-5</c:v>
                </c:pt>
                <c:pt idx="5">
                  <c:v>6.7250000000000008E-5</c:v>
                </c:pt>
                <c:pt idx="6">
                  <c:v>1.7749999999999999E-6</c:v>
                </c:pt>
              </c:numCache>
            </c:numRef>
          </c:xVal>
          <c:yVal>
            <c:numRef>
              <c:f>(Sheet1!$AY$41:$AY$46,Sheet1!$AY$48)</c:f>
              <c:numCache>
                <c:formatCode>General</c:formatCode>
                <c:ptCount val="7"/>
                <c:pt idx="0">
                  <c:v>-1.0238</c:v>
                </c:pt>
                <c:pt idx="1">
                  <c:v>-0.17770000000000002</c:v>
                </c:pt>
                <c:pt idx="2">
                  <c:v>5.7400000000000007E-2</c:v>
                </c:pt>
                <c:pt idx="3">
                  <c:v>0.40380000000000005</c:v>
                </c:pt>
                <c:pt idx="4">
                  <c:v>0.74520000000000008</c:v>
                </c:pt>
                <c:pt idx="5">
                  <c:v>1.1573</c:v>
                </c:pt>
                <c:pt idx="6">
                  <c:v>-1.8207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0534032"/>
        <c:axId val="420533640"/>
      </c:scatterChart>
      <c:valAx>
        <c:axId val="420534032"/>
        <c:scaling>
          <c:logBase val="10"/>
          <c:orientation val="minMax"/>
          <c:max val="5.0000000000000012E-4"/>
          <c:min val="5.0000000000000021E-6"/>
        </c:scaling>
        <c:delete val="0"/>
        <c:axPos val="b"/>
        <c:majorGridlines>
          <c:spPr>
            <a:ln w="6350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dirty="0" smtClean="0">
                    <a:solidFill>
                      <a:schemeClr val="tx1"/>
                    </a:solidFill>
                  </a:rPr>
                  <a:t>Pressure (mbar)</a:t>
                </a:r>
                <a:endParaRPr lang="en-GB" sz="16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370663641026718"/>
              <c:y val="0.873650446852383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533640"/>
        <c:crossesAt val="-2"/>
        <c:crossBetween val="midCat"/>
        <c:minorUnit val="1.0000000000000004E-6"/>
      </c:valAx>
      <c:valAx>
        <c:axId val="420533640"/>
        <c:scaling>
          <c:orientation val="minMax"/>
          <c:min val="-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2000">
                    <a:solidFill>
                      <a:schemeClr val="tx1"/>
                    </a:solidFill>
                  </a:rPr>
                  <a:t>α</a:t>
                </a:r>
                <a:r>
                  <a:rPr lang="fr-FR" sz="2000" baseline="-25000">
                    <a:solidFill>
                      <a:schemeClr val="tx1"/>
                    </a:solidFill>
                  </a:rPr>
                  <a:t>uu'</a:t>
                </a:r>
                <a:endParaRPr lang="en-GB" sz="2000" baseline="-2500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534032"/>
        <c:crossesAt val="5.0000000000000021E-6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12510392769064"/>
          <c:y val="3.8959486431113813E-2"/>
          <c:w val="0.73793278956272146"/>
          <c:h val="0.8362589811821115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x"/>
            <c:size val="10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(Feuil1!$AW$11:$AW$16,Feuil1!$AW$18)</c:f>
                <c:numCache>
                  <c:formatCode>General</c:formatCode>
                  <c:ptCount val="7"/>
                  <c:pt idx="0">
                    <c:v>2.9102436839821312E-2</c:v>
                  </c:pt>
                  <c:pt idx="1">
                    <c:v>2.5284043900569805E-2</c:v>
                  </c:pt>
                  <c:pt idx="2">
                    <c:v>2.4670252448886713E-2</c:v>
                  </c:pt>
                  <c:pt idx="3">
                    <c:v>2.3455940997477002E-2</c:v>
                  </c:pt>
                  <c:pt idx="4">
                    <c:v>2.4184747831163384E-2</c:v>
                  </c:pt>
                  <c:pt idx="5">
                    <c:v>2.3134149213061072E-2</c:v>
                  </c:pt>
                  <c:pt idx="6">
                    <c:v>4.0692179075269994E-2</c:v>
                  </c:pt>
                </c:numCache>
              </c:numRef>
            </c:plus>
            <c:minus>
              <c:numRef>
                <c:f>(Feuil1!$AW$11:$AW$16,Feuil1!$AW$18)</c:f>
                <c:numCache>
                  <c:formatCode>General</c:formatCode>
                  <c:ptCount val="7"/>
                  <c:pt idx="0">
                    <c:v>2.9102436839821312E-2</c:v>
                  </c:pt>
                  <c:pt idx="1">
                    <c:v>2.5284043900569805E-2</c:v>
                  </c:pt>
                  <c:pt idx="2">
                    <c:v>2.4670252448886713E-2</c:v>
                  </c:pt>
                  <c:pt idx="3">
                    <c:v>2.3455940997477002E-2</c:v>
                  </c:pt>
                  <c:pt idx="4">
                    <c:v>2.4184747831163384E-2</c:v>
                  </c:pt>
                  <c:pt idx="5">
                    <c:v>2.3134149213061072E-2</c:v>
                  </c:pt>
                  <c:pt idx="6">
                    <c:v>4.0692179075269994E-2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(Feuil1!$AX$11:$AX$16,Feuil1!$AX$18)</c:f>
                <c:numCache>
                  <c:formatCode>General</c:formatCode>
                  <c:ptCount val="7"/>
                  <c:pt idx="0">
                    <c:v>9.9999999999999995E-7</c:v>
                  </c:pt>
                  <c:pt idx="1">
                    <c:v>9.9999999999999995E-7</c:v>
                  </c:pt>
                  <c:pt idx="2">
                    <c:v>9.9999999999999995E-7</c:v>
                  </c:pt>
                  <c:pt idx="3">
                    <c:v>9.9999999999999995E-7</c:v>
                  </c:pt>
                  <c:pt idx="4">
                    <c:v>9.9999999999999995E-7</c:v>
                  </c:pt>
                  <c:pt idx="5">
                    <c:v>9.9999999999999995E-7</c:v>
                  </c:pt>
                  <c:pt idx="6">
                    <c:v>9.9999999999999995E-8</c:v>
                  </c:pt>
                </c:numCache>
              </c:numRef>
            </c:plus>
            <c:minus>
              <c:numRef>
                <c:f>(Feuil1!$AX$11:$AX$16,Feuil1!$AX$18)</c:f>
                <c:numCache>
                  <c:formatCode>General</c:formatCode>
                  <c:ptCount val="7"/>
                  <c:pt idx="0">
                    <c:v>9.9999999999999995E-7</c:v>
                  </c:pt>
                  <c:pt idx="1">
                    <c:v>9.9999999999999995E-7</c:v>
                  </c:pt>
                  <c:pt idx="2">
                    <c:v>9.9999999999999995E-7</c:v>
                  </c:pt>
                  <c:pt idx="3">
                    <c:v>9.9999999999999995E-7</c:v>
                  </c:pt>
                  <c:pt idx="4">
                    <c:v>9.9999999999999995E-7</c:v>
                  </c:pt>
                  <c:pt idx="5">
                    <c:v>9.9999999999999995E-7</c:v>
                  </c:pt>
                  <c:pt idx="6">
                    <c:v>9.9999999999999995E-8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(Feuil1!$AK$11:$AK$16,Feuil1!$AK$18)</c:f>
              <c:numCache>
                <c:formatCode>0.00E+00</c:formatCode>
                <c:ptCount val="7"/>
                <c:pt idx="0">
                  <c:v>1.2849999999999999E-5</c:v>
                </c:pt>
                <c:pt idx="1">
                  <c:v>1.9074999999999999E-5</c:v>
                </c:pt>
                <c:pt idx="2">
                  <c:v>2.9575000000000001E-5</c:v>
                </c:pt>
                <c:pt idx="3">
                  <c:v>4.4325E-5</c:v>
                </c:pt>
                <c:pt idx="4">
                  <c:v>5.9324999999999999E-5</c:v>
                </c:pt>
                <c:pt idx="5">
                  <c:v>7.3574999999999999E-5</c:v>
                </c:pt>
                <c:pt idx="6">
                  <c:v>8.1000000000000004E-6</c:v>
                </c:pt>
              </c:numCache>
            </c:numRef>
          </c:xVal>
          <c:yVal>
            <c:numRef>
              <c:f>(Feuil1!$AY$11:$AY$16,Feuil1!$AY$18)</c:f>
              <c:numCache>
                <c:formatCode>General</c:formatCode>
                <c:ptCount val="7"/>
                <c:pt idx="0">
                  <c:v>85.2239</c:v>
                </c:pt>
                <c:pt idx="1">
                  <c:v>91.285399999999996</c:v>
                </c:pt>
                <c:pt idx="2">
                  <c:v>92.24</c:v>
                </c:pt>
                <c:pt idx="3">
                  <c:v>93.383899999999997</c:v>
                </c:pt>
                <c:pt idx="4">
                  <c:v>94.114400000000003</c:v>
                </c:pt>
                <c:pt idx="5">
                  <c:v>94.408799999999999</c:v>
                </c:pt>
                <c:pt idx="6">
                  <c:v>77.169200000000004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777608"/>
        <c:axId val="178202600"/>
      </c:scatterChart>
      <c:valAx>
        <c:axId val="418777608"/>
        <c:scaling>
          <c:logBase val="10"/>
          <c:orientation val="minMax"/>
          <c:max val="8.0000000000000034E-5"/>
          <c:min val="7.0000000000000024E-6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="0" dirty="0">
                    <a:solidFill>
                      <a:sysClr val="windowText" lastClr="000000"/>
                    </a:solidFill>
                  </a:rPr>
                  <a:t>Pressure (mbar</a:t>
                </a:r>
                <a:r>
                  <a:rPr lang="en-GB" sz="1400" b="0" dirty="0" smtClean="0">
                    <a:solidFill>
                      <a:sysClr val="windowText" lastClr="000000"/>
                    </a:solidFill>
                  </a:rPr>
                  <a:t>)</a:t>
                </a:r>
                <a:endParaRPr lang="en-GB" sz="1400" b="0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39107562814595126"/>
              <c:y val="0.896937727433688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3Dventure" panose="02000603000000000000" pitchFamily="2" charset="0"/>
                <a:cs typeface="Arial" panose="020B0604020202020204" pitchFamily="34" charset="0"/>
              </a:defRPr>
            </a:pPr>
            <a:endParaRPr lang="en-US"/>
          </a:p>
        </c:txPr>
        <c:crossAx val="178202600"/>
        <c:crosses val="autoZero"/>
        <c:crossBetween val="midCat"/>
        <c:minorUnit val="10"/>
      </c:valAx>
      <c:valAx>
        <c:axId val="178202600"/>
        <c:scaling>
          <c:orientation val="minMax"/>
          <c:min val="7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600" b="0" dirty="0">
                    <a:solidFill>
                      <a:sysClr val="windowText" lastClr="000000"/>
                    </a:solidFill>
                  </a:rPr>
                  <a:t>η</a:t>
                </a:r>
                <a:r>
                  <a:rPr lang="fr-FR" sz="1600" b="0" dirty="0">
                    <a:solidFill>
                      <a:sysClr val="windowText" lastClr="000000"/>
                    </a:solidFill>
                  </a:rPr>
                  <a:t>(%)</a:t>
                </a:r>
                <a:endParaRPr lang="en-GB" sz="1600" b="0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3544206797349115E-2"/>
              <c:y val="0.386774931852883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8777608"/>
        <c:crossesAt val="1.0000000000000004E-6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7056810752412"/>
          <c:y val="7.2604030048735863E-2"/>
          <c:w val="0.78097002254524706"/>
          <c:h val="0.75646243363085186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Feuil1!$C$10</c:f>
              <c:strCache>
                <c:ptCount val="1"/>
                <c:pt idx="0">
                  <c:v>Mesure ACCT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5"/>
            <c:spPr>
              <a:solidFill>
                <a:srgbClr val="002060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Feuil1!$O$12:$O$22</c:f>
                <c:numCache>
                  <c:formatCode>General</c:formatCode>
                  <c:ptCount val="11"/>
                  <c:pt idx="0">
                    <c:v>10.8</c:v>
                  </c:pt>
                  <c:pt idx="1">
                    <c:v>4.4279999999999999</c:v>
                  </c:pt>
                  <c:pt idx="2">
                    <c:v>1.7999999999999998</c:v>
                  </c:pt>
                  <c:pt idx="3">
                    <c:v>0.60000000000000009</c:v>
                  </c:pt>
                  <c:pt idx="4">
                    <c:v>0.60000000000000009</c:v>
                  </c:pt>
                  <c:pt idx="5">
                    <c:v>0.48</c:v>
                  </c:pt>
                  <c:pt idx="6">
                    <c:v>1.2000000000000002</c:v>
                  </c:pt>
                  <c:pt idx="7">
                    <c:v>1.2000000000000002</c:v>
                  </c:pt>
                  <c:pt idx="8">
                    <c:v>3.5999999999999996</c:v>
                  </c:pt>
                  <c:pt idx="9">
                    <c:v>5.4</c:v>
                  </c:pt>
                  <c:pt idx="10">
                    <c:v>6</c:v>
                  </c:pt>
                </c:numCache>
              </c:numRef>
            </c:plus>
            <c:minus>
              <c:numRef>
                <c:f>Feuil1!$O$12:$O$22</c:f>
                <c:numCache>
                  <c:formatCode>General</c:formatCode>
                  <c:ptCount val="11"/>
                  <c:pt idx="0">
                    <c:v>10.8</c:v>
                  </c:pt>
                  <c:pt idx="1">
                    <c:v>4.4279999999999999</c:v>
                  </c:pt>
                  <c:pt idx="2">
                    <c:v>1.7999999999999998</c:v>
                  </c:pt>
                  <c:pt idx="3">
                    <c:v>0.60000000000000009</c:v>
                  </c:pt>
                  <c:pt idx="4">
                    <c:v>0.60000000000000009</c:v>
                  </c:pt>
                  <c:pt idx="5">
                    <c:v>0.48</c:v>
                  </c:pt>
                  <c:pt idx="6">
                    <c:v>1.2000000000000002</c:v>
                  </c:pt>
                  <c:pt idx="7">
                    <c:v>1.2000000000000002</c:v>
                  </c:pt>
                  <c:pt idx="8">
                    <c:v>3.5999999999999996</c:v>
                  </c:pt>
                  <c:pt idx="9">
                    <c:v>5.4</c:v>
                  </c:pt>
                  <c:pt idx="10">
                    <c:v>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Feuil1!$P$12:$P$22</c:f>
                <c:numCache>
                  <c:formatCode>General</c:formatCode>
                  <c:ptCount val="11"/>
                  <c:pt idx="0">
                    <c:v>9.9999999999999995E-7</c:v>
                  </c:pt>
                  <c:pt idx="1">
                    <c:v>9.9999999999999995E-7</c:v>
                  </c:pt>
                  <c:pt idx="2">
                    <c:v>9.9999999999999995E-7</c:v>
                  </c:pt>
                  <c:pt idx="3">
                    <c:v>9.9999999999999995E-7</c:v>
                  </c:pt>
                  <c:pt idx="4">
                    <c:v>9.9999999999999995E-7</c:v>
                  </c:pt>
                  <c:pt idx="5">
                    <c:v>9.9999999999999995E-7</c:v>
                  </c:pt>
                  <c:pt idx="6">
                    <c:v>9.9999999999999995E-7</c:v>
                  </c:pt>
                  <c:pt idx="7">
                    <c:v>9.9999999999999995E-7</c:v>
                  </c:pt>
                  <c:pt idx="8">
                    <c:v>9.9999999999999995E-7</c:v>
                  </c:pt>
                  <c:pt idx="9">
                    <c:v>9.9999999999999995E-7</c:v>
                  </c:pt>
                  <c:pt idx="10">
                    <c:v>9.9999999999999995E-7</c:v>
                  </c:pt>
                </c:numCache>
              </c:numRef>
            </c:plus>
            <c:minus>
              <c:numRef>
                <c:f>Feuil1!$P$12:$P$22</c:f>
                <c:numCache>
                  <c:formatCode>General</c:formatCode>
                  <c:ptCount val="11"/>
                  <c:pt idx="0">
                    <c:v>9.9999999999999995E-7</c:v>
                  </c:pt>
                  <c:pt idx="1">
                    <c:v>9.9999999999999995E-7</c:v>
                  </c:pt>
                  <c:pt idx="2">
                    <c:v>9.9999999999999995E-7</c:v>
                  </c:pt>
                  <c:pt idx="3">
                    <c:v>9.9999999999999995E-7</c:v>
                  </c:pt>
                  <c:pt idx="4">
                    <c:v>9.9999999999999995E-7</c:v>
                  </c:pt>
                  <c:pt idx="5">
                    <c:v>9.9999999999999995E-7</c:v>
                  </c:pt>
                  <c:pt idx="6">
                    <c:v>9.9999999999999995E-7</c:v>
                  </c:pt>
                  <c:pt idx="7">
                    <c:v>9.9999999999999995E-7</c:v>
                  </c:pt>
                  <c:pt idx="8">
                    <c:v>9.9999999999999995E-7</c:v>
                  </c:pt>
                  <c:pt idx="9">
                    <c:v>9.9999999999999995E-7</c:v>
                  </c:pt>
                  <c:pt idx="10">
                    <c:v>9.9999999999999995E-7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Feuil1!$B$12:$B$22</c:f>
              <c:numCache>
                <c:formatCode>0.00E+00</c:formatCode>
                <c:ptCount val="11"/>
                <c:pt idx="0">
                  <c:v>1.096E-5</c:v>
                </c:pt>
                <c:pt idx="1">
                  <c:v>1.906E-5</c:v>
                </c:pt>
                <c:pt idx="2">
                  <c:v>2.9559999999999998E-5</c:v>
                </c:pt>
                <c:pt idx="3">
                  <c:v>4.1059999999999997E-5</c:v>
                </c:pt>
                <c:pt idx="4">
                  <c:v>5.0060000000000005E-5</c:v>
                </c:pt>
                <c:pt idx="5">
                  <c:v>6.3560000000000008E-5</c:v>
                </c:pt>
                <c:pt idx="6">
                  <c:v>6.8559999999999994E-5</c:v>
                </c:pt>
                <c:pt idx="7">
                  <c:v>8.106E-5</c:v>
                </c:pt>
                <c:pt idx="8">
                  <c:v>1.3560000000000001E-5</c:v>
                </c:pt>
                <c:pt idx="9">
                  <c:v>1.256E-5</c:v>
                </c:pt>
                <c:pt idx="10">
                  <c:v>2.4559999999999999E-5</c:v>
                </c:pt>
              </c:numCache>
            </c:numRef>
          </c:xVal>
          <c:yVal>
            <c:numRef>
              <c:f>Feuil1!$C$12:$C$22</c:f>
              <c:numCache>
                <c:formatCode>General</c:formatCode>
                <c:ptCount val="11"/>
                <c:pt idx="0">
                  <c:v>128.5</c:v>
                </c:pt>
                <c:pt idx="1">
                  <c:v>37.200000000000003</c:v>
                </c:pt>
                <c:pt idx="2">
                  <c:v>10.4</c:v>
                </c:pt>
                <c:pt idx="3">
                  <c:v>11.6</c:v>
                </c:pt>
                <c:pt idx="4">
                  <c:v>7.4</c:v>
                </c:pt>
                <c:pt idx="5">
                  <c:v>3.8</c:v>
                </c:pt>
                <c:pt idx="6">
                  <c:v>5.4</c:v>
                </c:pt>
                <c:pt idx="7">
                  <c:v>2.5</c:v>
                </c:pt>
                <c:pt idx="8">
                  <c:v>68.900000000000006</c:v>
                </c:pt>
                <c:pt idx="9">
                  <c:v>88.4</c:v>
                </c:pt>
                <c:pt idx="10">
                  <c:v>26.1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202992"/>
        <c:axId val="178201032"/>
      </c:scatterChart>
      <c:valAx>
        <c:axId val="178202992"/>
        <c:scaling>
          <c:logBase val="10"/>
          <c:orientation val="minMax"/>
          <c:max val="1.0000000000000003E-4"/>
          <c:min val="1.0000000000000004E-5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>
                    <a:solidFill>
                      <a:sysClr val="windowText" lastClr="000000"/>
                    </a:solidFill>
                  </a:rPr>
                  <a:t>Pressure (mbar)</a:t>
                </a:r>
              </a:p>
            </c:rich>
          </c:tx>
          <c:layout>
            <c:manualLayout>
              <c:xMode val="edge"/>
              <c:yMode val="edge"/>
              <c:x val="0.39159667592443126"/>
              <c:y val="0.85164876221309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201032"/>
        <c:crosses val="autoZero"/>
        <c:crossBetween val="midCat"/>
        <c:minorUnit val="10"/>
      </c:valAx>
      <c:valAx>
        <c:axId val="178201032"/>
        <c:scaling>
          <c:logBase val="10"/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800" baseline="0" dirty="0" smtClean="0">
                    <a:solidFill>
                      <a:sysClr val="windowText" lastClr="000000"/>
                    </a:solidFill>
                  </a:rPr>
                  <a:t>τ</a:t>
                </a:r>
                <a:r>
                  <a:rPr lang="en-GB" sz="1800" baseline="-25000" dirty="0">
                    <a:solidFill>
                      <a:sysClr val="windowText" lastClr="000000"/>
                    </a:solidFill>
                  </a:rPr>
                  <a:t>95% </a:t>
                </a:r>
                <a:r>
                  <a:rPr lang="en-GB" sz="1800" baseline="0" dirty="0">
                    <a:solidFill>
                      <a:sysClr val="windowText" lastClr="000000"/>
                    </a:solidFill>
                  </a:rPr>
                  <a:t>(</a:t>
                </a:r>
                <a:r>
                  <a:rPr lang="el-GR" sz="1800" baseline="0" dirty="0">
                    <a:solidFill>
                      <a:sysClr val="windowText" lastClr="000000"/>
                    </a:solidFill>
                  </a:rPr>
                  <a:t>μ</a:t>
                </a:r>
                <a:r>
                  <a:rPr lang="fr-FR" sz="1800" baseline="0" dirty="0">
                    <a:solidFill>
                      <a:sysClr val="windowText" lastClr="000000"/>
                    </a:solidFill>
                  </a:rPr>
                  <a:t>s</a:t>
                </a:r>
                <a:r>
                  <a:rPr lang="en-GB" sz="1800" baseline="0" dirty="0">
                    <a:solidFill>
                      <a:sysClr val="windowText" lastClr="000000"/>
                    </a:solidFill>
                  </a:rPr>
                  <a:t>)</a:t>
                </a:r>
                <a:endParaRPr lang="en-GB" sz="1800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2663261357800042E-2"/>
              <c:y val="0.353529285572530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solidFill>
            <a:schemeClr val="bg1"/>
          </a:solidFill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202992"/>
        <c:crossesAt val="1.0000000000000004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62A24-6035-4839-935A-96455B1730EF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D5FE2-4F00-47FA-A515-7A063AD1B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679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445A6-80E7-4D46-BE47-52136D3F07DD}" type="slidenum">
              <a:rPr lang="fr-FR" smtClean="0"/>
              <a:t>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429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5FE2-4F00-47FA-A515-7A063AD1BC3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187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5FE2-4F00-47FA-A515-7A063AD1BC3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249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5FE2-4F00-47FA-A515-7A063AD1BC3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71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5FE2-4F00-47FA-A515-7A063AD1BC3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88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231527"/>
            <a:ext cx="8420100" cy="1296534"/>
          </a:xfrm>
        </p:spPr>
        <p:txBody>
          <a:bodyPr anchor="b"/>
          <a:lstStyle>
            <a:lvl1pPr algn="ctr">
              <a:defRPr sz="396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584"/>
            </a:lvl1pPr>
            <a:lvl2pPr marL="301823" indent="0" algn="ctr">
              <a:buNone/>
              <a:defRPr sz="1320"/>
            </a:lvl2pPr>
            <a:lvl3pPr marL="603647" indent="0" algn="ctr">
              <a:buNone/>
              <a:defRPr sz="1189"/>
            </a:lvl3pPr>
            <a:lvl4pPr marL="905470" indent="0" algn="ctr">
              <a:buNone/>
              <a:defRPr sz="1056"/>
            </a:lvl4pPr>
            <a:lvl5pPr marL="1207294" indent="0" algn="ctr">
              <a:buNone/>
              <a:defRPr sz="1056"/>
            </a:lvl5pPr>
            <a:lvl6pPr marL="1509117" indent="0" algn="ctr">
              <a:buNone/>
              <a:defRPr sz="1056"/>
            </a:lvl6pPr>
            <a:lvl7pPr marL="1810941" indent="0" algn="ctr">
              <a:buNone/>
              <a:defRPr sz="1056"/>
            </a:lvl7pPr>
            <a:lvl8pPr marL="2112764" indent="0" algn="ctr">
              <a:buNone/>
              <a:defRPr sz="1056"/>
            </a:lvl8pPr>
            <a:lvl9pPr marL="2414588" indent="0" algn="ctr">
              <a:buNone/>
              <a:defRPr sz="1056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15" y="29362"/>
            <a:ext cx="9906000" cy="719917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49000">
                <a:srgbClr val="010937"/>
              </a:gs>
              <a:gs pos="58000">
                <a:srgbClr val="002060"/>
              </a:gs>
              <a:gs pos="29000">
                <a:srgbClr val="002060"/>
              </a:gs>
              <a:gs pos="18000">
                <a:schemeClr val="bg1"/>
              </a:gs>
              <a:gs pos="39000">
                <a:srgbClr val="00114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89"/>
          </a:p>
        </p:txBody>
      </p:sp>
      <p:sp>
        <p:nvSpPr>
          <p:cNvPr id="20" name="Rectangle 19"/>
          <p:cNvSpPr/>
          <p:nvPr/>
        </p:nvSpPr>
        <p:spPr>
          <a:xfrm>
            <a:off x="0" y="6454661"/>
            <a:ext cx="9906000" cy="403343"/>
          </a:xfrm>
          <a:prstGeom prst="rect">
            <a:avLst/>
          </a:prstGeom>
          <a:gradFill flip="none" rotWithShape="1">
            <a:gsLst>
              <a:gs pos="16000">
                <a:srgbClr val="002060"/>
              </a:gs>
              <a:gs pos="8000">
                <a:srgbClr val="002060"/>
              </a:gs>
              <a:gs pos="5000">
                <a:srgbClr val="183883"/>
              </a:gs>
              <a:gs pos="78000">
                <a:srgbClr val="002060"/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89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024" y="40629"/>
            <a:ext cx="2216534" cy="7086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3401"/>
            <a:ext cx="562062" cy="50213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53" y="6405619"/>
            <a:ext cx="728749" cy="444704"/>
          </a:xfrm>
          <a:prstGeom prst="rect">
            <a:avLst/>
          </a:prstGeom>
          <a:noFill/>
          <a:effectLst>
            <a:glow>
              <a:schemeClr val="accent1">
                <a:alpha val="0"/>
              </a:schemeClr>
            </a:glow>
            <a:softEdge rad="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4" t="3779" r="16134" b="4127"/>
          <a:stretch/>
        </p:blipFill>
        <p:spPr>
          <a:xfrm>
            <a:off x="305523" y="3097"/>
            <a:ext cx="1432976" cy="9920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098" y="19425"/>
            <a:ext cx="2960305" cy="79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24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224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36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454661"/>
            <a:ext cx="9906000" cy="403343"/>
          </a:xfrm>
          <a:prstGeom prst="rect">
            <a:avLst/>
          </a:prstGeom>
          <a:gradFill flip="none" rotWithShape="1">
            <a:gsLst>
              <a:gs pos="38000">
                <a:srgbClr val="002060"/>
              </a:gs>
              <a:gs pos="7000">
                <a:schemeClr val="bg1"/>
              </a:gs>
              <a:gs pos="17000">
                <a:srgbClr val="183883"/>
              </a:gs>
              <a:gs pos="65000">
                <a:srgbClr val="010C3E"/>
              </a:gs>
              <a:gs pos="86000">
                <a:srgbClr val="020938"/>
              </a:gs>
              <a:gs pos="9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89"/>
          </a:p>
        </p:txBody>
      </p:sp>
      <p:sp>
        <p:nvSpPr>
          <p:cNvPr id="8" name="Rectangle 7"/>
          <p:cNvSpPr/>
          <p:nvPr/>
        </p:nvSpPr>
        <p:spPr>
          <a:xfrm>
            <a:off x="148282" y="46707"/>
            <a:ext cx="9906000" cy="700834"/>
          </a:xfrm>
          <a:prstGeom prst="rect">
            <a:avLst/>
          </a:prstGeom>
          <a:gradFill flip="none" rotWithShape="1">
            <a:gsLst>
              <a:gs pos="16000">
                <a:srgbClr val="183883"/>
              </a:gs>
              <a:gs pos="10000">
                <a:schemeClr val="bg1"/>
              </a:gs>
              <a:gs pos="75000">
                <a:srgbClr val="00206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8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1863" y="6485202"/>
            <a:ext cx="1118056" cy="365125"/>
          </a:xfrm>
        </p:spPr>
        <p:txBody>
          <a:bodyPr/>
          <a:lstStyle>
            <a:lvl1pPr>
              <a:defRPr sz="11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00023" y="6479460"/>
            <a:ext cx="4989709" cy="365125"/>
          </a:xfrm>
        </p:spPr>
        <p:txBody>
          <a:bodyPr/>
          <a:lstStyle>
            <a:lvl1pPr algn="l">
              <a:defRPr sz="1100"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ctr"/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0206" y="193834"/>
            <a:ext cx="668654" cy="365125"/>
          </a:xfrm>
        </p:spPr>
        <p:txBody>
          <a:bodyPr/>
          <a:lstStyle>
            <a:lvl1pPr>
              <a:defRPr sz="1200" b="1" baseline="0">
                <a:solidFill>
                  <a:schemeClr val="tx1"/>
                </a:solidFill>
              </a:defRPr>
            </a:lvl1pPr>
          </a:lstStyle>
          <a:p>
            <a:fld id="{D888F776-3572-4DF3-843F-239C28A6B8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520" y="161380"/>
            <a:ext cx="7573631" cy="46871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265" y="6454661"/>
            <a:ext cx="1250364" cy="40334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4" t="3779" r="16134" b="30466"/>
          <a:stretch/>
        </p:blipFill>
        <p:spPr>
          <a:xfrm>
            <a:off x="8935655" y="6348540"/>
            <a:ext cx="989182" cy="488957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-189430" y="-132903"/>
            <a:ext cx="1509671" cy="1057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89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46707"/>
            <a:ext cx="1111758" cy="678427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9106296" y="-12381"/>
            <a:ext cx="809230" cy="936753"/>
          </a:xfrm>
          <a:prstGeom prst="line">
            <a:avLst/>
          </a:prstGeom>
          <a:ln w="22225">
            <a:gradFill>
              <a:gsLst>
                <a:gs pos="0">
                  <a:schemeClr val="bg1"/>
                </a:gs>
                <a:gs pos="73000">
                  <a:srgbClr val="00206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9119923" y="-54979"/>
            <a:ext cx="300706" cy="329764"/>
          </a:xfrm>
          <a:prstGeom prst="line">
            <a:avLst/>
          </a:prstGeom>
          <a:ln w="12700">
            <a:gradFill>
              <a:gsLst>
                <a:gs pos="82000">
                  <a:schemeClr val="accent3">
                    <a:lumMod val="60000"/>
                    <a:lumOff val="40000"/>
                  </a:schemeClr>
                </a:gs>
                <a:gs pos="22000">
                  <a:srgbClr val="00206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9623208" y="653369"/>
            <a:ext cx="300706" cy="329764"/>
          </a:xfrm>
          <a:prstGeom prst="line">
            <a:avLst/>
          </a:prstGeom>
          <a:ln w="12700">
            <a:gradFill>
              <a:gsLst>
                <a:gs pos="82000">
                  <a:schemeClr val="accent3">
                    <a:lumMod val="60000"/>
                    <a:lumOff val="40000"/>
                  </a:schemeClr>
                </a:gs>
                <a:gs pos="22000">
                  <a:srgbClr val="00206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9768232" y="693389"/>
            <a:ext cx="110626" cy="124862"/>
          </a:xfrm>
          <a:prstGeom prst="line">
            <a:avLst/>
          </a:prstGeom>
          <a:ln w="12700">
            <a:gradFill>
              <a:gsLst>
                <a:gs pos="82000">
                  <a:srgbClr val="002060"/>
                </a:gs>
                <a:gs pos="22000">
                  <a:srgbClr val="00206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r="43969"/>
          <a:stretch/>
        </p:blipFill>
        <p:spPr>
          <a:xfrm>
            <a:off x="1" y="6454759"/>
            <a:ext cx="819129" cy="40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68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4"/>
            <a:ext cx="8543925" cy="2852737"/>
          </a:xfrm>
        </p:spPr>
        <p:txBody>
          <a:bodyPr anchor="b"/>
          <a:lstStyle>
            <a:lvl1pPr>
              <a:defRPr sz="396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69"/>
            <a:ext cx="8543925" cy="1500187"/>
          </a:xfrm>
        </p:spPr>
        <p:txBody>
          <a:bodyPr/>
          <a:lstStyle>
            <a:lvl1pPr marL="0" indent="0">
              <a:buNone/>
              <a:defRPr sz="1584">
                <a:solidFill>
                  <a:schemeClr val="tx1"/>
                </a:solidFill>
              </a:defRPr>
            </a:lvl1pPr>
            <a:lvl2pPr marL="301823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2pPr>
            <a:lvl3pPr marL="603647" indent="0">
              <a:buNone/>
              <a:defRPr sz="1189">
                <a:solidFill>
                  <a:schemeClr val="tx1">
                    <a:tint val="75000"/>
                  </a:schemeClr>
                </a:solidFill>
              </a:defRPr>
            </a:lvl3pPr>
            <a:lvl4pPr marL="905470" indent="0">
              <a:buNone/>
              <a:defRPr sz="1056">
                <a:solidFill>
                  <a:schemeClr val="tx1">
                    <a:tint val="75000"/>
                  </a:schemeClr>
                </a:solidFill>
              </a:defRPr>
            </a:lvl4pPr>
            <a:lvl5pPr marL="1207294" indent="0">
              <a:buNone/>
              <a:defRPr sz="1056">
                <a:solidFill>
                  <a:schemeClr val="tx1">
                    <a:tint val="75000"/>
                  </a:schemeClr>
                </a:solidFill>
              </a:defRPr>
            </a:lvl5pPr>
            <a:lvl6pPr marL="1509117" indent="0">
              <a:buNone/>
              <a:defRPr sz="1056">
                <a:solidFill>
                  <a:schemeClr val="tx1">
                    <a:tint val="75000"/>
                  </a:schemeClr>
                </a:solidFill>
              </a:defRPr>
            </a:lvl6pPr>
            <a:lvl7pPr marL="1810941" indent="0">
              <a:buNone/>
              <a:defRPr sz="1056">
                <a:solidFill>
                  <a:schemeClr val="tx1">
                    <a:tint val="75000"/>
                  </a:schemeClr>
                </a:solidFill>
              </a:defRPr>
            </a:lvl7pPr>
            <a:lvl8pPr marL="2112764" indent="0">
              <a:buNone/>
              <a:defRPr sz="1056">
                <a:solidFill>
                  <a:schemeClr val="tx1">
                    <a:tint val="75000"/>
                  </a:schemeClr>
                </a:solidFill>
              </a:defRPr>
            </a:lvl8pPr>
            <a:lvl9pPr marL="2414588" indent="0">
              <a:buNone/>
              <a:defRPr sz="10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609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25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9"/>
            <a:ext cx="8543925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1" y="1681163"/>
            <a:ext cx="4190702" cy="823912"/>
          </a:xfrm>
        </p:spPr>
        <p:txBody>
          <a:bodyPr anchor="b"/>
          <a:lstStyle>
            <a:lvl1pPr marL="0" indent="0">
              <a:buNone/>
              <a:defRPr sz="1584" b="1"/>
            </a:lvl1pPr>
            <a:lvl2pPr marL="301823" indent="0">
              <a:buNone/>
              <a:defRPr sz="1320" b="1"/>
            </a:lvl2pPr>
            <a:lvl3pPr marL="603647" indent="0">
              <a:buNone/>
              <a:defRPr sz="1189" b="1"/>
            </a:lvl3pPr>
            <a:lvl4pPr marL="905470" indent="0">
              <a:buNone/>
              <a:defRPr sz="1056" b="1"/>
            </a:lvl4pPr>
            <a:lvl5pPr marL="1207294" indent="0">
              <a:buNone/>
              <a:defRPr sz="1056" b="1"/>
            </a:lvl5pPr>
            <a:lvl6pPr marL="1509117" indent="0">
              <a:buNone/>
              <a:defRPr sz="1056" b="1"/>
            </a:lvl6pPr>
            <a:lvl7pPr marL="1810941" indent="0">
              <a:buNone/>
              <a:defRPr sz="1056" b="1"/>
            </a:lvl7pPr>
            <a:lvl8pPr marL="2112764" indent="0">
              <a:buNone/>
              <a:defRPr sz="1056" b="1"/>
            </a:lvl8pPr>
            <a:lvl9pPr marL="2414588" indent="0">
              <a:buNone/>
              <a:defRPr sz="1056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1" y="2505075"/>
            <a:ext cx="4190702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584" b="1"/>
            </a:lvl1pPr>
            <a:lvl2pPr marL="301823" indent="0">
              <a:buNone/>
              <a:defRPr sz="1320" b="1"/>
            </a:lvl2pPr>
            <a:lvl3pPr marL="603647" indent="0">
              <a:buNone/>
              <a:defRPr sz="1189" b="1"/>
            </a:lvl3pPr>
            <a:lvl4pPr marL="905470" indent="0">
              <a:buNone/>
              <a:defRPr sz="1056" b="1"/>
            </a:lvl4pPr>
            <a:lvl5pPr marL="1207294" indent="0">
              <a:buNone/>
              <a:defRPr sz="1056" b="1"/>
            </a:lvl5pPr>
            <a:lvl6pPr marL="1509117" indent="0">
              <a:buNone/>
              <a:defRPr sz="1056" b="1"/>
            </a:lvl6pPr>
            <a:lvl7pPr marL="1810941" indent="0">
              <a:buNone/>
              <a:defRPr sz="1056" b="1"/>
            </a:lvl7pPr>
            <a:lvl8pPr marL="2112764" indent="0">
              <a:buNone/>
              <a:defRPr sz="1056" b="1"/>
            </a:lvl8pPr>
            <a:lvl9pPr marL="2414588" indent="0">
              <a:buNone/>
              <a:defRPr sz="1056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44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92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78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2113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2" y="987431"/>
            <a:ext cx="5014913" cy="4873625"/>
          </a:xfrm>
        </p:spPr>
        <p:txBody>
          <a:bodyPr/>
          <a:lstStyle>
            <a:lvl1pPr>
              <a:defRPr sz="2113"/>
            </a:lvl1pPr>
            <a:lvl2pPr>
              <a:defRPr sz="1848"/>
            </a:lvl2pPr>
            <a:lvl3pPr>
              <a:defRPr sz="1584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056"/>
            </a:lvl1pPr>
            <a:lvl2pPr marL="301823" indent="0">
              <a:buNone/>
              <a:defRPr sz="925"/>
            </a:lvl2pPr>
            <a:lvl3pPr marL="603647" indent="0">
              <a:buNone/>
              <a:defRPr sz="792"/>
            </a:lvl3pPr>
            <a:lvl4pPr marL="905470" indent="0">
              <a:buNone/>
              <a:defRPr sz="661"/>
            </a:lvl4pPr>
            <a:lvl5pPr marL="1207294" indent="0">
              <a:buNone/>
              <a:defRPr sz="661"/>
            </a:lvl5pPr>
            <a:lvl6pPr marL="1509117" indent="0">
              <a:buNone/>
              <a:defRPr sz="661"/>
            </a:lvl6pPr>
            <a:lvl7pPr marL="1810941" indent="0">
              <a:buNone/>
              <a:defRPr sz="661"/>
            </a:lvl7pPr>
            <a:lvl8pPr marL="2112764" indent="0">
              <a:buNone/>
              <a:defRPr sz="661"/>
            </a:lvl8pPr>
            <a:lvl9pPr marL="2414588" indent="0">
              <a:buNone/>
              <a:defRPr sz="66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30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2113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2" y="987431"/>
            <a:ext cx="5014913" cy="4873625"/>
          </a:xfrm>
        </p:spPr>
        <p:txBody>
          <a:bodyPr anchor="t"/>
          <a:lstStyle>
            <a:lvl1pPr marL="0" indent="0">
              <a:buNone/>
              <a:defRPr sz="2113"/>
            </a:lvl1pPr>
            <a:lvl2pPr marL="301823" indent="0">
              <a:buNone/>
              <a:defRPr sz="1848"/>
            </a:lvl2pPr>
            <a:lvl3pPr marL="603647" indent="0">
              <a:buNone/>
              <a:defRPr sz="1584"/>
            </a:lvl3pPr>
            <a:lvl4pPr marL="905470" indent="0">
              <a:buNone/>
              <a:defRPr sz="1320"/>
            </a:lvl4pPr>
            <a:lvl5pPr marL="1207294" indent="0">
              <a:buNone/>
              <a:defRPr sz="1320"/>
            </a:lvl5pPr>
            <a:lvl6pPr marL="1509117" indent="0">
              <a:buNone/>
              <a:defRPr sz="1320"/>
            </a:lvl6pPr>
            <a:lvl7pPr marL="1810941" indent="0">
              <a:buNone/>
              <a:defRPr sz="1320"/>
            </a:lvl7pPr>
            <a:lvl8pPr marL="2112764" indent="0">
              <a:buNone/>
              <a:defRPr sz="1320"/>
            </a:lvl8pPr>
            <a:lvl9pPr marL="2414588" indent="0">
              <a:buNone/>
              <a:defRPr sz="132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056"/>
            </a:lvl1pPr>
            <a:lvl2pPr marL="301823" indent="0">
              <a:buNone/>
              <a:defRPr sz="925"/>
            </a:lvl2pPr>
            <a:lvl3pPr marL="603647" indent="0">
              <a:buNone/>
              <a:defRPr sz="792"/>
            </a:lvl3pPr>
            <a:lvl4pPr marL="905470" indent="0">
              <a:buNone/>
              <a:defRPr sz="661"/>
            </a:lvl4pPr>
            <a:lvl5pPr marL="1207294" indent="0">
              <a:buNone/>
              <a:defRPr sz="661"/>
            </a:lvl5pPr>
            <a:lvl6pPr marL="1509117" indent="0">
              <a:buNone/>
              <a:defRPr sz="661"/>
            </a:lvl6pPr>
            <a:lvl7pPr marL="1810941" indent="0">
              <a:buNone/>
              <a:defRPr sz="661"/>
            </a:lvl7pPr>
            <a:lvl8pPr marL="2112764" indent="0">
              <a:buNone/>
              <a:defRPr sz="661"/>
            </a:lvl8pPr>
            <a:lvl9pPr marL="2414588" indent="0">
              <a:buNone/>
              <a:defRPr sz="66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418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08/06/2017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F. Bouly - The MYRRHA LEBT - Orsay, SLHiPP-7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8F776-3572-4DF3-843F-239C28A6B8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07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603647" rtl="0" eaLnBrk="1" latinLnBrk="0" hangingPunct="1">
        <a:lnSpc>
          <a:spcPct val="90000"/>
        </a:lnSpc>
        <a:spcBef>
          <a:spcPct val="0"/>
        </a:spcBef>
        <a:buNone/>
        <a:defRPr sz="29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0912" indent="-150912" algn="l" defTabSz="603647" rtl="0" eaLnBrk="1" latinLnBrk="0" hangingPunct="1">
        <a:lnSpc>
          <a:spcPct val="90000"/>
        </a:lnSpc>
        <a:spcBef>
          <a:spcPts val="661"/>
        </a:spcBef>
        <a:buFont typeface="Arial" panose="020B0604020202020204" pitchFamily="34" charset="0"/>
        <a:buChar char="•"/>
        <a:defRPr sz="1848" kern="1200">
          <a:solidFill>
            <a:schemeClr val="tx1"/>
          </a:solidFill>
          <a:latin typeface="+mn-lt"/>
          <a:ea typeface="+mn-ea"/>
          <a:cs typeface="+mn-cs"/>
        </a:defRPr>
      </a:lvl1pPr>
      <a:lvl2pPr marL="452736" indent="-150912" algn="l" defTabSz="603647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584" kern="1200">
          <a:solidFill>
            <a:schemeClr val="tx1"/>
          </a:solidFill>
          <a:latin typeface="+mn-lt"/>
          <a:ea typeface="+mn-ea"/>
          <a:cs typeface="+mn-cs"/>
        </a:defRPr>
      </a:lvl2pPr>
      <a:lvl3pPr marL="754559" indent="-150912" algn="l" defTabSz="603647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320" kern="1200">
          <a:solidFill>
            <a:schemeClr val="tx1"/>
          </a:solidFill>
          <a:latin typeface="+mn-lt"/>
          <a:ea typeface="+mn-ea"/>
          <a:cs typeface="+mn-cs"/>
        </a:defRPr>
      </a:lvl3pPr>
      <a:lvl4pPr marL="1056382" indent="-150912" algn="l" defTabSz="603647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89" kern="1200">
          <a:solidFill>
            <a:schemeClr val="tx1"/>
          </a:solidFill>
          <a:latin typeface="+mn-lt"/>
          <a:ea typeface="+mn-ea"/>
          <a:cs typeface="+mn-cs"/>
        </a:defRPr>
      </a:lvl4pPr>
      <a:lvl5pPr marL="1358206" indent="-150912" algn="l" defTabSz="603647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89" kern="1200">
          <a:solidFill>
            <a:schemeClr val="tx1"/>
          </a:solidFill>
          <a:latin typeface="+mn-lt"/>
          <a:ea typeface="+mn-ea"/>
          <a:cs typeface="+mn-cs"/>
        </a:defRPr>
      </a:lvl5pPr>
      <a:lvl6pPr marL="1660029" indent="-150912" algn="l" defTabSz="603647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89" kern="1200">
          <a:solidFill>
            <a:schemeClr val="tx1"/>
          </a:solidFill>
          <a:latin typeface="+mn-lt"/>
          <a:ea typeface="+mn-ea"/>
          <a:cs typeface="+mn-cs"/>
        </a:defRPr>
      </a:lvl6pPr>
      <a:lvl7pPr marL="1961853" indent="-150912" algn="l" defTabSz="603647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89" kern="1200">
          <a:solidFill>
            <a:schemeClr val="tx1"/>
          </a:solidFill>
          <a:latin typeface="+mn-lt"/>
          <a:ea typeface="+mn-ea"/>
          <a:cs typeface="+mn-cs"/>
        </a:defRPr>
      </a:lvl7pPr>
      <a:lvl8pPr marL="2263676" indent="-150912" algn="l" defTabSz="603647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89" kern="1200">
          <a:solidFill>
            <a:schemeClr val="tx1"/>
          </a:solidFill>
          <a:latin typeface="+mn-lt"/>
          <a:ea typeface="+mn-ea"/>
          <a:cs typeface="+mn-cs"/>
        </a:defRPr>
      </a:lvl8pPr>
      <a:lvl9pPr marL="2565500" indent="-150912" algn="l" defTabSz="603647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3647" rtl="0" eaLnBrk="1" latinLnBrk="0" hangingPunct="1">
        <a:defRPr sz="1189" kern="1200">
          <a:solidFill>
            <a:schemeClr val="tx1"/>
          </a:solidFill>
          <a:latin typeface="+mn-lt"/>
          <a:ea typeface="+mn-ea"/>
          <a:cs typeface="+mn-cs"/>
        </a:defRPr>
      </a:lvl1pPr>
      <a:lvl2pPr marL="301823" algn="l" defTabSz="603647" rtl="0" eaLnBrk="1" latinLnBrk="0" hangingPunct="1">
        <a:defRPr sz="1189" kern="1200">
          <a:solidFill>
            <a:schemeClr val="tx1"/>
          </a:solidFill>
          <a:latin typeface="+mn-lt"/>
          <a:ea typeface="+mn-ea"/>
          <a:cs typeface="+mn-cs"/>
        </a:defRPr>
      </a:lvl2pPr>
      <a:lvl3pPr marL="603647" algn="l" defTabSz="603647" rtl="0" eaLnBrk="1" latinLnBrk="0" hangingPunct="1">
        <a:defRPr sz="1189" kern="1200">
          <a:solidFill>
            <a:schemeClr val="tx1"/>
          </a:solidFill>
          <a:latin typeface="+mn-lt"/>
          <a:ea typeface="+mn-ea"/>
          <a:cs typeface="+mn-cs"/>
        </a:defRPr>
      </a:lvl3pPr>
      <a:lvl4pPr marL="905470" algn="l" defTabSz="603647" rtl="0" eaLnBrk="1" latinLnBrk="0" hangingPunct="1">
        <a:defRPr sz="1189" kern="1200">
          <a:solidFill>
            <a:schemeClr val="tx1"/>
          </a:solidFill>
          <a:latin typeface="+mn-lt"/>
          <a:ea typeface="+mn-ea"/>
          <a:cs typeface="+mn-cs"/>
        </a:defRPr>
      </a:lvl4pPr>
      <a:lvl5pPr marL="1207294" algn="l" defTabSz="603647" rtl="0" eaLnBrk="1" latinLnBrk="0" hangingPunct="1">
        <a:defRPr sz="1189" kern="1200">
          <a:solidFill>
            <a:schemeClr val="tx1"/>
          </a:solidFill>
          <a:latin typeface="+mn-lt"/>
          <a:ea typeface="+mn-ea"/>
          <a:cs typeface="+mn-cs"/>
        </a:defRPr>
      </a:lvl5pPr>
      <a:lvl6pPr marL="1509117" algn="l" defTabSz="603647" rtl="0" eaLnBrk="1" latinLnBrk="0" hangingPunct="1">
        <a:defRPr sz="1189" kern="1200">
          <a:solidFill>
            <a:schemeClr val="tx1"/>
          </a:solidFill>
          <a:latin typeface="+mn-lt"/>
          <a:ea typeface="+mn-ea"/>
          <a:cs typeface="+mn-cs"/>
        </a:defRPr>
      </a:lvl6pPr>
      <a:lvl7pPr marL="1810941" algn="l" defTabSz="603647" rtl="0" eaLnBrk="1" latinLnBrk="0" hangingPunct="1">
        <a:defRPr sz="1189" kern="1200">
          <a:solidFill>
            <a:schemeClr val="tx1"/>
          </a:solidFill>
          <a:latin typeface="+mn-lt"/>
          <a:ea typeface="+mn-ea"/>
          <a:cs typeface="+mn-cs"/>
        </a:defRPr>
      </a:lvl7pPr>
      <a:lvl8pPr marL="2112764" algn="l" defTabSz="603647" rtl="0" eaLnBrk="1" latinLnBrk="0" hangingPunct="1">
        <a:defRPr sz="1189" kern="1200">
          <a:solidFill>
            <a:schemeClr val="tx1"/>
          </a:solidFill>
          <a:latin typeface="+mn-lt"/>
          <a:ea typeface="+mn-ea"/>
          <a:cs typeface="+mn-cs"/>
        </a:defRPr>
      </a:lvl8pPr>
      <a:lvl9pPr marL="2414588" algn="l" defTabSz="603647" rtl="0" eaLnBrk="1" latinLnBrk="0" hangingPunct="1">
        <a:defRPr sz="11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7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1.wdp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402616" y="730448"/>
            <a:ext cx="9134290" cy="167079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MYRRHA LEBT</a:t>
            </a:r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Commissioning &amp; Space Charge 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ompensation Experiments 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6160079" y="4650792"/>
            <a:ext cx="3240882" cy="1119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4425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7375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SLHiPP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- 7 </a:t>
            </a:r>
            <a:b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i="1" dirty="0" smtClean="0"/>
              <a:t>Thursday, June 8, 2017</a:t>
            </a:r>
          </a:p>
          <a:p>
            <a:pPr algn="r">
              <a:spcBef>
                <a:spcPts val="0"/>
              </a:spcBef>
            </a:pPr>
            <a:r>
              <a:rPr lang="en-US" sz="2000" b="1" i="1" dirty="0" err="1" smtClean="0"/>
              <a:t>Orsay</a:t>
            </a:r>
            <a:r>
              <a:rPr lang="en-US" sz="2000" b="1" i="1" dirty="0" smtClean="0"/>
              <a:t>, France</a:t>
            </a:r>
          </a:p>
          <a:p>
            <a:endParaRPr lang="en-US" sz="2000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27" y="3221436"/>
            <a:ext cx="779293" cy="7446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70" y="3222479"/>
            <a:ext cx="1064843" cy="649799"/>
          </a:xfrm>
          <a:prstGeom prst="rect">
            <a:avLst/>
          </a:prstGeom>
        </p:spPr>
      </p:pic>
      <p:pic>
        <p:nvPicPr>
          <p:cNvPr id="10" name="Picture 25" descr="cnrsin2p3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3058269"/>
            <a:ext cx="1395298" cy="792035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t="14664" b="17142"/>
          <a:stretch/>
        </p:blipFill>
        <p:spPr bwMode="auto">
          <a:xfrm>
            <a:off x="5336446" y="3186602"/>
            <a:ext cx="1184071" cy="80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755491" y="2420641"/>
            <a:ext cx="3960946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0"/>
              </a:spcAft>
            </a:pPr>
            <a:r>
              <a:rPr lang="fr-FR" sz="1400" b="1" dirty="0">
                <a:ea typeface="Times New Roman" panose="02020603050405020304" pitchFamily="18" charset="0"/>
              </a:rPr>
              <a:t>F. </a:t>
            </a:r>
            <a:r>
              <a:rPr lang="fr-FR" sz="1400" b="1" dirty="0" smtClean="0">
                <a:ea typeface="Times New Roman" panose="02020603050405020304" pitchFamily="18" charset="0"/>
              </a:rPr>
              <a:t>Bouly, </a:t>
            </a:r>
            <a:r>
              <a:rPr lang="fr-FR" sz="1400" b="1" dirty="0">
                <a:ea typeface="Times New Roman" panose="02020603050405020304" pitchFamily="18" charset="0"/>
              </a:rPr>
              <a:t>D. </a:t>
            </a:r>
            <a:r>
              <a:rPr lang="fr-FR" sz="1400" b="1" dirty="0" err="1" smtClean="0">
                <a:ea typeface="Times New Roman" panose="02020603050405020304" pitchFamily="18" charset="0"/>
              </a:rPr>
              <a:t>Bondoux</a:t>
            </a:r>
            <a:r>
              <a:rPr lang="fr-FR" sz="1400" b="1" dirty="0" smtClean="0">
                <a:ea typeface="Times New Roman" panose="02020603050405020304" pitchFamily="18" charset="0"/>
              </a:rPr>
              <a:t> </a:t>
            </a:r>
            <a:r>
              <a:rPr lang="fr-FR" sz="1400" dirty="0" smtClean="0">
                <a:ea typeface="Times New Roman" panose="02020603050405020304" pitchFamily="18" charset="0"/>
              </a:rPr>
              <a:t>(LPSC\IN2P3\CNRS) </a:t>
            </a:r>
          </a:p>
          <a:p>
            <a:pPr algn="ctr">
              <a:spcBef>
                <a:spcPts val="200"/>
              </a:spcBef>
              <a:spcAft>
                <a:spcPts val="0"/>
              </a:spcAft>
            </a:pPr>
            <a:r>
              <a:rPr lang="fr-FR" sz="1400" dirty="0" err="1" smtClean="0">
                <a:ea typeface="Times New Roman" panose="02020603050405020304" pitchFamily="18" charset="0"/>
              </a:rPr>
              <a:t>Jorik</a:t>
            </a:r>
            <a:r>
              <a:rPr lang="fr-FR" sz="1400" dirty="0" smtClean="0"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ea typeface="Times New Roman" panose="02020603050405020304" pitchFamily="18" charset="0"/>
              </a:rPr>
              <a:t>Belmans</a:t>
            </a:r>
            <a:r>
              <a:rPr lang="fr-FR" sz="1400" dirty="0">
                <a:ea typeface="Times New Roman" panose="02020603050405020304" pitchFamily="18" charset="0"/>
              </a:rPr>
              <a:t>, Dirk </a:t>
            </a:r>
            <a:r>
              <a:rPr lang="fr-FR" sz="1400" dirty="0" err="1" smtClean="0">
                <a:ea typeface="Times New Roman" panose="02020603050405020304" pitchFamily="18" charset="0"/>
              </a:rPr>
              <a:t>Vandeplassche</a:t>
            </a:r>
            <a:r>
              <a:rPr lang="fr-FR" sz="1400" dirty="0" smtClean="0">
                <a:ea typeface="Times New Roman" panose="02020603050405020304" pitchFamily="18" charset="0"/>
              </a:rPr>
              <a:t> (SCK</a:t>
            </a:r>
            <a:r>
              <a:rPr lang="fr-FR" sz="1400" dirty="0" smtClean="0">
                <a:ea typeface="Times New Roman" panose="02020603050405020304" pitchFamily="18" charset="0"/>
                <a:sym typeface="Wingdings 2" panose="05020102010507070707" pitchFamily="18" charset="2"/>
              </a:rPr>
              <a:t></a:t>
            </a:r>
            <a:r>
              <a:rPr lang="fr-FR" sz="1400" dirty="0" smtClean="0">
                <a:ea typeface="Times New Roman" panose="02020603050405020304" pitchFamily="18" charset="0"/>
              </a:rPr>
              <a:t>CEN) </a:t>
            </a:r>
            <a:endParaRPr lang="fr-FR" sz="1400" dirty="0">
              <a:ea typeface="Times New Roman" panose="02020603050405020304" pitchFamily="18" charset="0"/>
            </a:endParaRPr>
          </a:p>
          <a:p>
            <a:pPr algn="ctr">
              <a:spcBef>
                <a:spcPts val="200"/>
              </a:spcBef>
              <a:spcAft>
                <a:spcPts val="0"/>
              </a:spcAft>
            </a:pPr>
            <a:r>
              <a:rPr lang="fr-FR" sz="1400" dirty="0" smtClean="0">
                <a:ea typeface="Times New Roman" panose="02020603050405020304" pitchFamily="18" charset="0"/>
              </a:rPr>
              <a:t>Nicolas </a:t>
            </a:r>
            <a:r>
              <a:rPr lang="fr-FR" sz="1400" dirty="0">
                <a:ea typeface="Times New Roman" panose="02020603050405020304" pitchFamily="18" charset="0"/>
              </a:rPr>
              <a:t>Chauvin, Frédéric </a:t>
            </a:r>
            <a:r>
              <a:rPr lang="fr-FR" sz="1400" dirty="0" smtClean="0">
                <a:ea typeface="Times New Roman" panose="02020603050405020304" pitchFamily="18" charset="0"/>
              </a:rPr>
              <a:t>Gérardin (CEA)</a:t>
            </a:r>
            <a:endParaRPr lang="en-GB" sz="1400" dirty="0">
              <a:ea typeface="Times New Roman" panose="02020603050405020304" pitchFamily="18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 trans="63000" pencilSize="2"/>
                    </a14:imgEffect>
                    <a14:imgEffect>
                      <a14:brightnessContrast bright="-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9" t="9651" r="18308" b="8579"/>
          <a:stretch/>
        </p:blipFill>
        <p:spPr>
          <a:xfrm>
            <a:off x="787244" y="4080210"/>
            <a:ext cx="3936494" cy="2221269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cxnSp>
        <p:nvCxnSpPr>
          <p:cNvPr id="19" name="Connecteur droit 18"/>
          <p:cNvCxnSpPr/>
          <p:nvPr/>
        </p:nvCxnSpPr>
        <p:spPr>
          <a:xfrm flipH="1" flipV="1">
            <a:off x="5942769" y="4377982"/>
            <a:ext cx="3977519" cy="0"/>
          </a:xfrm>
          <a:prstGeom prst="line">
            <a:avLst/>
          </a:prstGeom>
          <a:ln w="38100">
            <a:gradFill flip="none" rotWithShape="1">
              <a:gsLst>
                <a:gs pos="1000">
                  <a:srgbClr val="002060"/>
                </a:gs>
                <a:gs pos="91000">
                  <a:schemeClr val="bg1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6520517" y="3970064"/>
            <a:ext cx="0" cy="2331415"/>
          </a:xfrm>
          <a:prstGeom prst="line">
            <a:avLst/>
          </a:prstGeom>
          <a:ln w="38100">
            <a:gradFill flip="none" rotWithShape="1">
              <a:gsLst>
                <a:gs pos="1000">
                  <a:srgbClr val="002060"/>
                </a:gs>
                <a:gs pos="100000">
                  <a:schemeClr val="bg1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1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r="6086"/>
          <a:stretch/>
        </p:blipFill>
        <p:spPr>
          <a:xfrm>
            <a:off x="50800" y="1317600"/>
            <a:ext cx="5829300" cy="365760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Transmission map  : Tuned LEBT + Kr injection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888056" y="1863917"/>
            <a:ext cx="42174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ym typeface="Wingdings 2" panose="05020102010507070707" pitchFamily="18" charset="2"/>
              </a:rPr>
              <a:t>●  </a:t>
            </a:r>
            <a:r>
              <a:rPr lang="en-GB" dirty="0" smtClean="0">
                <a:sym typeface="Wingdings 2" panose="05020102010507070707" pitchFamily="18" charset="2"/>
              </a:rPr>
              <a:t>Collimator aperture : 48 mm</a:t>
            </a:r>
          </a:p>
          <a:p>
            <a:r>
              <a:rPr lang="en-GB" dirty="0" smtClean="0">
                <a:sym typeface="Wingdings 2" panose="05020102010507070707" pitchFamily="18" charset="2"/>
              </a:rPr>
              <a:t>● </a:t>
            </a:r>
            <a:r>
              <a:rPr lang="en-GB" dirty="0" err="1" smtClean="0">
                <a:sym typeface="Wingdings 2" panose="05020102010507070707" pitchFamily="18" charset="2"/>
              </a:rPr>
              <a:t>Steerers</a:t>
            </a:r>
            <a:r>
              <a:rPr lang="en-GB" dirty="0" smtClean="0">
                <a:sym typeface="Wingdings 2" panose="05020102010507070707" pitchFamily="18" charset="2"/>
              </a:rPr>
              <a:t> settings inside solenoid 2 :</a:t>
            </a:r>
          </a:p>
          <a:p>
            <a:r>
              <a:rPr lang="en-GB" sz="1600" dirty="0" smtClean="0">
                <a:sym typeface="Wingdings" panose="05000000000000000000" pitchFamily="2" charset="2"/>
              </a:rPr>
              <a:t> </a:t>
            </a:r>
            <a:r>
              <a:rPr lang="en-GB" sz="1600" dirty="0" err="1" smtClean="0">
                <a:sym typeface="Wingdings 2" panose="05020102010507070707" pitchFamily="18" charset="2"/>
              </a:rPr>
              <a:t>I</a:t>
            </a:r>
            <a:r>
              <a:rPr lang="en-GB" sz="1600" baseline="-25000" dirty="0" err="1" smtClean="0">
                <a:sym typeface="Wingdings 2" panose="05020102010507070707" pitchFamily="18" charset="2"/>
              </a:rPr>
              <a:t>steererH</a:t>
            </a:r>
            <a:r>
              <a:rPr lang="en-GB" sz="1600" dirty="0" smtClean="0">
                <a:sym typeface="Wingdings 2" panose="05020102010507070707" pitchFamily="18" charset="2"/>
              </a:rPr>
              <a:t> = 0.5 </a:t>
            </a:r>
            <a:r>
              <a:rPr lang="en-GB" sz="1600" dirty="0">
                <a:sym typeface="Wingdings 2" panose="05020102010507070707" pitchFamily="18" charset="2"/>
              </a:rPr>
              <a:t>A</a:t>
            </a:r>
          </a:p>
          <a:p>
            <a:r>
              <a:rPr lang="en-GB" sz="1600" dirty="0" smtClean="0">
                <a:sym typeface="Wingdings" panose="05000000000000000000" pitchFamily="2" charset="2"/>
              </a:rPr>
              <a:t> </a:t>
            </a:r>
            <a:r>
              <a:rPr lang="en-GB" sz="1600" dirty="0" err="1" smtClean="0">
                <a:sym typeface="Wingdings 2" panose="05020102010507070707" pitchFamily="18" charset="2"/>
              </a:rPr>
              <a:t>I</a:t>
            </a:r>
            <a:r>
              <a:rPr lang="en-GB" sz="1600" baseline="-25000" dirty="0" err="1" smtClean="0">
                <a:sym typeface="Wingdings 2" panose="05020102010507070707" pitchFamily="18" charset="2"/>
              </a:rPr>
              <a:t>steererV</a:t>
            </a:r>
            <a:r>
              <a:rPr lang="en-GB" sz="1600" dirty="0" smtClean="0">
                <a:sym typeface="Wingdings 2" panose="05020102010507070707" pitchFamily="18" charset="2"/>
              </a:rPr>
              <a:t> = -2 A</a:t>
            </a:r>
            <a:endParaRPr lang="en-GB" sz="1600" dirty="0">
              <a:sym typeface="Wingdings 2" panose="05020102010507070707" pitchFamily="18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8055" y="1098803"/>
            <a:ext cx="3656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ym typeface="Wingdings 2" panose="05020102010507070707" pitchFamily="18" charset="2"/>
              </a:rPr>
              <a:t>● </a:t>
            </a:r>
            <a:r>
              <a:rPr lang="en-GB" dirty="0" err="1">
                <a:sym typeface="Wingdings 2" panose="05020102010507070707" pitchFamily="18" charset="2"/>
              </a:rPr>
              <a:t>I</a:t>
            </a:r>
            <a:r>
              <a:rPr lang="en-GB" baseline="-25000" dirty="0" err="1">
                <a:sym typeface="Wingdings 2" panose="05020102010507070707" pitchFamily="18" charset="2"/>
              </a:rPr>
              <a:t>source</a:t>
            </a:r>
            <a:r>
              <a:rPr lang="en-GB" dirty="0">
                <a:sym typeface="Wingdings 2" panose="05020102010507070707" pitchFamily="18" charset="2"/>
              </a:rPr>
              <a:t> = 9 </a:t>
            </a:r>
            <a:r>
              <a:rPr lang="en-GB" dirty="0" smtClean="0">
                <a:sym typeface="Wingdings 2" panose="05020102010507070707" pitchFamily="18" charset="2"/>
              </a:rPr>
              <a:t>mA</a:t>
            </a:r>
          </a:p>
          <a:p>
            <a:r>
              <a:rPr lang="en-GB" dirty="0" smtClean="0">
                <a:sym typeface="Wingdings 2" panose="05020102010507070707" pitchFamily="18" charset="2"/>
              </a:rPr>
              <a:t>● </a:t>
            </a:r>
            <a:r>
              <a:rPr lang="en-GB" b="1" u="sng" dirty="0" smtClean="0">
                <a:solidFill>
                  <a:srgbClr val="00B050"/>
                </a:solidFill>
                <a:sym typeface="Wingdings 2" panose="05020102010507070707" pitchFamily="18" charset="2"/>
              </a:rPr>
              <a:t>P </a:t>
            </a:r>
            <a:r>
              <a:rPr lang="en-GB" b="1" u="sng" dirty="0">
                <a:solidFill>
                  <a:srgbClr val="00B050"/>
                </a:solidFill>
                <a:sym typeface="Wingdings 2" panose="05020102010507070707" pitchFamily="18" charset="2"/>
              </a:rPr>
              <a:t>= </a:t>
            </a:r>
            <a:r>
              <a:rPr lang="en-GB" b="1" u="sng" dirty="0" smtClean="0">
                <a:solidFill>
                  <a:srgbClr val="00B050"/>
                </a:solidFill>
                <a:sym typeface="Wingdings 2" panose="05020102010507070707" pitchFamily="18" charset="2"/>
              </a:rPr>
              <a:t>2.4 10</a:t>
            </a:r>
            <a:r>
              <a:rPr lang="en-GB" b="1" u="sng" baseline="30000" dirty="0" smtClean="0">
                <a:solidFill>
                  <a:srgbClr val="00B050"/>
                </a:solidFill>
                <a:sym typeface="Wingdings 2" panose="05020102010507070707" pitchFamily="18" charset="2"/>
              </a:rPr>
              <a:t>-5</a:t>
            </a:r>
            <a:r>
              <a:rPr lang="en-GB" b="1" u="sng" dirty="0" smtClean="0">
                <a:solidFill>
                  <a:srgbClr val="00B050"/>
                </a:solidFill>
                <a:sym typeface="Wingdings 2" panose="05020102010507070707" pitchFamily="18" charset="2"/>
              </a:rPr>
              <a:t> </a:t>
            </a:r>
            <a:r>
              <a:rPr lang="en-GB" b="1" u="sng" dirty="0">
                <a:solidFill>
                  <a:srgbClr val="00B050"/>
                </a:solidFill>
                <a:sym typeface="Wingdings 2" panose="05020102010507070707" pitchFamily="18" charset="2"/>
              </a:rPr>
              <a:t>mbar </a:t>
            </a:r>
            <a:r>
              <a:rPr lang="en-GB" b="1" u="sng" dirty="0" smtClean="0">
                <a:solidFill>
                  <a:srgbClr val="00B050"/>
                </a:solidFill>
                <a:sym typeface="Wingdings 2" panose="05020102010507070707" pitchFamily="18" charset="2"/>
              </a:rPr>
              <a:t> (Kr injection)</a:t>
            </a:r>
            <a:endParaRPr lang="en-GB" b="1" u="sng" dirty="0">
              <a:solidFill>
                <a:srgbClr val="00B050"/>
              </a:solidFill>
              <a:sym typeface="Wingdings 2" panose="05020102010507070707" pitchFamily="18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98162" y="2939438"/>
            <a:ext cx="403721" cy="4152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5934" y="4946600"/>
            <a:ext cx="91885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 smtClean="0">
                <a:sym typeface="Wingdings" panose="05000000000000000000" pitchFamily="2" charset="2"/>
              </a:rPr>
              <a:t>Gas</a:t>
            </a:r>
            <a:r>
              <a:rPr lang="fr-FR" sz="1600" dirty="0" smtClean="0">
                <a:sym typeface="Wingdings" panose="05000000000000000000" pitchFamily="2" charset="2"/>
              </a:rPr>
              <a:t> injection (pressure, type) has an </a:t>
            </a:r>
            <a:r>
              <a:rPr lang="fr-FR" sz="1600" dirty="0" err="1" smtClean="0">
                <a:sym typeface="Wingdings" panose="05000000000000000000" pitchFamily="2" charset="2"/>
              </a:rPr>
              <a:t>effect</a:t>
            </a:r>
            <a:r>
              <a:rPr lang="fr-FR" sz="1600" dirty="0" smtClean="0">
                <a:sym typeface="Wingdings" panose="05000000000000000000" pitchFamily="2" charset="2"/>
              </a:rPr>
              <a:t> on the transmission in </a:t>
            </a:r>
            <a:r>
              <a:rPr lang="fr-FR" sz="1600" dirty="0" err="1" smtClean="0">
                <a:sym typeface="Wingdings" panose="05000000000000000000" pitchFamily="2" charset="2"/>
              </a:rPr>
              <a:t>steady</a:t>
            </a:r>
            <a:r>
              <a:rPr lang="fr-FR" sz="1600" dirty="0" smtClean="0">
                <a:sym typeface="Wingdings" panose="05000000000000000000" pitchFamily="2" charset="2"/>
              </a:rPr>
              <a:t> state and </a:t>
            </a:r>
            <a:r>
              <a:rPr lang="fr-FR" sz="1600" dirty="0" err="1" smtClean="0">
                <a:sym typeface="Wingdings" panose="05000000000000000000" pitchFamily="2" charset="2"/>
              </a:rPr>
              <a:t>therefore</a:t>
            </a:r>
            <a:r>
              <a:rPr lang="fr-FR" sz="1600" dirty="0" smtClean="0">
                <a:sym typeface="Wingdings" panose="05000000000000000000" pitchFamily="2" charset="2"/>
              </a:rPr>
              <a:t> on the </a:t>
            </a:r>
            <a:r>
              <a:rPr lang="fr-FR" sz="1600" dirty="0" err="1" smtClean="0">
                <a:sym typeface="Wingdings" panose="05000000000000000000" pitchFamily="2" charset="2"/>
              </a:rPr>
              <a:t>space</a:t>
            </a:r>
            <a:r>
              <a:rPr lang="fr-FR" sz="1600" dirty="0" smtClean="0">
                <a:sym typeface="Wingdings" panose="05000000000000000000" pitchFamily="2" charset="2"/>
              </a:rPr>
              <a:t> charge neutralisation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 smtClean="0">
                <a:sym typeface="Wingdings" panose="05000000000000000000" pitchFamily="2" charset="2"/>
              </a:rPr>
              <a:t>Already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observed</a:t>
            </a:r>
            <a:r>
              <a:rPr lang="fr-FR" sz="1600" dirty="0" smtClean="0">
                <a:sym typeface="Wingdings" panose="05000000000000000000" pitchFamily="2" charset="2"/>
              </a:rPr>
              <a:t> on </a:t>
            </a:r>
            <a:r>
              <a:rPr lang="fr-FR" sz="1600" dirty="0" err="1" smtClean="0">
                <a:sym typeface="Wingdings" panose="05000000000000000000" pitchFamily="2" charset="2"/>
              </a:rPr>
              <a:t>several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experiements</a:t>
            </a:r>
            <a:r>
              <a:rPr lang="fr-FR" sz="1600" dirty="0" smtClean="0">
                <a:sym typeface="Wingdings" panose="05000000000000000000" pitchFamily="2" charset="2"/>
              </a:rPr>
              <a:t> : </a:t>
            </a:r>
          </a:p>
          <a:p>
            <a:r>
              <a:rPr lang="en-GB" sz="1000" dirty="0" smtClean="0"/>
              <a:t>_ R. </a:t>
            </a:r>
            <a:r>
              <a:rPr lang="en-GB" sz="1000" dirty="0"/>
              <a:t>Hollinger et. al. , “High current proton beam investigation at the SILHI-LEBT at CEA </a:t>
            </a:r>
            <a:r>
              <a:rPr lang="en-GB" sz="1000" dirty="0" err="1"/>
              <a:t>Saclay</a:t>
            </a:r>
            <a:r>
              <a:rPr lang="en-GB" sz="1000" dirty="0"/>
              <a:t>  ”, TU3001, Proceedings of LINAC2006 , Knoxville, Tennessee, USA,2006</a:t>
            </a:r>
          </a:p>
          <a:p>
            <a:r>
              <a:rPr lang="en-GB" sz="1000" dirty="0" smtClean="0"/>
              <a:t>_  </a:t>
            </a:r>
            <a:r>
              <a:rPr lang="en-GB" sz="1000" dirty="0"/>
              <a:t>D. </a:t>
            </a:r>
            <a:r>
              <a:rPr lang="en-GB" sz="1000" dirty="0" err="1"/>
              <a:t>Winklehner</a:t>
            </a:r>
            <a:r>
              <a:rPr lang="en-GB" sz="1000" dirty="0"/>
              <a:t>, D. </a:t>
            </a:r>
            <a:r>
              <a:rPr lang="en-GB" sz="1000" dirty="0" err="1"/>
              <a:t>Leitner</a:t>
            </a:r>
            <a:r>
              <a:rPr lang="en-GB" sz="1000" dirty="0"/>
              <a:t>, "A space charge compensation model for positive DC ion beams." Journal of Instrumentation 10.10 (2015): T10006.</a:t>
            </a:r>
          </a:p>
          <a:p>
            <a:r>
              <a:rPr lang="en-GB" sz="1000" dirty="0" smtClean="0"/>
              <a:t>_  </a:t>
            </a:r>
            <a:r>
              <a:rPr lang="en-GB" sz="1000" dirty="0"/>
              <a:t>R. Ferdinand et al. , “Space-charge neutralization measurement of a 75 </a:t>
            </a:r>
            <a:r>
              <a:rPr lang="en-GB" sz="1000" dirty="0" err="1"/>
              <a:t>keV</a:t>
            </a:r>
            <a:r>
              <a:rPr lang="en-GB" sz="1000" dirty="0"/>
              <a:t>, 130 mA hydrogen-ion beam”, Proceedings of PAC’97, Vancouver, B.C., Canada,1997</a:t>
            </a:r>
            <a:r>
              <a:rPr lang="fr-FR" sz="1000" dirty="0" smtClean="0">
                <a:sym typeface="Wingdings" panose="05000000000000000000" pitchFamily="2" charset="2"/>
              </a:rPr>
              <a:t> 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81106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 charge compensation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0374" y="904297"/>
            <a:ext cx="9089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● </a:t>
            </a:r>
            <a:r>
              <a:rPr lang="en-GB" dirty="0" smtClean="0"/>
              <a:t>Evolution of the Emittance in the middle of the LEBT as function of the gas pressure </a:t>
            </a:r>
            <a:r>
              <a:rPr lang="en-GB" dirty="0"/>
              <a:t>	</a:t>
            </a:r>
            <a:endParaRPr lang="en-GB" dirty="0" smtClean="0"/>
          </a:p>
          <a:p>
            <a:r>
              <a:rPr lang="en-GB" sz="1600" dirty="0" smtClean="0">
                <a:sym typeface="Wingdings" panose="05000000000000000000" pitchFamily="2" charset="2"/>
              </a:rPr>
              <a:t> 	 </a:t>
            </a:r>
            <a:r>
              <a:rPr lang="en-GB" sz="1600" dirty="0" smtClean="0"/>
              <a:t>the focusing strength of the solenoid is kept constant  (</a:t>
            </a:r>
            <a:r>
              <a:rPr lang="en-GB" sz="1600" dirty="0" err="1" smtClean="0"/>
              <a:t>I</a:t>
            </a:r>
            <a:r>
              <a:rPr lang="en-GB" sz="1600" baseline="-25000" dirty="0" err="1" smtClean="0"/>
              <a:t>sol</a:t>
            </a:r>
            <a:r>
              <a:rPr lang="en-GB" sz="1600" dirty="0" smtClean="0"/>
              <a:t>=69A)</a:t>
            </a:r>
          </a:p>
          <a:p>
            <a:r>
              <a:rPr lang="en-GB" sz="1600" dirty="0"/>
              <a:t>	</a:t>
            </a:r>
            <a:r>
              <a:rPr lang="en-GB" sz="1600" dirty="0" smtClean="0">
                <a:sym typeface="Wingdings" panose="05000000000000000000" pitchFamily="2" charset="2"/>
              </a:rPr>
              <a:t> </a:t>
            </a:r>
            <a:r>
              <a:rPr lang="en-GB" sz="1600" dirty="0" smtClean="0"/>
              <a:t>Argon or Krypton gas injected </a:t>
            </a:r>
          </a:p>
          <a:p>
            <a:r>
              <a:rPr lang="en-GB" sz="1600" dirty="0"/>
              <a:t>	</a:t>
            </a:r>
            <a:r>
              <a:rPr lang="en-GB" sz="1600" dirty="0" smtClean="0">
                <a:sym typeface="Wingdings" panose="05000000000000000000" pitchFamily="2" charset="2"/>
              </a:rPr>
              <a:t> </a:t>
            </a:r>
            <a:r>
              <a:rPr lang="en-GB" sz="1600" dirty="0" smtClean="0"/>
              <a:t>The beam current is kept constant at the emittance measurement location : </a:t>
            </a:r>
            <a:r>
              <a:rPr lang="en-GB" sz="1600" dirty="0" err="1" smtClean="0"/>
              <a:t>I</a:t>
            </a:r>
            <a:r>
              <a:rPr lang="en-GB" sz="1600" baseline="-25000" dirty="0" err="1" smtClean="0"/>
              <a:t>proton</a:t>
            </a:r>
            <a:r>
              <a:rPr lang="en-GB" sz="1600" dirty="0" smtClean="0"/>
              <a:t> </a:t>
            </a:r>
            <a:r>
              <a:rPr lang="fr-FR" sz="1600" dirty="0"/>
              <a:t>≈</a:t>
            </a:r>
            <a:r>
              <a:rPr lang="en-GB" sz="1600" dirty="0" smtClean="0"/>
              <a:t> 8.5 mA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3368" y="5862060"/>
            <a:ext cx="957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● </a:t>
            </a:r>
            <a:r>
              <a:rPr lang="en-GB" dirty="0" smtClean="0"/>
              <a:t>In steady state we observed that the emittance decreases while residual gas pressure is increased </a:t>
            </a:r>
            <a:endParaRPr lang="en-GB" dirty="0" smtClean="0">
              <a:solidFill>
                <a:srgbClr val="FF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16177" r="13588" b="3037"/>
          <a:stretch/>
        </p:blipFill>
        <p:spPr>
          <a:xfrm>
            <a:off x="6179345" y="2286500"/>
            <a:ext cx="3600450" cy="2695521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>
            <a:off x="6322219" y="4023469"/>
            <a:ext cx="165735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7979570" y="3039762"/>
            <a:ext cx="0" cy="1301579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6306967" y="2895600"/>
            <a:ext cx="0" cy="1301579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306967" y="4136047"/>
            <a:ext cx="233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~1.5 m from the source extraction hole 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14" name="Graphiqu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538203"/>
              </p:ext>
            </p:extLst>
          </p:nvPr>
        </p:nvGraphicFramePr>
        <p:xfrm>
          <a:off x="536087" y="2005756"/>
          <a:ext cx="5247494" cy="3754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0" name="Groupe 19"/>
          <p:cNvGrpSpPr/>
          <p:nvPr/>
        </p:nvGrpSpPr>
        <p:grpSpPr>
          <a:xfrm>
            <a:off x="2994660" y="2286500"/>
            <a:ext cx="1953874" cy="609100"/>
            <a:chOff x="2994660" y="2286500"/>
            <a:chExt cx="1953874" cy="609100"/>
          </a:xfrm>
        </p:grpSpPr>
        <p:sp>
          <p:nvSpPr>
            <p:cNvPr id="15" name="Rectangle 14"/>
            <p:cNvSpPr/>
            <p:nvPr/>
          </p:nvSpPr>
          <p:spPr>
            <a:xfrm>
              <a:off x="3114114" y="2418526"/>
              <a:ext cx="91440" cy="990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43232" y="2312411"/>
              <a:ext cx="18053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600" b="0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fr-FR" sz="1200" dirty="0" smtClean="0"/>
                <a:t>Ar injection - </a:t>
              </a:r>
              <a:r>
                <a:rPr lang="fr-FR" sz="1200" dirty="0" err="1" smtClean="0"/>
                <a:t>Horiz</a:t>
              </a:r>
              <a:r>
                <a:rPr lang="fr-FR" sz="1200" dirty="0" smtClean="0"/>
                <a:t>. Plane </a:t>
              </a:r>
              <a:endParaRPr lang="en-GB" sz="12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14114" y="2645995"/>
              <a:ext cx="91440" cy="990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49438" y="2557025"/>
              <a:ext cx="16909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600" b="0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fr-FR" sz="1200" dirty="0"/>
                <a:t>K</a:t>
              </a:r>
              <a:r>
                <a:rPr lang="fr-FR" sz="1200" dirty="0" smtClean="0"/>
                <a:t>r injection - Vert. Plane</a:t>
              </a:r>
              <a:endParaRPr lang="en-GB" sz="12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94660" y="2286500"/>
              <a:ext cx="1953874" cy="6091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6522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aphiqu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071253"/>
              </p:ext>
            </p:extLst>
          </p:nvPr>
        </p:nvGraphicFramePr>
        <p:xfrm>
          <a:off x="162975" y="1137196"/>
          <a:ext cx="5333968" cy="3257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 charge compensation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04832" y="4665152"/>
            <a:ext cx="5456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● </a:t>
            </a:r>
            <a:r>
              <a:rPr lang="fr-FR" dirty="0" smtClean="0"/>
              <a:t>For a </a:t>
            </a:r>
            <a:r>
              <a:rPr lang="fr-FR" dirty="0" err="1" smtClean="0"/>
              <a:t>given</a:t>
            </a:r>
            <a:r>
              <a:rPr lang="fr-FR" dirty="0" smtClean="0"/>
              <a:t> </a:t>
            </a:r>
            <a:r>
              <a:rPr lang="fr-FR" dirty="0" err="1" smtClean="0"/>
              <a:t>focusing</a:t>
            </a:r>
            <a:r>
              <a:rPr lang="fr-FR" dirty="0" smtClean="0"/>
              <a:t> </a:t>
            </a:r>
            <a:r>
              <a:rPr lang="fr-FR" dirty="0" err="1" smtClean="0"/>
              <a:t>strength</a:t>
            </a:r>
            <a:r>
              <a:rPr lang="fr-FR" dirty="0" smtClean="0"/>
              <a:t> of the </a:t>
            </a:r>
            <a:r>
              <a:rPr lang="fr-FR" dirty="0" err="1" smtClean="0"/>
              <a:t>solenoid</a:t>
            </a:r>
            <a:r>
              <a:rPr lang="fr-FR" dirty="0" smtClean="0"/>
              <a:t> : </a:t>
            </a:r>
          </a:p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→ the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beam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divergence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changing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gas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pressure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749448" y="3704036"/>
            <a:ext cx="217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00B050"/>
                </a:solidFill>
              </a:rPr>
              <a:t>P =5.4 10</a:t>
            </a:r>
            <a:r>
              <a:rPr lang="fr-FR" baseline="30000" dirty="0" smtClean="0">
                <a:solidFill>
                  <a:srgbClr val="00B050"/>
                </a:solidFill>
              </a:rPr>
              <a:t>-5 </a:t>
            </a:r>
            <a:r>
              <a:rPr lang="fr-FR" dirty="0" smtClean="0">
                <a:solidFill>
                  <a:srgbClr val="00B050"/>
                </a:solidFill>
              </a:rPr>
              <a:t>mbar 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3033147" y="3059332"/>
            <a:ext cx="1953874" cy="609100"/>
            <a:chOff x="2994660" y="2286500"/>
            <a:chExt cx="1953874" cy="609100"/>
          </a:xfrm>
        </p:grpSpPr>
        <p:sp>
          <p:nvSpPr>
            <p:cNvPr id="16" name="Rectangle 15"/>
            <p:cNvSpPr/>
            <p:nvPr/>
          </p:nvSpPr>
          <p:spPr>
            <a:xfrm>
              <a:off x="3114114" y="2418526"/>
              <a:ext cx="91440" cy="990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43232" y="2312411"/>
              <a:ext cx="18053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600" b="0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fr-FR" sz="1200" dirty="0" smtClean="0"/>
                <a:t>Ar injection - </a:t>
              </a:r>
              <a:r>
                <a:rPr lang="fr-FR" sz="1200" dirty="0" err="1" smtClean="0"/>
                <a:t>Horiz</a:t>
              </a:r>
              <a:r>
                <a:rPr lang="fr-FR" sz="1200" dirty="0" smtClean="0"/>
                <a:t>. Plane </a:t>
              </a:r>
              <a:endParaRPr lang="en-GB" sz="12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14114" y="2645995"/>
              <a:ext cx="91440" cy="990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49438" y="2557025"/>
              <a:ext cx="16909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600" b="0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fr-FR" sz="1200" dirty="0"/>
                <a:t>K</a:t>
              </a:r>
              <a:r>
                <a:rPr lang="fr-FR" sz="1200" dirty="0" smtClean="0"/>
                <a:t>r injection - Vert. Plane</a:t>
              </a:r>
              <a:endParaRPr lang="en-GB" sz="12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94660" y="2286500"/>
              <a:ext cx="1953874" cy="6091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6459851" y="952530"/>
            <a:ext cx="229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chemeClr val="accent2"/>
                </a:solidFill>
              </a:rPr>
              <a:t>P = 9.2 10</a:t>
            </a:r>
            <a:r>
              <a:rPr lang="fr-FR" baseline="30000" dirty="0" smtClean="0">
                <a:solidFill>
                  <a:schemeClr val="accent2"/>
                </a:solidFill>
              </a:rPr>
              <a:t>-6 </a:t>
            </a:r>
            <a:r>
              <a:rPr lang="fr-FR" dirty="0" smtClean="0">
                <a:solidFill>
                  <a:schemeClr val="accent2"/>
                </a:solidFill>
              </a:rPr>
              <a:t>mbar 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/>
          <a:srcRect l="54194" t="13396" r="6890" b="50215"/>
          <a:stretch/>
        </p:blipFill>
        <p:spPr>
          <a:xfrm>
            <a:off x="5887002" y="1366497"/>
            <a:ext cx="3549908" cy="2074621"/>
          </a:xfrm>
          <a:prstGeom prst="rect">
            <a:avLst/>
          </a:prstGeom>
          <a:ln w="31750">
            <a:solidFill>
              <a:schemeClr val="accent2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4"/>
          <a:srcRect l="54470" t="12937" r="7625" b="51484"/>
          <a:stretch/>
        </p:blipFill>
        <p:spPr>
          <a:xfrm>
            <a:off x="5939755" y="4177526"/>
            <a:ext cx="3497155" cy="2051664"/>
          </a:xfrm>
          <a:prstGeom prst="rect">
            <a:avLst/>
          </a:prstGeom>
          <a:ln w="31750">
            <a:solidFill>
              <a:srgbClr val="00B050"/>
            </a:solidFill>
          </a:ln>
        </p:spPr>
      </p:pic>
      <p:sp>
        <p:nvSpPr>
          <p:cNvPr id="9" name="Ellipse 8"/>
          <p:cNvSpPr/>
          <p:nvPr/>
        </p:nvSpPr>
        <p:spPr>
          <a:xfrm>
            <a:off x="1275546" y="3346303"/>
            <a:ext cx="292706" cy="30309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/>
          <p:cNvSpPr/>
          <p:nvPr/>
        </p:nvSpPr>
        <p:spPr>
          <a:xfrm>
            <a:off x="2895787" y="2396492"/>
            <a:ext cx="302534" cy="32525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0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Space charge compensation degree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854571"/>
            <a:ext cx="7568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52525"/>
                </a:solidFill>
                <a:latin typeface="Arial" panose="020B0604020202020204" pitchFamily="34" charset="0"/>
              </a:rPr>
              <a:t>● </a:t>
            </a:r>
            <a:r>
              <a:rPr lang="en-US" dirty="0" smtClean="0"/>
              <a:t>Measurement of the space charge </a:t>
            </a:r>
            <a:r>
              <a:rPr lang="en-US" dirty="0" err="1" smtClean="0"/>
              <a:t>neutralisation</a:t>
            </a:r>
            <a:r>
              <a:rPr lang="en-US" dirty="0" smtClean="0"/>
              <a:t> degree with </a:t>
            </a:r>
            <a:r>
              <a:rPr lang="en-US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 injection</a:t>
            </a:r>
            <a:r>
              <a:rPr lang="en-US" dirty="0" smtClean="0"/>
              <a:t>: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Graphiqu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209326"/>
              </p:ext>
            </p:extLst>
          </p:nvPr>
        </p:nvGraphicFramePr>
        <p:xfrm>
          <a:off x="0" y="1279283"/>
          <a:ext cx="4787900" cy="3292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7264400" y="726034"/>
                <a:ext cx="1197379" cy="5697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m:t>η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400" y="726034"/>
                <a:ext cx="1197379" cy="5697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4856683" y="1398390"/>
            <a:ext cx="412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52525"/>
                </a:solidFill>
                <a:latin typeface="Arial" panose="020B0604020202020204" pitchFamily="34" charset="0"/>
              </a:rPr>
              <a:t>● Careful – several assumptions 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13232" y="1767722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 </a:t>
            </a:r>
            <a:r>
              <a:rPr lang="fr-FR" dirty="0" smtClean="0">
                <a:sym typeface="Wingdings" panose="05000000000000000000" pitchFamily="2" charset="2"/>
              </a:rPr>
              <a:t>4-grid analyser (</a:t>
            </a: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ym typeface="Wingdings" panose="05000000000000000000" pitchFamily="2" charset="2"/>
              </a:rPr>
              <a:t>noisy</a:t>
            </a:r>
            <a:r>
              <a:rPr lang="fr-FR" dirty="0" smtClean="0">
                <a:sym typeface="Wingdings" panose="05000000000000000000" pitchFamily="2" charset="2"/>
              </a:rPr>
              <a:t> signal)</a:t>
            </a:r>
            <a:endParaRPr lang="en-GB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t="5281" r="6174"/>
          <a:stretch/>
        </p:blipFill>
        <p:spPr>
          <a:xfrm>
            <a:off x="5391645" y="2137054"/>
            <a:ext cx="2602445" cy="20163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87900" y="4152009"/>
            <a:ext cx="4058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 </a:t>
            </a:r>
            <a:r>
              <a:rPr lang="en-GB" dirty="0" smtClean="0">
                <a:sym typeface="Wingdings" panose="05000000000000000000" pitchFamily="2" charset="2"/>
              </a:rPr>
              <a:t>Beam distribution assumed </a:t>
            </a:r>
            <a:r>
              <a:rPr lang="fr-FR" dirty="0" err="1" smtClean="0">
                <a:sym typeface="Wingdings" panose="05000000000000000000" pitchFamily="2" charset="2"/>
              </a:rPr>
              <a:t>Gaussian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2190157" y="4487674"/>
                <a:ext cx="7868243" cy="4277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(0)= </m:t>
                      </m:r>
                      <m:f>
                        <m:f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r-FR" sz="1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fr-FR" sz="1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fr-FR" sz="1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1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fr-FR" sz="1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fr-FR" sz="1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1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2.</m:t>
                                          </m:r>
                                          <m:r>
                                            <a:rPr lang="fr-FR" sz="1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sup>
                              </m:sSup>
                            </m:e>
                          </m:d>
                        </m:den>
                      </m:f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000" b="0" i="0" smtClean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2.</m:t>
                                          </m:r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2.</m:t>
                                          </m:r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sz="1000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FR" sz="1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000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p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1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(−</m:t>
                                          </m:r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2.</m:t>
                                          </m:r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    </m:t>
                                  </m:r>
                                </m:num>
                                <m:den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  <m:t>!</m:t>
                                  </m:r>
                                </m:den>
                              </m:f>
                            </m:e>
                          </m:nary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2.</m:t>
                                          </m:r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fr-FR" sz="1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sup>
                              </m:sSup>
                            </m:e>
                          </m:d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𝑣𝑎𝑐</m:t>
                                      </m:r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𝑐h𝑎𝑚𝑏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10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157" y="4487674"/>
                <a:ext cx="7868243" cy="427746"/>
              </a:xfrm>
              <a:prstGeom prst="rect">
                <a:avLst/>
              </a:prstGeom>
              <a:blipFill rotWithShape="0">
                <a:blip r:embed="rId5"/>
                <a:stretch>
                  <a:fillRect t="-118571" b="-18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441507" y="5439049"/>
            <a:ext cx="6375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 </a:t>
            </a:r>
            <a:r>
              <a:rPr lang="en-GB" dirty="0">
                <a:sym typeface="Wingdings 2" panose="05020102010507070707" pitchFamily="18" charset="2"/>
              </a:rPr>
              <a:t>B</a:t>
            </a:r>
            <a:r>
              <a:rPr lang="en-GB" dirty="0" smtClean="0">
                <a:sym typeface="Wingdings 2" panose="05020102010507070707" pitchFamily="18" charset="2"/>
              </a:rPr>
              <a:t>eam </a:t>
            </a:r>
            <a:r>
              <a:rPr lang="en-GB" dirty="0">
                <a:sym typeface="Wingdings 2" panose="05020102010507070707" pitchFamily="18" charset="2"/>
              </a:rPr>
              <a:t>radius </a:t>
            </a:r>
            <a:r>
              <a:rPr lang="en-GB" dirty="0" smtClean="0">
                <a:sym typeface="Wingdings 2" panose="05020102010507070707" pitchFamily="18" charset="2"/>
              </a:rPr>
              <a:t>calculated from </a:t>
            </a:r>
            <a:r>
              <a:rPr lang="en-GB" dirty="0">
                <a:sym typeface="Wingdings 2" panose="05020102010507070707" pitchFamily="18" charset="2"/>
              </a:rPr>
              <a:t>emittance measurements </a:t>
            </a:r>
          </a:p>
          <a:p>
            <a:endParaRPr lang="en-GB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877" y="4915421"/>
            <a:ext cx="3218208" cy="18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2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Chopper &amp; SCC Transients</a:t>
            </a:r>
            <a:endParaRPr lang="en-GB" dirty="0"/>
          </a:p>
        </p:txBody>
      </p:sp>
      <p:graphicFrame>
        <p:nvGraphicFramePr>
          <p:cNvPr id="6" name="Graphiqu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104012"/>
              </p:ext>
            </p:extLst>
          </p:nvPr>
        </p:nvGraphicFramePr>
        <p:xfrm>
          <a:off x="177801" y="2282939"/>
          <a:ext cx="5321299" cy="3733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77801" y="957073"/>
            <a:ext cx="8902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52525"/>
                </a:solidFill>
                <a:latin typeface="Arial" panose="020B0604020202020204" pitchFamily="34" charset="0"/>
              </a:rPr>
              <a:t>● </a:t>
            </a:r>
            <a:r>
              <a:rPr lang="en-US" dirty="0" smtClean="0"/>
              <a:t>Space charge compensation time measured as function of the pressure (</a:t>
            </a:r>
            <a:r>
              <a:rPr lang="en-US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 injection</a:t>
            </a:r>
            <a:r>
              <a:rPr lang="en-US" dirty="0" smtClean="0"/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ym typeface="Wingdings 2" panose="05020102010507070707" pitchFamily="18" charset="2"/>
              </a:rPr>
              <a:t>Beam current measured with the ACCT in the final collimation cone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ysClr val="windowText" lastClr="000000"/>
                </a:solidFill>
              </a:rPr>
              <a:t>τ</a:t>
            </a:r>
            <a:r>
              <a:rPr lang="en-US" sz="1600" baseline="-25000" dirty="0" smtClean="0">
                <a:solidFill>
                  <a:sysClr val="windowText" lastClr="000000"/>
                </a:solidFill>
              </a:rPr>
              <a:t>95% : </a:t>
            </a:r>
            <a:r>
              <a:rPr lang="en-US" sz="1600" dirty="0" smtClean="0">
                <a:solidFill>
                  <a:sysClr val="windowText" lastClr="000000"/>
                </a:solidFill>
              </a:rPr>
              <a:t>time to reach 95 % of the maximum value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Chopper rise time : ~400 ns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0" y="2413000"/>
            <a:ext cx="4233333" cy="3175000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6311900" y="2908300"/>
            <a:ext cx="2400300" cy="127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6264232" y="3774440"/>
            <a:ext cx="2400300" cy="127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647601" y="2779752"/>
            <a:ext cx="67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95%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6490287" y="5615528"/>
            <a:ext cx="271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500 µs macro-pulse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849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" r="5324"/>
          <a:stretch/>
        </p:blipFill>
        <p:spPr>
          <a:xfrm>
            <a:off x="193534" y="756982"/>
            <a:ext cx="5003801" cy="3126018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LEBT final tuning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415403" y="1452461"/>
            <a:ext cx="421749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ym typeface="Wingdings 2" panose="05020102010507070707" pitchFamily="18" charset="2"/>
              </a:rPr>
              <a:t>●  </a:t>
            </a:r>
            <a:r>
              <a:rPr lang="en-GB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Collimator aperture : 37 mm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 </a:t>
            </a:r>
            <a:r>
              <a:rPr lang="en-GB" dirty="0" err="1" smtClean="0">
                <a:sym typeface="Wingdings 2" panose="05020102010507070707" pitchFamily="18" charset="2"/>
              </a:rPr>
              <a:t>I</a:t>
            </a:r>
            <a:r>
              <a:rPr lang="en-GB" baseline="-25000" dirty="0" err="1" smtClean="0">
                <a:sym typeface="Wingdings 2" panose="05020102010507070707" pitchFamily="18" charset="2"/>
              </a:rPr>
              <a:t>out</a:t>
            </a:r>
            <a:r>
              <a:rPr lang="en-GB" dirty="0" smtClean="0">
                <a:sym typeface="Wingdings 2" panose="05020102010507070707" pitchFamily="18" charset="2"/>
              </a:rPr>
              <a:t> </a:t>
            </a:r>
            <a:r>
              <a:rPr lang="en-GB" dirty="0">
                <a:sym typeface="Wingdings 2" panose="05020102010507070707" pitchFamily="18" charset="2"/>
              </a:rPr>
              <a:t>= </a:t>
            </a:r>
            <a:r>
              <a:rPr lang="en-GB" dirty="0" smtClean="0">
                <a:sym typeface="Wingdings 2" panose="05020102010507070707" pitchFamily="18" charset="2"/>
              </a:rPr>
              <a:t>4.5 mA</a:t>
            </a:r>
            <a:endParaRPr lang="en-GB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 2" panose="05020102010507070707" pitchFamily="18" charset="2"/>
            </a:endParaRPr>
          </a:p>
          <a:p>
            <a:r>
              <a:rPr lang="en-GB" dirty="0" smtClean="0">
                <a:sym typeface="Wingdings 2" panose="05020102010507070707" pitchFamily="18" charset="2"/>
              </a:rPr>
              <a:t>● </a:t>
            </a:r>
            <a:r>
              <a:rPr lang="en-GB" dirty="0" err="1" smtClean="0">
                <a:sym typeface="Wingdings 2" panose="05020102010507070707" pitchFamily="18" charset="2"/>
              </a:rPr>
              <a:t>Steerers</a:t>
            </a:r>
            <a:r>
              <a:rPr lang="en-GB" dirty="0" smtClean="0">
                <a:sym typeface="Wingdings 2" panose="05020102010507070707" pitchFamily="18" charset="2"/>
              </a:rPr>
              <a:t> settings inside solenoid 2 :</a:t>
            </a:r>
          </a:p>
          <a:p>
            <a:r>
              <a:rPr lang="en-GB" sz="1600" dirty="0" smtClean="0">
                <a:sym typeface="Wingdings" panose="05000000000000000000" pitchFamily="2" charset="2"/>
              </a:rPr>
              <a:t> </a:t>
            </a:r>
            <a:r>
              <a:rPr lang="en-GB" sz="1600" dirty="0" err="1" smtClean="0">
                <a:sym typeface="Wingdings 2" panose="05020102010507070707" pitchFamily="18" charset="2"/>
              </a:rPr>
              <a:t>I</a:t>
            </a:r>
            <a:r>
              <a:rPr lang="en-GB" sz="1600" baseline="-25000" dirty="0" err="1" smtClean="0">
                <a:sym typeface="Wingdings 2" panose="05020102010507070707" pitchFamily="18" charset="2"/>
              </a:rPr>
              <a:t>steererH</a:t>
            </a:r>
            <a:r>
              <a:rPr lang="en-GB" sz="1600" dirty="0" smtClean="0">
                <a:sym typeface="Wingdings 2" panose="05020102010507070707" pitchFamily="18" charset="2"/>
              </a:rPr>
              <a:t> = 0.5 </a:t>
            </a:r>
            <a:r>
              <a:rPr lang="en-GB" sz="1600" dirty="0">
                <a:sym typeface="Wingdings 2" panose="05020102010507070707" pitchFamily="18" charset="2"/>
              </a:rPr>
              <a:t>A</a:t>
            </a:r>
          </a:p>
          <a:p>
            <a:r>
              <a:rPr lang="en-GB" sz="1600" dirty="0" smtClean="0">
                <a:sym typeface="Wingdings" panose="05000000000000000000" pitchFamily="2" charset="2"/>
              </a:rPr>
              <a:t> </a:t>
            </a:r>
            <a:r>
              <a:rPr lang="en-GB" sz="1600" dirty="0" err="1" smtClean="0">
                <a:sym typeface="Wingdings 2" panose="05020102010507070707" pitchFamily="18" charset="2"/>
              </a:rPr>
              <a:t>I</a:t>
            </a:r>
            <a:r>
              <a:rPr lang="en-GB" sz="1600" baseline="-25000" dirty="0" err="1" smtClean="0">
                <a:sym typeface="Wingdings 2" panose="05020102010507070707" pitchFamily="18" charset="2"/>
              </a:rPr>
              <a:t>steererV</a:t>
            </a:r>
            <a:r>
              <a:rPr lang="en-GB" sz="1600" dirty="0" smtClean="0">
                <a:sym typeface="Wingdings 2" panose="05020102010507070707" pitchFamily="18" charset="2"/>
              </a:rPr>
              <a:t> = -2 A</a:t>
            </a:r>
            <a:endParaRPr lang="en-GB" sz="1600" dirty="0">
              <a:sym typeface="Wingdings 2" panose="05020102010507070707" pitchFamily="18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5403" y="762560"/>
            <a:ext cx="3295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ym typeface="Wingdings 2" panose="05020102010507070707" pitchFamily="18" charset="2"/>
              </a:rPr>
              <a:t>● </a:t>
            </a:r>
            <a:r>
              <a:rPr lang="en-GB" dirty="0" err="1">
                <a:sym typeface="Wingdings 2" panose="05020102010507070707" pitchFamily="18" charset="2"/>
              </a:rPr>
              <a:t>I</a:t>
            </a:r>
            <a:r>
              <a:rPr lang="en-GB" baseline="-25000" dirty="0" err="1">
                <a:sym typeface="Wingdings 2" panose="05020102010507070707" pitchFamily="18" charset="2"/>
              </a:rPr>
              <a:t>source</a:t>
            </a:r>
            <a:r>
              <a:rPr lang="en-GB" dirty="0">
                <a:sym typeface="Wingdings 2" panose="05020102010507070707" pitchFamily="18" charset="2"/>
              </a:rPr>
              <a:t> = 9 </a:t>
            </a:r>
            <a:r>
              <a:rPr lang="en-GB" dirty="0" smtClean="0">
                <a:sym typeface="Wingdings 2" panose="05020102010507070707" pitchFamily="18" charset="2"/>
              </a:rPr>
              <a:t>mA</a:t>
            </a:r>
          </a:p>
          <a:p>
            <a:r>
              <a:rPr lang="en-GB" dirty="0" smtClean="0">
                <a:sym typeface="Wingdings 2" panose="05020102010507070707" pitchFamily="18" charset="2"/>
              </a:rPr>
              <a:t>● </a:t>
            </a:r>
            <a:r>
              <a:rPr lang="en-GB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P </a:t>
            </a:r>
            <a:r>
              <a:rPr lang="en-GB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= </a:t>
            </a:r>
            <a:r>
              <a:rPr lang="en-GB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2.4 10</a:t>
            </a:r>
            <a:r>
              <a:rPr lang="en-GB" b="1" u="sng" baseline="30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-5</a:t>
            </a:r>
            <a:r>
              <a:rPr lang="en-GB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 </a:t>
            </a:r>
            <a:r>
              <a:rPr lang="en-GB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mbar </a:t>
            </a:r>
            <a:r>
              <a:rPr lang="en-GB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(Kr injection)</a:t>
            </a:r>
            <a:endParaRPr lang="en-GB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 2" panose="05020102010507070707" pitchFamily="18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46458" y="2050108"/>
            <a:ext cx="403721" cy="5025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1922918" y="2301408"/>
            <a:ext cx="99060" cy="100971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/>
          <a:srcRect l="53318" t="17535" r="6077" b="41319"/>
          <a:stretch/>
        </p:blipFill>
        <p:spPr>
          <a:xfrm>
            <a:off x="711200" y="4165536"/>
            <a:ext cx="3782219" cy="215477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572144" y="5635540"/>
            <a:ext cx="23377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l-GR" sz="1200" dirty="0" smtClean="0"/>
              <a:t>ε</a:t>
            </a:r>
            <a:r>
              <a:rPr lang="fr-FR" sz="1200" baseline="-25000" dirty="0" smtClean="0"/>
              <a:t>YY’</a:t>
            </a:r>
            <a:r>
              <a:rPr lang="fr-FR" sz="1200" dirty="0" smtClean="0"/>
              <a:t> </a:t>
            </a:r>
            <a:r>
              <a:rPr lang="fr-FR" sz="1200" baseline="-25000" dirty="0" err="1" smtClean="0"/>
              <a:t>rms</a:t>
            </a:r>
            <a:r>
              <a:rPr lang="fr-FR" sz="1200" baseline="-25000" dirty="0" smtClean="0"/>
              <a:t>. </a:t>
            </a:r>
            <a:r>
              <a:rPr lang="fr-FR" sz="1200" baseline="-25000" dirty="0" err="1"/>
              <a:t>n</a:t>
            </a:r>
            <a:r>
              <a:rPr lang="fr-FR" sz="1200" baseline="-25000" dirty="0" err="1" smtClean="0"/>
              <a:t>orm.proton</a:t>
            </a:r>
            <a:r>
              <a:rPr lang="fr-FR" sz="1200" baseline="-25000" dirty="0" smtClean="0"/>
              <a:t> </a:t>
            </a:r>
            <a:r>
              <a:rPr lang="fr-FR" sz="1200" dirty="0" smtClean="0"/>
              <a:t>= 0.08 </a:t>
            </a:r>
            <a:r>
              <a:rPr lang="el-GR" sz="1200" dirty="0">
                <a:sym typeface="Wingdings" panose="05000000000000000000" pitchFamily="2" charset="2"/>
              </a:rPr>
              <a:t>π</a:t>
            </a:r>
            <a:r>
              <a:rPr lang="fr-FR" sz="1200" dirty="0">
                <a:sym typeface="Wingdings" panose="05000000000000000000" pitchFamily="2" charset="2"/>
              </a:rPr>
              <a:t>.</a:t>
            </a:r>
            <a:r>
              <a:rPr lang="fr-FR" sz="1200" dirty="0" err="1" smtClean="0"/>
              <a:t>mm.mrad</a:t>
            </a:r>
            <a:endParaRPr lang="en-GB" sz="12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335" y="2798246"/>
            <a:ext cx="4132195" cy="3626629"/>
          </a:xfrm>
          <a:prstGeom prst="rect">
            <a:avLst/>
          </a:prstGeom>
        </p:spPr>
      </p:pic>
      <p:pic>
        <p:nvPicPr>
          <p:cNvPr id="13" name="Image 12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194593" y="2797200"/>
            <a:ext cx="4132800" cy="36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3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&amp; Future work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54972" y="841322"/>
            <a:ext cx="959100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52525"/>
                </a:solidFill>
              </a:rPr>
              <a:t>● The MYRRHA LEBT is fully commissioned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 Effect of gas on space charge compensation experimentally measured 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 </a:t>
            </a:r>
            <a:r>
              <a:rPr lang="en-US" sz="1600" dirty="0" smtClean="0">
                <a:solidFill>
                  <a:srgbClr val="252525"/>
                </a:solidFill>
                <a:sym typeface="Wingdings" panose="05000000000000000000" pitchFamily="2" charset="2"/>
              </a:rPr>
              <a:t>Tuned to provide the right beam parameters (Twiss, emittance) at RFQ input </a:t>
            </a:r>
          </a:p>
          <a:p>
            <a:endParaRPr lang="en-US" dirty="0">
              <a:solidFill>
                <a:srgbClr val="252525"/>
              </a:solidFill>
            </a:endParaRPr>
          </a:p>
          <a:p>
            <a:r>
              <a:rPr lang="en-US" dirty="0" smtClean="0">
                <a:solidFill>
                  <a:srgbClr val="252525"/>
                </a:solidFill>
              </a:rPr>
              <a:t>● Analysis of experimental data for SCC studies in progress </a:t>
            </a:r>
          </a:p>
          <a:p>
            <a:pPr>
              <a:spcBef>
                <a:spcPts val="600"/>
              </a:spcBef>
            </a:pPr>
            <a:r>
              <a:rPr lang="en-GB" sz="1600" dirty="0">
                <a:sym typeface="Wingdings" panose="05000000000000000000" pitchFamily="2" charset="2"/>
              </a:rPr>
              <a:t> </a:t>
            </a:r>
            <a:r>
              <a:rPr lang="en-GB" sz="1600" dirty="0" smtClean="0">
                <a:sym typeface="Wingdings" panose="05000000000000000000" pitchFamily="2" charset="2"/>
              </a:rPr>
              <a:t>Model development With WARP for a  better understanding of the Physical process of SCC in the LEBT  </a:t>
            </a:r>
          </a:p>
          <a:p>
            <a:r>
              <a:rPr lang="en-GB" sz="1400" dirty="0" smtClean="0">
                <a:sym typeface="Wingdings" panose="05000000000000000000" pitchFamily="2" charset="2"/>
              </a:rPr>
              <a:t>     - As studied for example on </a:t>
            </a:r>
            <a:r>
              <a:rPr lang="en-GB" sz="1400" b="1" dirty="0" smtClean="0">
                <a:sym typeface="Wingdings" panose="05000000000000000000" pitchFamily="2" charset="2"/>
              </a:rPr>
              <a:t>LINAC4  </a:t>
            </a:r>
            <a:r>
              <a:rPr lang="en-GB" sz="1400" b="1" i="1" u="sng" dirty="0" smtClean="0"/>
              <a:t>C. </a:t>
            </a:r>
            <a:r>
              <a:rPr lang="en-GB" sz="1400" b="1" i="1" u="sng" dirty="0"/>
              <a:t>A. </a:t>
            </a:r>
            <a:r>
              <a:rPr lang="en-GB" sz="1400" b="1" i="1" u="sng" dirty="0" smtClean="0"/>
              <a:t>Valerio-</a:t>
            </a:r>
            <a:r>
              <a:rPr lang="en-GB" sz="1400" b="1" i="1" u="sng" dirty="0" err="1" smtClean="0"/>
              <a:t>Lizarraga</a:t>
            </a:r>
            <a:r>
              <a:rPr lang="en-GB" sz="1400" b="1" i="1" u="sng" dirty="0" smtClean="0"/>
              <a:t> et al., </a:t>
            </a:r>
            <a:r>
              <a:rPr lang="en-GB" sz="1400" b="1" i="1" u="sng" dirty="0" err="1" smtClean="0"/>
              <a:t>Phy.Rev</a:t>
            </a:r>
            <a:r>
              <a:rPr lang="en-GB" sz="1400" b="1" i="1" u="sng" dirty="0" smtClean="0"/>
              <a:t>. ST Accelerator &amp; beams, 2015</a:t>
            </a:r>
          </a:p>
          <a:p>
            <a:r>
              <a:rPr lang="en-GB" sz="1400" dirty="0" smtClean="0">
                <a:sym typeface="Wingdings" panose="05000000000000000000" pitchFamily="2" charset="2"/>
              </a:rPr>
              <a:t>     - Assess the effect of Emittance-meter on measurement accuracy </a:t>
            </a:r>
          </a:p>
          <a:p>
            <a:r>
              <a:rPr lang="en-GB" sz="1400" dirty="0" smtClean="0">
                <a:sym typeface="Wingdings" panose="05000000000000000000" pitchFamily="2" charset="2"/>
              </a:rPr>
              <a:t>     - </a:t>
            </a:r>
            <a:r>
              <a:rPr lang="en-GB" sz="1400" b="1" dirty="0" err="1" smtClean="0">
                <a:sym typeface="Wingdings" panose="05000000000000000000" pitchFamily="2" charset="2"/>
              </a:rPr>
              <a:t>Phd</a:t>
            </a:r>
            <a:r>
              <a:rPr lang="en-GB" sz="1400" b="1" dirty="0" smtClean="0">
                <a:sym typeface="Wingdings" panose="05000000000000000000" pitchFamily="2" charset="2"/>
              </a:rPr>
              <a:t> thesis of </a:t>
            </a:r>
            <a:r>
              <a:rPr lang="en-GB" sz="1400" b="1" dirty="0" err="1" smtClean="0">
                <a:sym typeface="Wingdings" panose="05000000000000000000" pitchFamily="2" charset="2"/>
              </a:rPr>
              <a:t>Frédéric</a:t>
            </a:r>
            <a:r>
              <a:rPr lang="en-GB" sz="1400" b="1" dirty="0" smtClean="0">
                <a:sym typeface="Wingdings" panose="05000000000000000000" pitchFamily="2" charset="2"/>
              </a:rPr>
              <a:t> </a:t>
            </a:r>
            <a:r>
              <a:rPr lang="en-GB" sz="1400" b="1" dirty="0" err="1" smtClean="0">
                <a:sym typeface="Wingdings" panose="05000000000000000000" pitchFamily="2" charset="2"/>
              </a:rPr>
              <a:t>Gérardin</a:t>
            </a:r>
            <a:r>
              <a:rPr lang="en-GB" sz="1400" b="1" dirty="0" smtClean="0">
                <a:sym typeface="Wingdings" panose="05000000000000000000" pitchFamily="2" charset="2"/>
              </a:rPr>
              <a:t> at CEA </a:t>
            </a:r>
            <a:r>
              <a:rPr lang="en-GB" sz="1400" b="1" dirty="0" err="1" smtClean="0">
                <a:sym typeface="Wingdings" panose="05000000000000000000" pitchFamily="2" charset="2"/>
              </a:rPr>
              <a:t>Saclay</a:t>
            </a:r>
            <a:r>
              <a:rPr lang="en-GB" sz="1400" b="1" dirty="0" smtClean="0">
                <a:sym typeface="Wingdings" panose="05000000000000000000" pitchFamily="2" charset="2"/>
              </a:rPr>
              <a:t> </a:t>
            </a:r>
            <a:endParaRPr lang="en-GB" sz="1400" b="1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en-GB" sz="1600" dirty="0">
                <a:sym typeface="Wingdings" panose="05000000000000000000" pitchFamily="2" charset="2"/>
              </a:rPr>
              <a:t> </a:t>
            </a:r>
            <a:r>
              <a:rPr lang="en-GB" sz="1600" dirty="0" smtClean="0">
                <a:sym typeface="Wingdings" panose="05000000000000000000" pitchFamily="2" charset="2"/>
              </a:rPr>
              <a:t>To anticipate on the future re-tuning &amp; operation</a:t>
            </a:r>
            <a:endParaRPr lang="en-GB" sz="1600" dirty="0">
              <a:sym typeface="Wingdings" panose="05000000000000000000" pitchFamily="2" charset="2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51675" t="53712" r="13206" b="16427"/>
          <a:stretch/>
        </p:blipFill>
        <p:spPr>
          <a:xfrm>
            <a:off x="7730020" y="2788846"/>
            <a:ext cx="2175980" cy="115637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16556" t="23690" r="48426" b="48897"/>
          <a:stretch/>
        </p:blipFill>
        <p:spPr>
          <a:xfrm>
            <a:off x="5571217" y="2870138"/>
            <a:ext cx="2169763" cy="10616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4972" y="4079471"/>
            <a:ext cx="9591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52525"/>
                </a:solidFill>
              </a:rPr>
              <a:t>● N</a:t>
            </a:r>
            <a:r>
              <a:rPr lang="en-US" dirty="0" smtClean="0">
                <a:solidFill>
                  <a:srgbClr val="252525"/>
                </a:solidFill>
              </a:rPr>
              <a:t>ext step : LEBT will be moved to Louvain-la-</a:t>
            </a:r>
            <a:r>
              <a:rPr lang="en-US" dirty="0" err="1" smtClean="0">
                <a:solidFill>
                  <a:srgbClr val="252525"/>
                </a:solidFill>
              </a:rPr>
              <a:t>Neuve</a:t>
            </a:r>
            <a:r>
              <a:rPr lang="en-US" dirty="0" smtClean="0">
                <a:solidFill>
                  <a:srgbClr val="252525"/>
                </a:solidFill>
              </a:rPr>
              <a:t> for RFQ and injector commissioning (2018)</a:t>
            </a:r>
            <a:endParaRPr lang="en-US" dirty="0">
              <a:solidFill>
                <a:srgbClr val="25252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16368" y="3777867"/>
            <a:ext cx="1849224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Courtesy of F. </a:t>
            </a:r>
            <a:r>
              <a:rPr lang="en-GB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Gérardin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  <p:pic>
        <p:nvPicPr>
          <p:cNvPr id="11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60" y="4515272"/>
            <a:ext cx="3799090" cy="2136988"/>
          </a:xfrm>
          <a:prstGeom prst="rect">
            <a:avLst/>
          </a:prstGeom>
        </p:spPr>
      </p:pic>
      <p:pic>
        <p:nvPicPr>
          <p:cNvPr id="13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957" y="4743151"/>
            <a:ext cx="3086772" cy="17363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48111" y="6290039"/>
            <a:ext cx="1895519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Courtesy of A. </a:t>
            </a:r>
            <a:r>
              <a:rPr lang="en-GB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Bechtold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 t="17415" b="12971"/>
          <a:stretch>
            <a:fillRect/>
          </a:stretch>
        </p:blipFill>
        <p:spPr bwMode="auto">
          <a:xfrm>
            <a:off x="4294358" y="4936360"/>
            <a:ext cx="1055652" cy="73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IAP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96" y="5671243"/>
            <a:ext cx="994189" cy="5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44" descr="NTG_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54" y1="79521" x2="9996" y2="78867"/>
                        <a14:foregroundMark x1="17442" y1="58824" x2="20275" y2="56427"/>
                        <a14:foregroundMark x1="21449" y1="42048" x2="22582" y2="42048"/>
                        <a14:foregroundMark x1="22784" y1="29847" x2="24079" y2="30501"/>
                        <a14:foregroundMark x1="23837" y1="21569" x2="24646" y2="20261"/>
                        <a14:foregroundMark x1="14812" y1="29847" x2="17887" y2="32244"/>
                        <a14:foregroundMark x1="25900" y1="20261" x2="27034" y2="20915"/>
                        <a14:foregroundMark x1="18818" y1="20915" x2="16957" y2="20915"/>
                        <a14:foregroundMark x1="33671" y1="43791" x2="34925" y2="28105"/>
                        <a14:foregroundMark x1="8863" y1="20915" x2="10239" y2="19608"/>
                        <a14:foregroundMark x1="50668" y1="30501" x2="52853" y2="31155"/>
                        <a14:foregroundMark x1="4168" y1="29412" x2="7042" y2="28758"/>
                        <a14:foregroundMark x1="63497" y1="29847" x2="65884" y2="23312"/>
                        <a14:foregroundMark x1="79482" y1="30501" x2="80049" y2="29847"/>
                        <a14:foregroundMark x1="84986" y1="20915" x2="87697" y2="20261"/>
                        <a14:foregroundMark x1="78227" y1="75817" x2="82355" y2="77124"/>
                        <a14:foregroundMark x1="81303" y1="58388" x2="84864" y2="56427"/>
                        <a14:foregroundMark x1="89316" y1="43137" x2="92756" y2="43137"/>
                        <a14:foregroundMark x1="78551" y1="21569" x2="81870" y2="20261"/>
                        <a14:backgroundMark x1="81748" y1="49891" x2="84864" y2="49891"/>
                        <a14:backgroundMark x1="88264" y1="67320" x2="91582" y2="67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249" y="4459068"/>
            <a:ext cx="1484454" cy="28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679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4826" y="1038828"/>
            <a:ext cx="875538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smtClean="0"/>
              <a:t>Thank you to</a:t>
            </a:r>
          </a:p>
          <a:p>
            <a:pPr algn="ctr"/>
            <a:endParaRPr lang="en-GB" u="sng" dirty="0" smtClean="0"/>
          </a:p>
          <a:p>
            <a:pPr marL="215900" marR="215900" algn="ctr"/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Julien ANGOT, Dominique BONDOUX</a:t>
            </a:r>
            <a:r>
              <a:rPr lang="en-GB" sz="1600" baseline="30000" dirty="0" smtClean="0">
                <a:ea typeface="PMingLiU" panose="02020500000000000000" pitchFamily="18" charset="-120"/>
                <a:cs typeface="Calibri" panose="020F0502020204030204" pitchFamily="34" charset="0"/>
              </a:rPr>
              <a:t> 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, Maud BAYLAC, </a:t>
            </a:r>
            <a:r>
              <a:rPr lang="en-GB" sz="1600" dirty="0" err="1" smtClean="0">
                <a:ea typeface="PMingLiU" panose="02020500000000000000" pitchFamily="18" charset="-120"/>
                <a:cs typeface="Calibri" panose="020F0502020204030204" pitchFamily="34" charset="0"/>
              </a:rPr>
              <a:t>Jorik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 BELMANS</a:t>
            </a:r>
            <a:r>
              <a:rPr lang="en-GB" sz="1600" baseline="30000" dirty="0" smtClean="0">
                <a:ea typeface="PMingLiU" panose="02020500000000000000" pitchFamily="18" charset="-120"/>
                <a:cs typeface="Calibri" panose="020F0502020204030204" pitchFamily="34" charset="0"/>
              </a:rPr>
              <a:t> 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, Jean-Luc BIARROTTE</a:t>
            </a:r>
            <a:r>
              <a:rPr lang="en-GB" sz="1600" baseline="30000" dirty="0" smtClean="0">
                <a:ea typeface="PMingLiU" panose="02020500000000000000" pitchFamily="18" charset="-120"/>
                <a:cs typeface="Calibri" panose="020F0502020204030204" pitchFamily="34" charset="0"/>
              </a:rPr>
              <a:t> 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, Thierry CABANEL, Mohammed CHALA, Nicolas CHAUVIN, Victor AMOR DURAN, </a:t>
            </a:r>
            <a:r>
              <a:rPr lang="en-GB" sz="1600" dirty="0" err="1" smtClean="0"/>
              <a:t>Wouter</a:t>
            </a:r>
            <a:r>
              <a:rPr lang="en-GB" sz="1600" dirty="0" smtClean="0"/>
              <a:t> DE COCK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, Jean-Marie DE CONTO, Pierre DE LAMBERTERIE, </a:t>
            </a:r>
            <a:r>
              <a:rPr lang="en-GB" sz="1600" dirty="0" err="1" smtClean="0">
                <a:ea typeface="PMingLiU" panose="02020500000000000000" pitchFamily="18" charset="-120"/>
                <a:cs typeface="Calibri" panose="020F0502020204030204" pitchFamily="34" charset="0"/>
              </a:rPr>
              <a:t>Rémi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 </a:t>
            </a:r>
            <a:r>
              <a:rPr lang="en-GB" sz="1600" dirty="0">
                <a:ea typeface="PMingLiU" panose="02020500000000000000" pitchFamily="18" charset="-120"/>
                <a:cs typeface="Calibri" panose="020F0502020204030204" pitchFamily="34" charset="0"/>
              </a:rPr>
              <a:t>FAURE, Dominique 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FOMBARON, Christian FOUREL, Emmanuel FROIDEFOND, </a:t>
            </a:r>
            <a:r>
              <a:rPr lang="en-GB" sz="1600" dirty="0" err="1" smtClean="0">
                <a:ea typeface="PMingLiU" panose="02020500000000000000" pitchFamily="18" charset="-120"/>
                <a:cs typeface="Calibri" panose="020F0502020204030204" pitchFamily="34" charset="0"/>
              </a:rPr>
              <a:t>Frédéric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 GERARDIN, Julien GIRAUD, Miguel DE LA IGLESIA, </a:t>
            </a:r>
            <a:r>
              <a:rPr lang="en-GB" sz="1600" dirty="0" err="1" smtClean="0">
                <a:ea typeface="PMingLiU" panose="02020500000000000000" pitchFamily="18" charset="-120"/>
                <a:cs typeface="Calibri" panose="020F0502020204030204" pitchFamily="34" charset="0"/>
              </a:rPr>
              <a:t>Calogero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 GERACI, </a:t>
            </a:r>
            <a:r>
              <a:rPr lang="en-GB" sz="1600" dirty="0" err="1" smtClean="0">
                <a:ea typeface="PMingLiU" panose="02020500000000000000" pitchFamily="18" charset="-120"/>
                <a:cs typeface="Calibri" panose="020F0502020204030204" pitchFamily="34" charset="0"/>
              </a:rPr>
              <a:t>Yólanda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 GÓMEZ-MARTÍNEZ, Étienne LABUSSIERE, Jean-Claude MALACOUR , Jan MALEC, </a:t>
            </a:r>
            <a:r>
              <a:rPr lang="en-GB" sz="1600" dirty="0" err="1" smtClean="0">
                <a:ea typeface="PMingLiU" panose="02020500000000000000" pitchFamily="18" charset="-120"/>
                <a:cs typeface="Calibri" panose="020F0502020204030204" pitchFamily="34" charset="0"/>
              </a:rPr>
              <a:t>Isaías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 MARTÍN-HOYO, Luis MEDEIROS ROMÃO, Myriam MIGLIORE, Robert MODIC, Luc PERROT, </a:t>
            </a:r>
            <a:r>
              <a:rPr lang="en-GB" sz="1600" dirty="0" err="1" smtClean="0">
                <a:ea typeface="PMingLiU" panose="02020500000000000000" pitchFamily="18" charset="-120"/>
                <a:cs typeface="Calibri" panose="020F0502020204030204" pitchFamily="34" charset="0"/>
              </a:rPr>
              <a:t>Solenne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 REY, </a:t>
            </a:r>
            <a:r>
              <a:rPr lang="en-GB" sz="1600" dirty="0" err="1" smtClean="0">
                <a:ea typeface="PMingLiU" panose="02020500000000000000" pitchFamily="18" charset="-120"/>
                <a:cs typeface="Calibri" panose="020F0502020204030204" pitchFamily="34" charset="0"/>
              </a:rPr>
              <a:t>Sébastien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 ROUDIER, Roberto 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SALEMME, Thomas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 THUILLIER,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 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Didier URIOT, </a:t>
            </a:r>
            <a:r>
              <a:rPr lang="en-GB" sz="1600" dirty="0" err="1" smtClean="0">
                <a:ea typeface="PMingLiU" panose="02020500000000000000" pitchFamily="18" charset="-120"/>
                <a:cs typeface="Calibri" panose="020F0502020204030204" pitchFamily="34" charset="0"/>
              </a:rPr>
              <a:t>Aljaz</a:t>
            </a:r>
            <a:r>
              <a:rPr lang="en-GB" sz="1600" dirty="0" smtClean="0">
                <a:ea typeface="PMingLiU" panose="02020500000000000000" pitchFamily="18" charset="-120"/>
                <a:cs typeface="Calibri" panose="020F0502020204030204" pitchFamily="34" charset="0"/>
              </a:rPr>
              <a:t> VRH, Dirk VANDEPLASSCHE, Olivier ZIMMERMANN</a:t>
            </a:r>
            <a:endParaRPr lang="fr-FR" sz="1600" dirty="0" smtClean="0">
              <a:ea typeface="PMingLiU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481" y="4723817"/>
            <a:ext cx="95333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b="1" dirty="0" err="1" smtClean="0">
                <a:solidFill>
                  <a:schemeClr val="accent5">
                    <a:lumMod val="75000"/>
                  </a:schemeClr>
                </a:solidFill>
              </a:rPr>
              <a:t>Thank</a:t>
            </a:r>
            <a:r>
              <a:rPr lang="fr-FR" sz="4500" b="1" dirty="0" smtClean="0">
                <a:solidFill>
                  <a:schemeClr val="accent5">
                    <a:lumMod val="75000"/>
                  </a:schemeClr>
                </a:solidFill>
              </a:rPr>
              <a:t> You for </a:t>
            </a:r>
            <a:r>
              <a:rPr lang="fr-FR" sz="4500" b="1" dirty="0" err="1" smtClean="0">
                <a:solidFill>
                  <a:schemeClr val="accent5">
                    <a:lumMod val="75000"/>
                  </a:schemeClr>
                </a:solidFill>
              </a:rPr>
              <a:t>your</a:t>
            </a:r>
            <a:r>
              <a:rPr lang="fr-FR" sz="4500" b="1" dirty="0" smtClean="0">
                <a:solidFill>
                  <a:schemeClr val="accent5">
                    <a:lumMod val="75000"/>
                  </a:schemeClr>
                </a:solidFill>
              </a:rPr>
              <a:t> Attention  </a:t>
            </a:r>
            <a:endParaRPr lang="fr-FR" sz="45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8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MYRRHA </a:t>
            </a:r>
            <a:r>
              <a:rPr lang="en-GB" dirty="0" err="1" smtClean="0"/>
              <a:t>Linac</a:t>
            </a:r>
            <a:endParaRPr lang="en-GB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16043" r="4077" b="15305"/>
          <a:stretch/>
        </p:blipFill>
        <p:spPr>
          <a:xfrm>
            <a:off x="-4515" y="796355"/>
            <a:ext cx="9922066" cy="22914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69770" y="1061398"/>
            <a:ext cx="2065245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Courtesy of </a:t>
            </a: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J.- L</a:t>
            </a: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. </a:t>
            </a:r>
            <a:r>
              <a:rPr lang="en-GB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Biarrotte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  <p:cxnSp>
        <p:nvCxnSpPr>
          <p:cNvPr id="16" name="Connecteur droit avec flèche 15"/>
          <p:cNvCxnSpPr>
            <a:endCxn id="63" idx="0"/>
          </p:cNvCxnSpPr>
          <p:nvPr/>
        </p:nvCxnSpPr>
        <p:spPr>
          <a:xfrm>
            <a:off x="475441" y="1942056"/>
            <a:ext cx="4570329" cy="1768943"/>
          </a:xfrm>
          <a:prstGeom prst="straightConnector1">
            <a:avLst/>
          </a:prstGeom>
          <a:ln w="19050">
            <a:solidFill>
              <a:srgbClr val="00B05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89029" y="1742031"/>
            <a:ext cx="572824" cy="20603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7920002" y="5755728"/>
            <a:ext cx="183659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Courtesy of H. </a:t>
            </a:r>
            <a:r>
              <a:rPr lang="en-GB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Podlech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3"/>
          <a:srcRect l="1043" r="998"/>
          <a:stretch/>
        </p:blipFill>
        <p:spPr>
          <a:xfrm>
            <a:off x="228604" y="3710999"/>
            <a:ext cx="9634331" cy="1979277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65" name="Rectangle 64"/>
          <p:cNvSpPr/>
          <p:nvPr/>
        </p:nvSpPr>
        <p:spPr>
          <a:xfrm>
            <a:off x="189029" y="3538330"/>
            <a:ext cx="1221491" cy="23712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07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6" grpId="0" animBg="1"/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LEBT </a:t>
            </a:r>
            <a:r>
              <a:rPr lang="en-GB" dirty="0"/>
              <a:t>F</a:t>
            </a:r>
            <a:r>
              <a:rPr lang="en-GB" dirty="0" smtClean="0"/>
              <a:t>unctions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51097" y="900946"/>
            <a:ext cx="958821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Wingdings 2" panose="05020102010507070707" pitchFamily="18" charset="2"/>
              </a:rPr>
              <a:t> The Low Energy Beam Transfer line (LEBT) is the first 3 meters of the MYRRHA accelerator </a:t>
            </a:r>
            <a:endParaRPr lang="en-GB" dirty="0" smtClean="0">
              <a:sym typeface="Wingdings" panose="05000000000000000000" pitchFamily="2" charset="2"/>
            </a:endParaRPr>
          </a:p>
          <a:p>
            <a:endParaRPr lang="en-GB" dirty="0" smtClean="0">
              <a:sym typeface="Wingdings 2" panose="05020102010507070707" pitchFamily="18" charset="2"/>
            </a:endParaRPr>
          </a:p>
          <a:p>
            <a:pPr marL="285750" indent="-285750">
              <a:buFont typeface="Wingdings 2" panose="05020102010507070707" pitchFamily="18" charset="2"/>
              <a:buChar char=""/>
            </a:pPr>
            <a:r>
              <a:rPr lang="en-GB" dirty="0" smtClean="0">
                <a:sym typeface="Wingdings" panose="05000000000000000000" pitchFamily="2" charset="2"/>
              </a:rPr>
              <a:t>Ensure the ‘safe’ beam transport from the source to the RFQ : </a:t>
            </a:r>
          </a:p>
          <a:p>
            <a:r>
              <a:rPr lang="en-GB" dirty="0">
                <a:sym typeface="Wingdings" panose="05000000000000000000" pitchFamily="2" charset="2"/>
              </a:rPr>
              <a:t>	</a:t>
            </a:r>
            <a:r>
              <a:rPr lang="en-GB" sz="1600" dirty="0" smtClean="0">
                <a:sym typeface="Wingdings" panose="05000000000000000000" pitchFamily="2" charset="2"/>
              </a:rPr>
              <a:t> Minimise the beam losses  Increased Reliability </a:t>
            </a:r>
          </a:p>
          <a:p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dirty="0">
                <a:sym typeface="Wingdings 2" panose="05020102010507070707" pitchFamily="18" charset="2"/>
              </a:rPr>
              <a:t></a:t>
            </a:r>
            <a:r>
              <a:rPr lang="en-GB" dirty="0" smtClean="0">
                <a:sym typeface="Wingdings" panose="05000000000000000000" pitchFamily="2" charset="2"/>
              </a:rPr>
              <a:t> Condition the beam for the RFQ </a:t>
            </a:r>
          </a:p>
          <a:p>
            <a:r>
              <a:rPr lang="en-GB" dirty="0">
                <a:sym typeface="Wingdings" panose="05000000000000000000" pitchFamily="2" charset="2"/>
              </a:rPr>
              <a:t>	</a:t>
            </a:r>
            <a:r>
              <a:rPr lang="en-GB" sz="1600" dirty="0">
                <a:sym typeface="Wingdings" panose="05000000000000000000" pitchFamily="2" charset="2"/>
              </a:rPr>
              <a:t> </a:t>
            </a:r>
            <a:r>
              <a:rPr lang="en-GB" sz="1600" dirty="0" smtClean="0">
                <a:sym typeface="Wingdings" panose="05000000000000000000" pitchFamily="2" charset="2"/>
              </a:rPr>
              <a:t> Required parameters at the RFQ entrance : </a:t>
            </a:r>
            <a:r>
              <a:rPr lang="el-GR" sz="1600" dirty="0" smtClean="0">
                <a:sym typeface="Wingdings" panose="05000000000000000000" pitchFamily="2" charset="2"/>
              </a:rPr>
              <a:t>ε</a:t>
            </a:r>
            <a:r>
              <a:rPr lang="fr-FR" sz="1600" baseline="-25000" dirty="0" err="1" smtClean="0">
                <a:sym typeface="Wingdings" panose="05000000000000000000" pitchFamily="2" charset="2"/>
              </a:rPr>
              <a:t>RMS.norm.proton</a:t>
            </a:r>
            <a:r>
              <a:rPr lang="fr-FR" sz="1600" dirty="0" smtClean="0">
                <a:sym typeface="Wingdings" panose="05000000000000000000" pitchFamily="2" charset="2"/>
              </a:rPr>
              <a:t> ≤ 0.2 </a:t>
            </a:r>
            <a:r>
              <a:rPr lang="el-GR" sz="1600" dirty="0">
                <a:sym typeface="Wingdings" panose="05000000000000000000" pitchFamily="2" charset="2"/>
              </a:rPr>
              <a:t>π</a:t>
            </a:r>
            <a:r>
              <a:rPr lang="fr-FR" sz="1600" dirty="0">
                <a:sym typeface="Wingdings" panose="05000000000000000000" pitchFamily="2" charset="2"/>
              </a:rPr>
              <a:t>.</a:t>
            </a:r>
            <a:r>
              <a:rPr lang="fr-FR" sz="1600" dirty="0" err="1">
                <a:sym typeface="Wingdings" panose="05000000000000000000" pitchFamily="2" charset="2"/>
              </a:rPr>
              <a:t>mm.mrad</a:t>
            </a:r>
            <a:endParaRPr lang="fr-FR" sz="1600" dirty="0" smtClean="0">
              <a:sym typeface="Wingdings" panose="05000000000000000000" pitchFamily="2" charset="2"/>
            </a:endParaRPr>
          </a:p>
          <a:p>
            <a:r>
              <a:rPr lang="fr-FR" sz="1600" dirty="0">
                <a:sym typeface="Wingdings" panose="05000000000000000000" pitchFamily="2" charset="2"/>
              </a:rPr>
              <a:t>	</a:t>
            </a:r>
            <a:r>
              <a:rPr lang="fr-FR" sz="1600" dirty="0" smtClean="0">
                <a:sym typeface="Wingdings" panose="05000000000000000000" pitchFamily="2" charset="2"/>
              </a:rPr>
              <a:t>				   </a:t>
            </a:r>
            <a:r>
              <a:rPr lang="el-GR" sz="1600" dirty="0" smtClean="0">
                <a:sym typeface="Wingdings" panose="05000000000000000000" pitchFamily="2" charset="2"/>
              </a:rPr>
              <a:t>β</a:t>
            </a:r>
            <a:r>
              <a:rPr lang="fr-FR" sz="1600" dirty="0" smtClean="0">
                <a:sym typeface="Wingdings" panose="05000000000000000000" pitchFamily="2" charset="2"/>
              </a:rPr>
              <a:t> =0.04 mm/</a:t>
            </a:r>
            <a:r>
              <a:rPr lang="el-GR" sz="1600" dirty="0">
                <a:sym typeface="Wingdings" panose="05000000000000000000" pitchFamily="2" charset="2"/>
              </a:rPr>
              <a:t>π</a:t>
            </a:r>
            <a:r>
              <a:rPr lang="fr-FR" sz="1600" dirty="0">
                <a:sym typeface="Wingdings" panose="05000000000000000000" pitchFamily="2" charset="2"/>
              </a:rPr>
              <a:t>.</a:t>
            </a:r>
            <a:r>
              <a:rPr lang="fr-FR" sz="1600" dirty="0" err="1">
                <a:sym typeface="Wingdings" panose="05000000000000000000" pitchFamily="2" charset="2"/>
              </a:rPr>
              <a:t>mrad</a:t>
            </a:r>
            <a:r>
              <a:rPr lang="fr-FR" sz="1600" dirty="0">
                <a:sym typeface="Wingdings" panose="05000000000000000000" pitchFamily="2" charset="2"/>
              </a:rPr>
              <a:t>   </a:t>
            </a:r>
            <a:r>
              <a:rPr lang="fr-FR" sz="1600" dirty="0" smtClean="0">
                <a:sym typeface="Wingdings" panose="05000000000000000000" pitchFamily="2" charset="2"/>
              </a:rPr>
              <a:t>&amp;  </a:t>
            </a:r>
            <a:r>
              <a:rPr lang="el-GR" sz="1600" dirty="0" smtClean="0">
                <a:sym typeface="Wingdings" panose="05000000000000000000" pitchFamily="2" charset="2"/>
              </a:rPr>
              <a:t>α</a:t>
            </a:r>
            <a:r>
              <a:rPr lang="fr-FR" sz="1600" dirty="0" smtClean="0">
                <a:sym typeface="Wingdings" panose="05000000000000000000" pitchFamily="2" charset="2"/>
              </a:rPr>
              <a:t> = 0.88</a:t>
            </a:r>
            <a:endParaRPr lang="en-GB" sz="1600" dirty="0" smtClean="0">
              <a:sym typeface="Wingdings" panose="05000000000000000000" pitchFamily="2" charset="2"/>
            </a:endParaRPr>
          </a:p>
          <a:p>
            <a:r>
              <a:rPr lang="en-GB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GB" dirty="0" smtClean="0">
                <a:sym typeface="Wingdings 2" panose="05020102010507070707" pitchFamily="18" charset="2"/>
              </a:rPr>
              <a:t></a:t>
            </a:r>
            <a:r>
              <a:rPr lang="en-GB" dirty="0" smtClean="0">
                <a:sym typeface="Wingdings" panose="05000000000000000000" pitchFamily="2" charset="2"/>
              </a:rPr>
              <a:t>‘Clean’ the proton beam from other species (H</a:t>
            </a:r>
            <a:r>
              <a:rPr lang="en-GB" baseline="-25000" dirty="0" smtClean="0">
                <a:sym typeface="Wingdings" panose="05000000000000000000" pitchFamily="2" charset="2"/>
              </a:rPr>
              <a:t>2</a:t>
            </a:r>
            <a:r>
              <a:rPr lang="en-GB" baseline="30000" dirty="0" smtClean="0">
                <a:sym typeface="Wingdings" panose="05000000000000000000" pitchFamily="2" charset="2"/>
              </a:rPr>
              <a:t>+</a:t>
            </a:r>
            <a:r>
              <a:rPr lang="en-GB" dirty="0" smtClean="0">
                <a:sym typeface="Wingdings" panose="05000000000000000000" pitchFamily="2" charset="2"/>
              </a:rPr>
              <a:t>,H</a:t>
            </a:r>
            <a:r>
              <a:rPr lang="en-GB" baseline="-25000" dirty="0" smtClean="0">
                <a:sym typeface="Wingdings" panose="05000000000000000000" pitchFamily="2" charset="2"/>
              </a:rPr>
              <a:t>3</a:t>
            </a:r>
            <a:r>
              <a:rPr lang="en-GB" baseline="30000" dirty="0" smtClean="0">
                <a:sym typeface="Wingdings" panose="05000000000000000000" pitchFamily="2" charset="2"/>
              </a:rPr>
              <a:t>+</a:t>
            </a:r>
            <a:r>
              <a:rPr lang="en-GB" dirty="0" smtClean="0">
                <a:sym typeface="Wingdings" panose="05000000000000000000" pitchFamily="2" charset="2"/>
              </a:rPr>
              <a:t>)</a:t>
            </a:r>
          </a:p>
          <a:p>
            <a:r>
              <a:rPr lang="en-GB" dirty="0">
                <a:sym typeface="Wingdings" panose="05000000000000000000" pitchFamily="2" charset="2"/>
              </a:rPr>
              <a:t>	</a:t>
            </a:r>
            <a:r>
              <a:rPr lang="en-GB" sz="1600" dirty="0">
                <a:sym typeface="Wingdings" panose="05000000000000000000" pitchFamily="2" charset="2"/>
              </a:rPr>
              <a:t> </a:t>
            </a:r>
            <a:r>
              <a:rPr lang="fr-FR" sz="1600" dirty="0">
                <a:sym typeface="Wingdings" panose="05000000000000000000" pitchFamily="2" charset="2"/>
              </a:rPr>
              <a:t>T</a:t>
            </a:r>
            <a:r>
              <a:rPr lang="fr-FR" sz="1600" dirty="0" smtClean="0">
                <a:sym typeface="Wingdings" panose="05000000000000000000" pitchFamily="2" charset="2"/>
              </a:rPr>
              <a:t>he Ion source </a:t>
            </a:r>
            <a:r>
              <a:rPr lang="fr-FR" sz="1600" dirty="0" err="1" smtClean="0">
                <a:sym typeface="Wingdings" panose="05000000000000000000" pitchFamily="2" charset="2"/>
              </a:rPr>
              <a:t>produces</a:t>
            </a:r>
            <a:r>
              <a:rPr lang="fr-FR" sz="1600" dirty="0" smtClean="0">
                <a:sym typeface="Wingdings" panose="05000000000000000000" pitchFamily="2" charset="2"/>
              </a:rPr>
              <a:t> protons but </a:t>
            </a:r>
            <a:r>
              <a:rPr lang="fr-FR" sz="1600" dirty="0" err="1" smtClean="0">
                <a:sym typeface="Wingdings" panose="05000000000000000000" pitchFamily="2" charset="2"/>
              </a:rPr>
              <a:t>also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H</a:t>
            </a:r>
            <a:r>
              <a:rPr lang="en-GB" sz="1600" baseline="-25000" dirty="0">
                <a:sym typeface="Wingdings" panose="05000000000000000000" pitchFamily="2" charset="2"/>
              </a:rPr>
              <a:t>2</a:t>
            </a:r>
            <a:r>
              <a:rPr lang="en-GB" sz="1600" baseline="30000" dirty="0">
                <a:sym typeface="Wingdings" panose="05000000000000000000" pitchFamily="2" charset="2"/>
              </a:rPr>
              <a:t>+</a:t>
            </a:r>
            <a:r>
              <a:rPr lang="en-GB" sz="1600" dirty="0">
                <a:sym typeface="Wingdings" panose="05000000000000000000" pitchFamily="2" charset="2"/>
              </a:rPr>
              <a:t>,H</a:t>
            </a:r>
            <a:r>
              <a:rPr lang="en-GB" sz="1600" baseline="-25000" dirty="0">
                <a:sym typeface="Wingdings" panose="05000000000000000000" pitchFamily="2" charset="2"/>
              </a:rPr>
              <a:t>3</a:t>
            </a:r>
            <a:r>
              <a:rPr lang="en-GB" sz="1600" baseline="30000" dirty="0" smtClean="0">
                <a:sym typeface="Wingdings" panose="05000000000000000000" pitchFamily="2" charset="2"/>
              </a:rPr>
              <a:t>+ </a:t>
            </a:r>
            <a:r>
              <a:rPr lang="en-GB" sz="1600" dirty="0" smtClean="0">
                <a:sym typeface="Wingdings" panose="05000000000000000000" pitchFamily="2" charset="2"/>
              </a:rPr>
              <a:t> (ionisation of H</a:t>
            </a:r>
            <a:r>
              <a:rPr lang="en-GB" sz="1600" baseline="-25000" dirty="0" smtClean="0">
                <a:sym typeface="Wingdings" panose="05000000000000000000" pitchFamily="2" charset="2"/>
              </a:rPr>
              <a:t>2</a:t>
            </a:r>
            <a:r>
              <a:rPr lang="en-GB" sz="1600" dirty="0" smtClean="0">
                <a:sym typeface="Wingdings" panose="05000000000000000000" pitchFamily="2" charset="2"/>
              </a:rPr>
              <a:t> gas)</a:t>
            </a:r>
            <a:endParaRPr lang="en-GB" sz="1600" dirty="0">
              <a:sym typeface="Wingdings" panose="05000000000000000000" pitchFamily="2" charset="2"/>
            </a:endParaRPr>
          </a:p>
          <a:p>
            <a:r>
              <a:rPr lang="en-GB" dirty="0" smtClean="0">
                <a:sym typeface="Wingdings" panose="05000000000000000000" pitchFamily="2" charset="2"/>
              </a:rPr>
              <a:t> </a:t>
            </a:r>
            <a:endParaRPr lang="en-GB" dirty="0">
              <a:sym typeface="Wingdings" panose="05000000000000000000" pitchFamily="2" charset="2"/>
            </a:endParaRPr>
          </a:p>
          <a:p>
            <a:r>
              <a:rPr lang="en-GB" dirty="0" smtClean="0">
                <a:sym typeface="Wingdings 2" panose="05020102010507070707" pitchFamily="18" charset="2"/>
              </a:rPr>
              <a:t>  </a:t>
            </a:r>
            <a:r>
              <a:rPr lang="en-GB" dirty="0" smtClean="0">
                <a:sym typeface="Wingdings" panose="05000000000000000000" pitchFamily="2" charset="2"/>
              </a:rPr>
              <a:t>Give/Create the temporal beam time structure  (‘holes’  / pseudo-pulsed beam / power mitigation)  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b="29138"/>
          <a:stretch>
            <a:fillRect/>
          </a:stretch>
        </p:blipFill>
        <p:spPr bwMode="auto">
          <a:xfrm>
            <a:off x="0" y="4791006"/>
            <a:ext cx="6015301" cy="1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6013258" y="5071236"/>
            <a:ext cx="3726049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numCol="1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sng" dirty="0" err="1" smtClean="0">
                <a:solidFill>
                  <a:srgbClr val="173E62"/>
                </a:solidFill>
                <a:ea typeface="Arial Unicode MS" pitchFamily="34" charset="-128"/>
                <a:cs typeface="Calibri" pitchFamily="34" charset="0"/>
              </a:rPr>
              <a:t>Proposed</a:t>
            </a:r>
            <a:r>
              <a:rPr lang="fr-FR" sz="1200" b="1" i="1" u="sng" dirty="0" smtClean="0">
                <a:solidFill>
                  <a:srgbClr val="173E62"/>
                </a:solidFill>
                <a:ea typeface="Arial Unicode MS" pitchFamily="34" charset="-128"/>
                <a:cs typeface="Calibri" pitchFamily="34" charset="0"/>
              </a:rPr>
              <a:t>  MYRRHA </a:t>
            </a:r>
            <a:r>
              <a:rPr lang="fr-FR" sz="1200" b="1" i="1" u="sng" dirty="0" err="1" smtClean="0">
                <a:solidFill>
                  <a:srgbClr val="173E62"/>
                </a:solidFill>
                <a:ea typeface="Arial Unicode MS" pitchFamily="34" charset="-128"/>
                <a:cs typeface="Calibri" pitchFamily="34" charset="0"/>
              </a:rPr>
              <a:t>beam</a:t>
            </a:r>
            <a:r>
              <a:rPr lang="fr-FR" sz="1200" b="1" i="1" u="sng" dirty="0" smtClean="0">
                <a:solidFill>
                  <a:srgbClr val="173E62"/>
                </a:solidFill>
                <a:ea typeface="Arial Unicode MS" pitchFamily="34" charset="-128"/>
                <a:cs typeface="Calibri" pitchFamily="34" charset="0"/>
              </a:rPr>
              <a:t> time structure for </a:t>
            </a:r>
            <a:r>
              <a:rPr lang="fr-FR" sz="1200" b="1" i="1" u="sng" dirty="0" err="1" smtClean="0">
                <a:solidFill>
                  <a:srgbClr val="173E62"/>
                </a:solidFill>
                <a:ea typeface="Arial Unicode MS" pitchFamily="34" charset="-128"/>
                <a:cs typeface="Calibri" pitchFamily="34" charset="0"/>
              </a:rPr>
              <a:t>operation</a:t>
            </a:r>
            <a:r>
              <a:rPr lang="fr-FR" sz="1200" b="1" i="1" u="sng" dirty="0" smtClean="0">
                <a:solidFill>
                  <a:srgbClr val="173E62"/>
                </a:solidFill>
                <a:ea typeface="Arial Unicode MS" pitchFamily="34" charset="-128"/>
                <a:cs typeface="Calibri" pitchFamily="34" charset="0"/>
              </a:rPr>
              <a:t>:</a:t>
            </a:r>
            <a:br>
              <a:rPr lang="fr-FR" sz="1200" b="1" i="1" u="sng" dirty="0" smtClean="0">
                <a:solidFill>
                  <a:srgbClr val="173E62"/>
                </a:solidFill>
                <a:ea typeface="Arial Unicode MS" pitchFamily="34" charset="-128"/>
                <a:cs typeface="Calibri" pitchFamily="34" charset="0"/>
              </a:rPr>
            </a:br>
            <a:r>
              <a:rPr lang="fr-FR" sz="1200" b="1" i="1" dirty="0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-&gt; long </a:t>
            </a:r>
            <a:r>
              <a:rPr lang="fr-FR" sz="1200" b="1" i="1" dirty="0" err="1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blue</a:t>
            </a:r>
            <a:r>
              <a:rPr lang="fr-FR" sz="1200" b="1" i="1" dirty="0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 pulses are sent to the </a:t>
            </a:r>
            <a:r>
              <a:rPr lang="fr-FR" sz="1200" b="1" i="1" dirty="0" err="1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reactor</a:t>
            </a:r>
            <a:r>
              <a:rPr lang="fr-FR" sz="1200" b="1" i="1" dirty="0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 (</a:t>
            </a:r>
            <a:r>
              <a:rPr lang="fr-FR" sz="1200" b="1" i="1" dirty="0" err="1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mean</a:t>
            </a:r>
            <a:r>
              <a:rPr lang="fr-FR" sz="1200" b="1" i="1" dirty="0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 power </a:t>
            </a:r>
            <a:r>
              <a:rPr lang="fr-FR" sz="1200" b="1" i="1" dirty="0" err="1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is</a:t>
            </a:r>
            <a:r>
              <a:rPr lang="fr-FR" sz="1200" b="1" i="1" dirty="0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dirty="0" err="1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adjusting</a:t>
            </a:r>
            <a:r>
              <a:rPr lang="fr-FR" sz="1200" b="1" i="1" dirty="0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dirty="0" err="1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with</a:t>
            </a:r>
            <a:r>
              <a:rPr lang="fr-FR" sz="1200" b="1" i="1" dirty="0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 pulse </a:t>
            </a:r>
            <a:r>
              <a:rPr lang="fr-FR" sz="1200" b="1" i="1" dirty="0" err="1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length</a:t>
            </a:r>
            <a:r>
              <a:rPr lang="fr-FR" sz="1200" b="1" i="1" dirty="0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  <a:t>)</a:t>
            </a:r>
            <a:br>
              <a:rPr lang="fr-FR" sz="1200" b="1" i="1" dirty="0" smtClean="0">
                <a:solidFill>
                  <a:srgbClr val="0000FF"/>
                </a:solidFill>
                <a:ea typeface="Arial Unicode MS" pitchFamily="34" charset="-128"/>
                <a:cs typeface="Calibri" pitchFamily="34" charset="0"/>
              </a:rPr>
            </a:br>
            <a:r>
              <a:rPr lang="fr-FR" sz="1200" b="1" i="1" dirty="0" smtClean="0">
                <a:solidFill>
                  <a:srgbClr val="FF0000"/>
                </a:solidFill>
                <a:ea typeface="Arial Unicode MS" pitchFamily="34" charset="-128"/>
                <a:cs typeface="Calibri" pitchFamily="34" charset="0"/>
              </a:rPr>
              <a:t>-&gt; short </a:t>
            </a:r>
            <a:r>
              <a:rPr lang="fr-FR" sz="1200" b="1" i="1" dirty="0" err="1" smtClean="0">
                <a:solidFill>
                  <a:srgbClr val="FF0000"/>
                </a:solidFill>
                <a:ea typeface="Arial Unicode MS" pitchFamily="34" charset="-128"/>
                <a:cs typeface="Calibri" pitchFamily="34" charset="0"/>
              </a:rPr>
              <a:t>red</a:t>
            </a:r>
            <a:r>
              <a:rPr lang="fr-FR" sz="1200" b="1" i="1" dirty="0" smtClean="0">
                <a:solidFill>
                  <a:srgbClr val="FF0000"/>
                </a:solidFill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dirty="0" err="1" smtClean="0">
                <a:solidFill>
                  <a:srgbClr val="FF0000"/>
                </a:solidFill>
                <a:ea typeface="Arial Unicode MS" pitchFamily="34" charset="-128"/>
                <a:cs typeface="Calibri" pitchFamily="34" charset="0"/>
              </a:rPr>
              <a:t>ones</a:t>
            </a:r>
            <a:r>
              <a:rPr lang="fr-FR" sz="1200" b="1" i="1" dirty="0" smtClean="0">
                <a:solidFill>
                  <a:srgbClr val="FF0000"/>
                </a:solidFill>
                <a:ea typeface="Arial Unicode MS" pitchFamily="34" charset="-128"/>
                <a:cs typeface="Calibri" pitchFamily="34" charset="0"/>
              </a:rPr>
              <a:t> are sent to ISOL </a:t>
            </a:r>
            <a:r>
              <a:rPr lang="fr-FR" sz="1200" b="1" i="1" dirty="0" err="1" smtClean="0">
                <a:solidFill>
                  <a:srgbClr val="FF0000"/>
                </a:solidFill>
                <a:ea typeface="Arial Unicode MS" pitchFamily="34" charset="-128"/>
                <a:cs typeface="Calibri" pitchFamily="34" charset="0"/>
              </a:rPr>
              <a:t>experiment</a:t>
            </a:r>
            <a:endParaRPr lang="fr-FR" sz="1200" b="1" i="1" dirty="0" smtClean="0">
              <a:solidFill>
                <a:srgbClr val="FF0000"/>
              </a:solidFill>
              <a:ea typeface="Arial Unicode MS" pitchFamily="34" charset="-128"/>
              <a:cs typeface="Calibri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17865" t="20593" r="43760" b="17423"/>
          <a:stretch/>
        </p:blipFill>
        <p:spPr>
          <a:xfrm>
            <a:off x="7686675" y="1614376"/>
            <a:ext cx="2189265" cy="221003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80911" y="4847525"/>
            <a:ext cx="538015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GB" sz="1000" dirty="0" smtClean="0"/>
              <a:t>40 </a:t>
            </a:r>
            <a:r>
              <a:rPr lang="en-GB" sz="1000" dirty="0" err="1" smtClean="0"/>
              <a:t>ms</a:t>
            </a:r>
            <a:endParaRPr lang="en-GB" sz="1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686356" y="5090170"/>
            <a:ext cx="538015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00FF"/>
                </a:solidFill>
              </a:rPr>
              <a:t>38 </a:t>
            </a:r>
            <a:r>
              <a:rPr lang="en-GB" sz="1000" dirty="0" err="1" smtClean="0">
                <a:solidFill>
                  <a:srgbClr val="0000FF"/>
                </a:solidFill>
              </a:rPr>
              <a:t>ms</a:t>
            </a:r>
            <a:endParaRPr lang="en-GB" sz="1000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8499" y="4752210"/>
            <a:ext cx="610713" cy="617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02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3430149"/>
            <a:ext cx="4488491" cy="2749801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MYRRHA LEBT Design and Construction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0307" y="1006863"/>
            <a:ext cx="9885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ym typeface="Wingdings 2" panose="05020102010507070707" pitchFamily="18" charset="2"/>
              </a:rPr>
              <a:t>● Design, </a:t>
            </a:r>
            <a:r>
              <a:rPr lang="en-GB" dirty="0">
                <a:sym typeface="Wingdings 2" panose="05020102010507070707" pitchFamily="18" charset="2"/>
              </a:rPr>
              <a:t>C</a:t>
            </a:r>
            <a:r>
              <a:rPr lang="en-GB" dirty="0" smtClean="0">
                <a:sym typeface="Wingdings 2" panose="05020102010507070707" pitchFamily="18" charset="2"/>
              </a:rPr>
              <a:t>onstruction &amp; Commissioning  funded by EU projects (</a:t>
            </a:r>
            <a:r>
              <a:rPr lang="en-GB" dirty="0" smtClean="0">
                <a:sym typeface="Wingdings 2" panose="05020102010507070707" pitchFamily="18" charset="2"/>
              </a:rPr>
              <a:t>MAX - FP7, MARISA - FP7, </a:t>
            </a:r>
            <a:r>
              <a:rPr lang="en-GB" dirty="0" smtClean="0">
                <a:sym typeface="Wingdings 2" panose="05020102010507070707" pitchFamily="18" charset="2"/>
              </a:rPr>
              <a:t>MYRTE) and SCK-CEN</a:t>
            </a:r>
          </a:p>
        </p:txBody>
      </p:sp>
      <p:sp>
        <p:nvSpPr>
          <p:cNvPr id="9" name="Rectangle 8"/>
          <p:cNvSpPr/>
          <p:nvPr/>
        </p:nvSpPr>
        <p:spPr>
          <a:xfrm>
            <a:off x="20307" y="1717875"/>
            <a:ext cx="93065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ym typeface="Wingdings 2" panose="05020102010507070707" pitchFamily="18" charset="2"/>
              </a:rPr>
              <a:t>● C</a:t>
            </a:r>
            <a:r>
              <a:rPr lang="en-GB" dirty="0" smtClean="0">
                <a:sym typeface="Wingdings 2" panose="05020102010507070707" pitchFamily="18" charset="2"/>
              </a:rPr>
              <a:t>ollaboration :</a:t>
            </a:r>
            <a:endParaRPr lang="en-GB" dirty="0">
              <a:sym typeface="Wingdings 2" panose="05020102010507070707" pitchFamily="18" charset="2"/>
            </a:endParaRPr>
          </a:p>
          <a:p>
            <a:r>
              <a:rPr lang="en-GB" sz="1600" dirty="0">
                <a:sym typeface="Wingdings 2" panose="05020102010507070707" pitchFamily="18" charset="2"/>
              </a:rPr>
              <a:t> </a:t>
            </a:r>
            <a:r>
              <a:rPr lang="en-GB" sz="1600" dirty="0" smtClean="0">
                <a:sym typeface="Wingdings 2" panose="05020102010507070707" pitchFamily="18" charset="2"/>
              </a:rPr>
              <a:t>   </a:t>
            </a:r>
            <a:r>
              <a:rPr lang="en-GB" sz="1600" dirty="0" smtClean="0">
                <a:sym typeface="Wingdings" panose="05000000000000000000" pitchFamily="2" charset="2"/>
              </a:rPr>
              <a:t> </a:t>
            </a:r>
            <a:r>
              <a:rPr lang="en-GB" sz="1600" b="1" dirty="0" smtClean="0">
                <a:sym typeface="Wingdings 2" panose="05020102010507070707" pitchFamily="18" charset="2"/>
              </a:rPr>
              <a:t>LPSC (</a:t>
            </a:r>
            <a:r>
              <a:rPr lang="en-GB" sz="1600" b="1" dirty="0">
                <a:sym typeface="Wingdings 2" panose="05020102010507070707" pitchFamily="18" charset="2"/>
              </a:rPr>
              <a:t>CNRS) </a:t>
            </a:r>
            <a:r>
              <a:rPr lang="en-GB" sz="1600" dirty="0">
                <a:sym typeface="Wingdings 2" panose="05020102010507070707" pitchFamily="18" charset="2"/>
              </a:rPr>
              <a:t>: </a:t>
            </a:r>
            <a:r>
              <a:rPr lang="en-GB" sz="1400" dirty="0">
                <a:sym typeface="Wingdings 2" panose="05020102010507070707" pitchFamily="18" charset="2"/>
              </a:rPr>
              <a:t>solenoid </a:t>
            </a:r>
            <a:r>
              <a:rPr lang="en-GB" sz="1400" dirty="0" smtClean="0">
                <a:sym typeface="Wingdings 2" panose="05020102010507070707" pitchFamily="18" charset="2"/>
              </a:rPr>
              <a:t>design, collimation , </a:t>
            </a:r>
            <a:r>
              <a:rPr lang="en-GB" sz="1400" dirty="0">
                <a:sym typeface="Wingdings 2" panose="05020102010507070707" pitchFamily="18" charset="2"/>
              </a:rPr>
              <a:t>vacuum chamber, experimental area, part of the control system</a:t>
            </a:r>
            <a:r>
              <a:rPr lang="en-GB" sz="1400" dirty="0" smtClean="0">
                <a:sym typeface="Wingdings 2" panose="05020102010507070707" pitchFamily="18" charset="2"/>
              </a:rPr>
              <a:t>,…</a:t>
            </a:r>
            <a:r>
              <a:rPr lang="en-GB" sz="1600" dirty="0">
                <a:sym typeface="Wingdings 2" panose="05020102010507070707" pitchFamily="18" charset="2"/>
              </a:rPr>
              <a:t/>
            </a:r>
            <a:br>
              <a:rPr lang="en-GB" sz="1600" dirty="0">
                <a:sym typeface="Wingdings 2" panose="05020102010507070707" pitchFamily="18" charset="2"/>
              </a:rPr>
            </a:br>
            <a:r>
              <a:rPr lang="en-GB" sz="1600" dirty="0" smtClean="0">
                <a:sym typeface="Wingdings 2" panose="05020102010507070707" pitchFamily="18" charset="2"/>
              </a:rPr>
              <a:t>    </a:t>
            </a:r>
            <a:r>
              <a:rPr lang="en-GB" sz="1600" dirty="0" smtClean="0">
                <a:sym typeface="Wingdings" panose="05000000000000000000" pitchFamily="2" charset="2"/>
              </a:rPr>
              <a:t></a:t>
            </a:r>
            <a:r>
              <a:rPr lang="en-GB" sz="1600" dirty="0" smtClean="0">
                <a:sym typeface="Wingdings 2" panose="05020102010507070707" pitchFamily="18" charset="2"/>
              </a:rPr>
              <a:t> </a:t>
            </a:r>
            <a:r>
              <a:rPr lang="en-GB" sz="1600" b="1" dirty="0">
                <a:sym typeface="Wingdings 2" panose="05020102010507070707" pitchFamily="18" charset="2"/>
              </a:rPr>
              <a:t>SCK-CEN</a:t>
            </a:r>
            <a:r>
              <a:rPr lang="en-GB" sz="1600" dirty="0">
                <a:sym typeface="Wingdings 2" panose="05020102010507070707" pitchFamily="18" charset="2"/>
              </a:rPr>
              <a:t> : </a:t>
            </a:r>
            <a:r>
              <a:rPr lang="en-GB" sz="1400" dirty="0" smtClean="0">
                <a:sym typeface="Wingdings 2" panose="05020102010507070707" pitchFamily="18" charset="2"/>
              </a:rPr>
              <a:t>Chopper + </a:t>
            </a:r>
            <a:r>
              <a:rPr lang="en-GB" sz="1400" dirty="0">
                <a:sym typeface="Wingdings 2" panose="05020102010507070707" pitchFamily="18" charset="2"/>
              </a:rPr>
              <a:t>collimation cone, …</a:t>
            </a:r>
            <a:r>
              <a:rPr lang="en-GB" sz="1600" dirty="0">
                <a:sym typeface="Wingdings 2" panose="05020102010507070707" pitchFamily="18" charset="2"/>
              </a:rPr>
              <a:t/>
            </a:r>
            <a:br>
              <a:rPr lang="en-GB" sz="1600" dirty="0">
                <a:sym typeface="Wingdings 2" panose="05020102010507070707" pitchFamily="18" charset="2"/>
              </a:rPr>
            </a:br>
            <a:r>
              <a:rPr lang="en-GB" sz="1600" dirty="0" smtClean="0">
                <a:sym typeface="Wingdings 2" panose="05020102010507070707" pitchFamily="18" charset="2"/>
              </a:rPr>
              <a:t>    </a:t>
            </a:r>
            <a:r>
              <a:rPr lang="en-GB" sz="1600" dirty="0" smtClean="0">
                <a:sym typeface="Wingdings" panose="05000000000000000000" pitchFamily="2" charset="2"/>
              </a:rPr>
              <a:t></a:t>
            </a:r>
            <a:r>
              <a:rPr lang="en-GB" sz="1600" dirty="0" smtClean="0">
                <a:sym typeface="Wingdings 2" panose="05020102010507070707" pitchFamily="18" charset="2"/>
              </a:rPr>
              <a:t> </a:t>
            </a:r>
            <a:r>
              <a:rPr lang="en-GB" sz="1600" b="1" dirty="0" err="1" smtClean="0">
                <a:sym typeface="Wingdings 2" panose="05020102010507070707" pitchFamily="18" charset="2"/>
              </a:rPr>
              <a:t>Cosylab</a:t>
            </a:r>
            <a:r>
              <a:rPr lang="en-GB" sz="1600" b="1" dirty="0" smtClean="0">
                <a:sym typeface="Wingdings 2" panose="05020102010507070707" pitchFamily="18" charset="2"/>
              </a:rPr>
              <a:t> (+ADEX) </a:t>
            </a:r>
            <a:r>
              <a:rPr lang="en-GB" sz="1600" dirty="0" smtClean="0">
                <a:sym typeface="Wingdings 2" panose="05020102010507070707" pitchFamily="18" charset="2"/>
              </a:rPr>
              <a:t>: Specific control system developments  </a:t>
            </a:r>
            <a:endParaRPr lang="en-GB" sz="1600" b="1" dirty="0">
              <a:sym typeface="Wingdings 2" panose="05020102010507070707" pitchFamily="18" charset="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2193" y="3625210"/>
            <a:ext cx="5331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</a:t>
            </a:r>
            <a:r>
              <a:rPr lang="en-GB" i="1" dirty="0">
                <a:sym typeface="Wingdings" panose="05000000000000000000" pitchFamily="2" charset="2"/>
              </a:rPr>
              <a:t> </a:t>
            </a:r>
            <a:r>
              <a:rPr lang="en-GB" i="1" dirty="0" smtClean="0">
                <a:sym typeface="Wingdings" panose="05000000000000000000" pitchFamily="2" charset="2"/>
              </a:rPr>
              <a:t>Compact design : </a:t>
            </a:r>
            <a:r>
              <a:rPr lang="en-GB" i="1" dirty="0">
                <a:sym typeface="Wingdings" panose="05000000000000000000" pitchFamily="2" charset="2"/>
              </a:rPr>
              <a:t>~ </a:t>
            </a:r>
            <a:r>
              <a:rPr lang="en-GB" i="1" dirty="0" smtClean="0">
                <a:sym typeface="Wingdings" panose="05000000000000000000" pitchFamily="2" charset="2"/>
              </a:rPr>
              <a:t>3 meters long with two solenoids</a:t>
            </a:r>
            <a:endParaRPr lang="fr-FR" b="1" i="1" dirty="0">
              <a:solidFill>
                <a:srgbClr val="00B05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98367" y="4105202"/>
            <a:ext cx="5201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sym typeface="Wingdings 2" panose="05020102010507070707" pitchFamily="18" charset="2"/>
              </a:rPr>
              <a:t> </a:t>
            </a:r>
            <a:r>
              <a:rPr lang="en-GB" sz="1400" dirty="0">
                <a:solidFill>
                  <a:srgbClr val="FF0000"/>
                </a:solidFill>
              </a:rPr>
              <a:t>No ‘clean’ ions separation to ensure a direct proton current monitoring</a:t>
            </a:r>
          </a:p>
          <a:p>
            <a:endParaRPr lang="en-GB" sz="1400" b="1" dirty="0" smtClean="0">
              <a:solidFill>
                <a:srgbClr val="00B050"/>
              </a:solidFill>
              <a:sym typeface="Wingdings 2" panose="05020102010507070707" pitchFamily="18" charset="2"/>
            </a:endParaRPr>
          </a:p>
          <a:p>
            <a:r>
              <a:rPr lang="en-GB" sz="1400" b="1" dirty="0" smtClean="0">
                <a:solidFill>
                  <a:srgbClr val="00B050"/>
                </a:solidFill>
                <a:sym typeface="Wingdings 2" panose="05020102010507070707" pitchFamily="18" charset="2"/>
              </a:rPr>
              <a:t></a:t>
            </a:r>
            <a:r>
              <a:rPr lang="en-GB" sz="1400" dirty="0" smtClean="0">
                <a:solidFill>
                  <a:srgbClr val="00B050"/>
                </a:solidFill>
              </a:rPr>
              <a:t> </a:t>
            </a:r>
            <a:r>
              <a:rPr lang="en-GB" sz="1400" dirty="0" smtClean="0">
                <a:solidFill>
                  <a:srgbClr val="00B050"/>
                </a:solidFill>
              </a:rPr>
              <a:t>A minimum of  elements/magnet to tune (</a:t>
            </a:r>
            <a:r>
              <a:rPr lang="en-GB" sz="1400" u="sng" dirty="0" smtClean="0">
                <a:solidFill>
                  <a:srgbClr val="00B050"/>
                </a:solidFill>
              </a:rPr>
              <a:t>Reliability</a:t>
            </a:r>
            <a:r>
              <a:rPr lang="en-GB" sz="1400" dirty="0" smtClean="0">
                <a:solidFill>
                  <a:srgbClr val="00B050"/>
                </a:solidFill>
              </a:rPr>
              <a:t> )</a:t>
            </a:r>
          </a:p>
          <a:p>
            <a:r>
              <a:rPr lang="en-GB" sz="1400" b="1" dirty="0" smtClean="0">
                <a:solidFill>
                  <a:srgbClr val="00B050"/>
                </a:solidFill>
                <a:sym typeface="Wingdings 2" panose="05020102010507070707" pitchFamily="18" charset="2"/>
              </a:rPr>
              <a:t></a:t>
            </a:r>
            <a:r>
              <a:rPr lang="en-GB" sz="1400" dirty="0" smtClean="0">
                <a:solidFill>
                  <a:srgbClr val="00B050"/>
                </a:solidFill>
              </a:rPr>
              <a:t> Simple design (</a:t>
            </a:r>
            <a:r>
              <a:rPr lang="en-GB" sz="1400" u="sng" dirty="0" smtClean="0">
                <a:solidFill>
                  <a:srgbClr val="00B050"/>
                </a:solidFill>
              </a:rPr>
              <a:t>Reliability</a:t>
            </a:r>
            <a:r>
              <a:rPr lang="en-GB" sz="1400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GB" sz="1400" b="1" dirty="0">
                <a:solidFill>
                  <a:srgbClr val="00B050"/>
                </a:solidFill>
                <a:sym typeface="Wingdings 2" panose="05020102010507070707" pitchFamily="18" charset="2"/>
              </a:rPr>
              <a:t></a:t>
            </a:r>
            <a:r>
              <a:rPr lang="en-GB" sz="1400" dirty="0">
                <a:solidFill>
                  <a:srgbClr val="00B050"/>
                </a:solidFill>
                <a:sym typeface="Wingdings 2" panose="05020102010507070707" pitchFamily="18" charset="2"/>
              </a:rPr>
              <a:t> </a:t>
            </a:r>
            <a:r>
              <a:rPr lang="en-GB" sz="1400" dirty="0" smtClean="0">
                <a:solidFill>
                  <a:srgbClr val="00B050"/>
                </a:solidFill>
                <a:sym typeface="Wingdings 2" panose="05020102010507070707" pitchFamily="18" charset="2"/>
              </a:rPr>
              <a:t>Minimise </a:t>
            </a:r>
            <a:r>
              <a:rPr lang="en-GB" sz="1400" dirty="0">
                <a:solidFill>
                  <a:srgbClr val="00B050"/>
                </a:solidFill>
                <a:sym typeface="Wingdings 2" panose="05020102010507070707" pitchFamily="18" charset="2"/>
              </a:rPr>
              <a:t>the number of electrostatic elements (</a:t>
            </a:r>
            <a:r>
              <a:rPr lang="en-GB" sz="1400" u="sng" dirty="0">
                <a:solidFill>
                  <a:srgbClr val="00B050"/>
                </a:solidFill>
                <a:sym typeface="Wingdings 2" panose="05020102010507070707" pitchFamily="18" charset="2"/>
              </a:rPr>
              <a:t>Reliability</a:t>
            </a:r>
            <a:r>
              <a:rPr lang="en-GB" sz="1400" dirty="0" smtClean="0">
                <a:solidFill>
                  <a:srgbClr val="00B050"/>
                </a:solidFill>
                <a:sym typeface="Wingdings 2" panose="05020102010507070707" pitchFamily="18" charset="2"/>
              </a:rPr>
              <a:t>)</a:t>
            </a:r>
            <a:endParaRPr lang="en-GB" sz="1400" dirty="0" smtClean="0">
              <a:solidFill>
                <a:srgbClr val="00B050"/>
              </a:solidFill>
            </a:endParaRPr>
          </a:p>
          <a:p>
            <a:r>
              <a:rPr lang="en-GB" sz="1400" b="1" dirty="0">
                <a:solidFill>
                  <a:srgbClr val="00B050"/>
                </a:solidFill>
                <a:sym typeface="Wingdings 2" panose="05020102010507070707" pitchFamily="18" charset="2"/>
              </a:rPr>
              <a:t></a:t>
            </a:r>
            <a:r>
              <a:rPr lang="en-GB" sz="1400" dirty="0">
                <a:solidFill>
                  <a:srgbClr val="00B050"/>
                </a:solidFill>
                <a:sym typeface="Wingdings 2" panose="05020102010507070707" pitchFamily="18" charset="2"/>
              </a:rPr>
              <a:t> Shorter </a:t>
            </a:r>
            <a:r>
              <a:rPr lang="en-GB" sz="1400" dirty="0" smtClean="0">
                <a:solidFill>
                  <a:srgbClr val="00B050"/>
                </a:solidFill>
                <a:sym typeface="Wingdings 2" panose="05020102010507070707" pitchFamily="18" charset="2"/>
              </a:rPr>
              <a:t>Space Charge Compensation transients </a:t>
            </a:r>
            <a:r>
              <a:rPr lang="en-GB" sz="1400" dirty="0" smtClean="0">
                <a:solidFill>
                  <a:srgbClr val="00B050"/>
                </a:solidFill>
              </a:rPr>
              <a:t> than in a longer </a:t>
            </a:r>
            <a:r>
              <a:rPr lang="en-GB" sz="1400" dirty="0" smtClean="0">
                <a:solidFill>
                  <a:srgbClr val="00B050"/>
                </a:solidFill>
              </a:rPr>
              <a:t>version</a:t>
            </a:r>
            <a:endParaRPr lang="en-GB" sz="1400" dirty="0" smtClean="0">
              <a:solidFill>
                <a:srgbClr val="00B05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14664" b="17142"/>
          <a:stretch/>
        </p:blipFill>
        <p:spPr bwMode="auto">
          <a:xfrm>
            <a:off x="2339062" y="1460781"/>
            <a:ext cx="877658" cy="59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91" y="1498591"/>
            <a:ext cx="908751" cy="554547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6" cstate="print"/>
          <a:srcRect l="8802" t="19480" r="7758" b="21556"/>
          <a:stretch/>
        </p:blipFill>
        <p:spPr bwMode="auto">
          <a:xfrm>
            <a:off x="2171959" y="2748991"/>
            <a:ext cx="838200" cy="59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www.ict-slovenia.net/eng/images/stories/clani/cosyla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584" y="2866721"/>
            <a:ext cx="1466776" cy="3588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87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dynamics : Space Charge &amp; Compensation</a:t>
            </a:r>
            <a:endParaRPr lang="en-GB" dirty="0"/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41927" y="729159"/>
            <a:ext cx="9105900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en-GB" altLang="fr-FR" sz="1800" dirty="0">
                <a:solidFill>
                  <a:srgbClr val="0000FF"/>
                </a:solidFill>
                <a:sym typeface="Wingdings" panose="05000000000000000000" pitchFamily="2" charset="2"/>
              </a:rPr>
              <a:t>● </a:t>
            </a:r>
            <a:r>
              <a:rPr lang="en-GB" altLang="fr-FR" sz="1800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Defocusing effect : Coulomb repulsion of charged particles inside the beam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en-GB" altLang="fr-FR" sz="1800" dirty="0">
                <a:solidFill>
                  <a:srgbClr val="0000FF"/>
                </a:solidFill>
                <a:sym typeface="Wingdings" panose="05000000000000000000" pitchFamily="2" charset="2"/>
              </a:rPr>
              <a:t>● </a:t>
            </a:r>
            <a:r>
              <a:rPr lang="en-GB" altLang="fr-FR" sz="1800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2 contributions (Lorentz): </a:t>
            </a:r>
            <a:r>
              <a:rPr lang="en-GB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altLang="fr-FR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GB" altLang="fr-FR" sz="1600" dirty="0" smtClean="0">
                <a:latin typeface="Calibri" panose="020F0502020204030204" pitchFamily="34" charset="0"/>
                <a:sym typeface="Wingdings 2" panose="05020102010507070707" pitchFamily="18" charset="2"/>
              </a:rPr>
              <a:t> </a:t>
            </a:r>
            <a:r>
              <a:rPr lang="en-GB" altLang="fr-FR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Electrostatic : repelling Force</a:t>
            </a:r>
          </a:p>
          <a:p>
            <a:pPr lvl="1" algn="just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en-GB" altLang="fr-FR" sz="1600" dirty="0" smtClean="0">
                <a:latin typeface="Calibri" panose="020F0502020204030204" pitchFamily="34" charset="0"/>
                <a:sym typeface="Wingdings 2" panose="05020102010507070707" pitchFamily="18" charset="2"/>
              </a:rPr>
              <a:t>			 </a:t>
            </a:r>
            <a:r>
              <a:rPr lang="en-GB" altLang="fr-FR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Magnetic : attractive Force (charged particles in movement )</a:t>
            </a:r>
            <a:endParaRPr lang="en-GB" altLang="fr-FR" sz="1600" dirty="0"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4"/>
              <p:cNvSpPr txBox="1"/>
              <p:nvPr/>
            </p:nvSpPr>
            <p:spPr>
              <a:xfrm>
                <a:off x="2802835" y="2168305"/>
                <a:ext cx="3962400" cy="695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fr-FR" b="0" i="1" baseline="-4000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fr-FR" b="0" i="1" baseline="-4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𝑞𝐼</m:t>
                          </m:r>
                        </m:num>
                        <m:den>
                          <m:r>
                            <a:rPr lang="en-US" i="1" smtClean="0">
                              <a:latin typeface="Cambria Math"/>
                            </a:rPr>
                            <m:t>2</m:t>
                          </m:r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0 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fr-FR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b="0" i="1" baseline="300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dirty="0">
                          <a:latin typeface="Cambria Math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fr-FR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835" y="2168305"/>
                <a:ext cx="3962400" cy="69519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58"/>
          <p:cNvSpPr txBox="1"/>
          <p:nvPr/>
        </p:nvSpPr>
        <p:spPr>
          <a:xfrm>
            <a:off x="2100022" y="1730442"/>
            <a:ext cx="780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itchFamily="34" charset="0"/>
              </a:rPr>
              <a:t>Radial force seen by one particle of a continuous (DC) cylindrical and homogenous beam </a:t>
            </a:r>
            <a:endParaRPr lang="en-GB" sz="1600" dirty="0"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6911009" y="2100401"/>
                <a:ext cx="250509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β</a:t>
                </a:r>
                <a:r>
                  <a:rPr lang="fr-FR" sz="1600" i="1" baseline="-4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</a:t>
                </a:r>
                <a:r>
                  <a:rPr lang="fr-FR" sz="1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sz="1600" i="1" dirty="0" smtClean="0">
                    <a:latin typeface="Calibri" panose="020F0502020204030204" pitchFamily="34" charset="0"/>
                    <a:ea typeface="Cambria Math" panose="02040503050406030204" pitchFamily="18" charset="0"/>
                  </a:rPr>
                  <a:t>: </a:t>
                </a:r>
                <a:r>
                  <a:rPr lang="en-GB" sz="1600" dirty="0" smtClean="0">
                    <a:latin typeface="Calibri" panose="020F0502020204030204" pitchFamily="34" charset="0"/>
                    <a:ea typeface="Cambria Math" panose="02040503050406030204" pitchFamily="18" charset="0"/>
                  </a:rPr>
                  <a:t>reduced speed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0 </m:t>
                        </m:r>
                      </m:sub>
                    </m:sSub>
                  </m:oMath>
                </a14:m>
                <a:r>
                  <a:rPr lang="en-GB" sz="1600" dirty="0">
                    <a:latin typeface="Calibri" panose="020F0502020204030204" pitchFamily="34" charset="0"/>
                    <a:ea typeface="Cambria Math" panose="02040503050406030204" pitchFamily="18" charset="0"/>
                  </a:rPr>
                  <a:t>: </a:t>
                </a:r>
                <a:r>
                  <a:rPr lang="en-GB" sz="1600" dirty="0" smtClean="0">
                    <a:latin typeface="Calibri" panose="020F0502020204030204" pitchFamily="34" charset="0"/>
                    <a:ea typeface="Cambria Math" panose="02040503050406030204" pitchFamily="18" charset="0"/>
                  </a:rPr>
                  <a:t>vacuum permittivity</a:t>
                </a:r>
              </a:p>
              <a:p>
                <a:r>
                  <a:rPr lang="en-GB" sz="1600" i="1" dirty="0" smtClean="0">
                    <a:latin typeface="Calibri" panose="020F0502020204030204" pitchFamily="34" charset="0"/>
                    <a:ea typeface="Cambria Math" panose="02040503050406030204" pitchFamily="18" charset="0"/>
                  </a:rPr>
                  <a:t>q  : charge  </a:t>
                </a:r>
                <a:endParaRPr lang="en-GB" sz="1600" i="1" dirty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sz="1600" i="1">
                        <a:latin typeface="Cambria Math"/>
                      </a:rPr>
                      <m:t>𝐼</m:t>
                    </m:r>
                  </m:oMath>
                </a14:m>
                <a:r>
                  <a:rPr lang="en-GB" sz="1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sz="1600" dirty="0" smtClean="0">
                    <a:latin typeface="Calibri" panose="020F0502020204030204" pitchFamily="34" charset="0"/>
                    <a:ea typeface="Cambria Math" panose="02040503050406030204" pitchFamily="18" charset="0"/>
                  </a:rPr>
                  <a:t>: beam current</a:t>
                </a: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009" y="2100401"/>
                <a:ext cx="2505096" cy="1077218"/>
              </a:xfrm>
              <a:prstGeom prst="rect">
                <a:avLst/>
              </a:prstGeom>
              <a:blipFill rotWithShape="0">
                <a:blip r:embed="rId3"/>
                <a:stretch>
                  <a:fillRect l="-1460" t="-2841" b="-6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61" y="1781755"/>
            <a:ext cx="1835362" cy="14682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928" y="2863495"/>
            <a:ext cx="967296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endParaRPr lang="en-GB" altLang="fr-FR" sz="1600" dirty="0" smtClean="0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pPr algn="just">
              <a:lnSpc>
                <a:spcPct val="120000"/>
              </a:lnSpc>
            </a:pPr>
            <a:r>
              <a:rPr lang="en-GB" altLang="fr-FR" sz="1600" dirty="0">
                <a:solidFill>
                  <a:srgbClr val="0000FF"/>
                </a:solidFill>
                <a:sym typeface="Wingdings" panose="05000000000000000000" pitchFamily="2" charset="2"/>
              </a:rPr>
              <a:t>● </a:t>
            </a:r>
            <a:r>
              <a:rPr lang="en-GB" altLang="fr-FR" sz="1600" b="1" dirty="0">
                <a:solidFill>
                  <a:srgbClr val="0000FF"/>
                </a:solidFill>
                <a:sym typeface="Wingdings" panose="05000000000000000000" pitchFamily="2" charset="2"/>
              </a:rPr>
              <a:t>C</a:t>
            </a:r>
            <a:r>
              <a:rPr lang="en-GB" altLang="fr-FR" sz="16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omplex phenomena, difficult to model, depends on many parameters : </a:t>
            </a:r>
            <a:r>
              <a:rPr lang="en-GB" altLang="fr-FR" sz="1600" dirty="0" smtClean="0">
                <a:sym typeface="Wingdings" panose="05000000000000000000" pitchFamily="2" charset="2"/>
              </a:rPr>
              <a:t>influence of the vacuum chamber walls, beam transverse and longitudinal distribution, different species/ions, </a:t>
            </a:r>
            <a:r>
              <a:rPr lang="en-GB" altLang="fr-FR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residual gas interaction</a:t>
            </a:r>
            <a:r>
              <a:rPr lang="en-GB" altLang="fr-FR" sz="1600" dirty="0" smtClean="0">
                <a:sym typeface="Wingdings" panose="05000000000000000000" pitchFamily="2" charset="2"/>
              </a:rPr>
              <a:t>,</a:t>
            </a:r>
            <a:r>
              <a:rPr lang="en-GB" altLang="fr-FR" sz="1600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GB" altLang="fr-FR" sz="1600" dirty="0" smtClean="0">
                <a:sym typeface="Wingdings" panose="05000000000000000000" pitchFamily="2" charset="2"/>
              </a:rPr>
              <a:t>etc.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523459" y="5701789"/>
            <a:ext cx="954819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en-GB" altLang="fr-FR" sz="1800" dirty="0">
                <a:latin typeface="+mn-lt"/>
                <a:sym typeface="Wingdings" panose="05000000000000000000" pitchFamily="2" charset="2"/>
              </a:rPr>
              <a:t>● A </a:t>
            </a:r>
            <a:r>
              <a:rPr lang="en-GB" altLang="fr-FR" sz="1800" dirty="0" smtClean="0">
                <a:latin typeface="+mn-lt"/>
                <a:sym typeface="Wingdings" panose="05000000000000000000" pitchFamily="2" charset="2"/>
              </a:rPr>
              <a:t>solution to compensate the beam diverging effect in the LEBT :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en-GB" altLang="fr-FR" sz="1800" dirty="0" smtClean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→ Use the Ionisation of the residual gas in the vacuum chamber.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02168" y="5092254"/>
            <a:ext cx="1849802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Courtesy of N. Chauvin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/>
          <a:srcRect l="8149" t="35176" r="4094" b="17388"/>
          <a:stretch/>
        </p:blipFill>
        <p:spPr>
          <a:xfrm>
            <a:off x="790331" y="3874219"/>
            <a:ext cx="5962204" cy="18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5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LEBT installed at LPSC Grenoble</a:t>
            </a:r>
            <a:endParaRPr lang="en-US" dirty="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0" t="9651" r="18308" b="8579"/>
          <a:stretch/>
        </p:blipFill>
        <p:spPr>
          <a:xfrm>
            <a:off x="569946" y="1084293"/>
            <a:ext cx="8599248" cy="4393897"/>
          </a:xfrm>
          <a:prstGeom prst="rect">
            <a:avLst/>
          </a:prstGeom>
          <a:ln>
            <a:noFill/>
          </a:ln>
        </p:spPr>
      </p:pic>
      <p:sp>
        <p:nvSpPr>
          <p:cNvPr id="34" name="ZoneTexte 33"/>
          <p:cNvSpPr txBox="1"/>
          <p:nvPr/>
        </p:nvSpPr>
        <p:spPr>
          <a:xfrm>
            <a:off x="1077342" y="4372102"/>
            <a:ext cx="843080" cy="5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ECR ion source</a:t>
            </a:r>
            <a:endParaRPr lang="en-US" sz="146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Connecteur droit 34"/>
          <p:cNvCxnSpPr/>
          <p:nvPr/>
        </p:nvCxnSpPr>
        <p:spPr>
          <a:xfrm flipH="1">
            <a:off x="1423086" y="2979611"/>
            <a:ext cx="592750" cy="1392491"/>
          </a:xfrm>
          <a:prstGeom prst="line">
            <a:avLst/>
          </a:prstGeom>
          <a:ln w="22225">
            <a:solidFill>
              <a:srgbClr val="FF0000"/>
            </a:solidFill>
            <a:head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2514512" y="1575492"/>
            <a:ext cx="1114050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Solenoid 1</a:t>
            </a:r>
          </a:p>
          <a:p>
            <a:r>
              <a:rPr lang="en-US" sz="14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1463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Steerers</a:t>
            </a:r>
            <a:endParaRPr lang="en-US" sz="146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776739" y="2139072"/>
            <a:ext cx="1114050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Solenoid 2</a:t>
            </a:r>
          </a:p>
          <a:p>
            <a:r>
              <a:rPr lang="en-US" sz="14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1463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Steerers</a:t>
            </a:r>
            <a:endParaRPr lang="en-US" sz="146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869955" y="4725288"/>
            <a:ext cx="1264967" cy="326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Faraday Cup</a:t>
            </a:r>
            <a:endParaRPr lang="en-US" sz="146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8279927" y="4857471"/>
            <a:ext cx="930279" cy="5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Faraday Cup</a:t>
            </a:r>
            <a:endParaRPr lang="en-US" sz="146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6023695" y="1265549"/>
            <a:ext cx="1564676" cy="326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Allison Scanners</a:t>
            </a:r>
            <a:endParaRPr lang="en-US" sz="146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761127" y="1915327"/>
            <a:ext cx="949427" cy="326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Chopper</a:t>
            </a:r>
            <a:endParaRPr lang="en-US" sz="146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4382897" y="4772810"/>
            <a:ext cx="1210182" cy="5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Collimation system</a:t>
            </a:r>
            <a:endParaRPr lang="en-US" sz="146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3" name="Connecteur droit 42"/>
          <p:cNvCxnSpPr/>
          <p:nvPr/>
        </p:nvCxnSpPr>
        <p:spPr>
          <a:xfrm flipV="1">
            <a:off x="2868977" y="2124473"/>
            <a:ext cx="0" cy="980047"/>
          </a:xfrm>
          <a:prstGeom prst="line">
            <a:avLst/>
          </a:prstGeom>
          <a:ln w="22225">
            <a:solidFill>
              <a:srgbClr val="FF0000"/>
            </a:solidFill>
            <a:head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>
            <a:endCxn id="38" idx="0"/>
          </p:cNvCxnSpPr>
          <p:nvPr/>
        </p:nvCxnSpPr>
        <p:spPr>
          <a:xfrm flipH="1">
            <a:off x="3502439" y="2837880"/>
            <a:ext cx="209933" cy="1887408"/>
          </a:xfrm>
          <a:prstGeom prst="line">
            <a:avLst/>
          </a:prstGeom>
          <a:ln w="22225">
            <a:solidFill>
              <a:srgbClr val="FF0000"/>
            </a:solidFill>
            <a:head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>
            <a:endCxn id="42" idx="0"/>
          </p:cNvCxnSpPr>
          <p:nvPr/>
        </p:nvCxnSpPr>
        <p:spPr>
          <a:xfrm>
            <a:off x="4737926" y="2576546"/>
            <a:ext cx="250062" cy="2196264"/>
          </a:xfrm>
          <a:prstGeom prst="line">
            <a:avLst/>
          </a:prstGeom>
          <a:ln w="22225">
            <a:solidFill>
              <a:srgbClr val="FF0000"/>
            </a:solidFill>
            <a:head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>
            <a:endCxn id="42" idx="0"/>
          </p:cNvCxnSpPr>
          <p:nvPr/>
        </p:nvCxnSpPr>
        <p:spPr>
          <a:xfrm>
            <a:off x="4697386" y="3888875"/>
            <a:ext cx="290603" cy="883935"/>
          </a:xfrm>
          <a:prstGeom prst="line">
            <a:avLst/>
          </a:prstGeom>
          <a:ln w="22225">
            <a:solidFill>
              <a:srgbClr val="FF0000"/>
            </a:solidFill>
            <a:head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>
            <a:endCxn id="42" idx="0"/>
          </p:cNvCxnSpPr>
          <p:nvPr/>
        </p:nvCxnSpPr>
        <p:spPr>
          <a:xfrm>
            <a:off x="4344855" y="3473167"/>
            <a:ext cx="643133" cy="1299643"/>
          </a:xfrm>
          <a:prstGeom prst="line">
            <a:avLst/>
          </a:prstGeom>
          <a:ln w="22225">
            <a:solidFill>
              <a:srgbClr val="FF0000"/>
            </a:solidFill>
            <a:head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>
            <a:endCxn id="37" idx="2"/>
          </p:cNvCxnSpPr>
          <p:nvPr/>
        </p:nvCxnSpPr>
        <p:spPr>
          <a:xfrm flipH="1" flipV="1">
            <a:off x="6333764" y="2681656"/>
            <a:ext cx="790597" cy="705232"/>
          </a:xfrm>
          <a:prstGeom prst="line">
            <a:avLst/>
          </a:prstGeom>
          <a:ln w="22225">
            <a:solidFill>
              <a:srgbClr val="FF0000"/>
            </a:solidFill>
            <a:head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>
            <a:endCxn id="40" idx="1"/>
          </p:cNvCxnSpPr>
          <p:nvPr/>
        </p:nvCxnSpPr>
        <p:spPr>
          <a:xfrm flipV="1">
            <a:off x="5279088" y="1428936"/>
            <a:ext cx="744608" cy="692266"/>
          </a:xfrm>
          <a:prstGeom prst="line">
            <a:avLst/>
          </a:prstGeom>
          <a:ln w="22225">
            <a:solidFill>
              <a:srgbClr val="FF0000"/>
            </a:solidFill>
            <a:head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>
            <a:endCxn id="40" idx="3"/>
          </p:cNvCxnSpPr>
          <p:nvPr/>
        </p:nvCxnSpPr>
        <p:spPr>
          <a:xfrm flipH="1" flipV="1">
            <a:off x="7588371" y="1428936"/>
            <a:ext cx="596850" cy="521122"/>
          </a:xfrm>
          <a:prstGeom prst="line">
            <a:avLst/>
          </a:prstGeom>
          <a:ln w="22225">
            <a:solidFill>
              <a:srgbClr val="FF0000"/>
            </a:solidFill>
            <a:head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>
            <a:endCxn id="39" idx="0"/>
          </p:cNvCxnSpPr>
          <p:nvPr/>
        </p:nvCxnSpPr>
        <p:spPr>
          <a:xfrm>
            <a:off x="8279927" y="3473167"/>
            <a:ext cx="465140" cy="1384304"/>
          </a:xfrm>
          <a:prstGeom prst="line">
            <a:avLst/>
          </a:prstGeom>
          <a:ln w="22225">
            <a:solidFill>
              <a:srgbClr val="FF0000"/>
            </a:solidFill>
            <a:head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>
            <a:endCxn id="41" idx="2"/>
          </p:cNvCxnSpPr>
          <p:nvPr/>
        </p:nvCxnSpPr>
        <p:spPr>
          <a:xfrm flipH="1" flipV="1">
            <a:off x="7235841" y="2242099"/>
            <a:ext cx="352530" cy="1039142"/>
          </a:xfrm>
          <a:prstGeom prst="line">
            <a:avLst/>
          </a:prstGeom>
          <a:ln w="22225">
            <a:solidFill>
              <a:srgbClr val="FF0000"/>
            </a:solidFill>
            <a:head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157693" y="4493556"/>
            <a:ext cx="1670646" cy="5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Collimation cone </a:t>
            </a:r>
          </a:p>
          <a:p>
            <a:pPr algn="ctr"/>
            <a:r>
              <a:rPr lang="en-US" sz="14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ACCT</a:t>
            </a:r>
            <a:endParaRPr lang="en-US" sz="146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H="1">
            <a:off x="7309441" y="3281242"/>
            <a:ext cx="628044" cy="1090860"/>
          </a:xfrm>
          <a:prstGeom prst="line">
            <a:avLst/>
          </a:prstGeom>
          <a:ln w="22225">
            <a:solidFill>
              <a:srgbClr val="FF0000"/>
            </a:solidFill>
            <a:head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/>
          <p:cNvGrpSpPr/>
          <p:nvPr/>
        </p:nvGrpSpPr>
        <p:grpSpPr>
          <a:xfrm>
            <a:off x="4083040" y="2102775"/>
            <a:ext cx="3050853" cy="3783077"/>
            <a:chOff x="2773562" y="2084194"/>
            <a:chExt cx="3050853" cy="3783077"/>
          </a:xfrm>
        </p:grpSpPr>
        <p:grpSp>
          <p:nvGrpSpPr>
            <p:cNvPr id="55" name="Groupe 54"/>
            <p:cNvGrpSpPr/>
            <p:nvPr/>
          </p:nvGrpSpPr>
          <p:grpSpPr>
            <a:xfrm>
              <a:off x="2773562" y="2084194"/>
              <a:ext cx="3050853" cy="3496583"/>
              <a:chOff x="2628996" y="1628257"/>
              <a:chExt cx="3683733" cy="4058168"/>
            </a:xfrm>
          </p:grpSpPr>
          <p:pic>
            <p:nvPicPr>
              <p:cNvPr id="56" name="Picture 4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20"/>
              <a:stretch/>
            </p:blipFill>
            <p:spPr bwMode="auto">
              <a:xfrm>
                <a:off x="2628996" y="1628257"/>
                <a:ext cx="3683733" cy="405816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4" descr="http://pro.ganil-spiral2.eu/industry/images-for-industry/logo-pantechnik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2607" y="5538023"/>
                <a:ext cx="1650122" cy="148402"/>
              </a:xfrm>
              <a:prstGeom prst="rect">
                <a:avLst/>
              </a:prstGeom>
              <a:noFill/>
              <a:ln w="28575">
                <a:solidFill>
                  <a:schemeClr val="tx2">
                    <a:lumMod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ZoneTexte 7"/>
            <p:cNvSpPr txBox="1"/>
            <p:nvPr/>
          </p:nvSpPr>
          <p:spPr>
            <a:xfrm>
              <a:off x="3337844" y="5559494"/>
              <a:ext cx="17095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ECR Source M-1000</a:t>
              </a:r>
              <a:endParaRPr lang="en-GB" sz="1400" dirty="0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5400907" y="1442483"/>
            <a:ext cx="3815994" cy="3536167"/>
            <a:chOff x="5785866" y="1557269"/>
            <a:chExt cx="4483350" cy="4300717"/>
          </a:xfrm>
        </p:grpSpPr>
        <p:pic>
          <p:nvPicPr>
            <p:cNvPr id="23" name="Image 22" descr="DSC_0226.ti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866" y="1557269"/>
              <a:ext cx="4300717" cy="4300717"/>
            </a:xfrm>
            <a:prstGeom prst="rect">
              <a:avLst/>
            </a:prstGeom>
            <a:ln w="50800">
              <a:solidFill>
                <a:srgbClr val="000A3A"/>
              </a:solidFill>
            </a:ln>
          </p:spPr>
        </p:pic>
        <p:sp>
          <p:nvSpPr>
            <p:cNvPr id="24" name="ZoneTexte 23"/>
            <p:cNvSpPr txBox="1"/>
            <p:nvPr/>
          </p:nvSpPr>
          <p:spPr>
            <a:xfrm>
              <a:off x="5935411" y="5135981"/>
              <a:ext cx="4333805" cy="44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Collimators</a:t>
              </a:r>
              <a:r>
                <a:rPr lang="fr-FR" dirty="0" smtClean="0"/>
                <a:t> &amp; Allison scanner </a:t>
              </a:r>
              <a:endParaRPr lang="fr-FR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278887" y="1821261"/>
            <a:ext cx="6319419" cy="2963102"/>
            <a:chOff x="278694" y="1809709"/>
            <a:chExt cx="6319419" cy="2963102"/>
          </a:xfrm>
        </p:grpSpPr>
        <p:grpSp>
          <p:nvGrpSpPr>
            <p:cNvPr id="58" name="Groupe 57"/>
            <p:cNvGrpSpPr/>
            <p:nvPr/>
          </p:nvGrpSpPr>
          <p:grpSpPr>
            <a:xfrm>
              <a:off x="278694" y="1809709"/>
              <a:ext cx="3005467" cy="2963102"/>
              <a:chOff x="2865512" y="1363142"/>
              <a:chExt cx="4374363" cy="4433174"/>
            </a:xfrm>
          </p:grpSpPr>
          <p:pic>
            <p:nvPicPr>
              <p:cNvPr id="59" name="Picture 2" descr="D:\Documenti\Roberto\SCK-CEN\CONFERENCES-WORKSHOPS-MEETINGS\LINAC14\POSTER\Cut Chopper RFQ 4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5512" y="1363142"/>
                <a:ext cx="4374363" cy="4356886"/>
              </a:xfrm>
              <a:prstGeom prst="rect">
                <a:avLst/>
              </a:prstGeom>
              <a:noFill/>
              <a:ln w="50800">
                <a:solidFill>
                  <a:srgbClr val="000A3A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ZoneTexte 59"/>
              <p:cNvSpPr txBox="1"/>
              <p:nvPr/>
            </p:nvSpPr>
            <p:spPr>
              <a:xfrm>
                <a:off x="4934488" y="5271088"/>
                <a:ext cx="2061626" cy="525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Chopper</a:t>
                </a:r>
                <a:endParaRPr lang="fr-FR" dirty="0"/>
              </a:p>
            </p:txBody>
          </p:sp>
        </p:grp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618" y="2036886"/>
              <a:ext cx="3202495" cy="2401871"/>
            </a:xfrm>
            <a:prstGeom prst="rect">
              <a:avLst/>
            </a:prstGeom>
            <a:ln w="50800">
              <a:solidFill>
                <a:srgbClr val="000A3A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0787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LEBT tuning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1392" y="955054"/>
            <a:ext cx="98074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ym typeface="Wingdings 2" panose="05020102010507070707" pitchFamily="18" charset="2"/>
              </a:rPr>
              <a:t>● Goal : tune the solenoids &amp; </a:t>
            </a:r>
            <a:r>
              <a:rPr lang="en-GB" b="1" dirty="0" err="1" smtClean="0">
                <a:sym typeface="Wingdings 2" panose="05020102010507070707" pitchFamily="18" charset="2"/>
              </a:rPr>
              <a:t>steerers</a:t>
            </a:r>
            <a:r>
              <a:rPr lang="en-GB" b="1" dirty="0" smtClean="0">
                <a:sym typeface="Wingdings 2" panose="05020102010507070707" pitchFamily="18" charset="2"/>
              </a:rPr>
              <a:t> settings to optimise the transmission through the LEBT and to match the beam into the RFQ</a:t>
            </a:r>
          </a:p>
          <a:p>
            <a:endParaRPr lang="en-GB" b="1" dirty="0">
              <a:sym typeface="Wingdings 2" panose="05020102010507070707" pitchFamily="18" charset="2"/>
            </a:endParaRPr>
          </a:p>
          <a:p>
            <a:r>
              <a:rPr lang="en-GB" b="1" dirty="0" smtClean="0">
                <a:sym typeface="Wingdings 2" panose="05020102010507070707" pitchFamily="18" charset="2"/>
              </a:rPr>
              <a:t>●  Solenoid scan on the beam transmission</a:t>
            </a:r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sz="1600" dirty="0" smtClean="0">
                <a:sym typeface="Wingdings" panose="05000000000000000000" pitchFamily="2" charset="2"/>
              </a:rPr>
              <a:t></a:t>
            </a:r>
            <a:r>
              <a:rPr lang="en-GB" sz="1600" b="1" dirty="0" err="1" smtClean="0">
                <a:sym typeface="Wingdings" panose="05000000000000000000" pitchFamily="2" charset="2"/>
              </a:rPr>
              <a:t>I</a:t>
            </a:r>
            <a:r>
              <a:rPr lang="en-GB" sz="1600" b="1" baseline="-25000" dirty="0" err="1" smtClean="0">
                <a:sym typeface="Wingdings" panose="05000000000000000000" pitchFamily="2" charset="2"/>
              </a:rPr>
              <a:t>source</a:t>
            </a:r>
            <a:r>
              <a:rPr lang="en-GB" sz="1600" b="1" dirty="0" smtClean="0">
                <a:sym typeface="Wingdings" panose="05000000000000000000" pitchFamily="2" charset="2"/>
              </a:rPr>
              <a:t>  set at 9 mA</a:t>
            </a:r>
            <a:r>
              <a:rPr lang="en-GB" sz="1600" dirty="0" smtClean="0">
                <a:sym typeface="Wingdings" panose="05000000000000000000" pitchFamily="2" charset="2"/>
              </a:rPr>
              <a:t>, </a:t>
            </a:r>
            <a:r>
              <a:rPr lang="en-GB" sz="1600" dirty="0" smtClean="0">
                <a:sym typeface="Wingdings" panose="05000000000000000000" pitchFamily="2" charset="2"/>
              </a:rPr>
              <a:t>difficult </a:t>
            </a:r>
            <a:r>
              <a:rPr lang="en-GB" sz="1600" dirty="0" smtClean="0">
                <a:sym typeface="Wingdings" panose="05000000000000000000" pitchFamily="2" charset="2"/>
              </a:rPr>
              <a:t>to </a:t>
            </a:r>
            <a:r>
              <a:rPr lang="en-GB" sz="1600" dirty="0" smtClean="0">
                <a:sym typeface="Wingdings" panose="05000000000000000000" pitchFamily="2" charset="2"/>
              </a:rPr>
              <a:t>control </a:t>
            </a:r>
            <a:r>
              <a:rPr lang="en-GB" sz="1600" dirty="0" smtClean="0">
                <a:sym typeface="Wingdings" panose="05000000000000000000" pitchFamily="2" charset="2"/>
              </a:rPr>
              <a:t>below this value (dropout in an other plasma mode)</a:t>
            </a:r>
            <a:endParaRPr lang="en-GB" sz="1600" b="1" dirty="0">
              <a:sym typeface="Wingdings" panose="05000000000000000000" pitchFamily="2" charset="2"/>
            </a:endParaRPr>
          </a:p>
          <a:p>
            <a:r>
              <a:rPr lang="en-GB" sz="1600" dirty="0">
                <a:sym typeface="Wingdings" panose="05000000000000000000" pitchFamily="2" charset="2"/>
              </a:rPr>
              <a:t> </a:t>
            </a:r>
            <a:r>
              <a:rPr lang="en-GB" sz="1600" dirty="0" smtClean="0">
                <a:sym typeface="Wingdings" panose="05000000000000000000" pitchFamily="2" charset="2"/>
              </a:rPr>
              <a:t>Beam current &amp; Twiss parameters  measured 26.2 cm after the hole of the collimation cone (FC + Allisson scanner) </a:t>
            </a:r>
            <a:endParaRPr lang="en-GB" sz="1600" dirty="0" smtClean="0">
              <a:sym typeface="Wingdings 2" panose="05020102010507070707" pitchFamily="18" charset="2"/>
            </a:endParaRPr>
          </a:p>
        </p:txBody>
      </p:sp>
      <p:sp>
        <p:nvSpPr>
          <p:cNvPr id="15" name="Éclair 14"/>
          <p:cNvSpPr/>
          <p:nvPr/>
        </p:nvSpPr>
        <p:spPr>
          <a:xfrm rot="20111141">
            <a:off x="-13082" y="2787810"/>
            <a:ext cx="1981455" cy="617220"/>
          </a:xfrm>
          <a:prstGeom prst="lightningBol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Éclair 15"/>
          <p:cNvSpPr/>
          <p:nvPr/>
        </p:nvSpPr>
        <p:spPr>
          <a:xfrm rot="9484252">
            <a:off x="21340" y="4078967"/>
            <a:ext cx="1981455" cy="617220"/>
          </a:xfrm>
          <a:prstGeom prst="lightningBol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4594877" y="2992125"/>
            <a:ext cx="55570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ym typeface="Wingdings" panose="05000000000000000000" pitchFamily="2" charset="2"/>
              </a:rPr>
              <a:t> </a:t>
            </a:r>
            <a:r>
              <a:rPr lang="en-GB" sz="1600" dirty="0" smtClean="0">
                <a:sym typeface="Wingdings" panose="05000000000000000000" pitchFamily="2" charset="2"/>
              </a:rPr>
              <a:t>Estimation of the beam parameters to be expected at the Emittance-meter location  with </a:t>
            </a:r>
            <a:r>
              <a:rPr lang="en-GB" sz="1600" dirty="0" err="1" smtClean="0">
                <a:sym typeface="Wingdings" panose="05000000000000000000" pitchFamily="2" charset="2"/>
              </a:rPr>
              <a:t>TraceWin</a:t>
            </a:r>
            <a:r>
              <a:rPr lang="en-GB" sz="1600" dirty="0" smtClean="0">
                <a:sym typeface="Wingdings" panose="05000000000000000000" pitchFamily="2" charset="2"/>
              </a:rPr>
              <a:t>  (SCC comp. : </a:t>
            </a:r>
            <a:r>
              <a:rPr lang="en-GB" sz="1600" dirty="0" smtClean="0">
                <a:latin typeface="Cambria" panose="02040503050406030204" pitchFamily="18" charset="0"/>
                <a:sym typeface="Wingdings" panose="05000000000000000000" pitchFamily="2" charset="2"/>
              </a:rPr>
              <a:t>~ </a:t>
            </a:r>
            <a:r>
              <a:rPr lang="en-GB" sz="1600" dirty="0" smtClean="0">
                <a:sym typeface="Wingdings" panose="05000000000000000000" pitchFamily="2" charset="2"/>
              </a:rPr>
              <a:t>85% ,</a:t>
            </a:r>
            <a:r>
              <a:rPr lang="el-GR" sz="1600" dirty="0">
                <a:sym typeface="Wingdings" panose="05000000000000000000" pitchFamily="2" charset="2"/>
              </a:rPr>
              <a:t> ε</a:t>
            </a:r>
            <a:r>
              <a:rPr lang="fr-FR" sz="1600" baseline="-25000" dirty="0" err="1">
                <a:sym typeface="Wingdings" panose="05000000000000000000" pitchFamily="2" charset="2"/>
              </a:rPr>
              <a:t>RMS.norm.proton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= 0.1 </a:t>
            </a:r>
            <a:r>
              <a:rPr lang="fr-FR" sz="1600" dirty="0" err="1" smtClean="0">
                <a:sym typeface="Wingdings" panose="05000000000000000000" pitchFamily="2" charset="2"/>
              </a:rPr>
              <a:t>mm.mrad</a:t>
            </a:r>
            <a:r>
              <a:rPr lang="en-GB" sz="1600" dirty="0" smtClean="0">
                <a:sym typeface="Wingdings" panose="05000000000000000000" pitchFamily="2" charset="2"/>
              </a:rPr>
              <a:t>)</a:t>
            </a:r>
            <a:endParaRPr lang="en-GB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4749784" y="4194634"/>
            <a:ext cx="3691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rgbClr val="00B050"/>
                </a:solidFill>
              </a:rPr>
              <a:t>Requirement  at RFQ input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-&gt; </a:t>
            </a:r>
            <a:r>
              <a:rPr lang="el-GR" dirty="0">
                <a:solidFill>
                  <a:srgbClr val="00B050"/>
                </a:solidFill>
                <a:sym typeface="Wingdings" panose="05000000000000000000" pitchFamily="2" charset="2"/>
              </a:rPr>
              <a:t>β</a:t>
            </a:r>
            <a:r>
              <a:rPr lang="fr-FR" dirty="0">
                <a:solidFill>
                  <a:srgbClr val="00B050"/>
                </a:solidFill>
                <a:sym typeface="Wingdings" panose="05000000000000000000" pitchFamily="2" charset="2"/>
              </a:rPr>
              <a:t> =0.04 mm/</a:t>
            </a:r>
            <a:r>
              <a:rPr lang="fr-FR" dirty="0" err="1">
                <a:solidFill>
                  <a:srgbClr val="00B050"/>
                </a:solidFill>
                <a:sym typeface="Wingdings" panose="05000000000000000000" pitchFamily="2" charset="2"/>
              </a:rPr>
              <a:t>mrad</a:t>
            </a:r>
            <a:r>
              <a:rPr lang="fr-FR" dirty="0">
                <a:solidFill>
                  <a:srgbClr val="00B050"/>
                </a:solidFill>
                <a:sym typeface="Wingdings" panose="05000000000000000000" pitchFamily="2" charset="2"/>
              </a:rPr>
              <a:t>   &amp;  </a:t>
            </a:r>
            <a:r>
              <a:rPr lang="el-GR" dirty="0">
                <a:solidFill>
                  <a:srgbClr val="00B050"/>
                </a:solidFill>
                <a:sym typeface="Wingdings" panose="05000000000000000000" pitchFamily="2" charset="2"/>
              </a:rPr>
              <a:t>α</a:t>
            </a:r>
            <a:r>
              <a:rPr lang="fr-FR" dirty="0">
                <a:solidFill>
                  <a:srgbClr val="00B050"/>
                </a:solidFill>
                <a:sym typeface="Wingdings" panose="05000000000000000000" pitchFamily="2" charset="2"/>
              </a:rPr>
              <a:t> = </a:t>
            </a:r>
            <a:r>
              <a:rPr lang="fr-FR" dirty="0" smtClean="0">
                <a:solidFill>
                  <a:srgbClr val="00B050"/>
                </a:solidFill>
                <a:sym typeface="Wingdings" panose="05000000000000000000" pitchFamily="2" charset="2"/>
              </a:rPr>
              <a:t>0.88</a:t>
            </a:r>
          </a:p>
          <a:p>
            <a:endParaRPr lang="en-GB" u="sng" dirty="0"/>
          </a:p>
        </p:txBody>
      </p:sp>
      <p:sp>
        <p:nvSpPr>
          <p:cNvPr id="27" name="ZoneTexte 26"/>
          <p:cNvSpPr txBox="1"/>
          <p:nvPr/>
        </p:nvSpPr>
        <p:spPr>
          <a:xfrm>
            <a:off x="4749784" y="5008504"/>
            <a:ext cx="5129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rgbClr val="FF0000"/>
                </a:solidFill>
              </a:rPr>
              <a:t>Estimation : 262.5 mm after the RFQ injection hole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-&gt; </a:t>
            </a:r>
            <a:r>
              <a:rPr lang="el-GR" dirty="0">
                <a:solidFill>
                  <a:srgbClr val="FF0000"/>
                </a:solidFill>
                <a:sym typeface="Wingdings" panose="05000000000000000000" pitchFamily="2" charset="2"/>
              </a:rPr>
              <a:t>β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~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2.9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mm/</a:t>
            </a:r>
            <a:r>
              <a:rPr lang="el-GR" dirty="0" smtClean="0">
                <a:solidFill>
                  <a:srgbClr val="FF0000"/>
                </a:solidFill>
                <a:sym typeface="Wingdings" panose="05000000000000000000" pitchFamily="2" charset="2"/>
              </a:rPr>
              <a:t>π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mrad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  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&amp;  </a:t>
            </a:r>
            <a:r>
              <a:rPr lang="el-GR" dirty="0">
                <a:solidFill>
                  <a:srgbClr val="FF0000"/>
                </a:solidFill>
                <a:sym typeface="Wingdings" panose="05000000000000000000" pitchFamily="2" charset="2"/>
              </a:rPr>
              <a:t>α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>
                <a:solidFill>
                  <a:srgbClr val="FF000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~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-12.5</a:t>
            </a:r>
          </a:p>
          <a:p>
            <a:endParaRPr lang="en-GB" u="sng" dirty="0">
              <a:solidFill>
                <a:srgbClr val="FF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" y="2996256"/>
            <a:ext cx="4382105" cy="3190232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 flipH="1">
            <a:off x="1071565" y="3888279"/>
            <a:ext cx="524294" cy="451672"/>
          </a:xfrm>
          <a:prstGeom prst="straightConnector1">
            <a:avLst/>
          </a:prstGeom>
          <a:ln w="15875">
            <a:solidFill>
              <a:srgbClr val="00B050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016690" y="3423012"/>
            <a:ext cx="1181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B050"/>
                </a:solidFill>
              </a:rPr>
              <a:t>RFQ injection</a:t>
            </a:r>
          </a:p>
          <a:p>
            <a:r>
              <a:rPr lang="fr-FR" sz="1400" dirty="0" smtClean="0">
                <a:solidFill>
                  <a:srgbClr val="00B050"/>
                </a:solidFill>
              </a:rPr>
              <a:t>(LEBT output)</a:t>
            </a:r>
            <a:endParaRPr lang="en-GB" sz="1400" dirty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3364378" y="3619141"/>
            <a:ext cx="408722" cy="344193"/>
          </a:xfrm>
          <a:prstGeom prst="straightConnector1">
            <a:avLst/>
          </a:prstGeom>
          <a:ln w="15875">
            <a:solidFill>
              <a:srgbClr val="FF0000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2251201" y="3147142"/>
            <a:ext cx="137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FF0000"/>
                </a:solidFill>
              </a:rPr>
              <a:t>Measurement</a:t>
            </a:r>
            <a:endParaRPr lang="fr-FR" sz="1400" dirty="0" smtClean="0">
              <a:solidFill>
                <a:srgbClr val="FF0000"/>
              </a:solidFill>
            </a:endParaRPr>
          </a:p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Allison-Scanner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>
            <a:off x="1071565" y="5471160"/>
            <a:ext cx="2701535" cy="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046366" y="5169010"/>
            <a:ext cx="8676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262.5 mm </a:t>
            </a:r>
          </a:p>
        </p:txBody>
      </p:sp>
    </p:spTree>
    <p:extLst>
      <p:ext uri="{BB962C8B-B14F-4D97-AF65-F5344CB8AC3E}">
        <p14:creationId xmlns:p14="http://schemas.microsoft.com/office/powerpoint/2010/main" val="162091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Transmission map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11691" y="2696170"/>
            <a:ext cx="42467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ym typeface="Wingdings 2" panose="05020102010507070707" pitchFamily="18" charset="2"/>
              </a:rPr>
              <a:t>● </a:t>
            </a:r>
            <a:r>
              <a:rPr lang="en-GB" dirty="0" err="1">
                <a:sym typeface="Wingdings 2" panose="05020102010507070707" pitchFamily="18" charset="2"/>
              </a:rPr>
              <a:t>I</a:t>
            </a:r>
            <a:r>
              <a:rPr lang="en-GB" baseline="-25000" dirty="0" err="1">
                <a:sym typeface="Wingdings 2" panose="05020102010507070707" pitchFamily="18" charset="2"/>
              </a:rPr>
              <a:t>source</a:t>
            </a:r>
            <a:r>
              <a:rPr lang="en-GB" dirty="0">
                <a:sym typeface="Wingdings 2" panose="05020102010507070707" pitchFamily="18" charset="2"/>
              </a:rPr>
              <a:t> = 9 </a:t>
            </a:r>
            <a:r>
              <a:rPr lang="en-GB" dirty="0" smtClean="0">
                <a:sym typeface="Wingdings 2" panose="05020102010507070707" pitchFamily="18" charset="2"/>
              </a:rPr>
              <a:t>mA</a:t>
            </a:r>
          </a:p>
          <a:p>
            <a:r>
              <a:rPr lang="en-GB" dirty="0" smtClean="0">
                <a:sym typeface="Wingdings 2" panose="05020102010507070707" pitchFamily="18" charset="2"/>
              </a:rPr>
              <a:t>● No collimation in the middle of the LEBT</a:t>
            </a:r>
          </a:p>
          <a:p>
            <a:r>
              <a:rPr lang="en-GB" dirty="0">
                <a:sym typeface="Wingdings 2" panose="05020102010507070707" pitchFamily="18" charset="2"/>
              </a:rPr>
              <a:t>● </a:t>
            </a:r>
            <a:r>
              <a:rPr lang="en-GB" dirty="0" smtClean="0">
                <a:sym typeface="Wingdings 2" panose="05020102010507070707" pitchFamily="18" charset="2"/>
              </a:rPr>
              <a:t>No </a:t>
            </a:r>
            <a:r>
              <a:rPr lang="en-GB" dirty="0" err="1" smtClean="0">
                <a:sym typeface="Wingdings 2" panose="05020102010507070707" pitchFamily="18" charset="2"/>
              </a:rPr>
              <a:t>steerer</a:t>
            </a:r>
            <a:r>
              <a:rPr lang="en-GB" dirty="0" smtClean="0">
                <a:sym typeface="Wingdings 2" panose="05020102010507070707" pitchFamily="18" charset="2"/>
              </a:rPr>
              <a:t> tuning</a:t>
            </a:r>
          </a:p>
          <a:p>
            <a:r>
              <a:rPr lang="en-GB" dirty="0" smtClean="0">
                <a:sym typeface="Wingdings 2" panose="05020102010507070707" pitchFamily="18" charset="2"/>
              </a:rPr>
              <a:t>● P </a:t>
            </a:r>
            <a:r>
              <a:rPr lang="en-GB" dirty="0">
                <a:sym typeface="Wingdings 2" panose="05020102010507070707" pitchFamily="18" charset="2"/>
              </a:rPr>
              <a:t>= </a:t>
            </a:r>
            <a:r>
              <a:rPr lang="en-GB" dirty="0" smtClean="0">
                <a:sym typeface="Wingdings 2" panose="05020102010507070707" pitchFamily="18" charset="2"/>
              </a:rPr>
              <a:t>1.1 10</a:t>
            </a:r>
            <a:r>
              <a:rPr lang="en-GB" baseline="30000" dirty="0" smtClean="0">
                <a:sym typeface="Wingdings 2" panose="05020102010507070707" pitchFamily="18" charset="2"/>
              </a:rPr>
              <a:t>-5</a:t>
            </a:r>
            <a:r>
              <a:rPr lang="en-GB" dirty="0" smtClean="0">
                <a:sym typeface="Wingdings 2" panose="05020102010507070707" pitchFamily="18" charset="2"/>
              </a:rPr>
              <a:t> </a:t>
            </a:r>
            <a:r>
              <a:rPr lang="en-GB" dirty="0">
                <a:sym typeface="Wingdings 2" panose="05020102010507070707" pitchFamily="18" charset="2"/>
              </a:rPr>
              <a:t>mbar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t="4852" r="5747"/>
          <a:stretch/>
        </p:blipFill>
        <p:spPr>
          <a:xfrm>
            <a:off x="190500" y="1901853"/>
            <a:ext cx="5615940" cy="33058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5777" y="1079621"/>
            <a:ext cx="9188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ym typeface="Wingdings 2" panose="05020102010507070707" pitchFamily="18" charset="2"/>
              </a:rPr>
              <a:t>● Beam current transmitted through the LEBT as function of the </a:t>
            </a:r>
            <a:r>
              <a:rPr lang="en-GB" smtClean="0">
                <a:sym typeface="Wingdings 2" panose="05020102010507070707" pitchFamily="18" charset="2"/>
              </a:rPr>
              <a:t>solenoid focusing </a:t>
            </a:r>
            <a:r>
              <a:rPr lang="en-GB" dirty="0" smtClean="0">
                <a:sym typeface="Wingdings 2" panose="05020102010507070707" pitchFamily="18" charset="2"/>
              </a:rPr>
              <a:t>(current in the coils)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77" y="5312467"/>
            <a:ext cx="9188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 smtClean="0">
                <a:sym typeface="Wingdings" panose="05000000000000000000" pitchFamily="2" charset="2"/>
              </a:rPr>
              <a:t>Need</a:t>
            </a:r>
            <a:r>
              <a:rPr lang="fr-FR" sz="1600" dirty="0" smtClean="0">
                <a:sym typeface="Wingdings" panose="05000000000000000000" pitchFamily="2" charset="2"/>
              </a:rPr>
              <a:t> to </a:t>
            </a:r>
            <a:r>
              <a:rPr lang="fr-FR" sz="1600" dirty="0" err="1" smtClean="0">
                <a:sym typeface="Wingdings" panose="05000000000000000000" pitchFamily="2" charset="2"/>
              </a:rPr>
              <a:t>adjust</a:t>
            </a:r>
            <a:r>
              <a:rPr lang="fr-FR" sz="1600" dirty="0" smtClean="0">
                <a:sym typeface="Wingdings" panose="05000000000000000000" pitchFamily="2" charset="2"/>
              </a:rPr>
              <a:t> the central position of the </a:t>
            </a:r>
            <a:r>
              <a:rPr lang="fr-FR" sz="1600" dirty="0" err="1" smtClean="0">
                <a:sym typeface="Wingdings" panose="05000000000000000000" pitchFamily="2" charset="2"/>
              </a:rPr>
              <a:t>beam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with</a:t>
            </a:r>
            <a:r>
              <a:rPr lang="fr-FR" sz="1600" dirty="0" smtClean="0">
                <a:sym typeface="Wingdings" panose="05000000000000000000" pitchFamily="2" charset="2"/>
              </a:rPr>
              <a:t> the </a:t>
            </a:r>
            <a:r>
              <a:rPr lang="fr-FR" sz="1600" dirty="0" err="1" smtClean="0">
                <a:sym typeface="Wingdings" panose="05000000000000000000" pitchFamily="2" charset="2"/>
              </a:rPr>
              <a:t>steerers</a:t>
            </a:r>
            <a:endParaRPr lang="fr-FR" sz="16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 smtClean="0">
                <a:sym typeface="Wingdings" panose="05000000000000000000" pitchFamily="2" charset="2"/>
              </a:rPr>
              <a:t>Need</a:t>
            </a:r>
            <a:r>
              <a:rPr lang="fr-FR" sz="1600" dirty="0" smtClean="0">
                <a:sym typeface="Wingdings" panose="05000000000000000000" pitchFamily="2" charset="2"/>
              </a:rPr>
              <a:t> collimation to </a:t>
            </a:r>
            <a:r>
              <a:rPr lang="fr-FR" sz="1600" dirty="0" err="1" smtClean="0">
                <a:sym typeface="Wingdings" panose="05000000000000000000" pitchFamily="2" charset="2"/>
              </a:rPr>
              <a:t>adjust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beam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current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2019438" y="3204256"/>
            <a:ext cx="403721" cy="4152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/>
          <p:cNvSpPr txBox="1"/>
          <p:nvPr/>
        </p:nvSpPr>
        <p:spPr>
          <a:xfrm>
            <a:off x="1680923" y="3619500"/>
            <a:ext cx="1039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Design goal 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84602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5134"/>
          <a:stretch/>
        </p:blipFill>
        <p:spPr>
          <a:xfrm>
            <a:off x="126999" y="1318260"/>
            <a:ext cx="5816601" cy="365760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08/06/2017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F. Bouly - The MYRRHA LEBT - Orsay, SLHiPP-7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F776-3572-4DF3-843F-239C28A6B8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Transmission map  : Tuned LEBT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888056" y="1863917"/>
            <a:ext cx="42174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ym typeface="Wingdings 2" panose="05020102010507070707" pitchFamily="18" charset="2"/>
              </a:rPr>
              <a:t>●  </a:t>
            </a:r>
            <a:r>
              <a:rPr lang="en-GB" dirty="0" smtClean="0">
                <a:sym typeface="Wingdings 2" panose="05020102010507070707" pitchFamily="18" charset="2"/>
              </a:rPr>
              <a:t>Collimator aperture : 48 mm</a:t>
            </a:r>
          </a:p>
          <a:p>
            <a:r>
              <a:rPr lang="en-GB" dirty="0" smtClean="0">
                <a:sym typeface="Wingdings 2" panose="05020102010507070707" pitchFamily="18" charset="2"/>
              </a:rPr>
              <a:t>● </a:t>
            </a:r>
            <a:r>
              <a:rPr lang="en-GB" dirty="0" err="1" smtClean="0">
                <a:sym typeface="Wingdings 2" panose="05020102010507070707" pitchFamily="18" charset="2"/>
              </a:rPr>
              <a:t>Steerers</a:t>
            </a:r>
            <a:r>
              <a:rPr lang="en-GB" dirty="0" smtClean="0">
                <a:sym typeface="Wingdings 2" panose="05020102010507070707" pitchFamily="18" charset="2"/>
              </a:rPr>
              <a:t> settings inside solenoid 2 :</a:t>
            </a:r>
          </a:p>
          <a:p>
            <a:r>
              <a:rPr lang="en-GB" sz="1600" dirty="0" smtClean="0">
                <a:sym typeface="Wingdings" panose="05000000000000000000" pitchFamily="2" charset="2"/>
              </a:rPr>
              <a:t> </a:t>
            </a:r>
            <a:r>
              <a:rPr lang="en-GB" sz="1600" dirty="0" err="1" smtClean="0">
                <a:sym typeface="Wingdings 2" panose="05020102010507070707" pitchFamily="18" charset="2"/>
              </a:rPr>
              <a:t>I</a:t>
            </a:r>
            <a:r>
              <a:rPr lang="en-GB" sz="1600" baseline="-25000" dirty="0" err="1" smtClean="0">
                <a:sym typeface="Wingdings 2" panose="05020102010507070707" pitchFamily="18" charset="2"/>
              </a:rPr>
              <a:t>steererH</a:t>
            </a:r>
            <a:r>
              <a:rPr lang="en-GB" sz="1600" dirty="0" smtClean="0">
                <a:sym typeface="Wingdings 2" panose="05020102010507070707" pitchFamily="18" charset="2"/>
              </a:rPr>
              <a:t> = 0.5 </a:t>
            </a:r>
            <a:r>
              <a:rPr lang="en-GB" sz="1600" dirty="0">
                <a:sym typeface="Wingdings 2" panose="05020102010507070707" pitchFamily="18" charset="2"/>
              </a:rPr>
              <a:t>A</a:t>
            </a:r>
          </a:p>
          <a:p>
            <a:r>
              <a:rPr lang="en-GB" sz="1600" dirty="0" smtClean="0">
                <a:sym typeface="Wingdings" panose="05000000000000000000" pitchFamily="2" charset="2"/>
              </a:rPr>
              <a:t> </a:t>
            </a:r>
            <a:r>
              <a:rPr lang="en-GB" sz="1600" dirty="0" err="1" smtClean="0">
                <a:sym typeface="Wingdings 2" panose="05020102010507070707" pitchFamily="18" charset="2"/>
              </a:rPr>
              <a:t>I</a:t>
            </a:r>
            <a:r>
              <a:rPr lang="en-GB" sz="1600" baseline="-25000" dirty="0" err="1" smtClean="0">
                <a:sym typeface="Wingdings 2" panose="05020102010507070707" pitchFamily="18" charset="2"/>
              </a:rPr>
              <a:t>steererV</a:t>
            </a:r>
            <a:r>
              <a:rPr lang="en-GB" sz="1600" dirty="0" smtClean="0">
                <a:sym typeface="Wingdings 2" panose="05020102010507070707" pitchFamily="18" charset="2"/>
              </a:rPr>
              <a:t> = -2 A</a:t>
            </a:r>
            <a:endParaRPr lang="en-GB" sz="1600" dirty="0">
              <a:sym typeface="Wingdings 2" panose="05020102010507070707" pitchFamily="18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8056" y="1098803"/>
            <a:ext cx="3295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ym typeface="Wingdings 2" panose="05020102010507070707" pitchFamily="18" charset="2"/>
              </a:rPr>
              <a:t>● </a:t>
            </a:r>
            <a:r>
              <a:rPr lang="en-GB" dirty="0" err="1">
                <a:sym typeface="Wingdings 2" panose="05020102010507070707" pitchFamily="18" charset="2"/>
              </a:rPr>
              <a:t>I</a:t>
            </a:r>
            <a:r>
              <a:rPr lang="en-GB" baseline="-25000" dirty="0" err="1">
                <a:sym typeface="Wingdings 2" panose="05020102010507070707" pitchFamily="18" charset="2"/>
              </a:rPr>
              <a:t>source</a:t>
            </a:r>
            <a:r>
              <a:rPr lang="en-GB" dirty="0">
                <a:sym typeface="Wingdings 2" panose="05020102010507070707" pitchFamily="18" charset="2"/>
              </a:rPr>
              <a:t> = 9 </a:t>
            </a:r>
            <a:r>
              <a:rPr lang="en-GB" dirty="0" smtClean="0">
                <a:sym typeface="Wingdings 2" panose="05020102010507070707" pitchFamily="18" charset="2"/>
              </a:rPr>
              <a:t>mA</a:t>
            </a:r>
          </a:p>
          <a:p>
            <a:r>
              <a:rPr lang="en-GB" dirty="0" smtClean="0">
                <a:sym typeface="Wingdings 2" panose="05020102010507070707" pitchFamily="18" charset="2"/>
              </a:rPr>
              <a:t>● P </a:t>
            </a:r>
            <a:r>
              <a:rPr lang="en-GB" dirty="0">
                <a:sym typeface="Wingdings 2" panose="05020102010507070707" pitchFamily="18" charset="2"/>
              </a:rPr>
              <a:t>= </a:t>
            </a:r>
            <a:r>
              <a:rPr lang="en-GB" dirty="0" smtClean="0">
                <a:sym typeface="Wingdings 2" panose="05020102010507070707" pitchFamily="18" charset="2"/>
              </a:rPr>
              <a:t>7 10</a:t>
            </a:r>
            <a:r>
              <a:rPr lang="en-GB" baseline="30000" dirty="0" smtClean="0">
                <a:sym typeface="Wingdings 2" panose="05020102010507070707" pitchFamily="18" charset="2"/>
              </a:rPr>
              <a:t>-6</a:t>
            </a:r>
            <a:r>
              <a:rPr lang="en-GB" dirty="0" smtClean="0">
                <a:sym typeface="Wingdings 2" panose="05020102010507070707" pitchFamily="18" charset="2"/>
              </a:rPr>
              <a:t> </a:t>
            </a:r>
            <a:r>
              <a:rPr lang="en-GB" dirty="0">
                <a:sym typeface="Wingdings 2" panose="05020102010507070707" pitchFamily="18" charset="2"/>
              </a:rPr>
              <a:t>mbar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56" y="3507417"/>
            <a:ext cx="3799456" cy="26083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8162" y="2939438"/>
            <a:ext cx="403721" cy="4152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3756676" y="5345720"/>
            <a:ext cx="2339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dirty="0" smtClean="0"/>
              <a:t>No collimation</a:t>
            </a:r>
          </a:p>
          <a:p>
            <a:pPr marL="342900" indent="-342900">
              <a:buAutoNum type="alphaLcParenR"/>
            </a:pPr>
            <a:r>
              <a:rPr lang="en-GB" dirty="0" smtClean="0"/>
              <a:t>With collimation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6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RTE_style_LPSC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RTE_style_LPSC" id="{EEAFB3F7-DAA0-4C5F-9209-5A9793657C70}" vid="{3F5FE884-3C5C-4297-BB74-98DF3AB9EC5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MYRTE_style_LPSC</Template>
  <TotalTime>28383</TotalTime>
  <Words>1509</Words>
  <Application>Microsoft Office PowerPoint</Application>
  <PresentationFormat>Format A4 (210 x 297 mm)</PresentationFormat>
  <Paragraphs>233</Paragraphs>
  <Slides>17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8" baseType="lpstr">
      <vt:lpstr>Arial Unicode MS</vt:lpstr>
      <vt:lpstr>PMingLiU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Wingdings 2</vt:lpstr>
      <vt:lpstr>MYRTE_style_LPSC</vt:lpstr>
      <vt:lpstr>The MYRRHA LEBT Commissioning &amp; Space Charge Compensation Experiments </vt:lpstr>
      <vt:lpstr>MYRRHA Linac</vt:lpstr>
      <vt:lpstr>LEBT Functions</vt:lpstr>
      <vt:lpstr>MYRRHA LEBT Design and Construction </vt:lpstr>
      <vt:lpstr>Beam dynamics : Space Charge &amp; Compensation</vt:lpstr>
      <vt:lpstr>The LEBT installed at LPSC Grenoble</vt:lpstr>
      <vt:lpstr>LEBT tuning</vt:lpstr>
      <vt:lpstr>First Transmission map </vt:lpstr>
      <vt:lpstr>Transmission map  : Tuned LEBT</vt:lpstr>
      <vt:lpstr>Transmission map  : Tuned LEBT + Kr injection</vt:lpstr>
      <vt:lpstr>Space charge compensation</vt:lpstr>
      <vt:lpstr>Space charge compensation</vt:lpstr>
      <vt:lpstr>Space charge compensation degree</vt:lpstr>
      <vt:lpstr>Chopper &amp; SCC Transients</vt:lpstr>
      <vt:lpstr>LEBT final tuning</vt:lpstr>
      <vt:lpstr>CONCLUSIONS &amp; Future work</vt:lpstr>
      <vt:lpstr>Présentation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Frederic Bouly</dc:creator>
  <cp:lastModifiedBy>Frederic Bouly</cp:lastModifiedBy>
  <cp:revision>341</cp:revision>
  <dcterms:created xsi:type="dcterms:W3CDTF">2016-08-23T08:11:03Z</dcterms:created>
  <dcterms:modified xsi:type="dcterms:W3CDTF">2017-06-08T11:48:29Z</dcterms:modified>
</cp:coreProperties>
</file>