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8" r:id="rId16"/>
    <p:sldId id="272" r:id="rId17"/>
    <p:sldId id="273" r:id="rId18"/>
    <p:sldId id="274" r:id="rId19"/>
    <p:sldId id="275" r:id="rId20"/>
    <p:sldId id="276" r:id="rId21"/>
    <p:sldId id="277" r:id="rId22"/>
    <p:sldId id="281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9" autoAdjust="0"/>
    <p:restoredTop sz="95095" autoAdjust="0"/>
  </p:normalViewPr>
  <p:slideViewPr>
    <p:cSldViewPr snapToGrid="0">
      <p:cViewPr>
        <p:scale>
          <a:sx n="88" d="100"/>
          <a:sy n="88" d="100"/>
        </p:scale>
        <p:origin x="-283" y="-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3B27D-D6B9-4AAE-AC6E-31F63634967E}" type="datetimeFigureOut">
              <a:rPr lang="en-GB" smtClean="0"/>
              <a:t>07/06/2017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7FF2D-83EB-45A4-B08C-324095AAD5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205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F3252-A915-40E0-BC9F-D2DC6D36096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174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DBE7C-BB6E-40C9-94FB-90F7D56D67A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900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If it all works out like this is because all systems</a:t>
            </a:r>
            <a:r>
              <a:rPr lang="en-GB" baseline="0" dirty="0" smtClean="0"/>
              <a:t> (RF, vacuum control, …) are working up to their specs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F3252-A915-40E0-BC9F-D2DC6D36096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659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Commissioning done in stages of increasing energies. Details in another transparency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DBE7C-BB6E-40C9-94FB-90F7D56D67A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231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2B158-3295-4A8B-894E-5866AEB37605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3109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Permanent</a:t>
            </a:r>
            <a:r>
              <a:rPr lang="en-GB" baseline="0" dirty="0" smtClean="0"/>
              <a:t> magnets /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F3252-A915-40E0-BC9F-D2DC6D36096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175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116D5-9A2E-4CE7-A29B-216D0B4EB203}" type="datetime1">
              <a:rPr lang="en-US" smtClean="0"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C8D14-2270-4ADC-9029-319FD52C87DC}" type="datetime1">
              <a:rPr lang="en-US" smtClean="0"/>
              <a:t>6/7/2017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92584-89F1-4BA1-B7AC-8BCEA238DA59}" type="datetime1">
              <a:rPr lang="en-US" smtClean="0"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FB167-1EA8-497A-8F01-2533052948B8}" type="datetime1">
              <a:rPr lang="en-US" smtClean="0"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21EB-B00C-4CD2-8AAC-6A1FAE44A9A6}" type="datetime1">
              <a:rPr lang="en-US" smtClean="0"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AA382-F49F-441C-97F2-3619B200D374}" type="datetime1">
              <a:rPr lang="en-US" smtClean="0"/>
              <a:t>6/7/2017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1C8D5-C727-493C-ADEE-AAC3C69B25B5}" type="datetime1">
              <a:rPr lang="en-US" smtClean="0"/>
              <a:t>6/7/2017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3502-76BF-4A0B-ADAB-63F32328EF72}" type="datetime1">
              <a:rPr lang="en-US" smtClean="0"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1B9E-206E-4806-840E-0BB578A307C0}" type="datetime1">
              <a:rPr lang="en-US" smtClean="0"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5533123" y="4839882"/>
            <a:ext cx="1003139" cy="304799"/>
          </a:xfrm>
        </p:spPr>
        <p:txBody>
          <a:bodyPr/>
          <a:lstStyle/>
          <a:p>
            <a:fld id="{CAC80E3C-2620-40B1-A95C-A8DF00EC1842}" type="datetime1">
              <a:rPr lang="en-US" smtClean="0"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03594" y="6274224"/>
            <a:ext cx="3914713" cy="347690"/>
          </a:xfrm>
        </p:spPr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954-9969-4644-9597-F365D307A7BC}" type="datetime1">
              <a:rPr lang="en-US" smtClean="0"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4966-95DC-44EE-BE8E-B112C0EF7751}" type="datetime1">
              <a:rPr lang="en-US" smtClean="0"/>
              <a:t>6/7/2017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4C32-436B-4192-9259-ECDEE99F16D5}" type="datetime1">
              <a:rPr lang="en-US" smtClean="0"/>
              <a:t>6/7/2017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B343A-4D90-4BBB-94E8-F9BDE43D3D70}" type="datetime1">
              <a:rPr lang="en-US" smtClean="0"/>
              <a:t>6/7/2017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E0285-DE63-411E-9435-EBCB905454E2}" type="datetime1">
              <a:rPr lang="en-US" smtClean="0"/>
              <a:t>6/7/2017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178C-1697-4438-A1E0-4A4552247721}" type="datetime1">
              <a:rPr lang="en-US" smtClean="0"/>
              <a:t>6/7/2017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AC5A5-D27C-4899-9001-46E4EE9986CE}" type="datetime1">
              <a:rPr lang="en-US" smtClean="0"/>
              <a:t>6/7/2017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D5D223A-F85A-46C5-9315-017794617500}" type="datetime1">
              <a:rPr lang="en-US" smtClean="0"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GB" smtClean="0"/>
              <a:t>SLHiPP-7 workshop - 08 June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1855839"/>
          </a:xfrm>
        </p:spPr>
        <p:txBody>
          <a:bodyPr/>
          <a:lstStyle/>
          <a:p>
            <a:r>
              <a:rPr lang="en-US" sz="4400" dirty="0" smtClean="0"/>
              <a:t>Linac4 beam commissioning</a:t>
            </a:r>
            <a:endParaRPr lang="en-GB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3430133"/>
            <a:ext cx="8825658" cy="861420"/>
          </a:xfrm>
        </p:spPr>
        <p:txBody>
          <a:bodyPr/>
          <a:lstStyle/>
          <a:p>
            <a:r>
              <a:rPr lang="en-US" dirty="0" smtClean="0"/>
              <a:t>Giulia Bellodi for the Linac4 team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" t="12037" r="1357"/>
          <a:stretch/>
        </p:blipFill>
        <p:spPr>
          <a:xfrm>
            <a:off x="1120877" y="4719485"/>
            <a:ext cx="9674942" cy="1930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9809"/>
            <a:ext cx="1394560" cy="1394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39" y="5007249"/>
            <a:ext cx="1333618" cy="1355013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528409" y="6444369"/>
            <a:ext cx="3891750" cy="332220"/>
          </a:xfrm>
        </p:spPr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81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7110" y="113765"/>
            <a:ext cx="9404723" cy="1400530"/>
          </a:xfrm>
        </p:spPr>
        <p:txBody>
          <a:bodyPr/>
          <a:lstStyle/>
          <a:p>
            <a:r>
              <a:rPr lang="en-GB" sz="3600" dirty="0" smtClean="0"/>
              <a:t>Drift tube LINAC – beam measurements</a:t>
            </a:r>
            <a:endParaRPr lang="en-GB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2"/>
          <a:stretch/>
        </p:blipFill>
        <p:spPr>
          <a:xfrm>
            <a:off x="6360144" y="1737360"/>
            <a:ext cx="4710896" cy="35340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56733" y="5288096"/>
            <a:ext cx="505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Spectrometer (bending + grid) measurements indicate an </a:t>
            </a:r>
            <a:r>
              <a:rPr lang="en-GB" dirty="0" err="1" smtClean="0"/>
              <a:t>rms</a:t>
            </a:r>
            <a:r>
              <a:rPr lang="en-GB" dirty="0" smtClean="0"/>
              <a:t> </a:t>
            </a:r>
            <a:r>
              <a:rPr lang="en-GB" dirty="0"/>
              <a:t>energy  spread </a:t>
            </a:r>
            <a:r>
              <a:rPr lang="en-GB" dirty="0" smtClean="0"/>
              <a:t>of </a:t>
            </a:r>
            <a:r>
              <a:rPr lang="en-GB" dirty="0"/>
              <a:t>52.8 </a:t>
            </a:r>
            <a:r>
              <a:rPr lang="en-GB" dirty="0" err="1"/>
              <a:t>keV</a:t>
            </a:r>
            <a:r>
              <a:rPr lang="en-GB" dirty="0"/>
              <a:t> </a:t>
            </a:r>
            <a:r>
              <a:rPr lang="en-GB" dirty="0" smtClean="0"/>
              <a:t>(vs 49.2 </a:t>
            </a:r>
            <a:r>
              <a:rPr lang="en-GB" dirty="0" err="1" smtClean="0"/>
              <a:t>keV</a:t>
            </a:r>
            <a:r>
              <a:rPr lang="en-GB" dirty="0" smtClean="0"/>
              <a:t> expected) after DTL tank1,12MeV,  August 2014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244444" y="1737360"/>
            <a:ext cx="3712184" cy="3788552"/>
            <a:chOff x="2162676" y="919510"/>
            <a:chExt cx="4740753" cy="5081240"/>
          </a:xfrm>
          <a:solidFill>
            <a:schemeClr val="bg1"/>
          </a:solidFill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677" y="1139109"/>
              <a:ext cx="4731613" cy="2389153"/>
            </a:xfrm>
            <a:prstGeom prst="rect">
              <a:avLst/>
            </a:prstGeom>
            <a:grpFill/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676" y="3606982"/>
              <a:ext cx="4740753" cy="2393768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0" name="TextBox 9"/>
            <p:cNvSpPr txBox="1"/>
            <p:nvPr/>
          </p:nvSpPr>
          <p:spPr>
            <a:xfrm>
              <a:off x="2981125" y="919510"/>
              <a:ext cx="2878557" cy="46608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50" dirty="0"/>
                <a:t>Expected - </a:t>
              </a:r>
              <a:r>
                <a:rPr lang="en-GB" sz="1350" dirty="0">
                  <a:solidFill>
                    <a:srgbClr val="FF0000"/>
                  </a:solidFill>
                </a:rPr>
                <a:t>Measured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97280" y="5525912"/>
            <a:ext cx="3859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Transverse emittance at 50 MeV</a:t>
            </a:r>
          </a:p>
          <a:p>
            <a:r>
              <a:rPr lang="en-GB" dirty="0"/>
              <a:t>a</a:t>
            </a:r>
            <a:r>
              <a:rPr lang="en-GB" dirty="0" smtClean="0"/>
              <a:t>fter the Drift Tube </a:t>
            </a:r>
            <a:r>
              <a:rPr lang="en-GB" dirty="0" err="1" smtClean="0"/>
              <a:t>Linac</a:t>
            </a:r>
            <a:r>
              <a:rPr lang="en-GB" dirty="0" smtClean="0"/>
              <a:t>, Nov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10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84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506" y="286603"/>
            <a:ext cx="10825174" cy="131070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Cell Coupled Drift Tube LINAC  : 50-100MeV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(commissioned June 2016)</a:t>
            </a:r>
            <a:endParaRPr lang="en-GB" dirty="0"/>
          </a:p>
        </p:txBody>
      </p:sp>
      <p:pic>
        <p:nvPicPr>
          <p:cNvPr id="4" name="CCDT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606" y="2019355"/>
            <a:ext cx="5533233" cy="3691704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Shape 54"/>
          <p:cNvSpPr/>
          <p:nvPr/>
        </p:nvSpPr>
        <p:spPr>
          <a:xfrm>
            <a:off x="5703092" y="830043"/>
            <a:ext cx="6488908" cy="568915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312137" indent="-312137" algn="l" defTabSz="461518">
              <a:spcBef>
                <a:spcPts val="800"/>
              </a:spcBef>
              <a:buSzPct val="100000"/>
              <a:buChar char="๏"/>
              <a:defRPr sz="2212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sz="1600" dirty="0" smtClean="0">
                <a:solidFill>
                  <a:schemeClr val="tx1">
                    <a:lumMod val="85000"/>
                  </a:schemeClr>
                </a:solidFill>
              </a:rPr>
              <a:t>7 </a:t>
            </a:r>
            <a:r>
              <a:rPr sz="1600" dirty="0">
                <a:solidFill>
                  <a:schemeClr val="tx1">
                    <a:lumMod val="85000"/>
                  </a:schemeClr>
                </a:solidFill>
              </a:rPr>
              <a:t>modules of 3 accelerating cavities (3 gaps each) and 2 coupling cells,</a:t>
            </a:r>
          </a:p>
          <a:p>
            <a:pPr marL="312137" indent="-312137" algn="l" defTabSz="461518">
              <a:spcBef>
                <a:spcPts val="800"/>
              </a:spcBef>
              <a:buSzPct val="100000"/>
              <a:buChar char="๏"/>
              <a:defRPr sz="2212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sz="1600" dirty="0">
                <a:solidFill>
                  <a:schemeClr val="tx1">
                    <a:lumMod val="85000"/>
                  </a:schemeClr>
                </a:solidFill>
              </a:rPr>
              <a:t>quadrupoles outside of RF structure, </a:t>
            </a:r>
          </a:p>
          <a:p>
            <a:pPr marL="312137" indent="-312137" algn="l" defTabSz="461518">
              <a:spcBef>
                <a:spcPts val="800"/>
              </a:spcBef>
              <a:buSzPct val="100000"/>
              <a:buChar char="๏"/>
              <a:defRPr sz="2212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sz="1600" dirty="0">
                <a:solidFill>
                  <a:schemeClr val="tx1">
                    <a:lumMod val="85000"/>
                  </a:schemeClr>
                </a:solidFill>
              </a:rPr>
              <a:t>copper plated stainless steel,</a:t>
            </a:r>
          </a:p>
          <a:p>
            <a:pPr marL="312137" indent="-312137" algn="l" defTabSz="461518">
              <a:spcBef>
                <a:spcPts val="800"/>
              </a:spcBef>
              <a:buSzPct val="100000"/>
              <a:buChar char="๏"/>
              <a:defRPr sz="2212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sz="1600" dirty="0">
                <a:solidFill>
                  <a:schemeClr val="tx1">
                    <a:lumMod val="85000"/>
                  </a:schemeClr>
                </a:solidFill>
              </a:rPr>
              <a:t>time-consuming assembly because of high number of C-shaped metal seals, several attempts necessary to achieve vacuum tightness,</a:t>
            </a:r>
          </a:p>
          <a:p>
            <a:pPr marL="312137" indent="-312137" algn="l" defTabSz="461518">
              <a:spcBef>
                <a:spcPts val="800"/>
              </a:spcBef>
              <a:buSzPct val="100000"/>
              <a:buChar char="๏"/>
              <a:defRPr sz="2212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sz="1600" dirty="0">
                <a:solidFill>
                  <a:schemeClr val="tx1">
                    <a:lumMod val="85000"/>
                  </a:schemeClr>
                </a:solidFill>
              </a:rPr>
              <a:t>around 1 month of conditioning needed to clean surfaces,</a:t>
            </a:r>
          </a:p>
          <a:p>
            <a:pPr marL="312137" indent="-312137" algn="l" defTabSz="461518">
              <a:spcBef>
                <a:spcPts val="800"/>
              </a:spcBef>
              <a:buSzPct val="100000"/>
              <a:buChar char="๏"/>
              <a:defRPr sz="2212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sz="1600" dirty="0">
                <a:solidFill>
                  <a:schemeClr val="tx1">
                    <a:lumMod val="85000"/>
                  </a:schemeClr>
                </a:solidFill>
              </a:rPr>
              <a:t>non-trivial support mechanics because of 12 support points per module, </a:t>
            </a:r>
          </a:p>
          <a:p>
            <a:pPr marL="312137" indent="-312137" algn="l" defTabSz="461518">
              <a:spcBef>
                <a:spcPts val="800"/>
              </a:spcBef>
              <a:buSzPct val="100000"/>
              <a:buChar char="๏"/>
              <a:defRPr sz="2212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sz="1600" dirty="0">
                <a:solidFill>
                  <a:schemeClr val="tx1">
                    <a:lumMod val="85000"/>
                  </a:schemeClr>
                </a:solidFill>
              </a:rPr>
              <a:t>all drift tube </a:t>
            </a:r>
            <a:r>
              <a:rPr sz="1600" dirty="0" err="1">
                <a:solidFill>
                  <a:schemeClr val="tx1">
                    <a:lumMod val="85000"/>
                  </a:schemeClr>
                </a:solidFill>
              </a:rPr>
              <a:t>centres</a:t>
            </a:r>
            <a:r>
              <a:rPr sz="1600" dirty="0">
                <a:solidFill>
                  <a:schemeClr val="tx1">
                    <a:lumMod val="85000"/>
                  </a:schemeClr>
                </a:solidFill>
              </a:rPr>
              <a:t> are aligned within ±0.1 mm</a:t>
            </a:r>
          </a:p>
          <a:p>
            <a:pPr marL="312137" indent="-312137" algn="l" defTabSz="461518">
              <a:spcBef>
                <a:spcPts val="800"/>
              </a:spcBef>
              <a:buSzPct val="100000"/>
              <a:buChar char="๏"/>
              <a:defRPr sz="2212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sz="1600" dirty="0">
                <a:solidFill>
                  <a:schemeClr val="tx1">
                    <a:lumMod val="85000"/>
                  </a:schemeClr>
                </a:solidFill>
              </a:rPr>
              <a:t>first-ever CCDTL in a working machine!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47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CCDTL beam measurements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12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9829" y="4872042"/>
            <a:ext cx="11117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Average energy vs cavity phase for CCDTL module 3 and 4 measured  June 2016 with Time-of-Flight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033" y="1737360"/>
            <a:ext cx="5128548" cy="2996538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9" y="1737360"/>
            <a:ext cx="5517546" cy="302823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29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t="13426" r="2513" b="6935"/>
          <a:stretch/>
        </p:blipFill>
        <p:spPr>
          <a:xfrm>
            <a:off x="5838093" y="3763109"/>
            <a:ext cx="6260123" cy="297766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8981" y="155281"/>
            <a:ext cx="10058400" cy="1450757"/>
          </a:xfrm>
        </p:spPr>
        <p:txBody>
          <a:bodyPr/>
          <a:lstStyle/>
          <a:p>
            <a:r>
              <a:rPr lang="en-GB" sz="3600" dirty="0" smtClean="0"/>
              <a:t>Pi-mode structure : 100-160 MeV</a:t>
            </a:r>
            <a:br>
              <a:rPr lang="en-GB" sz="3600" dirty="0" smtClean="0"/>
            </a:br>
            <a:r>
              <a:rPr lang="en-GB" sz="3600" dirty="0" smtClean="0"/>
              <a:t>(commissioned Oct 2016)</a:t>
            </a:r>
            <a:endParaRPr lang="en-US" sz="3600" dirty="0"/>
          </a:p>
        </p:txBody>
      </p:sp>
      <p:sp>
        <p:nvSpPr>
          <p:cNvPr id="7" name="Shape 65"/>
          <p:cNvSpPr txBox="1">
            <a:spLocks/>
          </p:cNvSpPr>
          <p:nvPr/>
        </p:nvSpPr>
        <p:spPr>
          <a:xfrm>
            <a:off x="544538" y="1606038"/>
            <a:ext cx="4551188" cy="4745691"/>
          </a:xfrm>
          <a:prstGeom prst="rect">
            <a:avLst/>
          </a:prstGeom>
        </p:spPr>
        <p:txBody>
          <a:bodyPr vert="horz" lIns="50800" tIns="50800" rIns="50800" bIns="50800" rtlCol="0" anchor="ctr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2137" indent="-312137" defTabSz="461518">
              <a:lnSpc>
                <a:spcPct val="100000"/>
              </a:lnSpc>
              <a:spcBef>
                <a:spcPts val="300"/>
              </a:spcBef>
              <a:buFontTx/>
              <a:buChar char="๏"/>
              <a:defRPr sz="2212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sz="1800" dirty="0" smtClean="0">
                <a:solidFill>
                  <a:schemeClr val="tx1">
                    <a:lumMod val="85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Bulk copper, no RF seals, discs and rings are tuned and electron-beam welded at CERN</a:t>
            </a:r>
          </a:p>
          <a:p>
            <a:pPr marL="312137" indent="-312137" defTabSz="461518">
              <a:lnSpc>
                <a:spcPct val="100000"/>
              </a:lnSpc>
              <a:spcBef>
                <a:spcPts val="300"/>
              </a:spcBef>
              <a:buFontTx/>
              <a:buChar char="๏"/>
              <a:defRPr sz="2212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sz="1800" dirty="0" smtClean="0">
                <a:solidFill>
                  <a:schemeClr val="tx1">
                    <a:lumMod val="85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Long qualification period for series production (~3 years), critical point was precision machining large pieces of copper (10 - 20 um on 500 mm diameter pieces)</a:t>
            </a:r>
          </a:p>
          <a:p>
            <a:pPr marL="312137" indent="-312137" defTabSz="461518">
              <a:lnSpc>
                <a:spcPct val="100000"/>
              </a:lnSpc>
              <a:spcBef>
                <a:spcPts val="300"/>
              </a:spcBef>
              <a:buFontTx/>
              <a:buChar char="๏"/>
              <a:defRPr sz="2212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sz="1800" dirty="0" smtClean="0">
                <a:solidFill>
                  <a:schemeClr val="tx1">
                    <a:lumMod val="85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Conditioning time of prototype: 24 hours</a:t>
            </a:r>
          </a:p>
          <a:p>
            <a:pPr marL="312137" indent="-312137" defTabSz="461518">
              <a:lnSpc>
                <a:spcPct val="100000"/>
              </a:lnSpc>
              <a:spcBef>
                <a:spcPts val="300"/>
              </a:spcBef>
              <a:buFontTx/>
              <a:buChar char="๏"/>
              <a:defRPr sz="2212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sz="1800" dirty="0" smtClean="0">
                <a:solidFill>
                  <a:schemeClr val="tx1">
                    <a:lumMod val="85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First low-beta pi-mode structure to go into operational machine</a:t>
            </a:r>
            <a:endParaRPr lang="en-GB" sz="1800" dirty="0">
              <a:solidFill>
                <a:schemeClr val="tx1">
                  <a:lumMod val="85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10" name="Group 64"/>
          <p:cNvGrpSpPr/>
          <p:nvPr/>
        </p:nvGrpSpPr>
        <p:grpSpPr>
          <a:xfrm>
            <a:off x="4579910" y="1268361"/>
            <a:ext cx="8532793" cy="7185134"/>
            <a:chOff x="0" y="-1643043"/>
            <a:chExt cx="8532791" cy="7403598"/>
          </a:xfrm>
        </p:grpSpPr>
        <p:sp>
          <p:nvSpPr>
            <p:cNvPr id="11" name="Shape 62"/>
            <p:cNvSpPr/>
            <p:nvPr/>
          </p:nvSpPr>
          <p:spPr>
            <a:xfrm>
              <a:off x="0" y="0"/>
              <a:ext cx="8532791" cy="5760555"/>
            </a:xfrm>
            <a:prstGeom prst="roundRect">
              <a:avLst>
                <a:gd name="adj" fmla="val 1223"/>
              </a:avLst>
            </a:prstGeom>
            <a:noFill/>
            <a:ln w="317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9000">
                  <a:solidFill>
                    <a:srgbClr val="FFFFFF"/>
                  </a:solidFill>
                  <a:latin typeface="Entypo"/>
                  <a:ea typeface="Entypo"/>
                  <a:cs typeface="Entypo"/>
                  <a:sym typeface="Entypo"/>
                </a:defRPr>
              </a:pPr>
              <a:endParaRPr/>
            </a:p>
          </p:txBody>
        </p:sp>
        <p:pic>
          <p:nvPicPr>
            <p:cNvPr id="12" name="PIMS-art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58183" y="-1643043"/>
              <a:ext cx="6249969" cy="3032187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" r="-1" b="-4941"/>
          <a:stretch/>
        </p:blipFill>
        <p:spPr>
          <a:xfrm rot="20526010">
            <a:off x="2852310" y="1615049"/>
            <a:ext cx="8123719" cy="4111390"/>
          </a:xfrm>
          <a:prstGeom prst="snip2DiagRect">
            <a:avLst>
              <a:gd name="adj1" fmla="val 0"/>
              <a:gd name="adj2" fmla="val 48010"/>
            </a:avLst>
          </a:prstGeom>
        </p:spPr>
      </p:pic>
      <p:sp>
        <p:nvSpPr>
          <p:cNvPr id="10" name="Title 9"/>
          <p:cNvSpPr txBox="1">
            <a:spLocks noGrp="1"/>
          </p:cNvSpPr>
          <p:nvPr>
            <p:ph type="title"/>
          </p:nvPr>
        </p:nvSpPr>
        <p:spPr>
          <a:xfrm>
            <a:off x="294139" y="135998"/>
            <a:ext cx="1005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November 2016: made </a:t>
            </a:r>
            <a:r>
              <a:rPr lang="en-GB" sz="2800" dirty="0"/>
              <a:t>it to the final energy! </a:t>
            </a:r>
          </a:p>
        </p:txBody>
      </p:sp>
      <p:sp>
        <p:nvSpPr>
          <p:cNvPr id="2" name="Line Callout 1 1"/>
          <p:cNvSpPr/>
          <p:nvPr/>
        </p:nvSpPr>
        <p:spPr>
          <a:xfrm>
            <a:off x="9420715" y="1393980"/>
            <a:ext cx="1483086" cy="1130459"/>
          </a:xfrm>
          <a:prstGeom prst="borderCallout1">
            <a:avLst>
              <a:gd name="adj1" fmla="val 18750"/>
              <a:gd name="adj2" fmla="val -8333"/>
              <a:gd name="adj3" fmla="val 234914"/>
              <a:gd name="adj4" fmla="val 1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Oct 2013</a:t>
            </a:r>
          </a:p>
          <a:p>
            <a:pPr algn="ctr"/>
            <a:r>
              <a:rPr lang="en-GB" sz="1600" dirty="0"/>
              <a:t>3MeV </a:t>
            </a:r>
          </a:p>
          <a:p>
            <a:pPr algn="ctr"/>
            <a:r>
              <a:rPr lang="en-GB" sz="1600" dirty="0"/>
              <a:t>30 mA</a:t>
            </a:r>
          </a:p>
          <a:p>
            <a:pPr algn="ctr"/>
            <a:endParaRPr lang="en-GB" dirty="0"/>
          </a:p>
        </p:txBody>
      </p:sp>
      <p:sp>
        <p:nvSpPr>
          <p:cNvPr id="12" name="Line Callout 1 11"/>
          <p:cNvSpPr/>
          <p:nvPr/>
        </p:nvSpPr>
        <p:spPr>
          <a:xfrm>
            <a:off x="9395283" y="5063000"/>
            <a:ext cx="1306286" cy="841829"/>
          </a:xfrm>
          <a:prstGeom prst="borderCallout1">
            <a:avLst>
              <a:gd name="adj1" fmla="val 18750"/>
              <a:gd name="adj2" fmla="val -8333"/>
              <a:gd name="adj3" fmla="val -128879"/>
              <a:gd name="adj4" fmla="val 7833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45 </a:t>
            </a:r>
            <a:r>
              <a:rPr lang="en-GB" dirty="0" err="1"/>
              <a:t>keV</a:t>
            </a:r>
            <a:endParaRPr lang="en-GB" dirty="0"/>
          </a:p>
          <a:p>
            <a:pPr algn="ctr"/>
            <a:r>
              <a:rPr lang="en-GB" dirty="0"/>
              <a:t>50 mA</a:t>
            </a:r>
          </a:p>
        </p:txBody>
      </p:sp>
      <p:sp>
        <p:nvSpPr>
          <p:cNvPr id="13" name="Line Callout 1 12"/>
          <p:cNvSpPr/>
          <p:nvPr/>
        </p:nvSpPr>
        <p:spPr>
          <a:xfrm>
            <a:off x="7320673" y="1905674"/>
            <a:ext cx="1764949" cy="841829"/>
          </a:xfrm>
          <a:prstGeom prst="borderCallout1">
            <a:avLst>
              <a:gd name="adj1" fmla="val 18750"/>
              <a:gd name="adj2" fmla="val -8333"/>
              <a:gd name="adj3" fmla="val 236820"/>
              <a:gd name="adj4" fmla="val 3045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Nov 2015</a:t>
            </a:r>
          </a:p>
          <a:p>
            <a:pPr algn="ctr"/>
            <a:r>
              <a:rPr lang="en-GB" dirty="0"/>
              <a:t>50 MeV</a:t>
            </a:r>
          </a:p>
          <a:p>
            <a:pPr algn="ctr"/>
            <a:r>
              <a:rPr lang="en-GB" dirty="0"/>
              <a:t> 20 mA</a:t>
            </a:r>
          </a:p>
        </p:txBody>
      </p:sp>
      <p:sp>
        <p:nvSpPr>
          <p:cNvPr id="15" name="Line Callout 1 14"/>
          <p:cNvSpPr/>
          <p:nvPr/>
        </p:nvSpPr>
        <p:spPr>
          <a:xfrm>
            <a:off x="2860488" y="1682610"/>
            <a:ext cx="1801298" cy="841829"/>
          </a:xfrm>
          <a:prstGeom prst="borderCallout1">
            <a:avLst>
              <a:gd name="adj1" fmla="val 18750"/>
              <a:gd name="adj2" fmla="val -8333"/>
              <a:gd name="adj3" fmla="val 214224"/>
              <a:gd name="adj4" fmla="val -368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Nov 2016</a:t>
            </a:r>
          </a:p>
          <a:p>
            <a:pPr algn="ctr"/>
            <a:r>
              <a:rPr lang="en-GB" dirty="0"/>
              <a:t>160 MeV 18mA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5186108" y="1905673"/>
            <a:ext cx="1547619" cy="816501"/>
          </a:xfrm>
          <a:prstGeom prst="borderCallout1">
            <a:avLst>
              <a:gd name="adj1" fmla="val 18750"/>
              <a:gd name="adj2" fmla="val -8333"/>
              <a:gd name="adj3" fmla="val 234681"/>
              <a:gd name="adj4" fmla="val 3498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marL="114300" indent="0" algn="ctr">
              <a:buNone/>
            </a:pPr>
            <a:r>
              <a:rPr lang="en-GB" sz="1800" dirty="0"/>
              <a:t>Jun 2016</a:t>
            </a:r>
          </a:p>
          <a:p>
            <a:pPr marL="114300" indent="0" algn="ctr">
              <a:buNone/>
            </a:pPr>
            <a:r>
              <a:rPr lang="en-GB" sz="1800" dirty="0"/>
              <a:t>105 MeV 20mA</a:t>
            </a:r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25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71335" y="6399798"/>
            <a:ext cx="3859795" cy="304801"/>
          </a:xfrm>
        </p:spPr>
        <p:txBody>
          <a:bodyPr/>
          <a:lstStyle/>
          <a:p>
            <a:r>
              <a:rPr lang="en-GB" dirty="0" smtClean="0"/>
              <a:t>SLHiPP-7 workshop - 08 June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sp>
        <p:nvSpPr>
          <p:cNvPr id="33" name="Title 3"/>
          <p:cNvSpPr>
            <a:spLocks noGrp="1"/>
          </p:cNvSpPr>
          <p:nvPr>
            <p:ph type="title"/>
          </p:nvPr>
        </p:nvSpPr>
        <p:spPr>
          <a:xfrm>
            <a:off x="395388" y="219047"/>
            <a:ext cx="9404723" cy="807427"/>
          </a:xfrm>
        </p:spPr>
        <p:txBody>
          <a:bodyPr/>
          <a:lstStyle/>
          <a:p>
            <a:r>
              <a:rPr lang="en-GB" sz="3600" dirty="0" smtClean="0"/>
              <a:t>Half Sector </a:t>
            </a:r>
            <a:r>
              <a:rPr lang="en-GB" sz="3600" dirty="0"/>
              <a:t>T</a:t>
            </a:r>
            <a:r>
              <a:rPr lang="en-GB" sz="3600" dirty="0" smtClean="0"/>
              <a:t>est  (Nov 2016-March 2017)</a:t>
            </a:r>
            <a:endParaRPr lang="en-US" sz="3600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1518660"/>
            <a:ext cx="9278830" cy="5268058"/>
            <a:chOff x="140682" y="780731"/>
            <a:chExt cx="9278830" cy="5268058"/>
          </a:xfrm>
        </p:grpSpPr>
        <p:grpSp>
          <p:nvGrpSpPr>
            <p:cNvPr id="7" name="Group 6"/>
            <p:cNvGrpSpPr/>
            <p:nvPr/>
          </p:nvGrpSpPr>
          <p:grpSpPr>
            <a:xfrm>
              <a:off x="140682" y="780731"/>
              <a:ext cx="9278830" cy="5268058"/>
              <a:chOff x="1651457" y="1065640"/>
              <a:chExt cx="10967450" cy="5975124"/>
            </a:xfrm>
            <a:solidFill>
              <a:schemeClr val="tx1"/>
            </a:solidFill>
          </p:grpSpPr>
          <p:pic>
            <p:nvPicPr>
              <p:cNvPr id="8" name="Picture 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852" y="1386266"/>
                <a:ext cx="9604160" cy="54102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1651457" y="1065640"/>
                <a:ext cx="10967450" cy="5975124"/>
                <a:chOff x="1651457" y="1065640"/>
                <a:chExt cx="10967450" cy="5975124"/>
              </a:xfrm>
              <a:grpFill/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1682336" y="1431408"/>
                  <a:ext cx="10936571" cy="5609356"/>
                  <a:chOff x="1682336" y="1431408"/>
                  <a:chExt cx="10936571" cy="5609356"/>
                </a:xfrm>
                <a:grpFill/>
              </p:grpSpPr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4124571" y="6621861"/>
                    <a:ext cx="1541082" cy="418903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b="1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H-</a:t>
                    </a:r>
                    <a:r>
                      <a:rPr lang="en-GB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beam</a:t>
                    </a:r>
                    <a:endParaRPr lang="en-GB" dirty="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1682336" y="5129089"/>
                    <a:ext cx="1789975" cy="733080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Circulating</a:t>
                    </a:r>
                  </a:p>
                  <a:p>
                    <a:pPr algn="ctr"/>
                    <a:r>
                      <a:rPr lang="en-GB" b="1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</a:t>
                    </a:r>
                    <a:r>
                      <a:rPr lang="en-GB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beam</a:t>
                    </a:r>
                    <a:endParaRPr lang="en-GB" dirty="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3052966" y="1431408"/>
                    <a:ext cx="9565941" cy="3673992"/>
                    <a:chOff x="3052966" y="1431408"/>
                    <a:chExt cx="9565941" cy="3673992"/>
                  </a:xfrm>
                  <a:grpFill/>
                </p:grpSpPr>
                <p:grpSp>
                  <p:nvGrpSpPr>
                    <p:cNvPr id="20" name="Group 19"/>
                    <p:cNvGrpSpPr/>
                    <p:nvPr/>
                  </p:nvGrpSpPr>
                  <p:grpSpPr>
                    <a:xfrm>
                      <a:off x="3052966" y="1431408"/>
                      <a:ext cx="6774615" cy="3673992"/>
                      <a:chOff x="3052966" y="1431408"/>
                      <a:chExt cx="6774615" cy="3673992"/>
                    </a:xfrm>
                    <a:grpFill/>
                  </p:grpSpPr>
                  <p:sp>
                    <p:nvSpPr>
                      <p:cNvPr id="23" name="TextBox 22"/>
                      <p:cNvSpPr txBox="1"/>
                      <p:nvPr/>
                    </p:nvSpPr>
                    <p:spPr>
                      <a:xfrm>
                        <a:off x="5487011" y="2749033"/>
                        <a:ext cx="646331" cy="369332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STR</a:t>
                        </a:r>
                        <a:endParaRPr lang="en-GB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24" name="TextBox 23"/>
                      <p:cNvSpPr txBox="1"/>
                      <p:nvPr/>
                    </p:nvSpPr>
                    <p:spPr>
                      <a:xfrm>
                        <a:off x="3052966" y="3985556"/>
                        <a:ext cx="838691" cy="369332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 smtClean="0">
                            <a:solidFill>
                              <a:srgbClr val="004EEA"/>
                            </a:solidFill>
                          </a:rPr>
                          <a:t>BSW1</a:t>
                        </a:r>
                        <a:endParaRPr lang="en-GB" dirty="0">
                          <a:solidFill>
                            <a:srgbClr val="004EEA"/>
                          </a:solidFill>
                        </a:endParaRPr>
                      </a:p>
                    </p:txBody>
                  </p:sp>
                  <p:sp>
                    <p:nvSpPr>
                      <p:cNvPr id="25" name="TextBox 24"/>
                      <p:cNvSpPr txBox="1"/>
                      <p:nvPr/>
                    </p:nvSpPr>
                    <p:spPr>
                      <a:xfrm>
                        <a:off x="4056422" y="3166707"/>
                        <a:ext cx="838691" cy="369332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 smtClean="0">
                            <a:solidFill>
                              <a:srgbClr val="004EEA"/>
                            </a:solidFill>
                          </a:rPr>
                          <a:t>BSW2</a:t>
                        </a:r>
                        <a:endParaRPr lang="en-GB" dirty="0">
                          <a:solidFill>
                            <a:srgbClr val="004EEA"/>
                          </a:solidFill>
                        </a:endParaRPr>
                      </a:p>
                    </p:txBody>
                  </p:sp>
                  <p:sp>
                    <p:nvSpPr>
                      <p:cNvPr id="26" name="TextBox 25"/>
                      <p:cNvSpPr txBox="1"/>
                      <p:nvPr/>
                    </p:nvSpPr>
                    <p:spPr>
                      <a:xfrm>
                        <a:off x="6191658" y="2347706"/>
                        <a:ext cx="838691" cy="369332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 smtClean="0">
                            <a:solidFill>
                              <a:srgbClr val="004EEA"/>
                            </a:solidFill>
                          </a:rPr>
                          <a:t>BSW3</a:t>
                        </a:r>
                        <a:endParaRPr lang="en-GB" dirty="0">
                          <a:solidFill>
                            <a:srgbClr val="004EEA"/>
                          </a:solidFill>
                        </a:endParaRPr>
                      </a:p>
                    </p:txBody>
                  </p:sp>
                  <p:sp>
                    <p:nvSpPr>
                      <p:cNvPr id="27" name="TextBox 26"/>
                      <p:cNvSpPr txBox="1"/>
                      <p:nvPr/>
                    </p:nvSpPr>
                    <p:spPr>
                      <a:xfrm>
                        <a:off x="7819811" y="1431408"/>
                        <a:ext cx="1471878" cy="646331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dirty="0" smtClean="0">
                            <a:solidFill>
                              <a:srgbClr val="004EEA"/>
                            </a:solidFill>
                          </a:rPr>
                          <a:t>BSW4 + </a:t>
                        </a:r>
                      </a:p>
                      <a:p>
                        <a:pPr algn="ctr"/>
                        <a:r>
                          <a:rPr lang="en-US" dirty="0" smtClean="0">
                            <a:solidFill>
                              <a:srgbClr val="004EEA"/>
                            </a:solidFill>
                          </a:rPr>
                          <a:t>H0/H- Dump</a:t>
                        </a:r>
                        <a:endParaRPr lang="en-GB" dirty="0">
                          <a:solidFill>
                            <a:srgbClr val="004EEA"/>
                          </a:solidFill>
                        </a:endParaRPr>
                      </a:p>
                    </p:txBody>
                  </p:sp>
                  <p:cxnSp>
                    <p:nvCxnSpPr>
                      <p:cNvPr id="28" name="Straight Arrow Connector 27"/>
                      <p:cNvCxnSpPr/>
                      <p:nvPr/>
                    </p:nvCxnSpPr>
                    <p:spPr bwMode="auto">
                      <a:xfrm>
                        <a:off x="3519200" y="4278013"/>
                        <a:ext cx="1052800" cy="827387"/>
                      </a:xfrm>
                      <a:prstGeom prst="straightConnector1">
                        <a:avLst/>
                      </a:prstGeom>
                      <a:grpFill/>
                      <a:ln w="1905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arrow"/>
                      </a:ln>
                      <a:effectLst/>
                    </p:spPr>
                  </p:cxnSp>
                  <p:cxnSp>
                    <p:nvCxnSpPr>
                      <p:cNvPr id="29" name="Straight Arrow Connector 28"/>
                      <p:cNvCxnSpPr/>
                      <p:nvPr/>
                    </p:nvCxnSpPr>
                    <p:spPr bwMode="auto">
                      <a:xfrm>
                        <a:off x="5885765" y="3089429"/>
                        <a:ext cx="1886635" cy="1188584"/>
                      </a:xfrm>
                      <a:prstGeom prst="straightConnector1">
                        <a:avLst/>
                      </a:prstGeom>
                      <a:grpFill/>
                      <a:ln w="19050" cap="flat" cmpd="sng" algn="ctr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arrow"/>
                      </a:ln>
                      <a:effectLst/>
                    </p:spPr>
                  </p:cxnSp>
                  <p:cxnSp>
                    <p:nvCxnSpPr>
                      <p:cNvPr id="30" name="Straight Arrow Connector 29"/>
                      <p:cNvCxnSpPr/>
                      <p:nvPr/>
                    </p:nvCxnSpPr>
                    <p:spPr bwMode="auto">
                      <a:xfrm>
                        <a:off x="6723965" y="2638771"/>
                        <a:ext cx="1237565" cy="854847"/>
                      </a:xfrm>
                      <a:prstGeom prst="straightConnector1">
                        <a:avLst/>
                      </a:prstGeom>
                      <a:grpFill/>
                      <a:ln w="1905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arrow"/>
                      </a:ln>
                      <a:effectLst/>
                    </p:spPr>
                  </p:cxnSp>
                  <p:cxnSp>
                    <p:nvCxnSpPr>
                      <p:cNvPr id="31" name="Straight Arrow Connector 30"/>
                      <p:cNvCxnSpPr/>
                      <p:nvPr/>
                    </p:nvCxnSpPr>
                    <p:spPr bwMode="auto">
                      <a:xfrm>
                        <a:off x="8534400" y="2023855"/>
                        <a:ext cx="1293181" cy="725178"/>
                      </a:xfrm>
                      <a:prstGeom prst="straightConnector1">
                        <a:avLst/>
                      </a:prstGeom>
                      <a:grpFill/>
                      <a:ln w="1905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arrow"/>
                      </a:ln>
                      <a:effectLst/>
                    </p:spPr>
                  </p:cxnSp>
                  <p:cxnSp>
                    <p:nvCxnSpPr>
                      <p:cNvPr id="32" name="Straight Arrow Connector 31"/>
                      <p:cNvCxnSpPr/>
                      <p:nvPr/>
                    </p:nvCxnSpPr>
                    <p:spPr bwMode="auto">
                      <a:xfrm>
                        <a:off x="4752400" y="3464880"/>
                        <a:ext cx="1739912" cy="943454"/>
                      </a:xfrm>
                      <a:prstGeom prst="straightConnector1">
                        <a:avLst/>
                      </a:prstGeom>
                      <a:grpFill/>
                      <a:ln w="1905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arrow"/>
                      </a:ln>
                      <a:effectLst/>
                    </p:spPr>
                  </p:cxnSp>
                </p:grpSp>
                <p:cxnSp>
                  <p:nvCxnSpPr>
                    <p:cNvPr id="21" name="Straight Arrow Connector 20"/>
                    <p:cNvCxnSpPr/>
                    <p:nvPr/>
                  </p:nvCxnSpPr>
                  <p:spPr>
                    <a:xfrm flipV="1">
                      <a:off x="10618854" y="1778702"/>
                      <a:ext cx="902037" cy="490306"/>
                    </a:xfrm>
                    <a:prstGeom prst="straightConnector1">
                      <a:avLst/>
                    </a:prstGeom>
                    <a:grpFill/>
                    <a:ln w="101600">
                      <a:solidFill>
                        <a:srgbClr val="FFC000"/>
                      </a:solidFill>
                      <a:tailEnd type="triangle"/>
                    </a:ln>
                    <a:scene3d>
                      <a:camera prst="orthographicFront"/>
                      <a:lightRig rig="threePt" dir="t"/>
                    </a:scene3d>
                    <a:sp3d>
                      <a:bevelT prst="slope"/>
                    </a:sp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11102588" y="1492218"/>
                      <a:ext cx="1516319" cy="733080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Circulating</a:t>
                      </a:r>
                    </a:p>
                    <a:p>
                      <a:pPr algn="ctr"/>
                      <a:r>
                        <a:rPr lang="en-GB" b="1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dirty="0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beam</a:t>
                      </a:r>
                      <a:endParaRPr lang="en-GB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pic>
              <p:nvPicPr>
                <p:cNvPr id="11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36204" y="1065640"/>
                  <a:ext cx="2324327" cy="2053907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>
                  <a:off x="1651457" y="3036902"/>
                  <a:ext cx="1644260" cy="73308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 smtClean="0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H0/H- monitor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5205178" y="1552200"/>
                  <a:ext cx="1071247" cy="418903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Dump</a:t>
                  </a:r>
                </a:p>
              </p:txBody>
            </p:sp>
            <p:cxnSp>
              <p:nvCxnSpPr>
                <p:cNvPr id="14" name="Straight Arrow Connector 13"/>
                <p:cNvCxnSpPr/>
                <p:nvPr/>
              </p:nvCxnSpPr>
              <p:spPr>
                <a:xfrm>
                  <a:off x="5573433" y="2123026"/>
                  <a:ext cx="4517850" cy="269499"/>
                </a:xfrm>
                <a:prstGeom prst="straightConnector1">
                  <a:avLst/>
                </a:prstGeom>
                <a:grpFill/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4" name="Straight Arrow Connector 33"/>
            <p:cNvCxnSpPr/>
            <p:nvPr/>
          </p:nvCxnSpPr>
          <p:spPr>
            <a:xfrm flipV="1">
              <a:off x="1593111" y="5289454"/>
              <a:ext cx="900885" cy="547993"/>
            </a:xfrm>
            <a:prstGeom prst="straightConnector1">
              <a:avLst/>
            </a:prstGeom>
            <a:ln w="104775">
              <a:solidFill>
                <a:srgbClr val="FF0000"/>
              </a:solidFill>
              <a:tailEnd type="triangle"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1049386" y="5017757"/>
              <a:ext cx="1183634" cy="402918"/>
            </a:xfrm>
            <a:prstGeom prst="straightConnector1">
              <a:avLst/>
            </a:prstGeom>
            <a:ln w="111125">
              <a:solidFill>
                <a:srgbClr val="FFC000"/>
              </a:solidFill>
              <a:tailEnd type="triangle"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7801896" y="3633985"/>
            <a:ext cx="4344589" cy="3076367"/>
            <a:chOff x="518105" y="2827801"/>
            <a:chExt cx="5072070" cy="3804053"/>
          </a:xfrm>
        </p:grpSpPr>
        <p:pic>
          <p:nvPicPr>
            <p:cNvPr id="37" name="Picture 36" descr="P1020184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105" y="2827801"/>
              <a:ext cx="5072070" cy="3804053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4089718" y="4203319"/>
              <a:ext cx="1448934" cy="62932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Stripping foil</a:t>
              </a:r>
            </a:p>
            <a:p>
              <a:r>
                <a:rPr lang="en-US" sz="1400" dirty="0"/>
                <a:t>system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294917" y="3327895"/>
              <a:ext cx="1393692" cy="88845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Chicane</a:t>
              </a:r>
            </a:p>
            <a:p>
              <a:r>
                <a:rPr lang="en-US" sz="1400" dirty="0"/>
                <a:t>magnets +</a:t>
              </a:r>
            </a:p>
            <a:p>
              <a:r>
                <a:rPr lang="en-US" sz="1400" dirty="0"/>
                <a:t>H</a:t>
              </a:r>
              <a:r>
                <a:rPr lang="en-US" sz="1400" baseline="30000" dirty="0"/>
                <a:t>0</a:t>
              </a:r>
              <a:r>
                <a:rPr lang="en-US" sz="1400" dirty="0"/>
                <a:t>/H</a:t>
              </a:r>
              <a:r>
                <a:rPr lang="en-US" sz="1400" baseline="30000" dirty="0"/>
                <a:t>-</a:t>
              </a:r>
              <a:r>
                <a:rPr lang="en-US" sz="1400" dirty="0"/>
                <a:t> dump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H="1">
              <a:off x="5257331" y="4660487"/>
              <a:ext cx="281320" cy="81498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39" idx="2"/>
            </p:cNvCxnSpPr>
            <p:nvPr/>
          </p:nvCxnSpPr>
          <p:spPr>
            <a:xfrm flipH="1">
              <a:off x="3500470" y="4216350"/>
              <a:ext cx="491294" cy="348737"/>
            </a:xfrm>
            <a:prstGeom prst="straightConnector1">
              <a:avLst/>
            </a:prstGeom>
            <a:ln>
              <a:solidFill>
                <a:srgbClr val="0055A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39" idx="2"/>
            </p:cNvCxnSpPr>
            <p:nvPr/>
          </p:nvCxnSpPr>
          <p:spPr>
            <a:xfrm>
              <a:off x="3991764" y="4216350"/>
              <a:ext cx="62180" cy="621309"/>
            </a:xfrm>
            <a:prstGeom prst="straightConnector1">
              <a:avLst/>
            </a:prstGeom>
            <a:ln>
              <a:solidFill>
                <a:srgbClr val="0055A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516476" y="3240871"/>
              <a:ext cx="1289433" cy="64698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Temporary</a:t>
              </a:r>
            </a:p>
            <a:p>
              <a:r>
                <a:rPr lang="en-US" sz="1400" dirty="0"/>
                <a:t>dump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H="1">
              <a:off x="1884446" y="3789330"/>
              <a:ext cx="740978" cy="743982"/>
            </a:xfrm>
            <a:prstGeom prst="straightConnector1">
              <a:avLst/>
            </a:prstGeom>
            <a:ln>
              <a:solidFill>
                <a:srgbClr val="0055A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3002921" y="1075576"/>
            <a:ext cx="6971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Run the beam through half the injection chicane with the aim of mitigating risks </a:t>
            </a:r>
            <a:r>
              <a:rPr lang="en-US" dirty="0"/>
              <a:t>for Future PSB H</a:t>
            </a:r>
            <a:r>
              <a:rPr lang="en-US" baseline="30000" dirty="0"/>
              <a:t>-</a:t>
            </a:r>
            <a:r>
              <a:rPr lang="en-US" dirty="0"/>
              <a:t> Injection Section</a:t>
            </a:r>
            <a:endParaRPr lang="en-GB" dirty="0"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908704" y="3140242"/>
            <a:ext cx="366643" cy="493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96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381" y="219047"/>
            <a:ext cx="9404723" cy="1400530"/>
          </a:xfrm>
        </p:spPr>
        <p:txBody>
          <a:bodyPr/>
          <a:lstStyle/>
          <a:p>
            <a:r>
              <a:rPr lang="en-GB" sz="3600" dirty="0" smtClean="0"/>
              <a:t>Half Sector </a:t>
            </a:r>
            <a:r>
              <a:rPr lang="en-GB" sz="3600"/>
              <a:t>T</a:t>
            </a:r>
            <a:r>
              <a:rPr lang="en-GB" sz="3600" smtClean="0"/>
              <a:t>est  (Nov </a:t>
            </a:r>
            <a:r>
              <a:rPr lang="en-GB" sz="3600" dirty="0" smtClean="0"/>
              <a:t>2016-March 2017)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2" t="13637" r="27348" b="12333"/>
          <a:stretch/>
        </p:blipFill>
        <p:spPr>
          <a:xfrm>
            <a:off x="8294710" y="2501540"/>
            <a:ext cx="3493446" cy="40227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01918" y="1484090"/>
            <a:ext cx="3683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Beam transverse footprint – stripped – 160 MeV at BTV1077 , March 2017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411533" y="295729"/>
            <a:ext cx="838199" cy="767687"/>
          </a:xfrm>
        </p:spPr>
        <p:txBody>
          <a:bodyPr/>
          <a:lstStyle/>
          <a:p>
            <a:fld id="{59CB6FFD-3F09-443A-A353-096AFE90BF74}" type="slidenum">
              <a:rPr lang="en-US" smtClean="0"/>
              <a:t>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562587" y="6274224"/>
            <a:ext cx="3914713" cy="347690"/>
          </a:xfrm>
        </p:spPr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511734" y="1183298"/>
            <a:ext cx="5186057" cy="2775415"/>
            <a:chOff x="2511734" y="1183298"/>
            <a:chExt cx="5186057" cy="2775415"/>
          </a:xfrm>
        </p:grpSpPr>
        <p:grpSp>
          <p:nvGrpSpPr>
            <p:cNvPr id="59" name="Group 58"/>
            <p:cNvGrpSpPr/>
            <p:nvPr/>
          </p:nvGrpSpPr>
          <p:grpSpPr>
            <a:xfrm>
              <a:off x="2511734" y="1183298"/>
              <a:ext cx="5186057" cy="2775415"/>
              <a:chOff x="3184404" y="3388051"/>
              <a:chExt cx="4857673" cy="2580100"/>
            </a:xfrm>
          </p:grpSpPr>
          <p:pic>
            <p:nvPicPr>
              <p:cNvPr id="60" name="Picture 59" descr="first_beam_HST.png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598"/>
              <a:stretch/>
            </p:blipFill>
            <p:spPr>
              <a:xfrm>
                <a:off x="3184404" y="3388051"/>
                <a:ext cx="4857673" cy="2580100"/>
              </a:xfrm>
              <a:prstGeom prst="rect">
                <a:avLst/>
              </a:prstGeom>
              <a:ln w="88900" cap="sq" cmpd="thickThin">
                <a:solidFill>
                  <a:srgbClr val="000000"/>
                </a:solidFill>
                <a:prstDash val="solid"/>
                <a:miter lim="800000"/>
              </a:ln>
              <a:effectLst>
                <a:innerShdw blurRad="76200">
                  <a:srgbClr val="000000"/>
                </a:innerShdw>
              </a:effectLst>
            </p:spPr>
          </p:pic>
          <p:sp>
            <p:nvSpPr>
              <p:cNvPr id="61" name="TextBox 60"/>
              <p:cNvSpPr txBox="1"/>
              <p:nvPr/>
            </p:nvSpPr>
            <p:spPr>
              <a:xfrm>
                <a:off x="6617677" y="3787339"/>
                <a:ext cx="9545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protons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7145569" y="5136543"/>
                <a:ext cx="4026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H</a:t>
                </a:r>
                <a:r>
                  <a:rPr lang="en-GB" baseline="30000" dirty="0" smtClean="0">
                    <a:solidFill>
                      <a:schemeClr val="bg1"/>
                    </a:solidFill>
                  </a:rPr>
                  <a:t>-</a:t>
                </a:r>
                <a:endParaRPr lang="en-GB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6131143" y="4852705"/>
                <a:ext cx="697540" cy="421336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</a:rPr>
                  <a:t>a</a:t>
                </a:r>
                <a:r>
                  <a:rPr lang="en-GB" sz="1400" dirty="0" smtClean="0">
                    <a:solidFill>
                      <a:schemeClr val="bg1"/>
                    </a:solidFill>
                  </a:rPr>
                  <a:t>fter</a:t>
                </a:r>
              </a:p>
              <a:p>
                <a:pPr algn="ctr"/>
                <a:r>
                  <a:rPr lang="en-GB" sz="1400" dirty="0" smtClean="0">
                    <a:solidFill>
                      <a:schemeClr val="bg1"/>
                    </a:solidFill>
                  </a:rPr>
                  <a:t>steering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5058803" y="4645852"/>
                <a:ext cx="8226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FIRST</a:t>
                </a:r>
              </a:p>
              <a:p>
                <a:r>
                  <a:rPr lang="en-GB" dirty="0" smtClean="0">
                    <a:solidFill>
                      <a:schemeClr val="bg1"/>
                    </a:solidFill>
                  </a:rPr>
                  <a:t>BEAM!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65" name="Straight Arrow Connector 64"/>
              <p:cNvCxnSpPr>
                <a:stCxn id="63" idx="3"/>
              </p:cNvCxnSpPr>
              <p:nvPr/>
            </p:nvCxnSpPr>
            <p:spPr>
              <a:xfrm flipV="1">
                <a:off x="6828683" y="4850781"/>
                <a:ext cx="518192" cy="212591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3193521" y="1567745"/>
              <a:ext cx="2601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After stripping </a:t>
              </a:r>
              <a:endParaRPr lang="en-GB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454381" y="3214651"/>
            <a:ext cx="1410964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 µm thick</a:t>
            </a:r>
            <a:br>
              <a:rPr lang="en-US" dirty="0" smtClean="0"/>
            </a:br>
            <a:r>
              <a:rPr lang="en-US" dirty="0" smtClean="0"/>
              <a:t>carbon foil</a:t>
            </a:r>
          </a:p>
          <a:p>
            <a:r>
              <a:rPr lang="en-US" dirty="0" smtClean="0"/>
              <a:t>(24x68mm)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17" y="1210583"/>
            <a:ext cx="2626074" cy="1962653"/>
          </a:xfrm>
          <a:prstGeom prst="rect">
            <a:avLst/>
          </a:prstGeom>
        </p:spPr>
      </p:pic>
      <p:cxnSp>
        <p:nvCxnSpPr>
          <p:cNvPr id="70" name="Straight Arrow Connector 69"/>
          <p:cNvCxnSpPr>
            <a:stCxn id="11" idx="2"/>
          </p:cNvCxnSpPr>
          <p:nvPr/>
        </p:nvCxnSpPr>
        <p:spPr bwMode="auto">
          <a:xfrm flipV="1">
            <a:off x="1436554" y="2229922"/>
            <a:ext cx="172428" cy="943314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2" name="TextBox 71"/>
          <p:cNvSpPr txBox="1"/>
          <p:nvPr/>
        </p:nvSpPr>
        <p:spPr>
          <a:xfrm>
            <a:off x="950494" y="4325614"/>
            <a:ext cx="71514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Goals:</a:t>
            </a:r>
          </a:p>
          <a:p>
            <a:endParaRPr lang="en-GB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 smtClean="0"/>
              <a:t>Improve </a:t>
            </a:r>
            <a:r>
              <a:rPr lang="en-GB" sz="1600" dirty="0"/>
              <a:t>handling and </a:t>
            </a:r>
            <a:r>
              <a:rPr lang="en-GB" sz="1600" dirty="0" smtClean="0"/>
              <a:t>procedures/ gather operational experience</a:t>
            </a:r>
            <a:endParaRPr lang="en-GB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/>
              <a:t>Debugging and improvement of beam </a:t>
            </a:r>
            <a:r>
              <a:rPr lang="en-GB" sz="1600" dirty="0" smtClean="0"/>
              <a:t>instrumentation/</a:t>
            </a:r>
            <a:r>
              <a:rPr lang="en-GB" sz="1600" dirty="0"/>
              <a:t> Sensitivity </a:t>
            </a:r>
            <a:r>
              <a:rPr lang="en-GB" sz="1600" dirty="0" smtClean="0"/>
              <a:t>measurements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 smtClean="0"/>
              <a:t> </a:t>
            </a:r>
            <a:r>
              <a:rPr lang="en-US" sz="1600" dirty="0" smtClean="0"/>
              <a:t>Stripping efficiency measurements with BCTs &amp; H0/H- monitor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69819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5130" y="471239"/>
            <a:ext cx="9404723" cy="1184353"/>
          </a:xfrm>
        </p:spPr>
        <p:txBody>
          <a:bodyPr/>
          <a:lstStyle/>
          <a:p>
            <a:r>
              <a:rPr lang="en-GB" dirty="0" smtClean="0"/>
              <a:t>What are the next steps? 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14052" y="2123768"/>
            <a:ext cx="853848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dirty="0"/>
              <a:t>demonstrate long term reliability 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3200" dirty="0"/>
          </a:p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en-GB" sz="3200" dirty="0"/>
              <a:t>  connect to the PSB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3200" dirty="0" smtClean="0"/>
              <a:t> achieve </a:t>
            </a:r>
            <a:r>
              <a:rPr lang="en-GB" sz="3200" dirty="0"/>
              <a:t>the nominal and possibly the ultimate current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62117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R</a:t>
            </a:r>
            <a:r>
              <a:rPr lang="en-GB" sz="3600" dirty="0" smtClean="0"/>
              <a:t>eliability run (June2017-March 2018)</a:t>
            </a:r>
            <a:endParaRPr lang="en-GB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1668486" y="1494128"/>
            <a:ext cx="8684054" cy="3753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3776" indent="-457200">
              <a:buClr>
                <a:schemeClr val="tx1"/>
              </a:buClr>
              <a:buFont typeface="+mj-lt"/>
              <a:buAutoNum type="arabicPeriod"/>
            </a:pPr>
            <a:r>
              <a:rPr lang="en-GB" sz="2000" u="sng" dirty="0"/>
              <a:t>E</a:t>
            </a:r>
            <a:r>
              <a:rPr lang="en-GB" sz="2000" u="sng" dirty="0" smtClean="0"/>
              <a:t>nsure </a:t>
            </a:r>
            <a:r>
              <a:rPr lang="en-GB" sz="2000" u="sng" dirty="0"/>
              <a:t>a smooth transition from commissioning to operation</a:t>
            </a:r>
            <a:r>
              <a:rPr lang="en-GB" sz="2000" dirty="0"/>
              <a:t>: train operators, </a:t>
            </a:r>
            <a:r>
              <a:rPr lang="en-GB" sz="2000" dirty="0" smtClean="0"/>
              <a:t>develop necessary software, </a:t>
            </a:r>
            <a:r>
              <a:rPr lang="en-GB" sz="2000" dirty="0"/>
              <a:t>learn to deal with the increased flexibility. </a:t>
            </a:r>
          </a:p>
          <a:p>
            <a:pPr marL="493776" indent="-457200">
              <a:buClr>
                <a:schemeClr val="tx1"/>
              </a:buClr>
              <a:buFont typeface="+mj-lt"/>
              <a:buAutoNum type="arabicPeriod"/>
            </a:pPr>
            <a:r>
              <a:rPr lang="en-GB" sz="2000" dirty="0"/>
              <a:t> </a:t>
            </a:r>
            <a:r>
              <a:rPr lang="en-GB" sz="2000" u="sng" dirty="0"/>
              <a:t>Find any  weak points and mend them in time for the connection</a:t>
            </a:r>
            <a:endParaRPr lang="en-GB" sz="2000" dirty="0"/>
          </a:p>
          <a:p>
            <a:pPr marL="493776" indent="-457200">
              <a:buClr>
                <a:schemeClr val="tx1"/>
              </a:buClr>
              <a:buFont typeface="+mj-lt"/>
              <a:buAutoNum type="arabicPeriod"/>
            </a:pPr>
            <a:r>
              <a:rPr lang="en-GB" sz="2000" u="sng" dirty="0"/>
              <a:t>Achieve a </a:t>
            </a:r>
            <a:r>
              <a:rPr lang="en-GB" sz="2000" i="1" u="sng" dirty="0">
                <a:solidFill>
                  <a:srgbClr val="FF0000"/>
                </a:solidFill>
              </a:rPr>
              <a:t>beam-availability</a:t>
            </a:r>
            <a:r>
              <a:rPr lang="en-GB" sz="2000" u="sng" dirty="0"/>
              <a:t> for the PSB as high as possible </a:t>
            </a:r>
            <a:r>
              <a:rPr lang="en-GB" sz="2000" dirty="0"/>
              <a:t>and possibly above 90% :  importance of the fault tracking system </a:t>
            </a:r>
          </a:p>
          <a:p>
            <a:pPr marL="36576" indent="0">
              <a:buClr>
                <a:schemeClr val="tx1"/>
              </a:buClr>
              <a:buNone/>
            </a:pPr>
            <a:r>
              <a:rPr lang="en-GB" sz="2000" dirty="0"/>
              <a:t>		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73" y="4129549"/>
            <a:ext cx="10744397" cy="181725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53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4382" y="193252"/>
            <a:ext cx="9404723" cy="750645"/>
          </a:xfrm>
        </p:spPr>
        <p:txBody>
          <a:bodyPr>
            <a:normAutofit/>
          </a:bodyPr>
          <a:lstStyle/>
          <a:p>
            <a:r>
              <a:rPr lang="en-GB" dirty="0" smtClean="0"/>
              <a:t>Connection </a:t>
            </a:r>
            <a:r>
              <a:rPr lang="en-GB" dirty="0"/>
              <a:t>to the PSB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12921" y="1147379"/>
            <a:ext cx="4396338" cy="576262"/>
          </a:xfrm>
        </p:spPr>
        <p:txBody>
          <a:bodyPr/>
          <a:lstStyle/>
          <a:p>
            <a:r>
              <a:rPr lang="en-GB" dirty="0"/>
              <a:t>160 MeV </a:t>
            </a:r>
            <a:r>
              <a:rPr lang="en-GB" dirty="0" smtClean="0"/>
              <a:t>H- as planned 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54382" y="1916062"/>
            <a:ext cx="5041575" cy="3741738"/>
          </a:xfrm>
        </p:spPr>
        <p:txBody>
          <a:bodyPr>
            <a:noAutofit/>
          </a:bodyPr>
          <a:lstStyle/>
          <a:p>
            <a:r>
              <a:rPr lang="en-GB" sz="1400" dirty="0" smtClean="0"/>
              <a:t>During LS2 for 6 months</a:t>
            </a:r>
          </a:p>
          <a:p>
            <a:pPr lvl="1"/>
            <a:r>
              <a:rPr lang="en-GB" sz="1400" dirty="0" smtClean="0"/>
              <a:t>Install new BHZ20 dipole and build the shielding around that area</a:t>
            </a:r>
          </a:p>
          <a:p>
            <a:pPr lvl="1"/>
            <a:r>
              <a:rPr lang="en-GB" sz="1400" dirty="0" smtClean="0"/>
              <a:t>Renew the LBE line (emittance measurement)</a:t>
            </a:r>
          </a:p>
          <a:p>
            <a:pPr lvl="1"/>
            <a:r>
              <a:rPr lang="en-GB" sz="1400" dirty="0" smtClean="0"/>
              <a:t>Install the H- injection equipment in the PSB</a:t>
            </a:r>
          </a:p>
          <a:p>
            <a:r>
              <a:rPr lang="en-GB" sz="1400" dirty="0" smtClean="0"/>
              <a:t>After LS2</a:t>
            </a:r>
            <a:endParaRPr lang="en-GB" sz="1400" dirty="0"/>
          </a:p>
          <a:p>
            <a:pPr lvl="1"/>
            <a:r>
              <a:rPr lang="en-GB" sz="1400" dirty="0"/>
              <a:t>inject via charge-stripping up to 3 10</a:t>
            </a:r>
            <a:r>
              <a:rPr lang="en-GB" sz="1400" baseline="30000" dirty="0"/>
              <a:t>12</a:t>
            </a:r>
            <a:r>
              <a:rPr lang="en-GB" sz="1400" dirty="0"/>
              <a:t>  protons per ring at 160 MeV (e.g. an average current of 25 mA along the pulse before chopping, injection over 40 turns of 40 µsec)</a:t>
            </a:r>
          </a:p>
          <a:p>
            <a:pPr lvl="1"/>
            <a:r>
              <a:rPr lang="en-GB" sz="1400" dirty="0"/>
              <a:t>The beam injected into each ring can be tailored to durations from 1 to 150 µsec, </a:t>
            </a:r>
            <a:endParaRPr lang="en-GB" sz="1400" dirty="0" smtClean="0"/>
          </a:p>
          <a:p>
            <a:pPr lvl="1"/>
            <a:r>
              <a:rPr lang="en-GB" sz="1400" dirty="0" smtClean="0"/>
              <a:t>Average  </a:t>
            </a:r>
            <a:r>
              <a:rPr lang="en-GB" sz="1400" dirty="0"/>
              <a:t>energy can be dynamically varied by ±1.2 MeV over 40 </a:t>
            </a:r>
            <a:r>
              <a:rPr lang="en-GB" sz="1400" dirty="0" smtClean="0"/>
              <a:t>µsec</a:t>
            </a:r>
          </a:p>
          <a:p>
            <a:pPr lvl="1"/>
            <a:r>
              <a:rPr lang="en-GB" sz="1400" dirty="0" smtClean="0"/>
              <a:t>the </a:t>
            </a:r>
            <a:r>
              <a:rPr lang="en-GB" sz="1400" dirty="0" err="1"/>
              <a:t>rms</a:t>
            </a:r>
            <a:r>
              <a:rPr lang="en-GB" sz="1400" dirty="0"/>
              <a:t> energy spread varied from 85 to 450 </a:t>
            </a:r>
            <a:r>
              <a:rPr lang="en-GB" sz="1400" dirty="0" err="1"/>
              <a:t>keV</a:t>
            </a:r>
            <a:r>
              <a:rPr lang="en-GB" sz="1400" dirty="0"/>
              <a:t> </a:t>
            </a:r>
            <a:r>
              <a:rPr lang="en-GB" sz="1400" dirty="0" err="1"/>
              <a:t>rms</a:t>
            </a:r>
            <a:endParaRPr lang="en-GB" sz="14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794400" y="1493731"/>
            <a:ext cx="4396339" cy="576262"/>
          </a:xfrm>
        </p:spPr>
        <p:txBody>
          <a:bodyPr/>
          <a:lstStyle/>
          <a:p>
            <a:r>
              <a:rPr lang="en-GB" dirty="0"/>
              <a:t>50 MeV protons in emergency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6967101" y="2308965"/>
            <a:ext cx="4396339" cy="3741738"/>
          </a:xfrm>
        </p:spPr>
        <p:txBody>
          <a:bodyPr>
            <a:normAutofit/>
          </a:bodyPr>
          <a:lstStyle/>
          <a:p>
            <a:r>
              <a:rPr lang="en-GB" dirty="0" smtClean="0"/>
              <a:t>During two weeks : </a:t>
            </a:r>
          </a:p>
          <a:p>
            <a:pPr lvl="1"/>
            <a:r>
              <a:rPr lang="en-GB" dirty="0" smtClean="0"/>
              <a:t>Close the line (blank pipes available)</a:t>
            </a:r>
          </a:p>
          <a:p>
            <a:pPr lvl="1"/>
            <a:r>
              <a:rPr lang="en-GB" dirty="0" smtClean="0"/>
              <a:t>Reposition the BHZ20 dipole</a:t>
            </a:r>
          </a:p>
          <a:p>
            <a:pPr lvl="1"/>
            <a:r>
              <a:rPr lang="en-GB" dirty="0" smtClean="0"/>
              <a:t>Switch the source to proton</a:t>
            </a:r>
          </a:p>
          <a:p>
            <a:endParaRPr lang="en-GB" dirty="0"/>
          </a:p>
          <a:p>
            <a:r>
              <a:rPr lang="en-GB" dirty="0" smtClean="0"/>
              <a:t>With 50MeV protons from LINAC4 the PSB would be able  to deliver 75</a:t>
            </a:r>
            <a:r>
              <a:rPr lang="en-GB" dirty="0"/>
              <a:t>% of the present performance for the LHC beam.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418574" y="6289676"/>
            <a:ext cx="3859795" cy="304801"/>
          </a:xfrm>
        </p:spPr>
        <p:txBody>
          <a:bodyPr/>
          <a:lstStyle/>
          <a:p>
            <a:r>
              <a:rPr lang="en-GB" dirty="0" smtClean="0"/>
              <a:t>SLHiPP-7 workshop - 08 June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00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135507"/>
              </p:ext>
            </p:extLst>
          </p:nvPr>
        </p:nvGraphicFramePr>
        <p:xfrm>
          <a:off x="409075" y="312398"/>
          <a:ext cx="11261556" cy="6362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6212">
                  <a:extLst>
                    <a:ext uri="{9D8B030D-6E8A-4147-A177-3AD203B41FA5}">
                      <a16:colId xmlns:a16="http://schemas.microsoft.com/office/drawing/2014/main" xmlns="" val="655168374"/>
                    </a:ext>
                  </a:extLst>
                </a:gridCol>
                <a:gridCol w="2478916">
                  <a:extLst>
                    <a:ext uri="{9D8B030D-6E8A-4147-A177-3AD203B41FA5}">
                      <a16:colId xmlns:a16="http://schemas.microsoft.com/office/drawing/2014/main" xmlns="" val="132825109"/>
                    </a:ext>
                  </a:extLst>
                </a:gridCol>
                <a:gridCol w="4121782">
                  <a:extLst>
                    <a:ext uri="{9D8B030D-6E8A-4147-A177-3AD203B41FA5}">
                      <a16:colId xmlns:a16="http://schemas.microsoft.com/office/drawing/2014/main" xmlns="" val="3036640799"/>
                    </a:ext>
                  </a:extLst>
                </a:gridCol>
                <a:gridCol w="3224646">
                  <a:extLst>
                    <a:ext uri="{9D8B030D-6E8A-4147-A177-3AD203B41FA5}">
                      <a16:colId xmlns:a16="http://schemas.microsoft.com/office/drawing/2014/main" xmlns="" val="4027914884"/>
                    </a:ext>
                  </a:extLst>
                </a:gridCol>
              </a:tblGrid>
              <a:tr h="6056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LINAC2</a:t>
                      </a:r>
                      <a:endParaRPr lang="en-US" sz="18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LINAC4 – CDR -2006</a:t>
                      </a:r>
                      <a:endParaRPr lang="en-US" sz="18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LINAC4</a:t>
                      </a:r>
                      <a:r>
                        <a:rPr lang="en-US" sz="1800" baseline="0" dirty="0" smtClean="0"/>
                        <a:t> – achieved (2017) </a:t>
                      </a:r>
                      <a:endParaRPr lang="en-US" sz="1800" dirty="0" smtClean="0"/>
                    </a:p>
                    <a:p>
                      <a:pPr algn="ctr"/>
                      <a:endParaRPr lang="en-US" sz="18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xmlns="" val="469040717"/>
                  </a:ext>
                </a:extLst>
              </a:tr>
              <a:tr h="73206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protons</a:t>
                      </a:r>
                      <a:endParaRPr lang="en-US" sz="14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H- </a:t>
                      </a:r>
                      <a:endParaRPr lang="en-US" sz="14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Stripping and more tested in Half Sector Test </a:t>
                      </a:r>
                      <a:endParaRPr lang="en-US" sz="1400" dirty="0" smtClean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endParaRPr lang="en-US" sz="1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xmlns="" val="1621687104"/>
                  </a:ext>
                </a:extLst>
              </a:tr>
              <a:tr h="137259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160 mA</a:t>
                      </a:r>
                      <a:endParaRPr lang="en-US" sz="14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70mA peak at the source</a:t>
                      </a:r>
                    </a:p>
                    <a:p>
                      <a:r>
                        <a:rPr lang="en-US" sz="1400" dirty="0" smtClean="0"/>
                        <a:t>65 ma peak at 3 MeV</a:t>
                      </a:r>
                    </a:p>
                    <a:p>
                      <a:r>
                        <a:rPr lang="en-GB" sz="1400" dirty="0" smtClean="0"/>
                        <a:t>40 mA after chopping</a:t>
                      </a:r>
                      <a:endParaRPr lang="en-US" sz="14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50mA peak (in</a:t>
                      </a:r>
                      <a:r>
                        <a:rPr lang="en-US" sz="14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twice the acceptance of the RFQ)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30 mA peak at 3 MeV  (record) 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20 mA after chopping </a:t>
                      </a:r>
                    </a:p>
                    <a:p>
                      <a:endParaRPr lang="en-US" sz="1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Peak current from the source</a:t>
                      </a:r>
                    </a:p>
                    <a:p>
                      <a:endParaRPr lang="en-US" sz="1400" dirty="0" smtClean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r>
                        <a:rPr lang="en-US" sz="14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Average</a:t>
                      </a:r>
                      <a:r>
                        <a:rPr lang="en-US" sz="14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beam current after chopping (LEBT and RFQ transmission and chopping factor)  </a:t>
                      </a:r>
                      <a:endParaRPr lang="en-US" sz="1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xmlns="" val="4096364706"/>
                  </a:ext>
                </a:extLst>
              </a:tr>
              <a:tr h="57955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</a:t>
                      </a:r>
                      <a:r>
                        <a:rPr lang="en-US" sz="1400" baseline="0" dirty="0" smtClean="0"/>
                        <a:t> MeV </a:t>
                      </a:r>
                      <a:endParaRPr lang="en-US" sz="14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160 MeV</a:t>
                      </a:r>
                      <a:endParaRPr lang="en-US" sz="14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160.48 MeV</a:t>
                      </a:r>
                      <a:endParaRPr lang="en-US" sz="1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All RF structures</a:t>
                      </a:r>
                      <a:r>
                        <a:rPr lang="en-US" sz="14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performing to specs </a:t>
                      </a:r>
                      <a:endParaRPr lang="en-US" sz="1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xmlns="" val="240304322"/>
                  </a:ext>
                </a:extLst>
              </a:tr>
              <a:tr h="5280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 </a:t>
                      </a:r>
                      <a:r>
                        <a:rPr lang="el-GR" sz="1400" dirty="0" smtClean="0"/>
                        <a:t>π</a:t>
                      </a:r>
                      <a:r>
                        <a:rPr lang="en-GB" sz="1400" baseline="0" dirty="0" smtClean="0"/>
                        <a:t> mm </a:t>
                      </a:r>
                      <a:r>
                        <a:rPr lang="en-GB" sz="1400" baseline="0" dirty="0" err="1" smtClean="0"/>
                        <a:t>mrad</a:t>
                      </a:r>
                      <a:r>
                        <a:rPr lang="en-GB" sz="1400" baseline="0" dirty="0" smtClean="0"/>
                        <a:t> </a:t>
                      </a:r>
                      <a:endParaRPr lang="en-US" sz="14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0.4 </a:t>
                      </a:r>
                      <a:r>
                        <a:rPr lang="el-GR" sz="1400" dirty="0" smtClean="0"/>
                        <a:t>π</a:t>
                      </a:r>
                      <a:r>
                        <a:rPr lang="en-GB" sz="1400" baseline="0" dirty="0" smtClean="0"/>
                        <a:t> mm </a:t>
                      </a:r>
                      <a:r>
                        <a:rPr lang="en-GB" sz="1400" baseline="0" dirty="0" err="1" smtClean="0"/>
                        <a:t>mrad</a:t>
                      </a:r>
                      <a:r>
                        <a:rPr lang="en-GB" sz="1400" baseline="0" dirty="0" smtClean="0"/>
                        <a:t> </a:t>
                      </a:r>
                      <a:endParaRPr lang="en-US" sz="14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0.3 </a:t>
                      </a:r>
                      <a:r>
                        <a:rPr lang="el-GR" sz="14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π</a:t>
                      </a:r>
                      <a:r>
                        <a:rPr lang="en-GB" sz="14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mm </a:t>
                      </a:r>
                      <a:r>
                        <a:rPr lang="en-GB" sz="1400" baseline="0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mrad</a:t>
                      </a:r>
                      <a:r>
                        <a:rPr lang="en-GB" sz="14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 (at 160MeV) </a:t>
                      </a:r>
                      <a:endParaRPr lang="en-US" sz="1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Smaller emittance , allows for more</a:t>
                      </a:r>
                      <a:r>
                        <a:rPr lang="en-GB" sz="14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turns injected </a:t>
                      </a:r>
                      <a:endParaRPr lang="en-US" sz="1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xmlns="" val="1305521233"/>
                  </a:ext>
                </a:extLst>
              </a:tr>
              <a:tr h="5185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100 µsec 1Hz</a:t>
                      </a:r>
                    </a:p>
                    <a:p>
                      <a:endParaRPr lang="en-US" sz="14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400 µsec 1Hz</a:t>
                      </a:r>
                    </a:p>
                    <a:p>
                      <a:r>
                        <a:rPr lang="en-GB" sz="1400" dirty="0" smtClean="0"/>
                        <a:t>(4 rings) </a:t>
                      </a:r>
                      <a:endParaRPr lang="en-US" sz="14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Up</a:t>
                      </a:r>
                      <a:r>
                        <a:rPr lang="en-US" sz="14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to 600 </a:t>
                      </a:r>
                      <a:r>
                        <a:rPr lang="en-US" sz="14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µsec 1Hz</a:t>
                      </a:r>
                      <a:endParaRPr lang="en-US" sz="1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Longer</a:t>
                      </a:r>
                      <a:r>
                        <a:rPr lang="en-US" sz="14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injection in the PSB (100-150turns)</a:t>
                      </a:r>
                      <a:endParaRPr lang="en-US" sz="1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xmlns="" val="1829430632"/>
                  </a:ext>
                </a:extLst>
              </a:tr>
              <a:tr h="51854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200MHz/ 40 m </a:t>
                      </a:r>
                      <a:endParaRPr lang="en-US" sz="14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352 MHz / 80 m </a:t>
                      </a:r>
                    </a:p>
                    <a:p>
                      <a:endParaRPr lang="en-US" sz="14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RF frequency</a:t>
                      </a:r>
                      <a:r>
                        <a:rPr lang="en-US" sz="1400" baseline="0" dirty="0" smtClean="0"/>
                        <a:t> that is not widespread anymore. No components “off the shelf”</a:t>
                      </a:r>
                      <a:endParaRPr lang="en-US" sz="1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xmlns="" val="295413706"/>
                  </a:ext>
                </a:extLst>
              </a:tr>
              <a:tr h="73206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- </a:t>
                      </a:r>
                      <a:endParaRPr lang="en-US" sz="14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Fast Chopping at 3 MeV</a:t>
                      </a:r>
                    </a:p>
                    <a:p>
                      <a:r>
                        <a:rPr lang="en-US" sz="1400" dirty="0" smtClean="0"/>
                        <a:t>2µsec </a:t>
                      </a:r>
                      <a:r>
                        <a:rPr lang="en-US" sz="1400" dirty="0" err="1" smtClean="0"/>
                        <a:t>inj</a:t>
                      </a:r>
                      <a:r>
                        <a:rPr lang="en-US" sz="1400" dirty="0" smtClean="0"/>
                        <a:t> kicker rise-time</a:t>
                      </a:r>
                      <a:endParaRPr lang="en-US" sz="1400" dirty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Demonstrated , including</a:t>
                      </a:r>
                      <a:r>
                        <a:rPr lang="en-US" sz="14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transmitted beam quality </a:t>
                      </a:r>
                      <a:endParaRPr lang="en-US" sz="1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Unprecedented flexibility,</a:t>
                      </a:r>
                      <a:r>
                        <a:rPr lang="en-US" sz="14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to be exploited </a:t>
                      </a:r>
                    </a:p>
                    <a:p>
                      <a:r>
                        <a:rPr lang="en-GB" sz="14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Beam from 1µsec to 150µsec</a:t>
                      </a:r>
                      <a:endParaRPr lang="en-US" sz="1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xmlns="" val="3515185462"/>
                  </a:ext>
                </a:extLst>
              </a:tr>
              <a:tr h="5280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- </a:t>
                      </a: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Energy painting with the last accelerating modules  </a:t>
                      </a:r>
                      <a:endParaRPr lang="en-US" sz="1400" dirty="0" smtClean="0"/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Not yet tested </a:t>
                      </a:r>
                      <a:endParaRPr lang="en-US" sz="1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xmlns="" val="3260231659"/>
                  </a:ext>
                </a:extLst>
              </a:tr>
            </a:tbl>
          </a:graphicData>
        </a:graphic>
      </p:graphicFrame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981366" y="6393170"/>
            <a:ext cx="3859795" cy="304801"/>
          </a:xfrm>
        </p:spPr>
        <p:txBody>
          <a:bodyPr/>
          <a:lstStyle/>
          <a:p>
            <a:r>
              <a:rPr lang="en-GB" dirty="0" smtClean="0"/>
              <a:t>SLHiPP-7 workshop - 08 June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29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Source developments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491041" y="511290"/>
            <a:ext cx="658740" cy="365125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34854"/>
              </p:ext>
            </p:extLst>
          </p:nvPr>
        </p:nvGraphicFramePr>
        <p:xfrm>
          <a:off x="7048550" y="2040035"/>
          <a:ext cx="4579378" cy="30705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28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65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9421">
                <a:tc gridSpan="2">
                  <a:txBody>
                    <a:bodyPr/>
                    <a:lstStyle/>
                    <a:p>
                      <a:r>
                        <a:rPr lang="en-GB" sz="1600" dirty="0" smtClean="0"/>
                        <a:t>Current at 3 MeV</a:t>
                      </a:r>
                      <a:r>
                        <a:rPr lang="en-GB" sz="1600" baseline="0" dirty="0" smtClean="0"/>
                        <a:t> before chopping </a:t>
                      </a:r>
                      <a:endParaRPr lang="en-GB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416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Today’s LINAC4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20 mA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416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Record LINAC4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30 mA 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9934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Nominal LHC Inj.</a:t>
                      </a:r>
                      <a:r>
                        <a:rPr lang="en-GB" sz="1600" baseline="0" dirty="0" smtClean="0"/>
                        <a:t> </a:t>
                      </a:r>
                      <a:r>
                        <a:rPr lang="en-GB" sz="1600" dirty="0" smtClean="0"/>
                        <a:t>Upgrade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40 mA 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9934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Ultimate </a:t>
                      </a:r>
                      <a:r>
                        <a:rPr lang="en-GB" sz="1600" baseline="0" dirty="0" smtClean="0"/>
                        <a:t> LINAC4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60 mA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7352">
                <a:tc gridSpan="2">
                  <a:txBody>
                    <a:bodyPr/>
                    <a:lstStyle/>
                    <a:p>
                      <a:r>
                        <a:rPr lang="en-GB" sz="1600" dirty="0" smtClean="0"/>
                        <a:t>The gap to the nominal values can be compensated with twice</a:t>
                      </a:r>
                      <a:r>
                        <a:rPr lang="en-GB" sz="1600" baseline="0" dirty="0" smtClean="0"/>
                        <a:t> the</a:t>
                      </a:r>
                      <a:r>
                        <a:rPr lang="en-GB" sz="1600" dirty="0" smtClean="0"/>
                        <a:t> injected number of turns in the PSB.</a:t>
                      </a:r>
                      <a:endParaRPr lang="en-GB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16194" y="1681317"/>
            <a:ext cx="59837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Many improvement since </a:t>
            </a:r>
            <a:r>
              <a:rPr lang="en-GB" b="1" dirty="0" smtClean="0"/>
              <a:t>March </a:t>
            </a:r>
            <a:r>
              <a:rPr lang="en-GB" b="1" dirty="0"/>
              <a:t>2015</a:t>
            </a:r>
            <a:endParaRPr lang="en-GB" dirty="0"/>
          </a:p>
          <a:p>
            <a:pPr marL="342900" indent="-342900">
              <a:buAutoNum type="arabicParenR"/>
            </a:pPr>
            <a:r>
              <a:rPr lang="en-GB" dirty="0"/>
              <a:t>Intensity </a:t>
            </a:r>
          </a:p>
          <a:p>
            <a:pPr marL="342900" indent="-342900">
              <a:buAutoNum type="arabicParenR"/>
            </a:pPr>
            <a:r>
              <a:rPr lang="en-GB" dirty="0"/>
              <a:t>Stability</a:t>
            </a:r>
          </a:p>
          <a:p>
            <a:pPr marL="342900" indent="-342900">
              <a:buAutoNum type="arabicParenR"/>
            </a:pPr>
            <a:r>
              <a:rPr lang="en-GB" dirty="0"/>
              <a:t>Auto-Pilot (automatic regulation of critical source parameters for increased stability)</a:t>
            </a:r>
          </a:p>
          <a:p>
            <a:pPr marL="342900" indent="-342900">
              <a:buAutoNum type="arabicParenR"/>
            </a:pPr>
            <a:r>
              <a:rPr lang="en-GB" dirty="0" err="1"/>
              <a:t>Caesiation</a:t>
            </a:r>
            <a:r>
              <a:rPr lang="en-GB" dirty="0"/>
              <a:t> with autopilot , time needed went from half day w/o beam to few hours in degraded beam conditions</a:t>
            </a:r>
          </a:p>
          <a:p>
            <a:endParaRPr lang="en-GB" b="1" dirty="0" smtClean="0"/>
          </a:p>
          <a:p>
            <a:r>
              <a:rPr lang="en-GB" b="1" dirty="0" smtClean="0"/>
              <a:t>Parallel </a:t>
            </a:r>
            <a:r>
              <a:rPr lang="en-GB" b="1" dirty="0"/>
              <a:t>program at the test stand </a:t>
            </a:r>
            <a:endParaRPr lang="en-GB" dirty="0"/>
          </a:p>
          <a:p>
            <a:pPr marL="342900" indent="-342900">
              <a:buAutoNum type="arabicParenR"/>
            </a:pPr>
            <a:r>
              <a:rPr lang="en-GB" dirty="0"/>
              <a:t>Control of the emittance</a:t>
            </a:r>
          </a:p>
          <a:p>
            <a:pPr marL="342900" indent="-342900">
              <a:buAutoNum type="arabicParenR"/>
            </a:pPr>
            <a:r>
              <a:rPr lang="en-GB" dirty="0"/>
              <a:t>Optimised electrode shape</a:t>
            </a:r>
          </a:p>
          <a:p>
            <a:pPr marL="342900" indent="-342900">
              <a:buAutoNum type="arabicParenR"/>
            </a:pPr>
            <a:r>
              <a:rPr lang="en-GB" dirty="0"/>
              <a:t>Matching into the LEBT </a:t>
            </a:r>
          </a:p>
          <a:p>
            <a:pPr marL="342900" indent="-342900">
              <a:buAutoNum type="arabicParenR"/>
            </a:pPr>
            <a:r>
              <a:rPr lang="en-GB" dirty="0"/>
              <a:t>Mastering neutralisation?</a:t>
            </a:r>
          </a:p>
          <a:p>
            <a:pPr marL="342900" indent="-342900">
              <a:buAutoNum type="arabicParenR"/>
            </a:pPr>
            <a:endParaRPr lang="en-GB" dirty="0"/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55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14" y="143002"/>
            <a:ext cx="9404723" cy="1400530"/>
          </a:xfrm>
        </p:spPr>
        <p:txBody>
          <a:bodyPr/>
          <a:lstStyle/>
          <a:p>
            <a:r>
              <a:rPr lang="en-GB" dirty="0" smtClean="0"/>
              <a:t>Final remarks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297858"/>
            <a:ext cx="9898986" cy="4950542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LINAC4 : </a:t>
            </a:r>
          </a:p>
          <a:p>
            <a:pPr lvl="1"/>
            <a:r>
              <a:rPr lang="en-GB" dirty="0" smtClean="0"/>
              <a:t>All </a:t>
            </a:r>
            <a:r>
              <a:rPr lang="en-GB" dirty="0"/>
              <a:t>the hardware </a:t>
            </a:r>
            <a:r>
              <a:rPr lang="en-GB" i="1" dirty="0"/>
              <a:t>except the source </a:t>
            </a:r>
            <a:r>
              <a:rPr lang="en-GB" dirty="0"/>
              <a:t>in its final configuration </a:t>
            </a:r>
            <a:endParaRPr lang="en-GB" dirty="0" smtClean="0"/>
          </a:p>
          <a:p>
            <a:pPr lvl="1"/>
            <a:r>
              <a:rPr lang="en-GB" dirty="0" smtClean="0"/>
              <a:t>There is an enormous flexibility built into LINAC4 to be exploited by the PSB and this will require time and trials</a:t>
            </a:r>
          </a:p>
          <a:p>
            <a:pPr lvl="1"/>
            <a:r>
              <a:rPr lang="en-GB" dirty="0" smtClean="0"/>
              <a:t>Linac4 is upgradeable </a:t>
            </a:r>
          </a:p>
          <a:p>
            <a:pPr lvl="2"/>
            <a:r>
              <a:rPr lang="en-GB" dirty="0" smtClean="0"/>
              <a:t>in terms of duty-cycle (factor 5)  and peak current (factor 3</a:t>
            </a:r>
            <a:r>
              <a:rPr lang="en-GB" dirty="0"/>
              <a:t>) without any modification to the hardware </a:t>
            </a:r>
            <a:endParaRPr lang="en-GB" dirty="0" smtClean="0"/>
          </a:p>
          <a:p>
            <a:pPr lvl="2"/>
            <a:r>
              <a:rPr lang="en-GB" dirty="0" smtClean="0"/>
              <a:t>In terms of duty cycle (factor 50) and final energy with substantial hardware modification</a:t>
            </a:r>
            <a:endParaRPr lang="en-GB" dirty="0"/>
          </a:p>
          <a:p>
            <a:r>
              <a:rPr lang="en-GB" dirty="0" smtClean="0"/>
              <a:t>More general :</a:t>
            </a:r>
          </a:p>
          <a:p>
            <a:pPr lvl="1"/>
            <a:r>
              <a:rPr lang="en-US" dirty="0"/>
              <a:t>The importance of a test stand which includes the full </a:t>
            </a:r>
            <a:r>
              <a:rPr lang="en-US" dirty="0" smtClean="0"/>
              <a:t>pre-injector</a:t>
            </a:r>
            <a:endParaRPr lang="en-GB" dirty="0"/>
          </a:p>
          <a:p>
            <a:pPr lvl="1"/>
            <a:r>
              <a:rPr lang="en-US" dirty="0"/>
              <a:t>The importance of validated machine model and accuracy of particle tracking </a:t>
            </a:r>
            <a:r>
              <a:rPr lang="en-US" dirty="0" smtClean="0"/>
              <a:t>codes</a:t>
            </a:r>
          </a:p>
          <a:p>
            <a:pPr lvl="1"/>
            <a:r>
              <a:rPr lang="en-US" dirty="0" smtClean="0"/>
              <a:t>Also for a relatively small quantity (about 150 Permanent Magnet Quadrupoles pieces) the procurement of the Linac4 quadrupoles was an occasion to transfer knowledge to the European industry.</a:t>
            </a:r>
          </a:p>
          <a:p>
            <a:endParaRPr lang="en-GB" dirty="0"/>
          </a:p>
          <a:p>
            <a:pPr lvl="1"/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86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15787" y="2891306"/>
            <a:ext cx="95558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Thank you for your attention</a:t>
            </a:r>
            <a:endParaRPr lang="en-GB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276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/>
              <a:t>Quadrupoles : mostly PMQs (127/158) </a:t>
            </a:r>
            <a:endParaRPr lang="en-GB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23</a:t>
            </a:fld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10" y="1737360"/>
            <a:ext cx="6137438" cy="4022725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946307" y="1544792"/>
            <a:ext cx="3950649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-Flexibility in matching and chopping 0-80 mA currents from the pre-injector. </a:t>
            </a:r>
          </a:p>
          <a:p>
            <a:r>
              <a:rPr lang="en-GB" dirty="0" smtClean="0"/>
              <a:t>-Flexibility in bringing beams with energy from 50 MeV onwards to the PSB. 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7877736" y="6064738"/>
            <a:ext cx="4314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PMQ for </a:t>
            </a: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tank2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mm in diameter and </a:t>
            </a: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mm in length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200912091119_45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2" t="19601" r="16970" b="11794"/>
          <a:stretch/>
        </p:blipFill>
        <p:spPr bwMode="auto">
          <a:xfrm>
            <a:off x="7946307" y="3673642"/>
            <a:ext cx="3716303" cy="2391096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SLHiPP-7 workshop - 08 June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89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75" y="537360"/>
            <a:ext cx="10615853" cy="1450757"/>
          </a:xfrm>
        </p:spPr>
        <p:txBody>
          <a:bodyPr/>
          <a:lstStyle/>
          <a:p>
            <a:r>
              <a:rPr lang="en-GB" sz="3600" dirty="0" smtClean="0"/>
              <a:t>Accelerating Gaps (262) voltage and phase </a:t>
            </a:r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24</a:t>
            </a:fld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75" y="1737360"/>
            <a:ext cx="6605668" cy="403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286" y="1599020"/>
            <a:ext cx="4101737" cy="21553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05482" y="4014603"/>
            <a:ext cx="41585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Quasi-synchronous structures with external focusing from </a:t>
            </a:r>
            <a:r>
              <a:rPr lang="en-GB" dirty="0" smtClean="0"/>
              <a:t>50MeV</a:t>
            </a:r>
          </a:p>
          <a:p>
            <a:endParaRPr lang="en-GB" dirty="0"/>
          </a:p>
          <a:p>
            <a:r>
              <a:rPr lang="en-GB" dirty="0" smtClean="0"/>
              <a:t>Sequence of 3 identical gaps from 50 to  100MeV and 7 identical gaps from 100 to 160MeV</a:t>
            </a:r>
          </a:p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57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07" y="295729"/>
            <a:ext cx="8613622" cy="582136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9050237" y="1063416"/>
            <a:ext cx="26046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r>
              <a:rPr lang="en-GB" dirty="0" smtClean="0"/>
              <a:t>Frequency : 352 MHz</a:t>
            </a:r>
          </a:p>
          <a:p>
            <a:r>
              <a:rPr lang="en-GB" dirty="0" smtClean="0"/>
              <a:t>Duty cycle for PSB : 0.06 %</a:t>
            </a:r>
          </a:p>
          <a:p>
            <a:r>
              <a:rPr lang="en-GB" dirty="0" smtClean="0"/>
              <a:t>Max duty cycle : 5%</a:t>
            </a:r>
          </a:p>
          <a:p>
            <a:endParaRPr lang="en-GB" dirty="0"/>
          </a:p>
          <a:p>
            <a:r>
              <a:rPr lang="en-GB" dirty="0" smtClean="0"/>
              <a:t>Located 12m underground </a:t>
            </a:r>
          </a:p>
          <a:p>
            <a:endParaRPr lang="en-US" dirty="0"/>
          </a:p>
        </p:txBody>
      </p:sp>
      <p:pic>
        <p:nvPicPr>
          <p:cNvPr id="2050" name="Picture 1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853" y="4572393"/>
            <a:ext cx="3866147" cy="231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71651" y="6183694"/>
            <a:ext cx="3859795" cy="304801"/>
          </a:xfrm>
        </p:spPr>
        <p:txBody>
          <a:bodyPr/>
          <a:lstStyle/>
          <a:p>
            <a:r>
              <a:rPr lang="en-GB" dirty="0" smtClean="0"/>
              <a:t>SLHiPP-7 workshop - 08 June 2017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90739" y="4878415"/>
            <a:ext cx="737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PSB</a:t>
            </a:r>
            <a:endParaRPr lang="en-GB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499929" y="5359254"/>
            <a:ext cx="1115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LINAC4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0575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Pre-injector –source to 3 MeV (</a:t>
            </a:r>
            <a:r>
              <a:rPr lang="en-GB" sz="3200" dirty="0"/>
              <a:t>O</a:t>
            </a:r>
            <a:r>
              <a:rPr lang="en-GB" sz="3200" dirty="0" smtClean="0"/>
              <a:t>ct 13)  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8592" y="2240572"/>
            <a:ext cx="4803493" cy="28304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 smtClean="0"/>
              <a:t>Critical part was tested in a dedicated test stand equipped with a diagnostics line including :</a:t>
            </a:r>
          </a:p>
          <a:p>
            <a:pPr marL="0" indent="0">
              <a:buNone/>
            </a:pPr>
            <a:r>
              <a:rPr lang="en-GB" dirty="0" smtClean="0"/>
              <a:t>1)direct emittance measurement</a:t>
            </a:r>
          </a:p>
          <a:p>
            <a:pPr marL="0" indent="0">
              <a:buNone/>
            </a:pPr>
            <a:r>
              <a:rPr lang="en-GB" dirty="0" smtClean="0"/>
              <a:t>2) bending spectrometer magnet</a:t>
            </a:r>
          </a:p>
          <a:p>
            <a:pPr marL="0" indent="0">
              <a:buNone/>
            </a:pPr>
            <a:r>
              <a:rPr lang="en-GB" dirty="0" smtClean="0"/>
              <a:t>3) time-of-flight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3782" y="1737360"/>
            <a:ext cx="4205686" cy="489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Callout 1 7"/>
          <p:cNvSpPr/>
          <p:nvPr/>
        </p:nvSpPr>
        <p:spPr>
          <a:xfrm>
            <a:off x="418937" y="1737360"/>
            <a:ext cx="990213" cy="609600"/>
          </a:xfrm>
          <a:prstGeom prst="borderCallout1">
            <a:avLst>
              <a:gd name="adj1" fmla="val 50054"/>
              <a:gd name="adj2" fmla="val 101812"/>
              <a:gd name="adj3" fmla="val 40948"/>
              <a:gd name="adj4" fmla="val 19471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/>
              <a:t>i</a:t>
            </a:r>
            <a:r>
              <a:rPr lang="fr-CH" sz="1400" dirty="0" smtClean="0"/>
              <a:t>on source</a:t>
            </a:r>
            <a:endParaRPr lang="en-GB" sz="1400" dirty="0"/>
          </a:p>
        </p:txBody>
      </p:sp>
      <p:sp>
        <p:nvSpPr>
          <p:cNvPr id="9" name="Line Callout 1 8"/>
          <p:cNvSpPr/>
          <p:nvPr/>
        </p:nvSpPr>
        <p:spPr>
          <a:xfrm>
            <a:off x="418937" y="2499361"/>
            <a:ext cx="990213" cy="342899"/>
          </a:xfrm>
          <a:prstGeom prst="borderCallout1">
            <a:avLst>
              <a:gd name="adj1" fmla="val 50054"/>
              <a:gd name="adj2" fmla="val 101812"/>
              <a:gd name="adj3" fmla="val 20078"/>
              <a:gd name="adj4" fmla="val 231812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/>
              <a:t>RFQ</a:t>
            </a:r>
            <a:endParaRPr lang="en-GB" sz="1400" dirty="0"/>
          </a:p>
        </p:txBody>
      </p:sp>
      <p:sp>
        <p:nvSpPr>
          <p:cNvPr id="10" name="Line Callout 1 9"/>
          <p:cNvSpPr/>
          <p:nvPr/>
        </p:nvSpPr>
        <p:spPr>
          <a:xfrm>
            <a:off x="418937" y="2994659"/>
            <a:ext cx="1037921" cy="495300"/>
          </a:xfrm>
          <a:prstGeom prst="borderCallout1">
            <a:avLst>
              <a:gd name="adj1" fmla="val 50054"/>
              <a:gd name="adj2" fmla="val 101812"/>
              <a:gd name="adj3" fmla="val 33495"/>
              <a:gd name="adj4" fmla="val 21812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/>
              <a:t>c</a:t>
            </a:r>
            <a:r>
              <a:rPr lang="fr-CH" sz="1400" dirty="0" smtClean="0"/>
              <a:t>hopper line</a:t>
            </a:r>
            <a:endParaRPr lang="en-GB" sz="1400" dirty="0"/>
          </a:p>
        </p:txBody>
      </p:sp>
      <p:sp>
        <p:nvSpPr>
          <p:cNvPr id="11" name="Line Callout 1 10"/>
          <p:cNvSpPr/>
          <p:nvPr/>
        </p:nvSpPr>
        <p:spPr>
          <a:xfrm>
            <a:off x="418937" y="3631603"/>
            <a:ext cx="1042559" cy="467956"/>
          </a:xfrm>
          <a:prstGeom prst="borderCallout1">
            <a:avLst>
              <a:gd name="adj1" fmla="val 50054"/>
              <a:gd name="adj2" fmla="val 101812"/>
              <a:gd name="adj3" fmla="val 32501"/>
              <a:gd name="adj4" fmla="val 25482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/>
              <a:t>Diagnostics line</a:t>
            </a:r>
            <a:endParaRPr lang="en-GB" sz="1400" dirty="0"/>
          </a:p>
        </p:txBody>
      </p:sp>
      <p:sp>
        <p:nvSpPr>
          <p:cNvPr id="12" name="Line Callout 1 11"/>
          <p:cNvSpPr/>
          <p:nvPr/>
        </p:nvSpPr>
        <p:spPr>
          <a:xfrm>
            <a:off x="418937" y="4241203"/>
            <a:ext cx="1049185" cy="544156"/>
          </a:xfrm>
          <a:prstGeom prst="borderCallout1">
            <a:avLst>
              <a:gd name="adj1" fmla="val 50054"/>
              <a:gd name="adj2" fmla="val 101812"/>
              <a:gd name="adj3" fmla="val 40359"/>
              <a:gd name="adj4" fmla="val 258903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err="1" smtClean="0"/>
              <a:t>spectrometer</a:t>
            </a:r>
            <a:endParaRPr lang="en-GB" sz="1400" dirty="0"/>
          </a:p>
        </p:txBody>
      </p:sp>
      <p:sp>
        <p:nvSpPr>
          <p:cNvPr id="13" name="Line Callout 1 12"/>
          <p:cNvSpPr/>
          <p:nvPr/>
        </p:nvSpPr>
        <p:spPr>
          <a:xfrm>
            <a:off x="418937" y="5058137"/>
            <a:ext cx="1031626" cy="489223"/>
          </a:xfrm>
          <a:prstGeom prst="borderCallout1">
            <a:avLst>
              <a:gd name="adj1" fmla="val 50054"/>
              <a:gd name="adj2" fmla="val 101812"/>
              <a:gd name="adj3" fmla="val 262538"/>
              <a:gd name="adj4" fmla="val 3458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err="1"/>
              <a:t>b</a:t>
            </a:r>
            <a:r>
              <a:rPr lang="fr-CH" sz="1400" dirty="0" err="1" smtClean="0"/>
              <a:t>eam</a:t>
            </a:r>
            <a:r>
              <a:rPr lang="fr-CH" sz="1400" dirty="0" smtClean="0"/>
              <a:t> dump</a:t>
            </a:r>
            <a:endParaRPr lang="en-GB"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93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Extensive measurements at 45 </a:t>
            </a:r>
            <a:r>
              <a:rPr lang="en-GB" dirty="0" err="1" smtClean="0"/>
              <a:t>keV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339716" y="2076733"/>
            <a:ext cx="5328284" cy="2139315"/>
            <a:chOff x="0" y="0"/>
            <a:chExt cx="9786936" cy="3476626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0"/>
              <a:ext cx="5872164" cy="3476626"/>
              <a:chOff x="0" y="0"/>
              <a:chExt cx="5872164" cy="3476626"/>
            </a:xfrm>
          </p:grpSpPr>
          <p:pic>
            <p:nvPicPr>
              <p:cNvPr id="11" name="Picture 10" descr="C:\NaPac\85.jpe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"/>
                <a:ext cx="1957388" cy="3476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 descr="C:\NaPac\90.jpe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388" y="0"/>
                <a:ext cx="1957388" cy="3476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2" descr="C:\NaPac\95.jpe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4776" y="0"/>
                <a:ext cx="1957388" cy="34766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8" descr="C:\NaPac\100.jpe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2163" y="1"/>
              <a:ext cx="1957387" cy="347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C:\NaPac\105.jpe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9549" y="0"/>
              <a:ext cx="1957387" cy="347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351" y="4269317"/>
            <a:ext cx="5328285" cy="213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52480" y="1457145"/>
            <a:ext cx="9081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1- take measurements varying solenoidal field and generate </a:t>
            </a:r>
            <a:r>
              <a:rPr lang="en-GB" dirty="0" smtClean="0"/>
              <a:t>beam distributions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1610589" y="4267200"/>
            <a:ext cx="39520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2 – </a:t>
            </a:r>
            <a:r>
              <a:rPr lang="en-GB" dirty="0" smtClean="0">
                <a:solidFill>
                  <a:schemeClr val="tx2"/>
                </a:solidFill>
              </a:rPr>
              <a:t>back-track </a:t>
            </a:r>
            <a:r>
              <a:rPr lang="en-GB" dirty="0">
                <a:solidFill>
                  <a:schemeClr val="tx2"/>
                </a:solidFill>
              </a:rPr>
              <a:t>to source </a:t>
            </a:r>
            <a:r>
              <a:rPr lang="en-GB" dirty="0" smtClean="0">
                <a:solidFill>
                  <a:schemeClr val="tx2"/>
                </a:solidFill>
              </a:rPr>
              <a:t>output</a:t>
            </a:r>
            <a:endParaRPr lang="en-GB" dirty="0">
              <a:solidFill>
                <a:schemeClr val="tx2"/>
              </a:solidFill>
            </a:endParaRPr>
          </a:p>
          <a:p>
            <a:endParaRPr lang="en-GB" sz="1200" dirty="0">
              <a:solidFill>
                <a:schemeClr val="tx2"/>
              </a:solidFill>
            </a:endParaRPr>
          </a:p>
          <a:p>
            <a:endParaRPr lang="en-GB" sz="1200" dirty="0">
              <a:solidFill>
                <a:schemeClr val="tx2"/>
              </a:solidFill>
            </a:endParaRPr>
          </a:p>
          <a:p>
            <a:r>
              <a:rPr lang="en-GB" dirty="0">
                <a:solidFill>
                  <a:schemeClr val="tx2"/>
                </a:solidFill>
              </a:rPr>
              <a:t>3 - Result : we have an empirical input  beam distribution that very well represents the dynamics  in the LEBT and the rest of the </a:t>
            </a:r>
            <a:r>
              <a:rPr lang="en-GB" dirty="0" smtClean="0">
                <a:solidFill>
                  <a:schemeClr val="tx2"/>
                </a:solidFill>
              </a:rPr>
              <a:t>accelerator.</a:t>
            </a:r>
            <a:endParaRPr lang="en-GB" dirty="0">
              <a:solidFill>
                <a:schemeClr val="tx2"/>
              </a:solidFill>
            </a:endParaRPr>
          </a:p>
          <a:p>
            <a:r>
              <a:rPr lang="en-GB" sz="1200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38" y="1909896"/>
            <a:ext cx="3911792" cy="234224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10588" y="1969533"/>
            <a:ext cx="980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source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95678" y="3938985"/>
            <a:ext cx="1763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bg1"/>
                </a:solidFill>
              </a:rPr>
              <a:t>Emittance</a:t>
            </a:r>
            <a:r>
              <a:rPr lang="en-GB" sz="1400" dirty="0">
                <a:solidFill>
                  <a:schemeClr val="bg1"/>
                </a:solidFill>
              </a:rPr>
              <a:t> metre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10588" y="3629719"/>
            <a:ext cx="1763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Solenoid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98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Pre-injector </a:t>
            </a:r>
            <a:endParaRPr lang="en-GB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>
            <a:lum bright="18000" contrast="12000"/>
          </a:blip>
          <a:srcRect/>
          <a:stretch>
            <a:fillRect/>
          </a:stretch>
        </p:blipFill>
        <p:spPr bwMode="auto">
          <a:xfrm>
            <a:off x="1097280" y="1443940"/>
            <a:ext cx="3875773" cy="361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893" y="1443940"/>
            <a:ext cx="4823184" cy="361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97280" y="5463122"/>
            <a:ext cx="3875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 MeV/ 352 MHz/ 3 m long RFQ</a:t>
            </a:r>
          </a:p>
          <a:p>
            <a:r>
              <a:rPr lang="en-GB" dirty="0" smtClean="0"/>
              <a:t>Commissioned with beam 2013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652893" y="5226099"/>
            <a:ext cx="4823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Fast chopper, functionality validated 2013 </a:t>
            </a:r>
          </a:p>
          <a:p>
            <a:r>
              <a:rPr lang="en-GB" dirty="0" err="1" smtClean="0"/>
              <a:t>Risetime</a:t>
            </a:r>
            <a:r>
              <a:rPr lang="en-GB" dirty="0" smtClean="0"/>
              <a:t>&lt;10nsec/ extinguish factor 100%  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95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249654"/>
          </a:xfrm>
        </p:spPr>
        <p:txBody>
          <a:bodyPr>
            <a:normAutofit/>
          </a:bodyPr>
          <a:lstStyle/>
          <a:p>
            <a:r>
              <a:rPr lang="en-US" dirty="0" smtClean="0"/>
              <a:t>CHOPPING at 3 MeV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600" dirty="0" smtClean="0"/>
              <a:t>removing </a:t>
            </a:r>
            <a:r>
              <a:rPr lang="en-US" sz="1600" dirty="0" err="1"/>
              <a:t>microbunches</a:t>
            </a:r>
            <a:r>
              <a:rPr lang="en-US" sz="1600" dirty="0"/>
              <a:t> (150/352) to adapt the 352MHz </a:t>
            </a:r>
            <a:r>
              <a:rPr lang="en-US" sz="1600" dirty="0" err="1"/>
              <a:t>linac</a:t>
            </a:r>
            <a:r>
              <a:rPr lang="en-US" sz="1600" dirty="0"/>
              <a:t> bunches  to the 1 MHz booster frequency</a:t>
            </a:r>
          </a:p>
        </p:txBody>
      </p:sp>
      <p:grpSp>
        <p:nvGrpSpPr>
          <p:cNvPr id="13315" name="Group 17"/>
          <p:cNvGrpSpPr>
            <a:grpSpLocks/>
          </p:cNvGrpSpPr>
          <p:nvPr/>
        </p:nvGrpSpPr>
        <p:grpSpPr bwMode="auto">
          <a:xfrm>
            <a:off x="3368337" y="2404916"/>
            <a:ext cx="4947888" cy="3724996"/>
            <a:chOff x="1370013" y="1827213"/>
            <a:chExt cx="5913009" cy="4114800"/>
          </a:xfrm>
        </p:grpSpPr>
        <p:pic>
          <p:nvPicPr>
            <p:cNvPr id="13322" name="Picture 4" descr="Chopper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2599" y="1827213"/>
              <a:ext cx="5350423" cy="41148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3" name="AutoShape 6"/>
            <p:cNvSpPr>
              <a:spLocks/>
            </p:cNvSpPr>
            <p:nvPr/>
          </p:nvSpPr>
          <p:spPr bwMode="auto">
            <a:xfrm rot="-6362125">
              <a:off x="2061361" y="2296932"/>
              <a:ext cx="516030" cy="1898726"/>
            </a:xfrm>
            <a:prstGeom prst="rightBrace">
              <a:avLst>
                <a:gd name="adj1" fmla="val 2812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4" name="Text Box 7"/>
            <p:cNvSpPr txBox="1">
              <a:spLocks noChangeArrowheads="1"/>
            </p:cNvSpPr>
            <p:nvPr/>
          </p:nvSpPr>
          <p:spPr bwMode="auto">
            <a:xfrm>
              <a:off x="1980781" y="2099326"/>
              <a:ext cx="1406464" cy="584775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dirty="0">
                  <a:solidFill>
                    <a:schemeClr val="bg1"/>
                  </a:solidFill>
                </a:rPr>
                <a:t>Match from the RFQ</a:t>
              </a:r>
            </a:p>
          </p:txBody>
        </p:sp>
        <p:sp>
          <p:nvSpPr>
            <p:cNvPr id="13325" name="AutoShape 8"/>
            <p:cNvSpPr>
              <a:spLocks/>
            </p:cNvSpPr>
            <p:nvPr/>
          </p:nvSpPr>
          <p:spPr bwMode="auto">
            <a:xfrm rot="-6362125">
              <a:off x="6069783" y="1458383"/>
              <a:ext cx="516030" cy="1898726"/>
            </a:xfrm>
            <a:prstGeom prst="rightBrace">
              <a:avLst>
                <a:gd name="adj1" fmla="val 2812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6" name="AutoShape 9"/>
            <p:cNvSpPr>
              <a:spLocks/>
            </p:cNvSpPr>
            <p:nvPr/>
          </p:nvSpPr>
          <p:spPr bwMode="auto">
            <a:xfrm rot="-6362125">
              <a:off x="4094874" y="1861988"/>
              <a:ext cx="516030" cy="2180019"/>
            </a:xfrm>
            <a:prstGeom prst="rightBrace">
              <a:avLst>
                <a:gd name="adj1" fmla="val 3229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7" name="Text Box 10"/>
            <p:cNvSpPr txBox="1">
              <a:spLocks noChangeArrowheads="1"/>
            </p:cNvSpPr>
            <p:nvPr/>
          </p:nvSpPr>
          <p:spPr bwMode="auto">
            <a:xfrm>
              <a:off x="5299475" y="1862259"/>
              <a:ext cx="1406464" cy="646331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</a:rPr>
                <a:t>Match to the DTL</a:t>
              </a:r>
            </a:p>
          </p:txBody>
        </p:sp>
        <p:sp>
          <p:nvSpPr>
            <p:cNvPr id="13328" name="Text Box 11"/>
            <p:cNvSpPr txBox="1">
              <a:spLocks noChangeArrowheads="1"/>
            </p:cNvSpPr>
            <p:nvPr/>
          </p:nvSpPr>
          <p:spPr bwMode="auto">
            <a:xfrm>
              <a:off x="3479709" y="2278739"/>
              <a:ext cx="1406464" cy="36933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</a:rPr>
                <a:t>Chop </a:t>
              </a:r>
            </a:p>
          </p:txBody>
        </p:sp>
      </p:grpSp>
      <p:sp>
        <p:nvSpPr>
          <p:cNvPr id="13317" name="Line 24"/>
          <p:cNvSpPr>
            <a:spLocks noChangeShapeType="1"/>
          </p:cNvSpPr>
          <p:nvPr/>
        </p:nvSpPr>
        <p:spPr bwMode="auto">
          <a:xfrm flipH="1" flipV="1">
            <a:off x="6387663" y="3811732"/>
            <a:ext cx="1124898" cy="106902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3318" name="Picture 23" descr="image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094" y="3318247"/>
            <a:ext cx="2438400" cy="15144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22" descr="image00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472654" y="1404081"/>
            <a:ext cx="2438400" cy="17662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4" y="2007312"/>
            <a:ext cx="3576619" cy="233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76"/>
          <a:stretch/>
        </p:blipFill>
        <p:spPr bwMode="auto">
          <a:xfrm>
            <a:off x="7884894" y="4883072"/>
            <a:ext cx="4038600" cy="188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831117" y="1645872"/>
            <a:ext cx="2827529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2014 measurements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4630" y="4648056"/>
            <a:ext cx="420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Beam current downstream the dump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82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41918"/>
          </a:xfrm>
        </p:spPr>
        <p:txBody>
          <a:bodyPr>
            <a:normAutofit/>
          </a:bodyPr>
          <a:lstStyle/>
          <a:p>
            <a:r>
              <a:rPr lang="en-GB" dirty="0" smtClean="0"/>
              <a:t>Pre-injector :  diagnostics validation</a:t>
            </a:r>
            <a:endParaRPr lang="en-GB" u="sn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/>
          </p:nvPr>
        </p:nvGraphicFramePr>
        <p:xfrm>
          <a:off x="116775" y="1735385"/>
          <a:ext cx="8229600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Slit-and-grid</a:t>
                      </a:r>
                      <a:r>
                        <a:rPr lang="en-GB" baseline="0" dirty="0" smtClean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From</a:t>
                      </a:r>
                      <a:r>
                        <a:rPr lang="en-GB" baseline="0" dirty="0" smtClean="0"/>
                        <a:t> profile </a:t>
                      </a:r>
                      <a:r>
                        <a:rPr lang="en-GB" baseline="0" dirty="0" err="1" smtClean="0"/>
                        <a:t>meas</a:t>
                      </a:r>
                      <a:r>
                        <a:rPr lang="en-GB" baseline="0" dirty="0" smtClean="0"/>
                        <a:t> 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Laser + diamond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53560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"/>
          <a:stretch/>
        </p:blipFill>
        <p:spPr bwMode="auto">
          <a:xfrm>
            <a:off x="269176" y="2116386"/>
            <a:ext cx="2282317" cy="438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9" r="8515"/>
          <a:stretch/>
        </p:blipFill>
        <p:spPr bwMode="auto">
          <a:xfrm>
            <a:off x="5667500" y="2100064"/>
            <a:ext cx="2613258" cy="451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375" y="2192585"/>
            <a:ext cx="2967674" cy="216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8" b="47606"/>
          <a:stretch/>
        </p:blipFill>
        <p:spPr>
          <a:xfrm>
            <a:off x="2859975" y="4368802"/>
            <a:ext cx="2286000" cy="21297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758" y="4390704"/>
            <a:ext cx="3564654" cy="2226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09657" y="1735385"/>
            <a:ext cx="26857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rms</a:t>
            </a:r>
            <a:r>
              <a:rPr lang="en-GB" dirty="0"/>
              <a:t> normalised Transverse emittance </a:t>
            </a:r>
            <a:r>
              <a:rPr lang="en-GB" dirty="0" smtClean="0"/>
              <a:t>at </a:t>
            </a:r>
            <a:r>
              <a:rPr lang="en-GB" dirty="0"/>
              <a:t>3 MeV </a:t>
            </a:r>
            <a:r>
              <a:rPr lang="en-GB" dirty="0" smtClean="0"/>
              <a:t>measured by 3 independent systems is  </a:t>
            </a:r>
            <a:r>
              <a:rPr lang="en-GB" u="sng" dirty="0"/>
              <a:t>0.3 pi mm </a:t>
            </a:r>
            <a:r>
              <a:rPr lang="en-GB" u="sng" dirty="0" err="1"/>
              <a:t>mrad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75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35" y="286604"/>
            <a:ext cx="11567711" cy="1021336"/>
          </a:xfrm>
        </p:spPr>
        <p:txBody>
          <a:bodyPr>
            <a:noAutofit/>
          </a:bodyPr>
          <a:lstStyle/>
          <a:p>
            <a:r>
              <a:rPr lang="en-GB" sz="2800" dirty="0"/>
              <a:t>Drift Tube </a:t>
            </a:r>
            <a:r>
              <a:rPr lang="en-GB" sz="2800" dirty="0" err="1"/>
              <a:t>Linac</a:t>
            </a:r>
            <a:r>
              <a:rPr lang="en-GB" sz="2800" dirty="0"/>
              <a:t> </a:t>
            </a:r>
            <a:r>
              <a:rPr lang="en-GB" sz="2800" dirty="0" smtClean="0"/>
              <a:t>: 3-50 MeV </a:t>
            </a:r>
            <a:br>
              <a:rPr lang="en-GB" sz="2800" dirty="0" smtClean="0"/>
            </a:br>
            <a:r>
              <a:rPr lang="en-GB" sz="2800" dirty="0" smtClean="0"/>
              <a:t>(commissioned in 2 stages Aug 14 and Nov 15)</a:t>
            </a:r>
            <a:endParaRPr lang="en-GB" sz="2800" dirty="0">
              <a:latin typeface="+mn-lt"/>
            </a:endParaRPr>
          </a:p>
        </p:txBody>
      </p:sp>
      <p:pic>
        <p:nvPicPr>
          <p:cNvPr id="4" name="Picture 3" descr="_NSR1214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225" y="1559244"/>
            <a:ext cx="3988975" cy="2528236"/>
          </a:xfrm>
          <a:prstGeom prst="rect">
            <a:avLst/>
          </a:prstGeom>
        </p:spPr>
      </p:pic>
      <p:pic>
        <p:nvPicPr>
          <p:cNvPr id="5" name="Picture 4" descr="IMG_085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07" y="4126522"/>
            <a:ext cx="4025793" cy="2649415"/>
          </a:xfrm>
          <a:prstGeom prst="rect">
            <a:avLst/>
          </a:prstGeom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551361" y="1791330"/>
            <a:ext cx="7170585" cy="314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ts val="3000"/>
              </a:lnSpc>
              <a:spcBef>
                <a:spcPts val="400"/>
              </a:spcBef>
              <a:buClr>
                <a:srgbClr val="013469"/>
              </a:buClr>
              <a:buSzPct val="95000"/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</a:rPr>
              <a:t>Designed for ≥30 years of reliable operation with up to 10% duty cycle</a:t>
            </a:r>
          </a:p>
          <a:p>
            <a:pPr marL="342900" indent="-342900">
              <a:lnSpc>
                <a:spcPts val="3000"/>
              </a:lnSpc>
              <a:spcBef>
                <a:spcPts val="400"/>
              </a:spcBef>
              <a:buClr>
                <a:srgbClr val="013469"/>
              </a:buClr>
              <a:buSzPct val="95000"/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</a:rPr>
              <a:t>Rigid self supporting steel tanks assembled from &lt;2m long segments</a:t>
            </a:r>
          </a:p>
          <a:p>
            <a:pPr marL="342900" indent="-342900">
              <a:lnSpc>
                <a:spcPts val="3000"/>
              </a:lnSpc>
              <a:spcBef>
                <a:spcPts val="400"/>
              </a:spcBef>
              <a:buClr>
                <a:srgbClr val="013469"/>
              </a:buClr>
              <a:buSzPct val="95000"/>
              <a:buFont typeface="Wingdings" panose="05000000000000000000" pitchFamily="2" charset="2"/>
              <a:buChar char="Ø"/>
            </a:pPr>
            <a:r>
              <a:rPr lang="en-US" sz="1400" dirty="0" smtClean="0"/>
              <a:t>Tank Design almost without welds, heat treated after rough machining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ts val="3000"/>
              </a:lnSpc>
              <a:spcBef>
                <a:spcPts val="400"/>
              </a:spcBef>
              <a:buClr>
                <a:srgbClr val="013469"/>
              </a:buClr>
              <a:buSzPct val="95000"/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</a:rPr>
              <a:t>PMQs in vacuum for streamlined drift tube assembly</a:t>
            </a:r>
          </a:p>
          <a:p>
            <a:pPr marL="342900" indent="-342900">
              <a:lnSpc>
                <a:spcPts val="3000"/>
              </a:lnSpc>
              <a:spcBef>
                <a:spcPts val="400"/>
              </a:spcBef>
              <a:buClr>
                <a:srgbClr val="013469"/>
              </a:buClr>
              <a:buSzPct val="95000"/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</a:rPr>
              <a:t>Adjust &amp; Assemble: Tightly </a:t>
            </a:r>
            <a:r>
              <a:rPr lang="en-US" sz="1400" dirty="0" err="1" smtClean="0">
                <a:solidFill>
                  <a:schemeClr val="tx1"/>
                </a:solidFill>
              </a:rPr>
              <a:t>toleranced</a:t>
            </a:r>
            <a:r>
              <a:rPr lang="en-US" sz="1400" dirty="0" smtClean="0">
                <a:solidFill>
                  <a:schemeClr val="tx1"/>
                </a:solidFill>
              </a:rPr>
              <a:t> Al girders w/o adjustment mechanism</a:t>
            </a:r>
          </a:p>
          <a:p>
            <a:pPr marL="342900" indent="-342900">
              <a:lnSpc>
                <a:spcPts val="3000"/>
              </a:lnSpc>
              <a:spcBef>
                <a:spcPts val="400"/>
              </a:spcBef>
              <a:buClr>
                <a:srgbClr val="013469"/>
              </a:buClr>
              <a:buSzPct val="95000"/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</a:rPr>
              <a:t>Spring loaded metal gaskets for vacuum sealing and RF contacts</a:t>
            </a:r>
          </a:p>
          <a:p>
            <a:pPr marL="342900" indent="-342900">
              <a:lnSpc>
                <a:spcPts val="3000"/>
              </a:lnSpc>
              <a:spcBef>
                <a:spcPts val="400"/>
              </a:spcBef>
              <a:buClr>
                <a:srgbClr val="013469"/>
              </a:buClr>
              <a:buSzPct val="95000"/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</a:rPr>
              <a:t>Easy to use patented mounting mechanism</a:t>
            </a:r>
          </a:p>
          <a:p>
            <a:pPr marL="342900" indent="-342900">
              <a:lnSpc>
                <a:spcPts val="3000"/>
              </a:lnSpc>
              <a:spcBef>
                <a:spcPts val="400"/>
              </a:spcBef>
              <a:buClr>
                <a:srgbClr val="013469"/>
              </a:buClr>
              <a:buSzPct val="95000"/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</a:rPr>
              <a:t>Additional C-seal and temperature probe channel employed for leak testing</a:t>
            </a:r>
          </a:p>
          <a:p>
            <a:pPr marL="342900" indent="-342900">
              <a:lnSpc>
                <a:spcPts val="3000"/>
              </a:lnSpc>
              <a:spcBef>
                <a:spcPts val="400"/>
              </a:spcBef>
              <a:buClr>
                <a:srgbClr val="013469"/>
              </a:buClr>
              <a:buSzPct val="95000"/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</a:rPr>
              <a:t>Increased gap spacing in first cells of T1 to reduce breakdown in PMQ fields</a:t>
            </a:r>
          </a:p>
          <a:p>
            <a:pPr marL="342900" indent="-342900">
              <a:lnSpc>
                <a:spcPts val="3000"/>
              </a:lnSpc>
              <a:spcBef>
                <a:spcPts val="400"/>
              </a:spcBef>
              <a:buClr>
                <a:srgbClr val="013469"/>
              </a:buClr>
              <a:buSzPct val="95000"/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</a:rPr>
              <a:t>Cooled RF-port &amp; vacuum grid in </a:t>
            </a:r>
            <a:r>
              <a:rPr lang="en-US" sz="1400" dirty="0">
                <a:solidFill>
                  <a:schemeClr val="tx1"/>
                </a:solidFill>
              </a:rPr>
              <a:t>AISI 304L tank </a:t>
            </a:r>
            <a:r>
              <a:rPr lang="en-US" sz="1400" dirty="0" smtClean="0">
                <a:solidFill>
                  <a:schemeClr val="tx1"/>
                </a:solidFill>
              </a:rPr>
              <a:t>for </a:t>
            </a:r>
            <a:r>
              <a:rPr lang="en-US" sz="1400" dirty="0">
                <a:solidFill>
                  <a:schemeClr val="tx1"/>
                </a:solidFill>
              </a:rPr>
              <a:t>10% </a:t>
            </a:r>
            <a:r>
              <a:rPr lang="en-US" sz="1400" dirty="0" smtClean="0">
                <a:solidFill>
                  <a:schemeClr val="tx1"/>
                </a:solidFill>
              </a:rPr>
              <a:t>duty-cycle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workshop - 08 June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68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413</TotalTime>
  <Words>1700</Words>
  <Application>Microsoft Office PowerPoint</Application>
  <PresentationFormat>Custom</PresentationFormat>
  <Paragraphs>322</Paragraphs>
  <Slides>24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Ion</vt:lpstr>
      <vt:lpstr>Linac4 beam commissioning</vt:lpstr>
      <vt:lpstr>PowerPoint Presentation</vt:lpstr>
      <vt:lpstr>PowerPoint Presentation</vt:lpstr>
      <vt:lpstr>Pre-injector –source to 3 MeV (Oct 13)  </vt:lpstr>
      <vt:lpstr>Extensive measurements at 45 keV</vt:lpstr>
      <vt:lpstr>Pre-injector </vt:lpstr>
      <vt:lpstr>CHOPPING at 3 MeV  removing microbunches (150/352) to adapt the 352MHz linac bunches  to the 1 MHz booster frequency</vt:lpstr>
      <vt:lpstr>Pre-injector :  diagnostics validation</vt:lpstr>
      <vt:lpstr>Drift Tube Linac : 3-50 MeV  (commissioned in 2 stages Aug 14 and Nov 15)</vt:lpstr>
      <vt:lpstr>Drift tube LINAC – beam measurements</vt:lpstr>
      <vt:lpstr>Cell Coupled Drift Tube LINAC  : 50-100MeV (commissioned June 2016)</vt:lpstr>
      <vt:lpstr>CCDTL beam measurements</vt:lpstr>
      <vt:lpstr>Pi-mode structure : 100-160 MeV (commissioned Oct 2016)</vt:lpstr>
      <vt:lpstr>November 2016: made it to the final energy! </vt:lpstr>
      <vt:lpstr>Half Sector Test  (Nov 2016-March 2017)</vt:lpstr>
      <vt:lpstr>Half Sector Test  (Nov 2016-March 2017)</vt:lpstr>
      <vt:lpstr>What are the next steps? </vt:lpstr>
      <vt:lpstr>Reliability run (June2017-March 2018)</vt:lpstr>
      <vt:lpstr>Connection to the PSB</vt:lpstr>
      <vt:lpstr>Source developments</vt:lpstr>
      <vt:lpstr>Final remarks </vt:lpstr>
      <vt:lpstr>PowerPoint Presentation</vt:lpstr>
      <vt:lpstr>Quadrupoles : mostly PMQs (127/158) </vt:lpstr>
      <vt:lpstr>Accelerating Gaps (262) voltage and phase 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Giulia Bellodi</dc:creator>
  <cp:lastModifiedBy>Caroline Prabert</cp:lastModifiedBy>
  <cp:revision>136</cp:revision>
  <dcterms:created xsi:type="dcterms:W3CDTF">2017-06-02T07:41:15Z</dcterms:created>
  <dcterms:modified xsi:type="dcterms:W3CDTF">2017-06-07T16:26:42Z</dcterms:modified>
</cp:coreProperties>
</file>