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352" r:id="rId2"/>
    <p:sldId id="272" r:id="rId3"/>
    <p:sldId id="413" r:id="rId4"/>
    <p:sldId id="411" r:id="rId5"/>
    <p:sldId id="419" r:id="rId6"/>
    <p:sldId id="414" r:id="rId7"/>
    <p:sldId id="415" r:id="rId8"/>
    <p:sldId id="416" r:id="rId9"/>
    <p:sldId id="361" r:id="rId10"/>
    <p:sldId id="378" r:id="rId11"/>
    <p:sldId id="377" r:id="rId12"/>
    <p:sldId id="380" r:id="rId13"/>
    <p:sldId id="382" r:id="rId14"/>
    <p:sldId id="400" r:id="rId15"/>
    <p:sldId id="399" r:id="rId16"/>
    <p:sldId id="387" r:id="rId17"/>
    <p:sldId id="389" r:id="rId18"/>
    <p:sldId id="420" r:id="rId19"/>
    <p:sldId id="421" r:id="rId20"/>
    <p:sldId id="422" r:id="rId21"/>
    <p:sldId id="423" r:id="rId22"/>
    <p:sldId id="401" r:id="rId23"/>
    <p:sldId id="390" r:id="rId24"/>
    <p:sldId id="391" r:id="rId25"/>
    <p:sldId id="394" r:id="rId26"/>
    <p:sldId id="402" r:id="rId27"/>
    <p:sldId id="417" r:id="rId28"/>
    <p:sldId id="424" r:id="rId29"/>
    <p:sldId id="418" r:id="rId30"/>
    <p:sldId id="375" r:id="rId31"/>
    <p:sldId id="354" r:id="rId3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Arial" charset="0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Arial" charset="0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Arial" charset="0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Arial" charset="0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5312"/>
    <a:srgbClr val="0432FF"/>
    <a:srgbClr val="FF40FF"/>
    <a:srgbClr val="3399FF"/>
    <a:srgbClr val="008000"/>
    <a:srgbClr val="000000"/>
    <a:srgbClr val="0099FF"/>
    <a:srgbClr val="FF9999"/>
    <a:srgbClr val="CCEC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32" autoAdjust="0"/>
    <p:restoredTop sz="86302"/>
  </p:normalViewPr>
  <p:slideViewPr>
    <p:cSldViewPr showGuides="1">
      <p:cViewPr>
        <p:scale>
          <a:sx n="140" d="100"/>
          <a:sy n="140" d="100"/>
        </p:scale>
        <p:origin x="90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v-SE" smtClean="0"/>
              <a:t>2017-08-06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SHLipp-7, IPNO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64875-BA11-2545-93DC-F4C1589D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052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sv-SE" altLang="en-US" smtClean="0"/>
              <a:t>2017-08-06</a:t>
            </a:r>
            <a:endParaRPr lang="en-US" alt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 smtClean="0"/>
              <a:t>SHLipp-7, IPNO</a:t>
            </a:r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300">
                <a:cs typeface="Arial" charset="0"/>
              </a:defRPr>
            </a:lvl1pPr>
          </a:lstStyle>
          <a:p>
            <a:pPr>
              <a:defRPr/>
            </a:pPr>
            <a:fld id="{C22C25A0-0070-400C-A3B0-33A3C23D6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35010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5F492D-E24B-4403-9C6E-D5C066A77C97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2017-08-06</a:t>
            </a: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9EB6A5-AFD0-4E83-9007-9521303C7E5C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2017-08-06</a:t>
            </a: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2017-08-06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2C25A0-0070-400C-A3B0-33A3C23D63F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303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C25A0-0070-400C-A3B0-33A3C23D63F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2017-08-06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056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86D8C-EC12-47DD-B8AC-BB45C09078ED}" type="slidenum">
              <a:rPr lang="de-DE" smtClean="0"/>
              <a:t>7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2017-08-06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24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2017-08-06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2C25A0-0070-400C-A3B0-33A3C23D63F0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12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cs typeface="+mn-cs"/>
            </a:endParaRPr>
          </a:p>
        </p:txBody>
      </p:sp>
      <p:pic>
        <p:nvPicPr>
          <p:cNvPr id="6" name="Picture 14" descr="logo-XFEL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9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altLang="en-US" noProof="0" smtClean="0"/>
              <a:t>Subtitle format (max. 4 lines)</a:t>
            </a:r>
          </a:p>
          <a:p>
            <a:pPr lvl="0"/>
            <a:r>
              <a:rPr lang="en-GB" altLang="en-US" noProof="0" smtClean="0"/>
              <a:t>(conference, location, name of the speaker, date)</a:t>
            </a:r>
          </a:p>
          <a:p>
            <a:pPr lvl="0"/>
            <a:r>
              <a:rPr lang="en-GB" altLang="en-US" noProof="0" smtClean="0"/>
              <a:t>You are in the slide master view: Don’t edit here!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altLang="en-US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2133984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2F11B-3C85-430E-847F-B36505D03E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xfrm>
            <a:off x="7086599" y="6508750"/>
            <a:ext cx="1547813" cy="2667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en-US" smtClean="0"/>
              <a:t>2017-06-09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684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887EC-6444-4996-9BDA-A5EB5F73F7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en-US" smtClean="0"/>
              <a:t>2017-06-09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294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4360863" cy="4900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347788"/>
            <a:ext cx="4360862" cy="4900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64903-51B0-46B5-98D6-DAFDFE990E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en-US" smtClean="0"/>
              <a:t>2017-06-09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451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4C574-8C93-4B89-A960-84F2571CF0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en-US" smtClean="0"/>
              <a:t>2017-06-09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983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142ED-1A3F-4681-97F2-029B7FFDFC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en-US" smtClean="0"/>
              <a:t>2017-06-09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313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ulator_final_nurh#50DE97_rech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fld id="{1E33FBC5-E281-4434-B890-411E2FB6CF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64357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GB" altLang="en-US" sz="2400" smtClean="0">
              <a:cs typeface="+mn-cs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smtClean="0">
                <a:cs typeface="+mn-cs"/>
              </a:rPr>
              <a:t>Status and plans for the 3.9 GHz section of XFEL </a:t>
            </a:r>
            <a:endParaRPr lang="en-GB" altLang="en-US" smtClean="0">
              <a:cs typeface="+mn-cs"/>
            </a:endParaRPr>
          </a:p>
        </p:txBody>
      </p:sp>
      <p:pic>
        <p:nvPicPr>
          <p:cNvPr id="1032" name="Picture 8" descr="logo-XFEL_rgb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Slide title: Don’t edit here!</a:t>
            </a:r>
          </a:p>
        </p:txBody>
      </p:sp>
      <p:sp>
        <p:nvSpPr>
          <p:cNvPr id="1034" name="Rectangle 10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8874125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text format – don’t edit!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8" y="647700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9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4800" y="6508750"/>
            <a:ext cx="70961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800">
                <a:cs typeface="Arial" charset="0"/>
              </a:defRPr>
            </a:lvl1pPr>
          </a:lstStyle>
          <a:p>
            <a:pPr>
              <a:defRPr/>
            </a:pPr>
            <a:r>
              <a:rPr lang="sv-SE" altLang="en-US" smtClean="0"/>
              <a:t>2017-06-09</a:t>
            </a:r>
            <a:endParaRPr lang="en-US" altLang="en-US" dirty="0"/>
          </a:p>
        </p:txBody>
      </p:sp>
      <p:pic>
        <p:nvPicPr>
          <p:cNvPr id="13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982" y="6493668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80" r:id="rId5"/>
    <p:sldLayoutId id="2147483681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jpeg"/><Relationship Id="rId1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8" Type="http://schemas.openxmlformats.org/officeDocument/2006/relationships/image" Target="../media/image33.jpeg"/><Relationship Id="rId9" Type="http://schemas.openxmlformats.org/officeDocument/2006/relationships/image" Target="../media/image34.jpeg"/><Relationship Id="rId10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Relationship Id="rId3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erini\Documents\Area Progetti\XFEL\3H\Photo\2015_07 String Assembly\dirk\20151103-MKX_76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8575" y="1066800"/>
            <a:ext cx="9172575" cy="4381501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9800" y="2743200"/>
            <a:ext cx="7251700" cy="1434746"/>
          </a:xfrm>
          <a:effectLst>
            <a:outerShdw blurRad="12700" dist="25400" dir="2400000" algn="tl" rotWithShape="0">
              <a:schemeClr val="bg1">
                <a:alpha val="63000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3.9GHz Module Commissioning for XFEL</a:t>
            </a:r>
            <a:endParaRPr lang="en-US" altLang="en-US" sz="3700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378450"/>
            <a:ext cx="8762999" cy="869949"/>
          </a:xfrm>
        </p:spPr>
        <p:txBody>
          <a:bodyPr/>
          <a:lstStyle/>
          <a:p>
            <a:pPr eaLnBrk="1" hangingPunct="1"/>
            <a:r>
              <a:rPr lang="it-IT" altLang="en-US" sz="2800" dirty="0" smtClean="0"/>
              <a:t>Cecilia Maiano</a:t>
            </a:r>
            <a:br>
              <a:rPr lang="it-IT" altLang="en-US" sz="2800" dirty="0" smtClean="0"/>
            </a:br>
            <a:r>
              <a:rPr lang="it-IT" altLang="en-US" sz="2800" dirty="0" err="1" smtClean="0"/>
              <a:t>SLHiPP</a:t>
            </a:r>
            <a:r>
              <a:rPr lang="it-IT" altLang="en-US" sz="2800" dirty="0" smtClean="0"/>
              <a:t> </a:t>
            </a:r>
            <a:r>
              <a:rPr lang="it-IT" altLang="en-US" sz="2800" dirty="0" err="1" smtClean="0"/>
              <a:t>June</a:t>
            </a:r>
            <a:r>
              <a:rPr lang="it-IT" altLang="en-US" sz="2800" dirty="0" smtClean="0"/>
              <a:t> 8-9 2017</a:t>
            </a:r>
          </a:p>
          <a:p>
            <a:pPr eaLnBrk="1" hangingPunct="1"/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106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Major AH1 Assembly Milestones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2017-06-09</a:t>
            </a:r>
            <a:endParaRPr lang="en-US" altLang="en-US" dirty="0"/>
          </a:p>
        </p:txBody>
      </p:sp>
      <p:pic>
        <p:nvPicPr>
          <p:cNvPr id="6" name="Picture 13" descr="S:\user\groups\mdi\dnoelle\public\20150703_39GHzStringRollOut\images\large\20150703-MKX_25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35556"/>
            <a:ext cx="9144000" cy="27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:\user\groups\mdi\dnoelle\public\20150923_39ModuleTunnelInstallation\images\large\20150923-MK3_93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429000"/>
            <a:ext cx="9144000" cy="301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493" y="5816025"/>
            <a:ext cx="3897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D93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23 2015</a:t>
            </a:r>
            <a:endParaRPr lang="de-DE" sz="3200" b="1" dirty="0">
              <a:solidFill>
                <a:srgbClr val="FD93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844225"/>
            <a:ext cx="236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D93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3 2015</a:t>
            </a:r>
            <a:endParaRPr lang="de-DE" sz="3200" b="1" dirty="0">
              <a:solidFill>
                <a:srgbClr val="FD93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4C574-8C93-4B89-A960-84F2571CF07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756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assembly</a:t>
            </a:r>
            <a:r>
              <a:rPr lang="it-IT" dirty="0" smtClean="0"/>
              <a:t> in Halle III (14 weeks)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2017-06-09</a:t>
            </a:r>
            <a:endParaRPr lang="en-US" altLang="en-US"/>
          </a:p>
        </p:txBody>
      </p:sp>
      <p:pic>
        <p:nvPicPr>
          <p:cNvPr id="6" name="Picture 5" descr="S:\user\groups\mdi\dnoelle\public\20150703_39GHzStringRollOut\images\large\20150703-MK3_41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" y="1066800"/>
            <a:ext cx="300037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S:\user\groups\mdi\dnoelle\public\XFEL_3.9GHzModule\images\large\20150715-MK3_4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17" y="2627850"/>
            <a:ext cx="2001825" cy="133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1" descr="\\win.desy.de\group\min\xxl\pierini\public_xxl\Photo\2015_07 DESY String Assembly\Week 30\IMG_08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2587624"/>
            <a:ext cx="2272518" cy="151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6" descr="\\win.desy.de\group\min\xxl\pierini\public_xxl\Photo\2015_07 DESY String Assembly\Week 35\IMG_1928_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823" y="3048000"/>
            <a:ext cx="3000375" cy="158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\\win.desy.de\group\min\xxl\pierini\public_xxl\Photo\2015_07 DESY String Assembly\Week 30\IMG_080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4200" y="4081997"/>
            <a:ext cx="2272516" cy="129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5435" y="3960849"/>
            <a:ext cx="3624265" cy="2481227"/>
          </a:xfrm>
          <a:prstGeom prst="rect">
            <a:avLst/>
          </a:prstGeom>
        </p:spPr>
      </p:pic>
      <p:pic>
        <p:nvPicPr>
          <p:cNvPr id="14" name="Picture 16" descr="S:\user\groups\mdi\dnoelle\public\XFEL_3.9GHzModule\images\large\20150708-MKX_272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6716" y="1066798"/>
            <a:ext cx="2001827" cy="15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S:\user\groups\mdi\dnoelle\public\XFEL_3.9GHzModule\images\large\20150713-MKX_292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8" y="1066799"/>
            <a:ext cx="2281237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3" descr="\\win.desy.de\group\min\xxl\pierini\public_xxl\Photo\2015_07 DESY String Assembly\2015090705500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43" y="1066799"/>
            <a:ext cx="1627113" cy="28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7" descr="\\win.desy.de\group\min\xxl\pierini\public_xxl\Photo\2015_07 DESY String Assembly\Week 35\IMG_2007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874" y="4635502"/>
            <a:ext cx="3014663" cy="180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2" descr="\\win.desy.de\group\min\xxl\pierini\public_xxl\Photo\2015_07 DESY String Assembly\Week 33\IMG_1444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2773" y="5372101"/>
            <a:ext cx="2252662" cy="10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4C574-8C93-4B89-A960-84F2571CF07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508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Final Preparation stages in tunnel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7476" y="4051300"/>
            <a:ext cx="5445124" cy="2197100"/>
          </a:xfrm>
        </p:spPr>
        <p:txBody>
          <a:bodyPr/>
          <a:lstStyle/>
          <a:p>
            <a:r>
              <a:rPr lang="it-IT" dirty="0" smtClean="0"/>
              <a:t>Assembly WG distribution</a:t>
            </a:r>
          </a:p>
          <a:p>
            <a:r>
              <a:rPr lang="it-IT" dirty="0" smtClean="0"/>
              <a:t>Injector String Integration</a:t>
            </a:r>
          </a:p>
          <a:p>
            <a:r>
              <a:rPr lang="it-IT" dirty="0" smtClean="0"/>
              <a:t>Dec 10: </a:t>
            </a:r>
            <a:r>
              <a:rPr lang="it-IT" b="1" dirty="0" smtClean="0"/>
              <a:t>Start cooldown</a:t>
            </a:r>
          </a:p>
          <a:p>
            <a:r>
              <a:rPr lang="it-IT" dirty="0" smtClean="0"/>
              <a:t>Dec 15, </a:t>
            </a:r>
            <a:r>
              <a:rPr lang="it-IT" dirty="0" err="1" smtClean="0"/>
              <a:t>Cryo</a:t>
            </a:r>
            <a:r>
              <a:rPr lang="it-IT" dirty="0" smtClean="0"/>
              <a:t> OK- </a:t>
            </a:r>
            <a:r>
              <a:rPr lang="it-IT" dirty="0" err="1" smtClean="0"/>
              <a:t>cavity</a:t>
            </a:r>
            <a:r>
              <a:rPr lang="it-IT" dirty="0" smtClean="0"/>
              <a:t> pre-tuning </a:t>
            </a:r>
          </a:p>
          <a:p>
            <a:r>
              <a:rPr lang="it-IT" dirty="0" smtClean="0"/>
              <a:t>Dec 16, calibration: </a:t>
            </a:r>
            <a:r>
              <a:rPr lang="it-IT" b="1" dirty="0" smtClean="0"/>
              <a:t>AH1 Ready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2017-06-09</a:t>
            </a:r>
            <a:endParaRPr lang="en-US" altLang="en-US" dirty="0"/>
          </a:p>
        </p:txBody>
      </p:sp>
      <p:pic>
        <p:nvPicPr>
          <p:cNvPr id="1026" name="Picture 2" descr="C:\Users\pierini\Documents\Area Progetti\XFEL\3H\Photo\2015_07 String Assembly\dirk\20151103-MKX_7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066800"/>
            <a:ext cx="447675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ierini\Documents\Area Progetti\XFEL\3H\Photo\2015_07 String Assembly\dirk\20151111-MKX_77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447675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07027" y="1066800"/>
            <a:ext cx="3760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3200" b="1" dirty="0">
                <a:solidFill>
                  <a:srgbClr val="FD93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11 </a:t>
            </a:r>
            <a:r>
              <a:rPr lang="en-US" sz="3200" b="1" dirty="0" smtClean="0">
                <a:solidFill>
                  <a:srgbClr val="FD93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de-DE" sz="3200" b="1" dirty="0">
              <a:solidFill>
                <a:srgbClr val="FD93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705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RF Commissioning in Tunnel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7475" y="1219200"/>
            <a:ext cx="8874125" cy="5129212"/>
          </a:xfrm>
        </p:spPr>
        <p:txBody>
          <a:bodyPr/>
          <a:lstStyle/>
          <a:p>
            <a:r>
              <a:rPr lang="it-IT" dirty="0" smtClean="0">
                <a:solidFill>
                  <a:schemeClr val="accent2"/>
                </a:solidFill>
              </a:rPr>
              <a:t>Infrastructure aspects, workload of AMTF and schedule </a:t>
            </a:r>
            <a:r>
              <a:rPr lang="it-IT" dirty="0" err="1" smtClean="0">
                <a:solidFill>
                  <a:schemeClr val="accent2"/>
                </a:solidFill>
              </a:rPr>
              <a:t>delays</a:t>
            </a:r>
            <a:r>
              <a:rPr lang="it-IT" dirty="0" smtClean="0">
                <a:solidFill>
                  <a:schemeClr val="accent2"/>
                </a:solidFill>
              </a:rPr>
              <a:t> (</a:t>
            </a:r>
            <a:r>
              <a:rPr lang="it-IT" dirty="0" err="1" smtClean="0">
                <a:solidFill>
                  <a:schemeClr val="accent2"/>
                </a:solidFill>
              </a:rPr>
              <a:t>arrival</a:t>
            </a:r>
            <a:r>
              <a:rPr lang="it-IT" dirty="0" smtClean="0">
                <a:solidFill>
                  <a:schemeClr val="accent2"/>
                </a:solidFill>
              </a:rPr>
              <a:t> of 3.9 </a:t>
            </a:r>
            <a:r>
              <a:rPr lang="it-IT" dirty="0" err="1" smtClean="0">
                <a:solidFill>
                  <a:schemeClr val="accent2"/>
                </a:solidFill>
              </a:rPr>
              <a:t>components</a:t>
            </a:r>
            <a:r>
              <a:rPr lang="it-IT" dirty="0" smtClean="0">
                <a:solidFill>
                  <a:schemeClr val="accent2"/>
                </a:solidFill>
              </a:rPr>
              <a:t>) made it impossible to test the module before tunnel installation</a:t>
            </a:r>
          </a:p>
          <a:p>
            <a:r>
              <a:rPr lang="it-IT" b="1" dirty="0" smtClean="0"/>
              <a:t>Tunnel </a:t>
            </a:r>
            <a:r>
              <a:rPr lang="it-IT" b="1" dirty="0" err="1" smtClean="0"/>
              <a:t>installation</a:t>
            </a:r>
            <a:r>
              <a:rPr lang="it-IT" b="1" dirty="0" smtClean="0"/>
              <a:t> </a:t>
            </a:r>
            <a:r>
              <a:rPr lang="it-IT" b="1" dirty="0" err="1" smtClean="0"/>
              <a:t>without</a:t>
            </a:r>
            <a:r>
              <a:rPr lang="it-IT" b="1" dirty="0" smtClean="0"/>
              <a:t> cryogenic and RF testing</a:t>
            </a:r>
            <a:endParaRPr lang="it-IT" b="1" dirty="0"/>
          </a:p>
          <a:p>
            <a:r>
              <a:rPr lang="it-IT" dirty="0" smtClean="0"/>
              <a:t>Tunnel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not </a:t>
            </a:r>
            <a:r>
              <a:rPr lang="it-IT" dirty="0" smtClean="0"/>
              <a:t>the most </a:t>
            </a:r>
            <a:r>
              <a:rPr lang="it-IT" dirty="0" err="1" smtClean="0"/>
              <a:t>favorable</a:t>
            </a:r>
            <a:r>
              <a:rPr lang="it-IT" dirty="0" smtClean="0"/>
              <a:t> </a:t>
            </a:r>
            <a:r>
              <a:rPr lang="it-IT" dirty="0" err="1"/>
              <a:t>environment</a:t>
            </a:r>
            <a:r>
              <a:rPr lang="it-IT" dirty="0"/>
              <a:t> for </a:t>
            </a:r>
            <a:r>
              <a:rPr lang="it-IT" dirty="0" smtClean="0"/>
              <a:t>precise RF measurements activities</a:t>
            </a:r>
          </a:p>
          <a:p>
            <a:pPr lvl="1"/>
            <a:r>
              <a:rPr lang="it-IT" dirty="0" smtClean="0"/>
              <a:t>Few RF power meters with respect to AMTF, though a few not initially foreseen were </a:t>
            </a:r>
            <a:r>
              <a:rPr lang="it-IT" dirty="0" err="1" smtClean="0"/>
              <a:t>implemented</a:t>
            </a:r>
            <a:r>
              <a:rPr lang="it-IT" dirty="0" smtClean="0"/>
              <a:t> by MHF-</a:t>
            </a:r>
            <a:r>
              <a:rPr lang="it-IT" dirty="0" err="1" smtClean="0"/>
              <a:t>sl</a:t>
            </a:r>
            <a:r>
              <a:rPr lang="it-IT" dirty="0" smtClean="0"/>
              <a:t> (e.g. HOM power readings, not present in the main linac)</a:t>
            </a:r>
          </a:p>
          <a:p>
            <a:pPr lvl="1"/>
            <a:r>
              <a:rPr lang="it-IT" dirty="0" smtClean="0">
                <a:solidFill>
                  <a:srgbClr val="008000"/>
                </a:solidFill>
              </a:rPr>
              <a:t>The positive aspect is that all subcomponents were in their final configuration and driven by the XFEL control system</a:t>
            </a:r>
          </a:p>
          <a:p>
            <a:pPr lvl="2"/>
            <a:r>
              <a:rPr lang="it-IT" dirty="0" smtClean="0"/>
              <a:t>Smooth transition from characterization to operation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2017-06-09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618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RF Distribution layout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2017-06-09</a:t>
            </a:r>
            <a:endParaRPr lang="en-US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99" y="1492433"/>
            <a:ext cx="5840276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1585156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Output of </a:t>
            </a:r>
            <a:br>
              <a:rPr lang="en-US" sz="1400" dirty="0" smtClean="0"/>
            </a:br>
            <a:r>
              <a:rPr lang="en-US" sz="1400" dirty="0" smtClean="0"/>
              <a:t>LLRF VM</a:t>
            </a:r>
            <a:endParaRPr lang="de-DE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545327" y="1219200"/>
            <a:ext cx="55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Pre</a:t>
            </a:r>
            <a:br>
              <a:rPr lang="en-US" sz="1400" dirty="0" smtClean="0"/>
            </a:br>
            <a:r>
              <a:rPr lang="en-US" sz="1400" dirty="0" smtClean="0"/>
              <a:t>Amp</a:t>
            </a:r>
            <a:endParaRPr lang="de-D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1373088"/>
            <a:ext cx="511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KLY</a:t>
            </a:r>
            <a:endParaRPr lang="de-DE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96859" y="228302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err="1" smtClean="0"/>
              <a:t>PMeter</a:t>
            </a:r>
            <a:r>
              <a:rPr lang="en-US" sz="1400" dirty="0" smtClean="0"/>
              <a:t> (Cal)</a:t>
            </a:r>
            <a:endParaRPr lang="de-DE" sz="14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6096000" y="2438400"/>
            <a:ext cx="533400" cy="4038600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5327" y="6096000"/>
            <a:ext cx="1309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Only to LLRF</a:t>
            </a:r>
            <a:endParaRPr lang="de-DE" sz="14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3795465" y="2108376"/>
            <a:ext cx="2529135" cy="330024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14" idx="3"/>
          </p:cNvCxnSpPr>
          <p:nvPr/>
        </p:nvCxnSpPr>
        <p:spPr bwMode="auto">
          <a:xfrm flipH="1" flipV="1">
            <a:off x="4854566" y="6249889"/>
            <a:ext cx="1241434" cy="153888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868635" y="1852653"/>
            <a:ext cx="1087263" cy="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7363901" y="2590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Cavity 1</a:t>
            </a:r>
            <a:endParaRPr lang="de-DE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363901" y="3069346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Cavity 3</a:t>
            </a:r>
            <a:endParaRPr lang="de-DE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363901" y="3547892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Cavity 5</a:t>
            </a:r>
            <a:endParaRPr lang="de-DE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363901" y="4026438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Cavity 7</a:t>
            </a:r>
            <a:endParaRPr lang="de-DE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7363901" y="4504984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Cavity 2</a:t>
            </a:r>
            <a:endParaRPr lang="de-DE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7363901" y="498353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Cavity 4</a:t>
            </a:r>
            <a:endParaRPr lang="de-DE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7363901" y="5462076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Cavity 6</a:t>
            </a:r>
            <a:endParaRPr lang="de-DE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363901" y="594062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Cavity 8</a:t>
            </a:r>
            <a:endParaRPr lang="de-DE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14325" y="4334215"/>
            <a:ext cx="3240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/>
              <a:t>Check of the WG distribution flatness performed only at  few W level after assembly</a:t>
            </a:r>
            <a:endParaRPr lang="de-DE" sz="1800" dirty="0"/>
          </a:p>
        </p:txBody>
      </p:sp>
      <p:sp>
        <p:nvSpPr>
          <p:cNvPr id="36" name="TextBox 35"/>
          <p:cNvSpPr txBox="1"/>
          <p:nvPr/>
        </p:nvSpPr>
        <p:spPr>
          <a:xfrm>
            <a:off x="112019" y="6172944"/>
            <a:ext cx="2899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Courtesy of R. Jonas, MIN, DESY</a:t>
            </a:r>
            <a:endParaRPr lang="de-DE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02886"/>
            <a:ext cx="2780484" cy="166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12019" y="5385780"/>
            <a:ext cx="4536181" cy="634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Vector operation of 8 cavities with one pulsed</a:t>
            </a:r>
          </a:p>
          <a:p>
            <a:pPr>
              <a:buNone/>
            </a:pPr>
            <a:r>
              <a:rPr lang="en-US" sz="1600" dirty="0" smtClean="0"/>
              <a:t>Klystron (Max. power 80 kW, 1.3 </a:t>
            </a:r>
            <a:r>
              <a:rPr lang="en-US" sz="1600" dirty="0" err="1" smtClean="0"/>
              <a:t>ms</a:t>
            </a:r>
            <a:r>
              <a:rPr lang="en-US" sz="1600" dirty="0" smtClean="0"/>
              <a:t>@ 10 Hz)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934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Phasing and QL adjustment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6051064" cy="4900612"/>
          </a:xfrm>
        </p:spPr>
        <p:txBody>
          <a:bodyPr/>
          <a:lstStyle/>
          <a:p>
            <a:r>
              <a:rPr lang="en-US" dirty="0" smtClean="0"/>
              <a:t>WG distribution uses 3dB splitters to provide RF power to cavities from a single Klystron</a:t>
            </a:r>
          </a:p>
          <a:p>
            <a:pPr lvl="1"/>
            <a:r>
              <a:rPr lang="en-US" dirty="0" smtClean="0"/>
              <a:t>No phase </a:t>
            </a:r>
            <a:r>
              <a:rPr lang="en-US" u="sng" dirty="0" smtClean="0"/>
              <a:t>shifters</a:t>
            </a:r>
          </a:p>
          <a:p>
            <a:pPr lvl="1"/>
            <a:r>
              <a:rPr lang="en-US" u="sng" dirty="0" smtClean="0"/>
              <a:t>Flexible</a:t>
            </a:r>
            <a:r>
              <a:rPr lang="en-US" dirty="0" smtClean="0"/>
              <a:t> waveguide sections</a:t>
            </a:r>
          </a:p>
          <a:p>
            <a:pPr lvl="1"/>
            <a:r>
              <a:rPr lang="en-US" dirty="0" smtClean="0"/>
              <a:t>Assembled in tunnel</a:t>
            </a:r>
          </a:p>
          <a:p>
            <a:pPr lvl="2"/>
            <a:r>
              <a:rPr lang="en-US" dirty="0" smtClean="0"/>
              <a:t>no measurements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relevant </a:t>
            </a:r>
            <a:r>
              <a:rPr lang="en-US" dirty="0" err="1" smtClean="0"/>
              <a:t>Kly</a:t>
            </a:r>
            <a:r>
              <a:rPr lang="en-US" dirty="0" smtClean="0"/>
              <a:t> power </a:t>
            </a:r>
          </a:p>
          <a:p>
            <a:r>
              <a:rPr lang="en-US" dirty="0" smtClean="0"/>
              <a:t>Fixed coupler design</a:t>
            </a:r>
            <a:endParaRPr lang="de-DE" dirty="0" smtClean="0"/>
          </a:p>
          <a:p>
            <a:r>
              <a:rPr lang="en-US" dirty="0" smtClean="0"/>
              <a:t>The systems relies on 3-stub tuners to achieve the desired </a:t>
            </a:r>
            <a:r>
              <a:rPr lang="en-US" b="1" dirty="0" smtClean="0">
                <a:solidFill>
                  <a:schemeClr val="accent2"/>
                </a:solidFill>
              </a:rPr>
              <a:t>QL adjustment and cavity phasing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2017-06-09</a:t>
            </a:r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00600" y="2084770"/>
            <a:ext cx="4146605" cy="401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34022" y="2894852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Directional </a:t>
            </a:r>
            <a:br>
              <a:rPr lang="en-US" sz="1400" dirty="0" smtClean="0"/>
            </a:br>
            <a:r>
              <a:rPr lang="en-US" sz="1400" dirty="0" smtClean="0"/>
              <a:t>Coupler</a:t>
            </a:r>
            <a:endParaRPr lang="de-DE" sz="1400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 bwMode="auto">
          <a:xfrm flipH="1">
            <a:off x="7543800" y="3156462"/>
            <a:ext cx="290222" cy="56641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168539" y="6085072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3-stub tuner</a:t>
            </a:r>
            <a:endParaRPr lang="de-DE" sz="1400" dirty="0"/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 bwMode="auto">
          <a:xfrm flipV="1">
            <a:off x="6737766" y="4865872"/>
            <a:ext cx="653634" cy="12192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31210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425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technical</a:t>
            </a:r>
            <a:r>
              <a:rPr lang="it-IT" dirty="0" smtClean="0"/>
              <a:t> </a:t>
            </a:r>
            <a:r>
              <a:rPr lang="it-IT" dirty="0" err="1" smtClean="0"/>
              <a:t>commissioning</a:t>
            </a:r>
            <a:r>
              <a:rPr lang="it-IT" dirty="0" smtClean="0"/>
              <a:t> </a:t>
            </a:r>
            <a:r>
              <a:rPr lang="it-IT" dirty="0" err="1" smtClean="0"/>
              <a:t>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it-IT" dirty="0" smtClean="0"/>
              <a:t>Cavity performances, up to quench limit</a:t>
            </a:r>
            <a:r>
              <a:rPr lang="it-IT" dirty="0" smtClean="0">
                <a:solidFill>
                  <a:srgbClr val="00B050"/>
                </a:solidFill>
              </a:rPr>
              <a:t> - done</a:t>
            </a:r>
          </a:p>
          <a:p>
            <a:r>
              <a:rPr lang="it-IT" dirty="0" smtClean="0"/>
              <a:t>Phase alignment and QL tuning</a:t>
            </a:r>
            <a:r>
              <a:rPr lang="it-IT" dirty="0">
                <a:solidFill>
                  <a:srgbClr val="00B050"/>
                </a:solidFill>
              </a:rPr>
              <a:t> - done</a:t>
            </a:r>
            <a:endParaRPr lang="it-IT" dirty="0" smtClean="0"/>
          </a:p>
          <a:p>
            <a:r>
              <a:rPr lang="it-IT" dirty="0" smtClean="0"/>
              <a:t>Beam-based calibrations</a:t>
            </a:r>
            <a:r>
              <a:rPr lang="it-IT" dirty="0" smtClean="0">
                <a:solidFill>
                  <a:srgbClr val="00B050"/>
                </a:solidFill>
              </a:rPr>
              <a:t> - done</a:t>
            </a:r>
            <a:endParaRPr lang="it-IT" dirty="0" smtClean="0"/>
          </a:p>
          <a:p>
            <a:r>
              <a:rPr lang="it-IT" dirty="0" smtClean="0"/>
              <a:t>HOM thermal stability studies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>
                <a:solidFill>
                  <a:srgbClr val="00B050"/>
                </a:solidFill>
              </a:rPr>
              <a:t>- done</a:t>
            </a:r>
            <a:endParaRPr lang="it-IT" dirty="0" smtClean="0"/>
          </a:p>
          <a:p>
            <a:r>
              <a:rPr lang="it-IT" dirty="0" smtClean="0"/>
              <a:t>Cryogenic performance assessment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>
                <a:solidFill>
                  <a:srgbClr val="00B050"/>
                </a:solidFill>
              </a:rPr>
              <a:t>- done</a:t>
            </a:r>
            <a:endParaRPr lang="it-IT" dirty="0" smtClean="0"/>
          </a:p>
          <a:p>
            <a:r>
              <a:rPr lang="it-IT" dirty="0" smtClean="0"/>
              <a:t>Preserving (and improving) beam </a:t>
            </a:r>
            <a:r>
              <a:rPr lang="it-IT" dirty="0" err="1" smtClean="0"/>
              <a:t>quality</a:t>
            </a:r>
            <a:r>
              <a:rPr lang="it-IT" dirty="0" smtClean="0">
                <a:solidFill>
                  <a:srgbClr val="3399FF"/>
                </a:solidFill>
              </a:rPr>
              <a:t> </a:t>
            </a:r>
            <a:r>
              <a:rPr lang="it-IT" dirty="0">
                <a:solidFill>
                  <a:srgbClr val="00B050"/>
                </a:solidFill>
              </a:rPr>
              <a:t>- </a:t>
            </a:r>
            <a:r>
              <a:rPr lang="it-IT" dirty="0" err="1">
                <a:solidFill>
                  <a:srgbClr val="00B050"/>
                </a:solidFill>
              </a:rPr>
              <a:t>done</a:t>
            </a:r>
            <a:endParaRPr lang="it-IT" dirty="0" smtClean="0">
              <a:solidFill>
                <a:srgbClr val="3399FF"/>
              </a:solidFill>
            </a:endParaRPr>
          </a:p>
          <a:p>
            <a:endParaRPr lang="it-IT" dirty="0">
              <a:solidFill>
                <a:srgbClr val="3399FF"/>
              </a:solidFill>
            </a:endParaRPr>
          </a:p>
          <a:p>
            <a:r>
              <a:rPr lang="it-IT" dirty="0" smtClean="0">
                <a:solidFill>
                  <a:srgbClr val="000000"/>
                </a:solidFill>
              </a:rPr>
              <a:t>Characterization of the RF power distribution </a:t>
            </a:r>
            <a:r>
              <a:rPr lang="it-IT" dirty="0" smtClean="0">
                <a:solidFill>
                  <a:srgbClr val="C00000"/>
                </a:solidFill>
              </a:rPr>
              <a:t>– skipped (for schedule reason)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2017-06-09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930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First operation at nominal gradient on </a:t>
            </a:r>
            <a:r>
              <a:rPr lang="it-IT" dirty="0" smtClean="0">
                <a:solidFill>
                  <a:srgbClr val="FFFF00"/>
                </a:solidFill>
              </a:rPr>
              <a:t>Day 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6" y="1271588"/>
            <a:ext cx="4997450" cy="5129212"/>
          </a:xfrm>
        </p:spPr>
        <p:txBody>
          <a:bodyPr/>
          <a:lstStyle/>
          <a:p>
            <a:r>
              <a:rPr lang="it-IT" b="1" dirty="0" smtClean="0"/>
              <a:t>18 December 2015</a:t>
            </a:r>
          </a:p>
          <a:p>
            <a:pPr lvl="1"/>
            <a:r>
              <a:rPr lang="it-IT" b="1" dirty="0" smtClean="0"/>
              <a:t>Operation with no beam</a:t>
            </a:r>
            <a:endParaRPr lang="it-IT" dirty="0" smtClean="0"/>
          </a:p>
          <a:p>
            <a:pPr lvl="1"/>
            <a:r>
              <a:rPr lang="it-IT" dirty="0" smtClean="0"/>
              <a:t>First </a:t>
            </a:r>
            <a:r>
              <a:rPr lang="it-IT" i="1" dirty="0" err="1" smtClean="0"/>
              <a:t>rough</a:t>
            </a:r>
            <a:r>
              <a:rPr lang="it-IT" dirty="0" smtClean="0"/>
              <a:t> </a:t>
            </a:r>
            <a:r>
              <a:rPr lang="it-IT" dirty="0" err="1" smtClean="0"/>
              <a:t>calibration</a:t>
            </a:r>
            <a:r>
              <a:rPr lang="it-IT" dirty="0" smtClean="0"/>
              <a:t> (LLRF)</a:t>
            </a:r>
          </a:p>
          <a:p>
            <a:pPr lvl="2"/>
            <a:r>
              <a:rPr lang="it-IT" dirty="0" smtClean="0"/>
              <a:t>Assume </a:t>
            </a:r>
            <a:r>
              <a:rPr lang="it-IT" dirty="0" err="1" smtClean="0"/>
              <a:t>P</a:t>
            </a:r>
            <a:r>
              <a:rPr lang="it-IT" baseline="-25000" dirty="0" err="1" smtClean="0"/>
              <a:t>cav</a:t>
            </a:r>
            <a:r>
              <a:rPr lang="it-IT" dirty="0" smtClean="0"/>
              <a:t>=</a:t>
            </a:r>
            <a:r>
              <a:rPr lang="it-IT" dirty="0" err="1" smtClean="0"/>
              <a:t>P</a:t>
            </a:r>
            <a:r>
              <a:rPr lang="it-IT" baseline="-25000" dirty="0" err="1" smtClean="0"/>
              <a:t>kly</a:t>
            </a:r>
            <a:r>
              <a:rPr lang="it-IT" dirty="0" smtClean="0"/>
              <a:t>/10 </a:t>
            </a:r>
          </a:p>
          <a:p>
            <a:pPr lvl="1"/>
            <a:r>
              <a:rPr lang="it-IT" dirty="0" smtClean="0"/>
              <a:t>Nominal pulse structure</a:t>
            </a:r>
          </a:p>
          <a:p>
            <a:pPr lvl="2"/>
            <a:r>
              <a:rPr lang="it-IT" dirty="0" err="1" smtClean="0"/>
              <a:t>Fill</a:t>
            </a:r>
            <a:r>
              <a:rPr lang="it-IT" dirty="0" smtClean="0"/>
              <a:t>: 750 </a:t>
            </a:r>
            <a:r>
              <a:rPr lang="it-IT" dirty="0" err="1" smtClean="0"/>
              <a:t>us</a:t>
            </a:r>
            <a:r>
              <a:rPr lang="it-IT" dirty="0" smtClean="0"/>
              <a:t>/</a:t>
            </a:r>
            <a:r>
              <a:rPr lang="it-IT" dirty="0" err="1" smtClean="0"/>
              <a:t>FlatTop</a:t>
            </a:r>
            <a:r>
              <a:rPr lang="it-IT" dirty="0" smtClean="0"/>
              <a:t>: 650 us</a:t>
            </a:r>
          </a:p>
          <a:p>
            <a:pPr lvl="1"/>
            <a:r>
              <a:rPr lang="it-IT" dirty="0" smtClean="0"/>
              <a:t>Gradient well above nominal</a:t>
            </a:r>
          </a:p>
          <a:p>
            <a:pPr lvl="2"/>
            <a:r>
              <a:rPr lang="it-IT" dirty="0" smtClean="0"/>
              <a:t>40 MV of VS voltage</a:t>
            </a:r>
          </a:p>
          <a:p>
            <a:pPr lvl="2"/>
            <a:r>
              <a:rPr lang="it-IT" dirty="0" smtClean="0"/>
              <a:t>First quench &gt; 45 MV</a:t>
            </a:r>
          </a:p>
          <a:p>
            <a:pPr lvl="1"/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Cavity phasing missing and QL values not yet tuned</a:t>
            </a:r>
          </a:p>
          <a:p>
            <a:pPr lvl="1"/>
            <a:r>
              <a:rPr lang="it-IT" b="1" dirty="0" smtClean="0"/>
              <a:t>LLRF in FB mode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2017-06-09</a:t>
            </a:r>
            <a:endParaRPr lang="en-US" altLang="en-US"/>
          </a:p>
        </p:txBody>
      </p:sp>
      <p:pic>
        <p:nvPicPr>
          <p:cNvPr id="2050" name="Picture 2" descr="https://ttfinfo.desy.de/XFELelog-sec/data/2015/51/18.12_M/2015-12-18T10:27: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62075"/>
            <a:ext cx="38862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006468">
            <a:off x="5584031" y="4775394"/>
            <a:ext cx="3034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smtClean="0"/>
              <a:t>Arbitrary calibration/need beam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397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Achieved performances during Injector Run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2017-06-09</a:t>
            </a:r>
            <a:endParaRPr lang="en-US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905000"/>
            <a:ext cx="5236757" cy="449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438800" y="1905000"/>
            <a:ext cx="352896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7" y="3928886"/>
            <a:ext cx="3128963" cy="247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3641" y="1066800"/>
            <a:ext cx="8811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/>
              <a:t>&gt;40 MV </a:t>
            </a:r>
            <a:r>
              <a:rPr lang="en-US" sz="2000" dirty="0" smtClean="0"/>
              <a:t>have been achieved during technical commissioning phase</a:t>
            </a:r>
          </a:p>
          <a:p>
            <a:pPr>
              <a:buNone/>
            </a:pPr>
            <a:r>
              <a:rPr lang="en-US" sz="2000" dirty="0" smtClean="0"/>
              <a:t>First quench on C7 above 45 MV module </a:t>
            </a:r>
            <a:r>
              <a:rPr lang="en-US" sz="2000" dirty="0" err="1" smtClean="0"/>
              <a:t>setpoint</a:t>
            </a:r>
            <a:endParaRPr lang="de-DE" sz="20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2667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/>
              <a:t>Individual cavity gradients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1800" y="5638800"/>
            <a:ext cx="1864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Thermally stable at 40 MV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0776" y="3590330"/>
            <a:ext cx="2487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/>
              <a:t>Module LLRF panels are the same as for ML</a:t>
            </a:r>
          </a:p>
        </p:txBody>
      </p:sp>
    </p:spTree>
    <p:extLst>
      <p:ext uri="{BB962C8B-B14F-4D97-AF65-F5344CB8AC3E}">
        <p14:creationId xmlns:p14="http://schemas.microsoft.com/office/powerpoint/2010/main" val="21211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interlocks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interlocks guarantee the cavities and couplers integrity</a:t>
            </a:r>
            <a:r>
              <a:rPr lang="de-DE" dirty="0" smtClean="0"/>
              <a:t>,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those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ML </a:t>
            </a:r>
            <a:r>
              <a:rPr lang="de-DE" dirty="0" err="1" smtClean="0"/>
              <a:t>modules</a:t>
            </a:r>
            <a:r>
              <a:rPr lang="de-DE" dirty="0" smtClean="0"/>
              <a:t>,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particular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AH1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2017-06-09</a:t>
            </a:r>
            <a:endParaRPr lang="en-US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30200"/>
            <a:ext cx="4343400" cy="392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24400" y="2530200"/>
            <a:ext cx="4191000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Coupler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same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as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 1.3 GHz)</a:t>
            </a:r>
          </a:p>
          <a:p>
            <a:pPr marL="538163" lvl="1" indent="-285750"/>
            <a:r>
              <a:rPr lang="it-IT" sz="1600" dirty="0" smtClean="0">
                <a:solidFill>
                  <a:srgbClr val="000000"/>
                </a:solidFill>
              </a:rPr>
              <a:t>e-</a:t>
            </a:r>
            <a:r>
              <a:rPr lang="it-IT" sz="1600" dirty="0" err="1" smtClean="0">
                <a:solidFill>
                  <a:srgbClr val="000000"/>
                </a:solidFill>
              </a:rPr>
              <a:t>pickups</a:t>
            </a:r>
            <a:r>
              <a:rPr lang="it-IT" sz="1600" dirty="0" smtClean="0">
                <a:solidFill>
                  <a:srgbClr val="000000"/>
                </a:solidFill>
              </a:rPr>
              <a:t> (3x)</a:t>
            </a:r>
          </a:p>
          <a:p>
            <a:pPr marL="538163" lvl="1" indent="-285750"/>
            <a:r>
              <a:rPr lang="it-IT" sz="1600" dirty="0" err="1" smtClean="0">
                <a:solidFill>
                  <a:srgbClr val="000000"/>
                </a:solidFill>
              </a:rPr>
              <a:t>Spark</a:t>
            </a:r>
            <a:r>
              <a:rPr lang="it-IT" sz="1600" dirty="0" smtClean="0">
                <a:solidFill>
                  <a:srgbClr val="000000"/>
                </a:solidFill>
              </a:rPr>
              <a:t> detector</a:t>
            </a:r>
          </a:p>
          <a:p>
            <a:pPr marL="538163" lvl="1" indent="-285750"/>
            <a:r>
              <a:rPr lang="it-IT" sz="1600" dirty="0" err="1" smtClean="0">
                <a:solidFill>
                  <a:srgbClr val="000000"/>
                </a:solidFill>
              </a:rPr>
              <a:t>Window</a:t>
            </a:r>
            <a:r>
              <a:rPr lang="it-IT" sz="1600" dirty="0" smtClean="0">
                <a:solidFill>
                  <a:srgbClr val="000000"/>
                </a:solidFill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</a:rPr>
              <a:t>temperatures</a:t>
            </a:r>
            <a:r>
              <a:rPr lang="it-IT" sz="1600" dirty="0" smtClean="0">
                <a:solidFill>
                  <a:srgbClr val="000000"/>
                </a:solidFill>
              </a:rPr>
              <a:t> (70K/300K)</a:t>
            </a:r>
            <a:endParaRPr lang="it-IT" sz="24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Cavity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additional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538163" lvl="1" indent="-285750"/>
            <a:r>
              <a:rPr lang="it-IT" sz="1600" dirty="0" smtClean="0">
                <a:solidFill>
                  <a:srgbClr val="FF0000"/>
                </a:solidFill>
              </a:rPr>
              <a:t>3 T </a:t>
            </a:r>
            <a:r>
              <a:rPr lang="it-IT" sz="1600" dirty="0" err="1" smtClean="0">
                <a:solidFill>
                  <a:srgbClr val="FF0000"/>
                </a:solidFill>
              </a:rPr>
              <a:t>sensors</a:t>
            </a:r>
            <a:r>
              <a:rPr lang="it-IT" sz="1600" dirty="0" smtClean="0">
                <a:solidFill>
                  <a:srgbClr val="FF0000"/>
                </a:solidFill>
              </a:rPr>
              <a:t> on </a:t>
            </a:r>
            <a:r>
              <a:rPr lang="it-IT" sz="1600" dirty="0" err="1" smtClean="0">
                <a:solidFill>
                  <a:srgbClr val="FF0000"/>
                </a:solidFill>
              </a:rPr>
              <a:t>each</a:t>
            </a:r>
            <a:r>
              <a:rPr lang="it-IT" sz="1600" dirty="0" smtClean="0">
                <a:solidFill>
                  <a:srgbClr val="FF0000"/>
                </a:solidFill>
              </a:rPr>
              <a:t> HOM </a:t>
            </a:r>
            <a:r>
              <a:rPr lang="it-IT" sz="1600" dirty="0" err="1" smtClean="0">
                <a:solidFill>
                  <a:srgbClr val="FF0000"/>
                </a:solidFill>
              </a:rPr>
              <a:t>coupler</a:t>
            </a:r>
            <a:endParaRPr lang="it-IT" sz="1600" dirty="0" smtClean="0">
              <a:solidFill>
                <a:srgbClr val="FF0000"/>
              </a:solidFill>
            </a:endParaRPr>
          </a:p>
          <a:p>
            <a:pPr marL="538163" lvl="1" indent="-285750"/>
            <a:r>
              <a:rPr lang="it-IT" sz="1600" dirty="0" err="1" smtClean="0">
                <a:solidFill>
                  <a:srgbClr val="FF0000"/>
                </a:solidFill>
              </a:rPr>
              <a:t>Gradient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interlock</a:t>
            </a:r>
            <a:r>
              <a:rPr lang="it-IT" sz="1600" dirty="0" smtClean="0">
                <a:solidFill>
                  <a:srgbClr val="FF0000"/>
                </a:solidFill>
              </a:rPr>
              <a:t> RF </a:t>
            </a:r>
            <a:r>
              <a:rPr lang="it-IT" sz="1600" dirty="0" err="1" smtClean="0">
                <a:solidFill>
                  <a:srgbClr val="FF0000"/>
                </a:solidFill>
              </a:rPr>
              <a:t>diode</a:t>
            </a:r>
            <a:endParaRPr lang="it-IT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Cryo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OK signal</a:t>
            </a:r>
          </a:p>
          <a:p>
            <a:pPr>
              <a:buNone/>
            </a:pP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Also, HOM power diagnostics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4572000" y="6096000"/>
            <a:ext cx="228600" cy="2286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283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Outline</a:t>
            </a:r>
            <a:endParaRPr lang="en-US" altLang="en-US" dirty="0" smtClean="0"/>
          </a:p>
        </p:txBody>
      </p:sp>
      <p:sp>
        <p:nvSpPr>
          <p:cNvPr id="4102" name="Rectangle 3"/>
          <p:cNvSpPr>
            <a:spLocks noGrp="1" noChangeAspect="1" noChangeArrowheads="1"/>
          </p:cNvSpPr>
          <p:nvPr>
            <p:ph idx="1"/>
          </p:nvPr>
        </p:nvSpPr>
        <p:spPr>
          <a:noFill/>
        </p:spPr>
        <p:txBody>
          <a:bodyPr anchor="ctr"/>
          <a:lstStyle/>
          <a:p>
            <a:pPr eaLnBrk="1" hangingPunct="1"/>
            <a:r>
              <a:rPr lang="en-US" b="1" dirty="0" smtClean="0"/>
              <a:t>XFEL in a nutshell</a:t>
            </a:r>
          </a:p>
          <a:p>
            <a:pPr eaLnBrk="1" hangingPunct="1"/>
            <a:r>
              <a:rPr lang="en-US" b="1" dirty="0" smtClean="0"/>
              <a:t>Why </a:t>
            </a:r>
            <a:r>
              <a:rPr lang="en-US" b="1" dirty="0"/>
              <a:t>do we </a:t>
            </a:r>
            <a:r>
              <a:rPr lang="en-US" b="1" dirty="0" smtClean="0"/>
              <a:t>a </a:t>
            </a:r>
            <a:r>
              <a:rPr lang="en-US" b="1" dirty="0"/>
              <a:t>third harmonic system</a:t>
            </a:r>
            <a:r>
              <a:rPr lang="en-US" b="1" dirty="0" smtClean="0"/>
              <a:t>?</a:t>
            </a:r>
          </a:p>
          <a:p>
            <a:pPr eaLnBrk="1" hangingPunct="1"/>
            <a:r>
              <a:rPr lang="en-US" b="1" dirty="0"/>
              <a:t>What is in there</a:t>
            </a:r>
            <a:r>
              <a:rPr lang="en-US" b="1" dirty="0" smtClean="0"/>
              <a:t>?</a:t>
            </a:r>
            <a:endParaRPr lang="it-IT" altLang="en-US" b="1" dirty="0" smtClean="0"/>
          </a:p>
          <a:p>
            <a:pPr eaLnBrk="1" hangingPunct="1"/>
            <a:r>
              <a:rPr lang="it-IT" altLang="en-US" b="1" dirty="0" smtClean="0"/>
              <a:t>Technical </a:t>
            </a:r>
            <a:r>
              <a:rPr lang="it-IT" altLang="en-US" b="1" dirty="0" err="1" smtClean="0"/>
              <a:t>Commissioning</a:t>
            </a:r>
            <a:endParaRPr lang="it-IT" altLang="en-US" b="1" dirty="0"/>
          </a:p>
          <a:p>
            <a:pPr eaLnBrk="1" hangingPunct="1"/>
            <a:r>
              <a:rPr lang="it-IT" altLang="en-US" b="1" dirty="0" smtClean="0"/>
              <a:t>Performance of </a:t>
            </a:r>
            <a:r>
              <a:rPr lang="it-IT" altLang="en-US" b="1" dirty="0" smtClean="0"/>
              <a:t>AH1</a:t>
            </a:r>
          </a:p>
          <a:p>
            <a:pPr lvl="1" eaLnBrk="1" hangingPunct="1"/>
            <a:r>
              <a:rPr lang="it-IT" altLang="en-US" sz="2000" b="1" dirty="0" err="1" smtClean="0"/>
              <a:t>Injector</a:t>
            </a:r>
            <a:r>
              <a:rPr lang="it-IT" altLang="en-US" sz="2000" b="1" dirty="0" smtClean="0"/>
              <a:t> </a:t>
            </a:r>
            <a:r>
              <a:rPr lang="it-IT" altLang="en-US" sz="2000" b="1" dirty="0" err="1" smtClean="0"/>
              <a:t>Run</a:t>
            </a:r>
            <a:r>
              <a:rPr lang="it-IT" altLang="en-US" sz="2000" b="1" dirty="0" smtClean="0"/>
              <a:t> (130 </a:t>
            </a:r>
            <a:r>
              <a:rPr lang="it-IT" altLang="en-US" sz="2000" b="1" dirty="0" err="1" smtClean="0"/>
              <a:t>MeV</a:t>
            </a:r>
            <a:r>
              <a:rPr lang="it-IT" altLang="en-US" sz="2000" b="1" dirty="0" smtClean="0"/>
              <a:t>): </a:t>
            </a:r>
            <a:r>
              <a:rPr lang="it-IT" altLang="en-US" sz="2000" b="1" dirty="0" err="1" smtClean="0"/>
              <a:t>Dec</a:t>
            </a:r>
            <a:r>
              <a:rPr lang="it-IT" altLang="en-US" sz="2000" b="1" dirty="0" smtClean="0"/>
              <a:t> 15-Jul 16</a:t>
            </a:r>
          </a:p>
          <a:p>
            <a:pPr lvl="1" eaLnBrk="1" hangingPunct="1"/>
            <a:r>
              <a:rPr lang="it-IT" altLang="en-US" sz="2000" b="1" dirty="0" smtClean="0"/>
              <a:t>XFEL </a:t>
            </a:r>
            <a:r>
              <a:rPr lang="it-IT" altLang="en-US" sz="2000" b="1" dirty="0" err="1" smtClean="0"/>
              <a:t>Commissioning</a:t>
            </a:r>
            <a:r>
              <a:rPr lang="it-IT" altLang="en-US" sz="2000" b="1" dirty="0" smtClean="0"/>
              <a:t>: </a:t>
            </a:r>
            <a:r>
              <a:rPr lang="it-IT" altLang="en-US" sz="2000" b="1" dirty="0" err="1" smtClean="0"/>
              <a:t>Jan</a:t>
            </a:r>
            <a:r>
              <a:rPr lang="it-IT" altLang="en-US" sz="2000" b="1" dirty="0" smtClean="0"/>
              <a:t> 17-ongoing</a:t>
            </a:r>
            <a:endParaRPr lang="it-IT" altLang="en-US" sz="2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72" y="1044222"/>
            <a:ext cx="2925763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41" y="114801"/>
            <a:ext cx="33353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2017-06-09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err="1" smtClean="0"/>
              <a:t>SLHiPP</a:t>
            </a:r>
            <a:r>
              <a:rPr lang="en-US" altLang="en-US" dirty="0" smtClean="0"/>
              <a:t>, IPNO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Coupler interlocks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level is low (roughly 10 kW range for SP 20 MV)</a:t>
            </a:r>
            <a:endParaRPr lang="de-DE" dirty="0" smtClean="0"/>
          </a:p>
          <a:p>
            <a:r>
              <a:rPr lang="en-US" dirty="0" smtClean="0"/>
              <a:t>No events during </a:t>
            </a:r>
            <a:r>
              <a:rPr lang="en-US" u="sng" dirty="0" smtClean="0"/>
              <a:t>warm</a:t>
            </a:r>
            <a:r>
              <a:rPr lang="en-US" dirty="0" smtClean="0"/>
              <a:t> power ramp up </a:t>
            </a:r>
          </a:p>
          <a:p>
            <a:r>
              <a:rPr lang="en-US" dirty="0" smtClean="0"/>
              <a:t>No events at </a:t>
            </a:r>
            <a:r>
              <a:rPr lang="en-US" u="sng" dirty="0" smtClean="0"/>
              <a:t>cold</a:t>
            </a:r>
            <a:r>
              <a:rPr lang="en-US" dirty="0" smtClean="0"/>
              <a:t> power ramp up</a:t>
            </a:r>
          </a:p>
          <a:p>
            <a:r>
              <a:rPr lang="en-US" dirty="0" smtClean="0"/>
              <a:t>Few interlocks events (e.g. sparks) or activities in the signals were </a:t>
            </a:r>
            <a:r>
              <a:rPr lang="en-US" b="1" dirty="0" smtClean="0"/>
              <a:t>beam-related</a:t>
            </a:r>
            <a:r>
              <a:rPr lang="en-US" dirty="0" smtClean="0"/>
              <a:t> (opening 35 mm vs 76 mm in 1.3 GHz)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4C574-8C93-4B89-A960-84F2571CF078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2017-06-09</a:t>
            </a:r>
            <a:endParaRPr lang="en-US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10668"/>
            <a:ext cx="3962400" cy="300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51837" y="39373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Cold quads at max setting by error, all AH1 spark detectors fired up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ttfinfo.desy.de/XFELelog/data/2015/51/19.12_M/2015-12-19T14:09:44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67618"/>
            <a:ext cx="2895600" cy="30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75708" y="3429000"/>
            <a:ext cx="1491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A look in the Time Domain </a:t>
            </a:r>
            <a:r>
              <a:rPr lang="en-US" sz="1200" dirty="0"/>
              <a:t>signals </a:t>
            </a:r>
            <a:r>
              <a:rPr lang="en-US" sz="1200" dirty="0" smtClean="0"/>
              <a:t>from the technical interlock expert panel can help to spot if it is a beam effect</a:t>
            </a:r>
            <a:endParaRPr lang="de-DE" sz="12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715000" y="4495800"/>
            <a:ext cx="2286000" cy="4572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67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Phase tools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2017-06-09</a:t>
            </a:r>
            <a:endParaRPr lang="en-US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5523"/>
            <a:ext cx="3505200" cy="174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0" y="1066799"/>
            <a:ext cx="4405950" cy="347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9391"/>
            <a:ext cx="2971800" cy="174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2369025" y="1858060"/>
            <a:ext cx="602775" cy="152400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971800" y="1828800"/>
            <a:ext cx="1752600" cy="1143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4" name="Oval 13"/>
          <p:cNvSpPr/>
          <p:nvPr/>
        </p:nvSpPr>
        <p:spPr bwMode="auto">
          <a:xfrm>
            <a:off x="2340983" y="2010460"/>
            <a:ext cx="707017" cy="152400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Arial" charset="0"/>
            </a:endParaRPr>
          </a:p>
        </p:txBody>
      </p:sp>
      <p:cxnSp>
        <p:nvCxnSpPr>
          <p:cNvPr id="13" name="Straight Arrow Connector 12"/>
          <p:cNvCxnSpPr>
            <a:stCxn id="14" idx="4"/>
          </p:cNvCxnSpPr>
          <p:nvPr/>
        </p:nvCxnSpPr>
        <p:spPr bwMode="auto">
          <a:xfrm flipH="1">
            <a:off x="1752600" y="2162860"/>
            <a:ext cx="941892" cy="2708646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836316"/>
            <a:ext cx="4407924" cy="34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 bwMode="auto">
          <a:xfrm>
            <a:off x="5257800" y="3657600"/>
            <a:ext cx="707017" cy="152400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Arial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36" y="3276600"/>
            <a:ext cx="2403751" cy="318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 bwMode="auto">
          <a:xfrm>
            <a:off x="5964818" y="3733800"/>
            <a:ext cx="969382" cy="685800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6114161" y="411256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1</a:t>
            </a:r>
            <a:endParaRPr lang="de-DE" sz="28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5550" y="2209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FF00"/>
                </a:solidFill>
              </a:rPr>
              <a:t>3</a:t>
            </a:r>
            <a:endParaRPr lang="de-DE" sz="2800" b="1" dirty="0">
              <a:solidFill>
                <a:srgbClr val="FFFF00"/>
              </a:solidFill>
            </a:endParaRPr>
          </a:p>
        </p:txBody>
      </p:sp>
      <p:pic>
        <p:nvPicPr>
          <p:cNvPr id="17415" name="Picture 7" descr="http://ttfinfo.desy.de/XFELelog/data/2016/11/16.03_n/2016-03-17T04:18:1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10" b="40495"/>
          <a:stretch/>
        </p:blipFill>
        <p:spPr bwMode="auto">
          <a:xfrm>
            <a:off x="3875109" y="4112568"/>
            <a:ext cx="2089709" cy="244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/>
          <p:cNvSpPr/>
          <p:nvPr/>
        </p:nvSpPr>
        <p:spPr bwMode="auto">
          <a:xfrm>
            <a:off x="6705600" y="6263261"/>
            <a:ext cx="707017" cy="152400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Arial" charset="0"/>
            </a:endParaRPr>
          </a:p>
        </p:txBody>
      </p:sp>
      <p:cxnSp>
        <p:nvCxnSpPr>
          <p:cNvPr id="27" name="Straight Arrow Connector 26"/>
          <p:cNvCxnSpPr>
            <a:stCxn id="26" idx="2"/>
          </p:cNvCxnSpPr>
          <p:nvPr/>
        </p:nvCxnSpPr>
        <p:spPr bwMode="auto">
          <a:xfrm flipH="1" flipV="1">
            <a:off x="4724400" y="5203545"/>
            <a:ext cx="1981200" cy="1135916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6016566" y="533446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FF00"/>
                </a:solidFill>
              </a:rPr>
              <a:t>2</a:t>
            </a:r>
            <a:endParaRPr lang="de-DE" sz="2800" b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09944" y="2268903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Scan, move and set</a:t>
            </a:r>
            <a:endParaRPr lang="de-DE" sz="1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QL values (nominal 3.2E6)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Cumulative effect of antenna / cavity tolerances &amp; FF</a:t>
            </a:r>
          </a:p>
          <a:p>
            <a:pPr lvl="1"/>
            <a:r>
              <a:rPr lang="en-US" dirty="0" smtClean="0"/>
              <a:t>Spread in the QL values (all stubs out), factor of 2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2017-06-09</a:t>
            </a:r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9" y="4252156"/>
            <a:ext cx="8019781" cy="219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2209800"/>
            <a:ext cx="802044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 bwMode="auto">
          <a:xfrm>
            <a:off x="3505200" y="3947356"/>
            <a:ext cx="2438400" cy="777044"/>
          </a:xfrm>
          <a:prstGeom prst="downArrow">
            <a:avLst/>
          </a:prstGeom>
          <a:solidFill>
            <a:schemeClr val="accent2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12" charset="-128"/>
                <a:cs typeface="Arial" charset="0"/>
              </a:rPr>
              <a:t>TUNING</a:t>
            </a: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12" charset="-128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95400" y="3429000"/>
            <a:ext cx="6781800" cy="381000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295400" y="5638800"/>
            <a:ext cx="6781800" cy="381000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Arial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555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Beam Based calibration: Cavity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219200"/>
            <a:ext cx="5334000" cy="3657600"/>
          </a:xfrm>
        </p:spPr>
        <p:txBody>
          <a:bodyPr/>
          <a:lstStyle/>
          <a:p>
            <a:r>
              <a:rPr lang="it-IT" b="1" dirty="0" smtClean="0"/>
              <a:t>January 2016, on beam</a:t>
            </a:r>
          </a:p>
          <a:p>
            <a:pPr lvl="1"/>
            <a:r>
              <a:rPr lang="it-IT" dirty="0" smtClean="0"/>
              <a:t>Beam transients</a:t>
            </a:r>
          </a:p>
          <a:p>
            <a:pPr lvl="1"/>
            <a:r>
              <a:rPr lang="it-IT" dirty="0" smtClean="0"/>
              <a:t>Phase Calibrations</a:t>
            </a:r>
          </a:p>
          <a:p>
            <a:r>
              <a:rPr lang="it-IT" dirty="0" smtClean="0"/>
              <a:t>Preliminary to :</a:t>
            </a:r>
          </a:p>
          <a:p>
            <a:pPr lvl="1"/>
            <a:r>
              <a:rPr lang="it-IT" b="1" dirty="0" smtClean="0">
                <a:solidFill>
                  <a:schemeClr val="tx1"/>
                </a:solidFill>
              </a:rPr>
              <a:t>Phase Tuning</a:t>
            </a:r>
          </a:p>
          <a:p>
            <a:pPr lvl="1"/>
            <a:r>
              <a:rPr lang="it-IT" b="1" dirty="0" smtClean="0">
                <a:solidFill>
                  <a:schemeClr val="tx1"/>
                </a:solidFill>
              </a:rPr>
              <a:t>QL tuning</a:t>
            </a:r>
          </a:p>
          <a:p>
            <a:r>
              <a:rPr lang="it-IT" dirty="0" smtClean="0"/>
              <a:t>Large initial cavity phase </a:t>
            </a:r>
            <a:r>
              <a:rPr lang="it-IT" dirty="0"/>
              <a:t>spread </a:t>
            </a:r>
            <a:endParaRPr lang="it-IT" dirty="0" smtClean="0"/>
          </a:p>
          <a:p>
            <a:pPr lvl="1"/>
            <a:r>
              <a:rPr lang="it-IT" i="1" dirty="0" smtClean="0">
                <a:solidFill>
                  <a:srgbClr val="FF0000"/>
                </a:solidFill>
              </a:rPr>
              <a:t>WG assembled in tunnel, no cal.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2017-06-09</a:t>
            </a:r>
            <a:endParaRPr lang="en-US" altLang="en-US"/>
          </a:p>
        </p:txBody>
      </p:sp>
      <p:pic>
        <p:nvPicPr>
          <p:cNvPr id="3078" name="Picture 6" descr="https://ttfinfo.desy.de/XFELelog-sec/data/2016/02/17.01_a/2016-01-17T19:07:41-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0" y="1122663"/>
            <a:ext cx="3450450" cy="52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2381251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42785" y="4856464"/>
            <a:ext cx="23198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b="1" dirty="0" smtClean="0"/>
              <a:t>Beam induced cavity gradient changes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7595" y="3761089"/>
            <a:ext cx="3288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b="1" dirty="0" smtClean="0"/>
              <a:t>Cavity transient, QL determination and phase calibration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4924288"/>
            <a:ext cx="2876549" cy="1348061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eaLnBrk="0" hangingPunct="0">
              <a:buClr>
                <a:schemeClr val="accent2"/>
              </a:buClr>
              <a:buSzPct val="80000"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lvl="1" indent="-258763" eaLnBrk="0" hangingPunct="0">
              <a:buClr>
                <a:schemeClr val="accent1"/>
              </a:buClr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eaLnBrk="0" hangingPunct="0">
              <a:buClr>
                <a:schemeClr val="folHlink"/>
              </a:buClr>
              <a:buSzPct val="60000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eaLnBrk="0" hangingPunct="0">
              <a:buClr>
                <a:schemeClr val="hlink"/>
              </a:buClr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eaLnBrk="0" hangingPunct="0"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it-IT" dirty="0" smtClean="0"/>
              <a:t>Tune with</a:t>
            </a:r>
            <a:endParaRPr lang="it-IT" dirty="0"/>
          </a:p>
          <a:p>
            <a:pPr lvl="1"/>
            <a:r>
              <a:rPr lang="it-IT" dirty="0" smtClean="0"/>
              <a:t>3-stub tuners</a:t>
            </a:r>
            <a:endParaRPr lang="it-IT" dirty="0"/>
          </a:p>
          <a:p>
            <a:pPr lvl="1"/>
            <a:r>
              <a:rPr lang="it-IT" dirty="0" smtClean="0"/>
              <a:t>WG Spacers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048000" y="4267200"/>
            <a:ext cx="0" cy="17526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arrow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2286000" y="5410200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2000" b="1" dirty="0" smtClean="0">
                <a:solidFill>
                  <a:schemeClr val="accent2"/>
                </a:solidFill>
              </a:rPr>
              <a:t>160°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1835" y="6070229"/>
            <a:ext cx="21339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b="1" dirty="0" smtClean="0"/>
              <a:t>After operation of a few stub tuners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480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QL tuning &amp; Phase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1 February 2016</a:t>
            </a:r>
            <a:r>
              <a:rPr lang="it-IT" dirty="0" smtClean="0"/>
              <a:t>, AH1 moved 1 ms after the beam</a:t>
            </a:r>
          </a:p>
          <a:p>
            <a:pPr lvl="1"/>
            <a:r>
              <a:rPr lang="it-IT" dirty="0" smtClean="0"/>
              <a:t>Allow injector commissioning while aligning cavity phases</a:t>
            </a:r>
          </a:p>
          <a:p>
            <a:r>
              <a:rPr lang="it-IT" dirty="0" smtClean="0"/>
              <a:t>Individual maps of all 3-stub tuner positions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2017-06-09</a:t>
            </a:r>
            <a:endParaRPr lang="en-US" altLang="en-US"/>
          </a:p>
        </p:txBody>
      </p:sp>
      <p:pic>
        <p:nvPicPr>
          <p:cNvPr id="5122" name="Picture 2" descr="https://ttfinfo.desy.de/XFELelog-sec/data/2016/05/03.02_a/2016-02-03T22:34:50-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648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695575"/>
            <a:ext cx="47625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2819400"/>
            <a:ext cx="3467616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800" dirty="0" smtClean="0"/>
              <a:t>QL-Phase region</a:t>
            </a:r>
          </a:p>
          <a:p>
            <a:pPr>
              <a:buNone/>
            </a:pPr>
            <a:r>
              <a:rPr lang="it-IT" sz="1800" dirty="0" smtClean="0"/>
              <a:t>Case of design in range of tuner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2819400"/>
            <a:ext cx="4031873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800" dirty="0" smtClean="0"/>
              <a:t>QL-Phase region</a:t>
            </a:r>
          </a:p>
          <a:p>
            <a:pPr>
              <a:buNone/>
            </a:pPr>
            <a:r>
              <a:rPr lang="it-IT" sz="1800" dirty="0" smtClean="0"/>
              <a:t>Case of design outside range of tuner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5867400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800" b="1" dirty="0" smtClean="0"/>
              <a:t>WG s</a:t>
            </a:r>
            <a:r>
              <a:rPr lang="it-IT" sz="1800" b="1" dirty="0"/>
              <a:t>pa</a:t>
            </a:r>
            <a:r>
              <a:rPr lang="it-IT" sz="1800" b="1" dirty="0" smtClean="0"/>
              <a:t>cers installed on 3 cavities</a:t>
            </a:r>
            <a:endParaRPr lang="en-US" sz="1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503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Started regular operation in injector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10 February 2016</a:t>
            </a:r>
          </a:p>
          <a:p>
            <a:pPr lvl="1"/>
            <a:r>
              <a:rPr lang="it-IT" dirty="0" smtClean="0"/>
              <a:t>QL aligned well within the 10% requirement</a:t>
            </a:r>
          </a:p>
          <a:p>
            <a:pPr lvl="1"/>
            <a:r>
              <a:rPr lang="it-IT" dirty="0" smtClean="0"/>
              <a:t>Phases within 15°</a:t>
            </a:r>
          </a:p>
          <a:p>
            <a:pPr lvl="1"/>
            <a:endParaRPr lang="it-IT" dirty="0"/>
          </a:p>
          <a:p>
            <a:pPr lvl="1"/>
            <a:endParaRPr lang="it-IT" dirty="0" smtClean="0"/>
          </a:p>
          <a:p>
            <a:pPr lvl="1"/>
            <a:endParaRPr lang="it-IT" dirty="0"/>
          </a:p>
          <a:p>
            <a:pPr lvl="1"/>
            <a:endParaRPr lang="it-IT" dirty="0" smtClean="0"/>
          </a:p>
          <a:p>
            <a:pPr lvl="1"/>
            <a:endParaRPr lang="it-IT" dirty="0"/>
          </a:p>
          <a:p>
            <a:r>
              <a:rPr lang="it-IT" b="1" dirty="0" smtClean="0"/>
              <a:t>16 February 2016 </a:t>
            </a:r>
          </a:p>
          <a:p>
            <a:pPr lvl="1"/>
            <a:r>
              <a:rPr lang="it-IT" dirty="0"/>
              <a:t>B</a:t>
            </a:r>
            <a:r>
              <a:rPr lang="it-IT" dirty="0" smtClean="0"/>
              <a:t>ack on beam</a:t>
            </a:r>
          </a:p>
          <a:p>
            <a:pPr lvl="1"/>
            <a:r>
              <a:rPr lang="it-IT" dirty="0" smtClean="0"/>
              <a:t>Moved to -180°(wrt on-crest), calibration with beam energy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2017-06-09</a:t>
            </a:r>
            <a:endParaRPr lang="en-US" altLang="en-US"/>
          </a:p>
        </p:txBody>
      </p:sp>
      <p:pic>
        <p:nvPicPr>
          <p:cNvPr id="7170" name="Picture 2" descr="https://ttfinfo.desy.de/XFELelog-sec/data/2016/06/11.02_a/2016-02-11T21:08:40-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98759"/>
            <a:ext cx="4800600" cy="341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ttfinfo.desy.de/XFELelog-sec/data/2016/08/26.02_n/2016-02-27T01:31:22-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1"/>
            <a:ext cx="2133600" cy="223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435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Max QL obtainable in present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By mapping all tuners we were able to reach high QL values with the present antenna design</a:t>
            </a:r>
          </a:p>
          <a:p>
            <a:pPr lvl="1"/>
            <a:r>
              <a:rPr lang="it-IT" dirty="0" smtClean="0"/>
              <a:t>Easy without phase constraints (single 1:1 powering)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2017-06-09</a:t>
            </a:r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36951"/>
            <a:ext cx="1975556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29000"/>
            <a:ext cx="1974000" cy="152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00" y="3429000"/>
            <a:ext cx="1974000" cy="1522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436951"/>
            <a:ext cx="1974000" cy="1522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85951"/>
            <a:ext cx="2069907" cy="1522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154" y="4876800"/>
            <a:ext cx="1974000" cy="1522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00" y="4850170"/>
            <a:ext cx="1974000" cy="1522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00" y="4850170"/>
            <a:ext cx="1972800" cy="1522800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45124"/>
              </p:ext>
            </p:extLst>
          </p:nvPr>
        </p:nvGraphicFramePr>
        <p:xfrm>
          <a:off x="533400" y="2590800"/>
          <a:ext cx="8077200" cy="761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866775"/>
                <a:gridCol w="866775"/>
                <a:gridCol w="866775"/>
                <a:gridCol w="866775"/>
                <a:gridCol w="866775"/>
                <a:gridCol w="866775"/>
                <a:gridCol w="866775"/>
                <a:gridCol w="866775"/>
              </a:tblGrid>
              <a:tr h="300045">
                <a:tc>
                  <a:txBody>
                    <a:bodyPr/>
                    <a:lstStyle/>
                    <a:p>
                      <a:r>
                        <a:rPr lang="it-IT" dirty="0" smtClean="0"/>
                        <a:t>Cav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95787">
                <a:tc>
                  <a:txBody>
                    <a:bodyPr/>
                    <a:lstStyle/>
                    <a:p>
                      <a:r>
                        <a:rPr lang="it-IT" dirty="0" smtClean="0"/>
                        <a:t>Max QL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~ 1E7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~ 4E7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~ 3E7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~ 3E7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~ 4E7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~ 1E7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~ 3E7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~ 4E7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219200" y="4701285"/>
            <a:ext cx="6660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it-IT" sz="1800" b="1" dirty="0" smtClean="0">
                <a:solidFill>
                  <a:srgbClr val="00B050"/>
                </a:solidFill>
              </a:rPr>
              <a:t>Already close to values for CW </a:t>
            </a:r>
            <a:r>
              <a:rPr lang="it-IT" sz="1800" b="1" dirty="0" err="1" smtClean="0">
                <a:solidFill>
                  <a:srgbClr val="00B050"/>
                </a:solidFill>
              </a:rPr>
              <a:t>operation</a:t>
            </a:r>
            <a:r>
              <a:rPr lang="it-IT" sz="1800" b="1" dirty="0" smtClean="0">
                <a:solidFill>
                  <a:srgbClr val="00B050"/>
                </a:solidFill>
              </a:rPr>
              <a:t> (future </a:t>
            </a:r>
            <a:r>
              <a:rPr lang="it-IT" sz="1800" b="1" dirty="0" err="1" smtClean="0">
                <a:solidFill>
                  <a:srgbClr val="00B050"/>
                </a:solidFill>
              </a:rPr>
              <a:t>upgrades</a:t>
            </a:r>
            <a:r>
              <a:rPr lang="it-IT" sz="1800" b="1" dirty="0" smtClean="0">
                <a:solidFill>
                  <a:srgbClr val="00B050"/>
                </a:solidFill>
              </a:rPr>
              <a:t>)</a:t>
            </a:r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341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7475" y="1219200"/>
            <a:ext cx="8874125" cy="1166812"/>
          </a:xfrm>
        </p:spPr>
        <p:txBody>
          <a:bodyPr/>
          <a:lstStyle/>
          <a:p>
            <a:r>
              <a:rPr lang="en-US" dirty="0" smtClean="0"/>
              <a:t>Pure RF measurements in tunnel initially did not correlate too well with VT quench gradients</a:t>
            </a:r>
          </a:p>
          <a:p>
            <a:pPr lvl="1"/>
            <a:r>
              <a:rPr lang="en-US" dirty="0" smtClean="0"/>
              <a:t>Little accuracy and knowledge of WG distribution details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Quench</a:t>
            </a:r>
            <a:r>
              <a:rPr lang="it-IT" dirty="0" smtClean="0"/>
              <a:t> </a:t>
            </a:r>
            <a:r>
              <a:rPr lang="it-IT" dirty="0" err="1" smtClean="0"/>
              <a:t>Gradients</a:t>
            </a:r>
            <a:r>
              <a:rPr lang="it-IT" dirty="0" smtClean="0"/>
              <a:t> (VT vs </a:t>
            </a:r>
            <a:r>
              <a:rPr lang="it-IT" dirty="0" err="1" smtClean="0"/>
              <a:t>Module</a:t>
            </a:r>
            <a:r>
              <a:rPr lang="it-IT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2017-06-09</a:t>
            </a:r>
            <a:endParaRPr lang="en-US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7475" y="3067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595040"/>
              </p:ext>
            </p:extLst>
          </p:nvPr>
        </p:nvGraphicFramePr>
        <p:xfrm>
          <a:off x="381000" y="2438400"/>
          <a:ext cx="4648200" cy="3931920"/>
        </p:xfrm>
        <a:graphic>
          <a:graphicData uri="http://schemas.openxmlformats.org/drawingml/2006/table">
            <a:tbl>
              <a:tblPr/>
              <a:tblGrid>
                <a:gridCol w="609600"/>
                <a:gridCol w="1295400"/>
                <a:gridCol w="1295400"/>
                <a:gridCol w="1447800"/>
              </a:tblGrid>
              <a:tr h="365760">
                <a:tc rowSpan="2">
                  <a:txBody>
                    <a:bodyPr/>
                    <a:lstStyle/>
                    <a:p>
                      <a:r>
                        <a:rPr lang="it-IT" sz="1800" b="1" dirty="0" smtClean="0">
                          <a:effectLst/>
                        </a:rPr>
                        <a:t>Cav</a:t>
                      </a:r>
                      <a:endParaRPr lang="en-US" sz="18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effectLst/>
                        </a:rPr>
                        <a:t>Tunnel</a:t>
                      </a:r>
                      <a:endParaRPr lang="en-US" sz="18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effectLst/>
                        </a:rPr>
                        <a:t>VT</a:t>
                      </a:r>
                      <a:endParaRPr lang="en-US" sz="18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 sz="18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/>
                        </a:rPr>
                        <a:t>Max </a:t>
                      </a:r>
                      <a:r>
                        <a:rPr lang="en-US" sz="1800" b="1" dirty="0" err="1" smtClean="0">
                          <a:effectLst/>
                        </a:rPr>
                        <a:t>E</a:t>
                      </a:r>
                      <a:r>
                        <a:rPr lang="en-US" sz="1800" b="1" baseline="-25000" dirty="0" err="1" smtClean="0">
                          <a:effectLst/>
                        </a:rPr>
                        <a:t>acc</a:t>
                      </a:r>
                      <a:r>
                        <a:rPr lang="en-US" sz="1800" b="1" dirty="0" smtClean="0">
                          <a:effectLst/>
                        </a:rPr>
                        <a:t/>
                      </a:r>
                      <a:br>
                        <a:rPr lang="en-US" sz="1800" b="1" dirty="0" smtClean="0">
                          <a:effectLst/>
                        </a:rPr>
                      </a:br>
                      <a:r>
                        <a:rPr lang="it-IT" sz="900" b="1" baseline="0" dirty="0" smtClean="0">
                          <a:effectLst/>
                        </a:rPr>
                        <a:t>(RF </a:t>
                      </a:r>
                      <a:r>
                        <a:rPr lang="it-IT" sz="900" b="1" baseline="0" dirty="0" err="1" smtClean="0">
                          <a:effectLst/>
                        </a:rPr>
                        <a:t>measurements</a:t>
                      </a:r>
                      <a:r>
                        <a:rPr lang="it-IT" sz="900" b="1" baseline="0" dirty="0" smtClean="0">
                          <a:effectLst/>
                        </a:rPr>
                        <a:t>)</a:t>
                      </a:r>
                    </a:p>
                    <a:p>
                      <a:r>
                        <a:rPr lang="it-IT" sz="900" b="1" baseline="0" dirty="0" smtClean="0">
                          <a:effectLst/>
                        </a:rPr>
                        <a:t>26.01_a</a:t>
                      </a:r>
                      <a:endParaRPr lang="en-US" sz="18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/>
                        </a:rPr>
                        <a:t>Max </a:t>
                      </a:r>
                      <a:r>
                        <a:rPr lang="en-US" sz="1800" b="1" dirty="0" err="1" smtClean="0">
                          <a:effectLst/>
                        </a:rPr>
                        <a:t>E</a:t>
                      </a:r>
                      <a:r>
                        <a:rPr lang="en-US" sz="1800" b="1" baseline="-25000" dirty="0" err="1" smtClean="0">
                          <a:effectLst/>
                        </a:rPr>
                        <a:t>acc</a:t>
                      </a:r>
                      <a:r>
                        <a:rPr lang="en-US" sz="1800" b="1" dirty="0" smtClean="0">
                          <a:effectLst/>
                        </a:rPr>
                        <a:t/>
                      </a:r>
                      <a:br>
                        <a:rPr lang="en-US" sz="1800" b="1" dirty="0" smtClean="0">
                          <a:effectLst/>
                        </a:rPr>
                      </a:br>
                      <a:r>
                        <a:rPr lang="en-US" sz="900" b="1" dirty="0" smtClean="0">
                          <a:effectLst/>
                        </a:rPr>
                        <a:t>(Beam calibration)</a:t>
                      </a:r>
                    </a:p>
                    <a:p>
                      <a:r>
                        <a:rPr lang="en-US" sz="900" b="1" dirty="0" smtClean="0">
                          <a:effectLst/>
                        </a:rPr>
                        <a:t>16.06_n</a:t>
                      </a:r>
                      <a:endParaRPr lang="en-US" sz="9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/>
                        </a:rPr>
                        <a:t>Max </a:t>
                      </a:r>
                      <a:r>
                        <a:rPr lang="en-US" sz="1800" b="1" dirty="0" err="1" smtClean="0">
                          <a:effectLst/>
                        </a:rPr>
                        <a:t>E</a:t>
                      </a:r>
                      <a:r>
                        <a:rPr lang="en-US" sz="1800" b="1" baseline="-25000" dirty="0" err="1" smtClean="0">
                          <a:effectLst/>
                        </a:rPr>
                        <a:t>acc</a:t>
                      </a:r>
                      <a:endParaRPr lang="en-US" sz="18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C1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</a:rPr>
                        <a:t>~18 </a:t>
                      </a:r>
                      <a:r>
                        <a:rPr lang="en-US" sz="1800" dirty="0">
                          <a:effectLst/>
                        </a:rPr>
                        <a:t>MV/m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</a:rPr>
                        <a:t>~21 MV/m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effectLst/>
                        </a:rPr>
                        <a:t>21.0 MV/m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C2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</a:rPr>
                        <a:t>~18 </a:t>
                      </a:r>
                      <a:r>
                        <a:rPr lang="en-US" sz="1800" dirty="0">
                          <a:effectLst/>
                        </a:rPr>
                        <a:t>MV/m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~20 MV/m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effectLst/>
                        </a:rPr>
                        <a:t>20.0 MV/m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</a:rPr>
                        <a:t>C3</a:t>
                      </a:r>
                      <a:endParaRPr lang="en-US" sz="18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</a:rPr>
                        <a:t>~19 </a:t>
                      </a:r>
                      <a:r>
                        <a:rPr lang="en-US" sz="1800" dirty="0">
                          <a:effectLst/>
                        </a:rPr>
                        <a:t>MV/m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~21 MV/m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effectLst/>
                        </a:rPr>
                        <a:t>20.8 MV/m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C4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</a:rPr>
                        <a:t>~17 MV/m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~20 MV/m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effectLst/>
                        </a:rPr>
                        <a:t>22.0 MV/m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</a:rPr>
                        <a:t>C5</a:t>
                      </a:r>
                      <a:endParaRPr lang="en-US" sz="18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</a:rPr>
                        <a:t>~18 MV/m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~21 MV/m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effectLst/>
                        </a:rPr>
                        <a:t>21.0 MV/m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</a:rPr>
                        <a:t>C6</a:t>
                      </a:r>
                      <a:endParaRPr lang="en-US" sz="18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</a:rPr>
                        <a:t>~18 MV/m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~20 MV/m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effectLst/>
                        </a:rPr>
                        <a:t>19.6 MV/m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</a:rPr>
                        <a:t>C7</a:t>
                      </a:r>
                      <a:endParaRPr lang="en-US" sz="18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</a:rPr>
                        <a:t>~18 MV/m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~20 MV/m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effectLst/>
                        </a:rPr>
                        <a:t>20.0 MV/m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</a:rPr>
                        <a:t>C8</a:t>
                      </a:r>
                      <a:endParaRPr lang="en-US" sz="18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</a:rPr>
                        <a:t>~17 MV/m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~20 MV/m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effectLst/>
                        </a:rPr>
                        <a:t>21.8 MV/m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7475" y="2152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2514600"/>
            <a:ext cx="3886200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However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after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beam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calibration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procedures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much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better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agreement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within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 10%) 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was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obtained</a:t>
            </a:r>
            <a:endParaRPr lang="it-IT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Gradient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interlock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 RF 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diodes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 are set 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approximately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 1 MV 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below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these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levels</a:t>
            </a:r>
            <a:endParaRPr lang="it-IT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dirty="0" smtClean="0"/>
              <a:t>(should not intervene up to the 30 MV SP)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53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Based Calibration of Module voltage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066800"/>
            <a:ext cx="8874125" cy="5257800"/>
          </a:xfrm>
        </p:spPr>
        <p:txBody>
          <a:bodyPr/>
          <a:lstStyle/>
          <a:p>
            <a:r>
              <a:rPr lang="en-US" dirty="0" smtClean="0"/>
              <a:t>RF calibration did not give sufficient consistency in A1/AH1 correlation. BB calibration using dispersion in spectrometer.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smtClean="0"/>
              <a:t>A1/AH1 need to be in good relative calibration to</a:t>
            </a:r>
            <a:r>
              <a:rPr lang="en-US" b="1" dirty="0" smtClean="0"/>
              <a:t> control the bunch shape </a:t>
            </a:r>
            <a:r>
              <a:rPr lang="en-US" dirty="0" smtClean="0"/>
              <a:t>with Sum Voltage Control </a:t>
            </a:r>
          </a:p>
          <a:p>
            <a:pPr lvl="1"/>
            <a:r>
              <a:rPr lang="en-US" dirty="0" smtClean="0"/>
              <a:t>Improved consistency in VT/XTIN </a:t>
            </a:r>
            <a:r>
              <a:rPr lang="en-US" b="1" dirty="0" smtClean="0"/>
              <a:t>quench fields</a:t>
            </a:r>
          </a:p>
          <a:p>
            <a:pPr lvl="1"/>
            <a:r>
              <a:rPr lang="en-US" b="1" dirty="0" smtClean="0"/>
              <a:t>Important to check after </a:t>
            </a:r>
            <a:r>
              <a:rPr lang="en-US" b="1" dirty="0" err="1" smtClean="0"/>
              <a:t>rf</a:t>
            </a:r>
            <a:r>
              <a:rPr lang="en-US" b="1" dirty="0" smtClean="0"/>
              <a:t> calibrations are done</a:t>
            </a:r>
            <a:endParaRPr lang="de-D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2017-06-09</a:t>
            </a:r>
            <a:endParaRPr lang="en-US" altLang="en-US" dirty="0"/>
          </a:p>
        </p:txBody>
      </p:sp>
      <p:pic>
        <p:nvPicPr>
          <p:cNvPr id="1026" name="Picture 2" descr="http://ttfinfo.desy.de/XFELelog/data/2016/24/16.06_n/2016-06-17T01:12:19-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892204" cy="244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tfinfo.desy.de/XFELelog/data/2016/24/16.06_n/2016-06-17T02:16:43-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983" y="2057400"/>
            <a:ext cx="2941017" cy="244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2895600" y="2937662"/>
            <a:ext cx="609600" cy="762000"/>
          </a:xfrm>
          <a:prstGeom prst="rightArrow">
            <a:avLst/>
          </a:prstGeom>
          <a:solidFill>
            <a:schemeClr val="accent2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Arial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99385"/>
            <a:ext cx="233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9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Curvature linearization by AH1</a:t>
            </a:r>
            <a:endParaRPr lang="de-D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721" y="1371600"/>
            <a:ext cx="779571" cy="8631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29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SLHiPP, IPNO</a:t>
            </a:r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2017-06-09</a:t>
            </a:r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1481" y="1479495"/>
            <a:ext cx="601270" cy="6901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0200" y="1251871"/>
            <a:ext cx="617220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/>
              <a:t>Beam image on screen in the spectrometer beamline</a:t>
            </a:r>
          </a:p>
          <a:p>
            <a:pPr>
              <a:buNone/>
            </a:pPr>
            <a:r>
              <a:rPr lang="en-US" sz="1800" dirty="0" smtClean="0"/>
              <a:t>← AH1 off</a:t>
            </a:r>
          </a:p>
          <a:p>
            <a:pPr algn="r">
              <a:buNone/>
            </a:pPr>
            <a:r>
              <a:rPr lang="en-US" sz="1800" dirty="0" smtClean="0"/>
              <a:t>AH1 on → </a:t>
            </a:r>
            <a:endParaRPr lang="de-DE" sz="18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663884" y="1360271"/>
            <a:ext cx="824108" cy="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487992" y="1371600"/>
            <a:ext cx="0" cy="836545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821215" y="1352956"/>
            <a:ext cx="633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X (i.e. E)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7969" y="1973742"/>
            <a:ext cx="2616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accent2"/>
                </a:solidFill>
              </a:rPr>
              <a:t>Y</a:t>
            </a:r>
            <a:endParaRPr lang="de-DE" dirty="0">
              <a:solidFill>
                <a:schemeClr val="accent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" y="2469600"/>
            <a:ext cx="8915400" cy="3959100"/>
            <a:chOff x="152400" y="2469600"/>
            <a:chExt cx="8915400" cy="3959100"/>
          </a:xfrm>
        </p:grpSpPr>
        <p:pic>
          <p:nvPicPr>
            <p:cNvPr id="3075" name="Picture 3" descr="P:\linearizzazione\XFEL.DIAG-CAMERA-OTRD.64.I1D-IMAGE_EXT_2016-06-11T08.35.png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90" t="32097" r="44582" b="11400"/>
            <a:stretch/>
          </p:blipFill>
          <p:spPr bwMode="auto">
            <a:xfrm>
              <a:off x="6972379" y="2469600"/>
              <a:ext cx="2095421" cy="393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270560" y="2506480"/>
              <a:ext cx="4701819" cy="3360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800" dirty="0" smtClean="0"/>
                <a:t>Beam image on screen </a:t>
              </a:r>
              <a:r>
                <a:rPr lang="en-US" sz="1800" dirty="0"/>
                <a:t> </a:t>
              </a:r>
              <a:r>
                <a:rPr lang="en-US" sz="1800" dirty="0" smtClean="0"/>
                <a:t>in the spectrometer beamline, switching on the Transverse Deflecting Structure (TDS)</a:t>
              </a:r>
            </a:p>
            <a:p>
              <a:pPr>
                <a:buNone/>
              </a:pPr>
              <a:r>
                <a:rPr lang="en-US" sz="1800" dirty="0" smtClean="0"/>
                <a:t>← AH1 off</a:t>
              </a:r>
            </a:p>
            <a:p>
              <a:pPr algn="r">
                <a:buNone/>
              </a:pPr>
              <a:r>
                <a:rPr lang="en-US" sz="1800" dirty="0" smtClean="0"/>
                <a:t>AH1 on → </a:t>
              </a:r>
            </a:p>
            <a:p>
              <a:pPr>
                <a:buNone/>
              </a:pPr>
              <a:endParaRPr lang="en-US" sz="1800" b="1" dirty="0" smtClean="0"/>
            </a:p>
            <a:p>
              <a:pPr>
                <a:buNone/>
              </a:pPr>
              <a:r>
                <a:rPr lang="en-US" sz="1800" b="1" dirty="0" smtClean="0"/>
                <a:t>Vector Sum Control of the </a:t>
              </a:r>
              <a:r>
                <a:rPr lang="en-US" sz="1800" b="1" dirty="0"/>
                <a:t>sum RF </a:t>
              </a:r>
              <a:r>
                <a:rPr lang="en-US" sz="1800" b="1" dirty="0" smtClean="0"/>
                <a:t>field of the two modules allows to set the beam shape parameters </a:t>
              </a:r>
              <a:r>
                <a:rPr lang="en-US" sz="1800" dirty="0" smtClean="0"/>
                <a:t>(e.g. chirp, curvature, skewness) for proper matching to the downstream compression stages </a:t>
              </a:r>
              <a:endParaRPr lang="de-DE" sz="1800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52400" y="2496780"/>
              <a:ext cx="2142295" cy="3931920"/>
              <a:chOff x="152400" y="2496780"/>
              <a:chExt cx="2142295" cy="3931920"/>
            </a:xfrm>
          </p:grpSpPr>
          <p:pic>
            <p:nvPicPr>
              <p:cNvPr id="3074" name="Picture 2" descr="P:\linearizzazione\XFEL.DIAG-CAMERA-OTRD.64.I1D-IMAGE_EXT_2016-06-11T08.18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52400" y="2496780"/>
                <a:ext cx="2117758" cy="3931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2262186" y="2504584"/>
                <a:ext cx="0" cy="3924116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821215" y="6139715"/>
                <a:ext cx="147348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Y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(i.e. t or s along bunch)</a:t>
                </a:r>
                <a:endParaRPr lang="de-DE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43100" y="2590800"/>
                <a:ext cx="63350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X (i.e. E)</a:t>
                </a:r>
                <a:endParaRPr lang="de-DE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 bwMode="auto">
              <a:xfrm flipH="1">
                <a:off x="160234" y="2496780"/>
                <a:ext cx="2117759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45767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XFEL in a nutshell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2017-06-09</a:t>
            </a:r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4114800"/>
            <a:ext cx="9150927" cy="24698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222375"/>
            <a:ext cx="8874125" cy="3121025"/>
          </a:xfrm>
        </p:spPr>
        <p:txBody>
          <a:bodyPr/>
          <a:lstStyle/>
          <a:p>
            <a:r>
              <a:rPr lang="en-US" dirty="0" smtClean="0"/>
              <a:t>1.3 GHz SRF </a:t>
            </a:r>
            <a:r>
              <a:rPr lang="en-US" dirty="0" err="1" smtClean="0"/>
              <a:t>linac</a:t>
            </a:r>
            <a:r>
              <a:rPr lang="en-US" dirty="0" smtClean="0"/>
              <a:t> with 17.5 GeV,5 kA bunches for an FEL operating in the 1-0.5 </a:t>
            </a:r>
            <a:r>
              <a:rPr lang="en-US" dirty="0" err="1" smtClean="0"/>
              <a:t>Å</a:t>
            </a:r>
            <a:r>
              <a:rPr lang="en-US" dirty="0" smtClean="0"/>
              <a:t> regime</a:t>
            </a:r>
          </a:p>
          <a:p>
            <a:pPr lvl="1"/>
            <a:r>
              <a:rPr lang="en-US" dirty="0" smtClean="0"/>
              <a:t>27000 e- bunches/s (0.6ms flattop @ 10Hz, 2700 b/pulse)</a:t>
            </a:r>
          </a:p>
          <a:p>
            <a:pPr lvl="1"/>
            <a:r>
              <a:rPr lang="en-US" dirty="0" smtClean="0"/>
              <a:t>1 klystron driving 4 8-cavity modules in </a:t>
            </a:r>
            <a:r>
              <a:rPr lang="en-US" b="1" dirty="0" smtClean="0"/>
              <a:t>vector sum mode</a:t>
            </a:r>
          </a:p>
          <a:p>
            <a:r>
              <a:rPr lang="en-US" dirty="0" smtClean="0"/>
              <a:t>Beam quality (emittance at high currents) is the key</a:t>
            </a:r>
          </a:p>
          <a:p>
            <a:pPr lvl="1"/>
            <a:r>
              <a:rPr lang="en-US" dirty="0" smtClean="0"/>
              <a:t>Three bunch compression stages at 130 MV, 600 MeV, 2.4 GeV to raise the bunch 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RF </a:t>
            </a:r>
            <a:r>
              <a:rPr lang="it-IT" b="1" dirty="0" err="1" smtClean="0">
                <a:solidFill>
                  <a:srgbClr val="002060"/>
                </a:solidFill>
              </a:rPr>
              <a:t>commissioning</a:t>
            </a:r>
            <a:r>
              <a:rPr lang="it-IT" b="1" dirty="0" smtClean="0">
                <a:solidFill>
                  <a:srgbClr val="002060"/>
                </a:solidFill>
              </a:rPr>
              <a:t> and </a:t>
            </a:r>
            <a:r>
              <a:rPr lang="it-IT" b="1" dirty="0" err="1" smtClean="0">
                <a:solidFill>
                  <a:srgbClr val="002060"/>
                </a:solidFill>
              </a:rPr>
              <a:t>operation</a:t>
            </a:r>
            <a:r>
              <a:rPr lang="it-IT" b="1" dirty="0" smtClean="0">
                <a:solidFill>
                  <a:srgbClr val="002060"/>
                </a:solidFill>
              </a:rPr>
              <a:t> of the 3.9 GHz module in the tunnel was a great success</a:t>
            </a:r>
          </a:p>
          <a:p>
            <a:pPr lvl="1"/>
            <a:r>
              <a:rPr lang="it-IT" dirty="0" smtClean="0">
                <a:solidFill>
                  <a:schemeClr val="tx1"/>
                </a:solidFill>
              </a:rPr>
              <a:t>Achieved performances above nominal during the early injector commissioning stages in December 2015, with the AH1 pulse shifted in time from the beam  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Module in regular operation with beam since </a:t>
            </a:r>
            <a:r>
              <a:rPr lang="it-IT" b="1" dirty="0" err="1" smtClean="0">
                <a:solidFill>
                  <a:srgbClr val="002060"/>
                </a:solidFill>
              </a:rPr>
              <a:t>January</a:t>
            </a:r>
            <a:r>
              <a:rPr lang="it-IT" b="1" dirty="0" smtClean="0">
                <a:solidFill>
                  <a:srgbClr val="002060"/>
                </a:solidFill>
              </a:rPr>
              <a:t> 2016 in the </a:t>
            </a:r>
            <a:r>
              <a:rPr lang="it-IT" b="1" dirty="0" err="1" smtClean="0">
                <a:solidFill>
                  <a:srgbClr val="002060"/>
                </a:solidFill>
              </a:rPr>
              <a:t>Injector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run</a:t>
            </a:r>
            <a:r>
              <a:rPr lang="it-IT" b="1" dirty="0" smtClean="0">
                <a:solidFill>
                  <a:srgbClr val="002060"/>
                </a:solidFill>
              </a:rPr>
              <a:t> and ready for </a:t>
            </a:r>
            <a:r>
              <a:rPr lang="it-IT" b="1" dirty="0" err="1" smtClean="0">
                <a:solidFill>
                  <a:srgbClr val="002060"/>
                </a:solidFill>
              </a:rPr>
              <a:t>operation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at</a:t>
            </a:r>
            <a:r>
              <a:rPr lang="it-IT" b="1" dirty="0" smtClean="0">
                <a:solidFill>
                  <a:srgbClr val="002060"/>
                </a:solidFill>
              </a:rPr>
              <a:t> the start of the XFEL </a:t>
            </a:r>
            <a:r>
              <a:rPr lang="it-IT" b="1" dirty="0" err="1" smtClean="0">
                <a:solidFill>
                  <a:srgbClr val="002060"/>
                </a:solidFill>
              </a:rPr>
              <a:t>commissioning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phase</a:t>
            </a:r>
            <a:r>
              <a:rPr lang="it-IT" b="1" dirty="0" smtClean="0">
                <a:solidFill>
                  <a:srgbClr val="002060"/>
                </a:solidFill>
              </a:rPr>
              <a:t> in </a:t>
            </a:r>
            <a:r>
              <a:rPr lang="it-IT" b="1" dirty="0" err="1" smtClean="0">
                <a:solidFill>
                  <a:srgbClr val="002060"/>
                </a:solidFill>
              </a:rPr>
              <a:t>January</a:t>
            </a:r>
            <a:r>
              <a:rPr lang="it-IT" b="1" dirty="0" smtClean="0">
                <a:solidFill>
                  <a:srgbClr val="002060"/>
                </a:solidFill>
              </a:rPr>
              <a:t> 2017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First XFEL </a:t>
            </a:r>
            <a:r>
              <a:rPr lang="it-IT" b="1" dirty="0" err="1" smtClean="0">
                <a:solidFill>
                  <a:srgbClr val="002060"/>
                </a:solidFill>
              </a:rPr>
              <a:t>lasing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at</a:t>
            </a:r>
            <a:r>
              <a:rPr lang="it-IT" b="1" dirty="0" smtClean="0">
                <a:solidFill>
                  <a:srgbClr val="002060"/>
                </a:solidFill>
              </a:rPr>
              <a:t> 9 </a:t>
            </a:r>
            <a:r>
              <a:rPr lang="it-IT" b="1" dirty="0" err="1" smtClean="0">
                <a:solidFill>
                  <a:srgbClr val="002060"/>
                </a:solidFill>
              </a:rPr>
              <a:t>Å</a:t>
            </a:r>
            <a:r>
              <a:rPr lang="it-IT" b="1" dirty="0" smtClean="0">
                <a:solidFill>
                  <a:srgbClr val="002060"/>
                </a:solidFill>
              </a:rPr>
              <a:t> on </a:t>
            </a:r>
            <a:r>
              <a:rPr lang="it-IT" b="1" dirty="0" err="1" smtClean="0">
                <a:solidFill>
                  <a:srgbClr val="002060"/>
                </a:solidFill>
              </a:rPr>
              <a:t>May</a:t>
            </a:r>
            <a:r>
              <a:rPr lang="it-IT" b="1" dirty="0" smtClean="0">
                <a:solidFill>
                  <a:srgbClr val="002060"/>
                </a:solidFill>
              </a:rPr>
              <a:t> 4</a:t>
            </a:r>
            <a:r>
              <a:rPr lang="it-IT" b="1" baseline="30000" dirty="0" smtClean="0">
                <a:solidFill>
                  <a:srgbClr val="002060"/>
                </a:solidFill>
              </a:rPr>
              <a:t>th</a:t>
            </a:r>
            <a:r>
              <a:rPr lang="it-IT" b="1" dirty="0" smtClean="0">
                <a:solidFill>
                  <a:srgbClr val="002060"/>
                </a:solidFill>
              </a:rPr>
              <a:t> 2017 (2 </a:t>
            </a:r>
            <a:r>
              <a:rPr lang="it-IT" b="1" dirty="0" err="1" smtClean="0">
                <a:solidFill>
                  <a:srgbClr val="002060"/>
                </a:solidFill>
              </a:rPr>
              <a:t>Å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reached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at</a:t>
            </a:r>
            <a:r>
              <a:rPr lang="it-IT" b="1" dirty="0" smtClean="0">
                <a:solidFill>
                  <a:srgbClr val="002060"/>
                </a:solidFill>
              </a:rPr>
              <a:t> end of </a:t>
            </a:r>
            <a:r>
              <a:rPr lang="it-IT" b="1" dirty="0" err="1" smtClean="0">
                <a:solidFill>
                  <a:srgbClr val="002060"/>
                </a:solidFill>
              </a:rPr>
              <a:t>May</a:t>
            </a:r>
            <a:r>
              <a:rPr lang="it-IT" b="1" dirty="0" smtClean="0">
                <a:solidFill>
                  <a:srgbClr val="002060"/>
                </a:solidFill>
              </a:rPr>
              <a:t>): </a:t>
            </a:r>
            <a:r>
              <a:rPr lang="it-IT" b="1" dirty="0" err="1" smtClean="0">
                <a:solidFill>
                  <a:srgbClr val="002060"/>
                </a:solidFill>
              </a:rPr>
              <a:t>final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confirmation</a:t>
            </a:r>
            <a:r>
              <a:rPr lang="it-IT" b="1" dirty="0" smtClean="0">
                <a:solidFill>
                  <a:srgbClr val="002060"/>
                </a:solidFill>
              </a:rPr>
              <a:t> of </a:t>
            </a:r>
            <a:r>
              <a:rPr lang="it-IT" b="1" dirty="0" err="1" smtClean="0">
                <a:solidFill>
                  <a:srgbClr val="002060"/>
                </a:solidFill>
              </a:rPr>
              <a:t>proper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third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harmonic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system</a:t>
            </a:r>
            <a:r>
              <a:rPr lang="it-IT" b="1" dirty="0" smtClean="0">
                <a:solidFill>
                  <a:srgbClr val="002060"/>
                </a:solidFill>
              </a:rPr>
              <a:t> performance (and of </a:t>
            </a:r>
            <a:r>
              <a:rPr lang="it-IT" b="1" dirty="0" err="1" smtClean="0">
                <a:solidFill>
                  <a:srgbClr val="002060"/>
                </a:solidFill>
              </a:rPr>
              <a:t>course</a:t>
            </a:r>
            <a:r>
              <a:rPr lang="it-IT" b="1" dirty="0" smtClean="0">
                <a:solidFill>
                  <a:srgbClr val="002060"/>
                </a:solidFill>
              </a:rPr>
              <a:t> of </a:t>
            </a:r>
            <a:r>
              <a:rPr lang="it-IT" b="1" dirty="0" err="1" smtClean="0">
                <a:solidFill>
                  <a:srgbClr val="002060"/>
                </a:solidFill>
              </a:rPr>
              <a:t>many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other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important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systems</a:t>
            </a:r>
            <a:r>
              <a:rPr lang="mr-IN" b="1" dirty="0" smtClean="0">
                <a:solidFill>
                  <a:srgbClr val="002060"/>
                </a:solidFill>
              </a:rPr>
              <a:t>…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endParaRPr lang="it-IT" b="1" dirty="0" smtClean="0">
              <a:solidFill>
                <a:srgbClr val="00206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altLang="en-US" smtClean="0"/>
              <a:t>2017-06-09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30</a:t>
            </a:fld>
            <a:endParaRPr lang="en-GB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9402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WP46: 3.9 GHz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2017-06-09</a:t>
            </a:r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0" y="4495800"/>
            <a:ext cx="4419600" cy="1981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None/>
            </a:pPr>
            <a:r>
              <a:rPr lang="it-IT" dirty="0" smtClean="0"/>
              <a:t>Acknowledgements</a:t>
            </a:r>
          </a:p>
          <a:p>
            <a:pPr>
              <a:buNone/>
            </a:pPr>
            <a:r>
              <a:rPr lang="it-IT" b="1" dirty="0" smtClean="0"/>
              <a:t>INFN</a:t>
            </a:r>
          </a:p>
          <a:p>
            <a:pPr>
              <a:buNone/>
            </a:pPr>
            <a:r>
              <a:rPr lang="it-IT" dirty="0" smtClean="0"/>
              <a:t>M.Bertucci, M. Bonezzi, A.Bosotti, JF.Chen, M.Chiodini, M.Fusetti, P.Michelato, L.Monaco, M.Moretti, C.Pagani, R.Paparella, D. Sertore</a:t>
            </a:r>
          </a:p>
          <a:p>
            <a:pPr>
              <a:buNone/>
            </a:pPr>
            <a:r>
              <a:rPr lang="it-IT" b="1" dirty="0" smtClean="0"/>
              <a:t>DESY</a:t>
            </a:r>
          </a:p>
          <a:p>
            <a:pPr>
              <a:buNone/>
            </a:pPr>
            <a:r>
              <a:rPr lang="it-IT" dirty="0" smtClean="0"/>
              <a:t>Too many people from MIN, MKS 1, MKS 3, MHF-SL, MPL, MSK, etc. </a:t>
            </a:r>
            <a:br>
              <a:rPr lang="it-IT" dirty="0" smtClean="0"/>
            </a:br>
            <a:r>
              <a:rPr lang="it-IT" dirty="0" smtClean="0"/>
              <a:t>And especially the whole BKR team</a:t>
            </a:r>
          </a:p>
          <a:p>
            <a:pPr>
              <a:buNone/>
            </a:pPr>
            <a:r>
              <a:rPr lang="it-IT" b="1" dirty="0" smtClean="0"/>
              <a:t>FNAL</a:t>
            </a:r>
          </a:p>
          <a:p>
            <a:pPr>
              <a:buNone/>
            </a:pPr>
            <a:r>
              <a:rPr lang="it-IT" dirty="0" smtClean="0"/>
              <a:t>Elvin Harms and the ACC39 team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photos</a:t>
            </a:r>
            <a:r>
              <a:rPr lang="it-IT" dirty="0" smtClean="0"/>
              <a:t> </a:t>
            </a:r>
            <a:r>
              <a:rPr lang="it-IT" dirty="0" err="1" smtClean="0"/>
              <a:t>courtesy</a:t>
            </a:r>
            <a:r>
              <a:rPr lang="it-IT" dirty="0" smtClean="0"/>
              <a:t> of D. N</a:t>
            </a:r>
            <a:r>
              <a:rPr lang="de-DE" dirty="0" err="1" smtClean="0"/>
              <a:t>ölle</a:t>
            </a:r>
            <a:r>
              <a:rPr lang="en-US" dirty="0" smtClean="0"/>
              <a:t>/Ettore </a:t>
            </a:r>
            <a:r>
              <a:rPr lang="en-US" dirty="0" err="1" smtClean="0"/>
              <a:t>Zanon</a:t>
            </a:r>
            <a:r>
              <a:rPr lang="en-US" dirty="0" smtClean="0"/>
              <a:t> </a:t>
            </a:r>
            <a:r>
              <a:rPr lang="en-US" dirty="0" err="1" smtClean="0"/>
              <a:t>S.p.A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0887EC-6444-4996-9BDA-A5EB5F73F7E3}" type="slidenum">
              <a:rPr lang="en-GB" altLang="en-US" smtClean="0"/>
              <a:pPr>
                <a:defRPr/>
              </a:pPr>
              <a:t>31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279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142ED-1A3F-4681-97F2-029B7FFDFC7F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2017-06-09</a:t>
            </a:r>
            <a:endParaRPr lang="en-US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8953" y="13716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We need to </a:t>
            </a:r>
            <a:r>
              <a:rPr lang="en-US" b="1" kern="0" dirty="0" smtClean="0">
                <a:solidFill>
                  <a:srgbClr val="008000"/>
                </a:solidFill>
              </a:rPr>
              <a:t>manipulate the longitudinal phase space</a:t>
            </a:r>
            <a:r>
              <a:rPr lang="en-US" kern="0" dirty="0" smtClean="0"/>
              <a:t> before the bunch compression stages in order to get a proper current profile along the bunch for the FEL lasing</a:t>
            </a:r>
          </a:p>
          <a:p>
            <a:pPr lvl="1"/>
            <a:r>
              <a:rPr lang="en-US" kern="0" dirty="0" smtClean="0"/>
              <a:t>Remove the RF curvature from the 1.3 GHz module caused by the long bunch length at the injector</a:t>
            </a:r>
          </a:p>
          <a:p>
            <a:pPr lvl="1"/>
            <a:r>
              <a:rPr lang="en-US" kern="0" dirty="0" smtClean="0"/>
              <a:t>Compensate wake fields in the main </a:t>
            </a:r>
            <a:r>
              <a:rPr lang="en-US" kern="0" dirty="0" err="1" smtClean="0"/>
              <a:t>linac</a:t>
            </a:r>
            <a:r>
              <a:rPr lang="en-US" kern="0" dirty="0" smtClean="0"/>
              <a:t>, BC non linear optics, space charge effects…</a:t>
            </a:r>
          </a:p>
          <a:p>
            <a:pPr lvl="1"/>
            <a:r>
              <a:rPr lang="en-US" b="1" kern="0" dirty="0" smtClean="0">
                <a:solidFill>
                  <a:srgbClr val="FF0000"/>
                </a:solidFill>
              </a:rPr>
              <a:t>Control energy chirp, curvature, skewness in the longitudinal phase space for optimization of the bunch compression stages</a:t>
            </a:r>
          </a:p>
          <a:p>
            <a:r>
              <a:rPr lang="en-US" kern="0" dirty="0" smtClean="0"/>
              <a:t>Superposition of a harmonic field and proper setting of its </a:t>
            </a:r>
            <a:r>
              <a:rPr lang="en-US" b="1" kern="0" dirty="0" smtClean="0"/>
              <a:t>amplitude</a:t>
            </a:r>
            <a:r>
              <a:rPr lang="en-US" kern="0" dirty="0" smtClean="0"/>
              <a:t> and </a:t>
            </a:r>
            <a:r>
              <a:rPr lang="en-US" b="1" kern="0" dirty="0" smtClean="0"/>
              <a:t>phase</a:t>
            </a:r>
            <a:r>
              <a:rPr lang="en-US" kern="0" dirty="0" smtClean="0"/>
              <a:t> enables this manipulation </a:t>
            </a:r>
            <a:endParaRPr lang="de-DE" kern="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93788" y="541338"/>
            <a:ext cx="7283450" cy="4810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kern="0" dirty="0" smtClean="0"/>
              <a:t>Why a third harmonic system</a:t>
            </a:r>
            <a:endParaRPr lang="en-US" kern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768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parameters for optimal BC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4C574-8C93-4B89-A960-84F2571CF07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7475" y="6477000"/>
            <a:ext cx="6435725" cy="2667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2017-06-09</a:t>
            </a:r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2729"/>
            <a:ext cx="7090440" cy="474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5024" y="1065581"/>
            <a:ext cx="5923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Beam dynamic tools for setting parameters (by BD experts)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7559" y="2544890"/>
            <a:ext cx="1986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Control Room tool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33600" y="4946922"/>
            <a:ext cx="1447800" cy="463278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19040" y="2948186"/>
            <a:ext cx="1748760" cy="3376414"/>
            <a:chOff x="4191000" y="3068564"/>
            <a:chExt cx="1748760" cy="337641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639"/>
            <a:stretch/>
          </p:blipFill>
          <p:spPr bwMode="auto">
            <a:xfrm>
              <a:off x="4191000" y="3068564"/>
              <a:ext cx="1748760" cy="337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4286698" y="3733800"/>
              <a:ext cx="971102" cy="914400"/>
            </a:xfrm>
            <a:prstGeom prst="rect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Arial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4286698" y="4876800"/>
              <a:ext cx="971102" cy="838200"/>
            </a:xfrm>
            <a:prstGeom prst="line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4286698" y="4876800"/>
              <a:ext cx="894902" cy="838200"/>
            </a:xfrm>
            <a:prstGeom prst="line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13" name="TextBox 12"/>
          <p:cNvSpPr txBox="1"/>
          <p:nvPr/>
        </p:nvSpPr>
        <p:spPr>
          <a:xfrm>
            <a:off x="774806" y="3783131"/>
            <a:ext cx="23519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smtClean="0"/>
              <a:t>Beam Phase </a:t>
            </a:r>
            <a:r>
              <a:rPr lang="en-US" sz="1050" dirty="0" smtClean="0"/>
              <a:t>space after 3H module</a:t>
            </a:r>
            <a:endParaRPr lang="en-US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5194605" y="2953779"/>
            <a:ext cx="17876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dirty="0" smtClean="0"/>
              <a:t>Beam Phase </a:t>
            </a:r>
            <a:r>
              <a:rPr lang="en-US" sz="1050" smtClean="0"/>
              <a:t>space at FEL</a:t>
            </a:r>
            <a:endParaRPr lang="en-US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122943" y="4343400"/>
            <a:ext cx="2848857" cy="44781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dirty="0" smtClean="0"/>
              <a:t>Superposition of </a:t>
            </a:r>
            <a:r>
              <a:rPr lang="en-US" sz="1050" dirty="0" smtClean="0">
                <a:solidFill>
                  <a:srgbClr val="0432FF"/>
                </a:solidFill>
              </a:rPr>
              <a:t>1.3 GHz RF </a:t>
            </a:r>
            <a:r>
              <a:rPr lang="en-US" sz="1050" dirty="0" smtClean="0"/>
              <a:t>with a ~180∘</a:t>
            </a:r>
          </a:p>
          <a:p>
            <a:pPr>
              <a:buNone/>
            </a:pPr>
            <a:r>
              <a:rPr lang="en-US" sz="1050" dirty="0" smtClean="0">
                <a:solidFill>
                  <a:srgbClr val="FF40FF"/>
                </a:solidFill>
              </a:rPr>
              <a:t>3.9 GHz RF</a:t>
            </a:r>
            <a:r>
              <a:rPr lang="en-US" sz="1050" dirty="0" smtClean="0"/>
              <a:t> to manipulate beam distribution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222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r="2920"/>
          <a:stretch/>
        </p:blipFill>
        <p:spPr bwMode="auto">
          <a:xfrm>
            <a:off x="218663" y="4052499"/>
            <a:ext cx="212089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r="3265"/>
          <a:stretch/>
        </p:blipFill>
        <p:spPr bwMode="auto">
          <a:xfrm>
            <a:off x="2340162" y="4052499"/>
            <a:ext cx="216225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/>
          <a:stretch/>
        </p:blipFill>
        <p:spPr bwMode="auto">
          <a:xfrm>
            <a:off x="4502414" y="4052499"/>
            <a:ext cx="22838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/>
          <a:stretch/>
        </p:blipFill>
        <p:spPr bwMode="auto">
          <a:xfrm>
            <a:off x="6740259" y="4056578"/>
            <a:ext cx="225790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8663" y="3713945"/>
            <a:ext cx="1931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After A1 (150 MeV)</a:t>
            </a:r>
            <a:endParaRPr lang="de-DE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424230" y="3720181"/>
            <a:ext cx="2079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After AH1 (130 MeV)</a:t>
            </a:r>
            <a:endParaRPr lang="de-DE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502414" y="3715356"/>
            <a:ext cx="2023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After BC2 (2.4 GeV)</a:t>
            </a:r>
            <a:endParaRPr lang="de-DE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6214" y="3707945"/>
            <a:ext cx="234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After L3+CL (17.5 GeV)</a:t>
            </a:r>
            <a:endParaRPr lang="de-DE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18663" y="3410663"/>
            <a:ext cx="3459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With third harmonic manipulation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23" y="5852499"/>
            <a:ext cx="2218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0432FF"/>
                </a:solidFill>
              </a:rPr>
              <a:t>Off crest operation</a:t>
            </a:r>
            <a:br>
              <a:rPr lang="en-US" sz="1400" b="1" dirty="0" smtClean="0">
                <a:solidFill>
                  <a:srgbClr val="0432FF"/>
                </a:solidFill>
              </a:rPr>
            </a:br>
            <a:r>
              <a:rPr lang="en-US" sz="1400" b="1" dirty="0" smtClean="0">
                <a:solidFill>
                  <a:srgbClr val="0432FF"/>
                </a:solidFill>
              </a:rPr>
              <a:t>creates </a:t>
            </a:r>
            <a:r>
              <a:rPr lang="en-US" sz="1400" b="1" dirty="0" err="1" smtClean="0">
                <a:solidFill>
                  <a:srgbClr val="0432FF"/>
                </a:solidFill>
              </a:rPr>
              <a:t>chirp+curvature</a:t>
            </a:r>
            <a:endParaRPr lang="de-DE" sz="1400" b="1" dirty="0">
              <a:solidFill>
                <a:srgbClr val="0432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4651" y="5856578"/>
            <a:ext cx="219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0432FF"/>
                </a:solidFill>
              </a:rPr>
              <a:t>AH1 removes curvature</a:t>
            </a:r>
            <a:br>
              <a:rPr lang="en-US" sz="1400" b="1" dirty="0" smtClean="0">
                <a:solidFill>
                  <a:srgbClr val="0432FF"/>
                </a:solidFill>
              </a:rPr>
            </a:br>
            <a:r>
              <a:rPr lang="en-US" sz="1400" b="1" dirty="0" smtClean="0">
                <a:solidFill>
                  <a:srgbClr val="0432FF"/>
                </a:solidFill>
              </a:rPr>
              <a:t>and prepares for BC</a:t>
            </a:r>
            <a:endParaRPr lang="de-DE" sz="1400" b="1" dirty="0">
              <a:solidFill>
                <a:srgbClr val="0432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7511" y="5858108"/>
            <a:ext cx="2284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At final compression stage</a:t>
            </a:r>
            <a:br>
              <a:rPr lang="en-US" sz="1400" dirty="0" smtClean="0"/>
            </a:br>
            <a:r>
              <a:rPr lang="en-US" sz="1400" dirty="0" smtClean="0"/>
              <a:t>good current profile</a:t>
            </a:r>
            <a:endParaRPr lang="de-DE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939414" y="5848848"/>
            <a:ext cx="2093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Beam flattened for good</a:t>
            </a:r>
            <a:br>
              <a:rPr lang="en-US" sz="1400" dirty="0" smtClean="0"/>
            </a:br>
            <a:r>
              <a:rPr lang="en-US" sz="1400" dirty="0" smtClean="0"/>
              <a:t>FEL emission</a:t>
            </a:r>
            <a:endParaRPr lang="de-DE" sz="1400" dirty="0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49" y="1610663"/>
            <a:ext cx="2322198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/>
          <a:stretch/>
        </p:blipFill>
        <p:spPr bwMode="auto">
          <a:xfrm>
            <a:off x="4427984" y="1682471"/>
            <a:ext cx="22846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/>
          <a:stretch/>
        </p:blipFill>
        <p:spPr bwMode="auto">
          <a:xfrm>
            <a:off x="6665828" y="1682471"/>
            <a:ext cx="225790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3944" y="990600"/>
            <a:ext cx="331417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Using only A1 to chirp the beam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(no AH1)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1107" y="1219200"/>
            <a:ext cx="2284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dirty="0" smtClean="0"/>
              <a:t>At final compression stage</a:t>
            </a:r>
            <a:br>
              <a:rPr lang="en-US" sz="1400" dirty="0" smtClean="0"/>
            </a:br>
            <a:r>
              <a:rPr lang="en-US" sz="1400" dirty="0" smtClean="0"/>
              <a:t>current spike</a:t>
            </a:r>
            <a:endParaRPr lang="de-DE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822111" y="1219200"/>
            <a:ext cx="2027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dirty="0"/>
              <a:t>L</a:t>
            </a:r>
            <a:r>
              <a:rPr lang="en-US" sz="1400" dirty="0" smtClean="0"/>
              <a:t>arge current spike</a:t>
            </a:r>
            <a:br>
              <a:rPr lang="en-US" sz="1400" dirty="0" smtClean="0"/>
            </a:br>
            <a:r>
              <a:rPr lang="en-US" sz="1400" dirty="0" smtClean="0"/>
              <a:t>but low charge for FEL!</a:t>
            </a:r>
            <a:endParaRPr lang="de-DE" sz="1400" dirty="0"/>
          </a:p>
        </p:txBody>
      </p:sp>
      <p:sp>
        <p:nvSpPr>
          <p:cNvPr id="2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space manipulation in a glance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  <p:sp>
        <p:nvSpPr>
          <p:cNvPr id="3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16705" y="1654529"/>
            <a:ext cx="1563248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432FF"/>
                </a:solidFill>
              </a:rPr>
              <a:t>Longitudinal phase space 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Current along bunch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74429" y="2887443"/>
            <a:ext cx="160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err="1" smtClean="0">
                <a:solidFill>
                  <a:srgbClr val="FF0000"/>
                </a:solidFill>
              </a:rPr>
              <a:t>chirp+curvature</a:t>
            </a:r>
            <a:r>
              <a:rPr lang="en-US" sz="1400" b="1" dirty="0" smtClean="0">
                <a:solidFill>
                  <a:srgbClr val="FF0000"/>
                </a:solidFill>
              </a:rPr>
              <a:t>!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23156" y="443268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0432FF"/>
                </a:solidFill>
              </a:rPr>
              <a:t>👍🏻</a:t>
            </a:r>
            <a:endParaRPr lang="de-DE" sz="3200" b="1" dirty="0">
              <a:solidFill>
                <a:srgbClr val="0432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19235" y="204475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0432FF"/>
                </a:solidFill>
              </a:rPr>
              <a:t>👎🏻</a:t>
            </a:r>
            <a:endParaRPr lang="de-DE" sz="3200" b="1" dirty="0">
              <a:solidFill>
                <a:srgbClr val="0432FF"/>
              </a:solidFill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2"/>
          </p:nvPr>
        </p:nvSpPr>
        <p:spPr>
          <a:xfrm>
            <a:off x="7095302" y="6505575"/>
            <a:ext cx="1547813" cy="266700"/>
          </a:xfrm>
        </p:spPr>
        <p:txBody>
          <a:bodyPr/>
          <a:lstStyle/>
          <a:p>
            <a:pPr>
              <a:defRPr/>
            </a:pPr>
            <a:r>
              <a:rPr lang="sv-SE" altLang="en-US" dirty="0" smtClean="0"/>
              <a:t>2017-06-09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90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the AH1 module?</a:t>
            </a:r>
            <a:endParaRPr lang="de-DE" dirty="0"/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117475" y="1408708"/>
            <a:ext cx="8874125" cy="490061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third harmonic system (AH1) is functionally </a:t>
            </a:r>
            <a:r>
              <a:rPr lang="en-US" sz="2000" b="1" dirty="0" smtClean="0">
                <a:solidFill>
                  <a:schemeClr val="accent2"/>
                </a:solidFill>
              </a:rPr>
              <a:t>like a standard main XFEL module</a:t>
            </a:r>
            <a:r>
              <a:rPr lang="en-US" sz="2000" dirty="0" smtClean="0"/>
              <a:t>, but contains 8 cavities at </a:t>
            </a:r>
            <a:br>
              <a:rPr lang="en-US" sz="2000" dirty="0" smtClean="0"/>
            </a:br>
            <a:r>
              <a:rPr lang="en-US" sz="2000" dirty="0" smtClean="0"/>
              <a:t>3.9 GHz (3 times the frequency, therefore 1/3 of the size)</a:t>
            </a:r>
          </a:p>
          <a:p>
            <a:r>
              <a:rPr lang="en-US" sz="2000" dirty="0" smtClean="0"/>
              <a:t>IN-KIND Contribution to XFEL by INFN (50%: Cavities and module) and DESY (50%: Couplers, RF and infrastructure)</a:t>
            </a:r>
          </a:p>
          <a:p>
            <a:pPr lvl="1"/>
            <a:r>
              <a:rPr lang="en-US" sz="2000" dirty="0" smtClean="0"/>
              <a:t>Joint: installation, technical commissioning and initial operation</a:t>
            </a:r>
            <a:endParaRPr lang="de-DE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66"/>
          <a:stretch/>
        </p:blipFill>
        <p:spPr>
          <a:xfrm>
            <a:off x="838200" y="3465536"/>
            <a:ext cx="4572000" cy="28164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0" t="20480" r="24960" b="29822"/>
          <a:stretch/>
        </p:blipFill>
        <p:spPr>
          <a:xfrm>
            <a:off x="5410200" y="3464232"/>
            <a:ext cx="3048000" cy="2817708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7924800" y="6508750"/>
            <a:ext cx="709612" cy="266700"/>
          </a:xfrm>
        </p:spPr>
        <p:txBody>
          <a:bodyPr/>
          <a:lstStyle/>
          <a:p>
            <a:pPr>
              <a:defRPr/>
            </a:pPr>
            <a:r>
              <a:rPr lang="sv-SE" altLang="en-US" smtClean="0"/>
              <a:t>2017-06-09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649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module components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580158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/>
              <a:t>Same as ML modules, </a:t>
            </a:r>
            <a:r>
              <a:rPr lang="en-US" sz="2400" u="sng" dirty="0" smtClean="0"/>
              <a:t>different order</a:t>
            </a:r>
          </a:p>
          <a:p>
            <a:pPr>
              <a:buNone/>
            </a:pPr>
            <a:r>
              <a:rPr lang="en-US" sz="2400" dirty="0" smtClean="0"/>
              <a:t>1 </a:t>
            </a:r>
            <a:r>
              <a:rPr lang="en-US" sz="2400" dirty="0"/>
              <a:t>reentrant cavity BPM</a:t>
            </a:r>
          </a:p>
          <a:p>
            <a:pPr>
              <a:buNone/>
            </a:pPr>
            <a:r>
              <a:rPr lang="en-US" sz="2400" dirty="0" smtClean="0"/>
              <a:t>1 quadrupole at beginning of cavity string</a:t>
            </a:r>
          </a:p>
          <a:p>
            <a:pPr>
              <a:buNone/>
            </a:pPr>
            <a:r>
              <a:rPr lang="en-US" sz="2400" dirty="0" smtClean="0"/>
              <a:t>8 cavities (3.9 GHz)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So, similar procedures</a:t>
            </a:r>
            <a:br>
              <a:rPr lang="en-US" sz="2400" dirty="0" smtClean="0"/>
            </a:br>
            <a:r>
              <a:rPr lang="en-US" sz="2400" dirty="0" smtClean="0"/>
              <a:t>for operation</a:t>
            </a:r>
            <a:endParaRPr lang="de-DE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9" t="28870" r="63301" b="57166"/>
          <a:stretch/>
        </p:blipFill>
        <p:spPr bwMode="auto">
          <a:xfrm>
            <a:off x="3961426" y="4876800"/>
            <a:ext cx="5033236" cy="14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91153" y="3965662"/>
            <a:ext cx="3659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/>
              <a:t>Injector Overview Display</a:t>
            </a:r>
            <a:endParaRPr lang="de-DE" sz="24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6324600" y="4847540"/>
            <a:ext cx="1828800" cy="14478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267200" y="4858512"/>
            <a:ext cx="1981200" cy="1447800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2686" y="4348893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A1</a:t>
            </a:r>
            <a:endParaRPr lang="de-DE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4385875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AH1</a:t>
            </a:r>
            <a:endParaRPr lang="de-D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BF0"/>
              </a:clrFrom>
              <a:clrTo>
                <a:srgbClr val="FFFB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8"/>
          <a:stretch/>
        </p:blipFill>
        <p:spPr bwMode="auto">
          <a:xfrm>
            <a:off x="0" y="986236"/>
            <a:ext cx="9144000" cy="536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8882987">
            <a:off x="5725868" y="3176794"/>
            <a:ext cx="1565176" cy="241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Box 2"/>
          <p:cNvSpPr txBox="1"/>
          <p:nvPr/>
        </p:nvSpPr>
        <p:spPr>
          <a:xfrm rot="19683997">
            <a:off x="6459384" y="3347796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Beam</a:t>
            </a:r>
            <a:endParaRPr lang="de-DE" dirty="0"/>
          </a:p>
        </p:txBody>
      </p:sp>
      <p:sp>
        <p:nvSpPr>
          <p:cNvPr id="16" name="Oval 15"/>
          <p:cNvSpPr/>
          <p:nvPr/>
        </p:nvSpPr>
        <p:spPr>
          <a:xfrm>
            <a:off x="7740353" y="1124744"/>
            <a:ext cx="108012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020272" y="1988840"/>
            <a:ext cx="1260142" cy="35826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3"/>
          <p:cNvSpPr>
            <a:spLocks noGrp="1"/>
          </p:cNvSpPr>
          <p:nvPr>
            <p:ph type="dt" sz="half" idx="12"/>
          </p:nvPr>
        </p:nvSpPr>
        <p:spPr>
          <a:xfrm>
            <a:off x="7924800" y="6508750"/>
            <a:ext cx="709612" cy="266700"/>
          </a:xfrm>
        </p:spPr>
        <p:txBody>
          <a:bodyPr/>
          <a:lstStyle/>
          <a:p>
            <a:pPr>
              <a:defRPr/>
            </a:pPr>
            <a:r>
              <a:rPr lang="sv-SE" altLang="en-US" smtClean="0"/>
              <a:t>2017-06-09</a:t>
            </a:r>
            <a:endParaRPr lang="en-US" alt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013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vertical tests at INFN/LASA</a:t>
            </a:r>
            <a:endParaRPr lang="de-D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2017-06-09</a:t>
            </a:r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349" y="1692564"/>
            <a:ext cx="8901113" cy="432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114615"/>
            <a:ext cx="1216074" cy="9120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143" y="1230868"/>
            <a:ext cx="665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/>
              <a:t>AH1 cavities: First vertical test 26-Sep-14 and last 11-Feb-2015</a:t>
            </a:r>
            <a:endParaRPr lang="de-DE" sz="1800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2F11B-3C85-430E-847F-B36505D03EE4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4495800"/>
            <a:ext cx="6123792" cy="6340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PERFORMANCE GOAL (SPEC): 15*0.346*8 ~ 42 MV</a:t>
            </a:r>
          </a:p>
          <a:p>
            <a:pPr>
              <a:buNone/>
            </a:pPr>
            <a:r>
              <a:rPr lang="en-US" sz="1600" b="1" dirty="0" smtClean="0"/>
              <a:t>Beam Dynamic Requirements (worst case scenario ) &lt; 30 MV </a:t>
            </a:r>
            <a:endParaRPr lang="de-DE" sz="16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SLHiPP, IPNO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042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FEL pp">
  <a:themeElements>
    <a:clrScheme name="XFEL pp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XFEL p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en-US" alt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en-US" alt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  <a:cs typeface="Arial" charset="0"/>
          </a:defRPr>
        </a:defPPr>
      </a:lstStyle>
    </a:lnDef>
  </a:objectDefaults>
  <a:extraClrSchemeLst>
    <a:extraClrScheme>
      <a:clrScheme name="XFEL pp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 pp</Template>
  <TotalTime>452</TotalTime>
  <Words>1902</Words>
  <Application>Microsoft Macintosh PowerPoint</Application>
  <PresentationFormat>On-screen Show (4:3)</PresentationFormat>
  <Paragraphs>419</Paragraphs>
  <Slides>31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ＭＳ Ｐゴシック</vt:lpstr>
      <vt:lpstr>Wingdings</vt:lpstr>
      <vt:lpstr>Arial</vt:lpstr>
      <vt:lpstr>XFEL pp</vt:lpstr>
      <vt:lpstr>3.9GHz Module Commissioning for XFEL</vt:lpstr>
      <vt:lpstr>Outline</vt:lpstr>
      <vt:lpstr>XFEL in a nutshell</vt:lpstr>
      <vt:lpstr>PowerPoint Presentation</vt:lpstr>
      <vt:lpstr>RF parameters for optimal BC</vt:lpstr>
      <vt:lpstr>Phase space manipulation in a glance</vt:lpstr>
      <vt:lpstr>What is in the AH1 module?</vt:lpstr>
      <vt:lpstr>Inner module components</vt:lpstr>
      <vt:lpstr>Cavity vertical tests at INFN/LASA</vt:lpstr>
      <vt:lpstr>Major AH1 Assembly Milestones</vt:lpstr>
      <vt:lpstr>The assembly in Halle III (14 weeks)</vt:lpstr>
      <vt:lpstr>Final Preparation stages in tunnel</vt:lpstr>
      <vt:lpstr>RF Commissioning in Tunnel</vt:lpstr>
      <vt:lpstr>Present RF Distribution layout</vt:lpstr>
      <vt:lpstr>Cavity Phasing and QL adjustment</vt:lpstr>
      <vt:lpstr>Main technical commissioning checklist</vt:lpstr>
      <vt:lpstr>First operation at nominal gradient on Day 1</vt:lpstr>
      <vt:lpstr>Achieved performances during Injector Run</vt:lpstr>
      <vt:lpstr>Technical interlocks</vt:lpstr>
      <vt:lpstr>Coupler interlocks</vt:lpstr>
      <vt:lpstr>Cavity Phase tools</vt:lpstr>
      <vt:lpstr>Initial QL values (nominal 3.2E6)</vt:lpstr>
      <vt:lpstr>Beam Based calibration: Cavity Phases</vt:lpstr>
      <vt:lpstr>QL tuning &amp; Phase alignment</vt:lpstr>
      <vt:lpstr>Started regular operation in injector</vt:lpstr>
      <vt:lpstr>Max QL obtainable in present module</vt:lpstr>
      <vt:lpstr>Quench Gradients (VT vs Module)</vt:lpstr>
      <vt:lpstr>Beam Based Calibration of Module voltage</vt:lpstr>
      <vt:lpstr>RF Curvature linearization by AH1</vt:lpstr>
      <vt:lpstr>Summary</vt:lpstr>
      <vt:lpstr>Thanks! </vt:lpstr>
    </vt:vector>
  </TitlesOfParts>
  <Company>INFN Sezione di Milano LASA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Maiano</dc:creator>
  <cp:lastModifiedBy>Microsoft Office User</cp:lastModifiedBy>
  <cp:revision>488</cp:revision>
  <cp:lastPrinted>2017-06-06T14:14:15Z</cp:lastPrinted>
  <dcterms:created xsi:type="dcterms:W3CDTF">2011-02-27T07:16:06Z</dcterms:created>
  <dcterms:modified xsi:type="dcterms:W3CDTF">2017-06-06T16:52:07Z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