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2" r:id="rId2"/>
  </p:sldMasterIdLst>
  <p:notesMasterIdLst>
    <p:notesMasterId r:id="rId26"/>
  </p:notesMasterIdLst>
  <p:handoutMasterIdLst>
    <p:handoutMasterId r:id="rId27"/>
  </p:handoutMasterIdLst>
  <p:sldIdLst>
    <p:sldId id="286" r:id="rId3"/>
    <p:sldId id="320" r:id="rId4"/>
    <p:sldId id="329" r:id="rId5"/>
    <p:sldId id="323" r:id="rId6"/>
    <p:sldId id="325" r:id="rId7"/>
    <p:sldId id="330" r:id="rId8"/>
    <p:sldId id="308" r:id="rId9"/>
    <p:sldId id="336" r:id="rId10"/>
    <p:sldId id="334" r:id="rId11"/>
    <p:sldId id="339" r:id="rId12"/>
    <p:sldId id="342" r:id="rId13"/>
    <p:sldId id="335" r:id="rId14"/>
    <p:sldId id="337" r:id="rId15"/>
    <p:sldId id="345" r:id="rId16"/>
    <p:sldId id="341" r:id="rId17"/>
    <p:sldId id="332" r:id="rId18"/>
    <p:sldId id="333" r:id="rId19"/>
    <p:sldId id="338" r:id="rId20"/>
    <p:sldId id="321" r:id="rId21"/>
    <p:sldId id="340" r:id="rId22"/>
    <p:sldId id="343" r:id="rId23"/>
    <p:sldId id="344" r:id="rId24"/>
    <p:sldId id="324" r:id="rId25"/>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2">
          <p15:clr>
            <a:srgbClr val="A4A3A4"/>
          </p15:clr>
        </p15:guide>
        <p15:guide id="2" orient="horz" pos="908">
          <p15:clr>
            <a:srgbClr val="A4A3A4"/>
          </p15:clr>
        </p15:guide>
        <p15:guide id="3" pos="4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a:srgbClr val="049ED6"/>
    <a:srgbClr val="0080FF"/>
    <a:srgbClr val="FFFFFF"/>
    <a:srgbClr val="00E100"/>
    <a:srgbClr val="FF7D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68" autoAdjust="0"/>
    <p:restoredTop sz="99518" autoAdjust="0"/>
  </p:normalViewPr>
  <p:slideViewPr>
    <p:cSldViewPr snapToGrid="0" snapToObjects="1">
      <p:cViewPr>
        <p:scale>
          <a:sx n="88" d="100"/>
          <a:sy n="88" d="100"/>
        </p:scale>
        <p:origin x="1024" y="360"/>
      </p:cViewPr>
      <p:guideLst>
        <p:guide orient="horz" pos="1232"/>
        <p:guide orient="horz" pos="908"/>
        <p:guide pos="49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A3AE58-0CB7-2B49-BC2B-99543F812727}" type="datetimeFigureOut">
              <a:rPr lang="sv-SE" smtClean="0"/>
              <a:t>2017-06-09</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00A657-9475-004C-BDED-BB6C61EC9492}" type="slidenum">
              <a:rPr lang="sv-SE" smtClean="0"/>
              <a:t>‹#›</a:t>
            </a:fld>
            <a:endParaRPr lang="sv-SE"/>
          </a:p>
        </p:txBody>
      </p:sp>
    </p:spTree>
    <p:extLst>
      <p:ext uri="{BB962C8B-B14F-4D97-AF65-F5344CB8AC3E}">
        <p14:creationId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441830-0E87-9D46-A15F-C0C0B780FA23}" type="datetimeFigureOut">
              <a:rPr lang="sv-SE" smtClean="0"/>
              <a:t>2017-06-09</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0035E-6164-C447-BCFF-46EC70F74028}" type="slidenum">
              <a:rPr lang="sv-SE" smtClean="0"/>
              <a:t>‹#›</a:t>
            </a:fld>
            <a:endParaRPr lang="sv-SE"/>
          </a:p>
        </p:txBody>
      </p:sp>
    </p:spTree>
    <p:extLst>
      <p:ext uri="{BB962C8B-B14F-4D97-AF65-F5344CB8AC3E}">
        <p14:creationId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638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4B6CE20-AFC7-3F45-B0E0-5A45C0AF0FEF}" type="datetime1">
              <a:rPr lang="en-US" smtClean="0"/>
              <a:t>6/9/17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93258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3D1E751-A629-5E4A-A202-65D0E0233AA2}" type="datetime1">
              <a:rPr lang="en-US" smtClean="0"/>
              <a:t>6/9/17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704101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3D8524D-C923-984C-AA4B-C3BB39D88DE4}" type="datetime1">
              <a:rPr lang="en-US" smtClean="0"/>
              <a:t>6/9/17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6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54AD09B-6E0E-F342-90BC-7E5749EEA10B}" type="datetime1">
              <a:rPr lang="en-US" smtClean="0"/>
              <a:t>6/9/17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03345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DBDF2D1-8BC8-2440-AB2E-6BB6C9E19346}" type="datetime1">
              <a:rPr lang="en-US" smtClean="0"/>
              <a:t>6/9/17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375023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DDF9349A-E89C-B948-9787-66E804B9853F}" type="datetime1">
              <a:rPr lang="en-US" smtClean="0"/>
              <a:t>6/9/17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36175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2745790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to the lef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457200" y="1615023"/>
            <a:ext cx="3784600"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r>
              <a:rPr lang="en-US" smtClean="0"/>
              <a:t>Drag picture to placeholder or click icon to add</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117B30-06C9-AA4B-9198-6E5216341B8A}" type="datetimeFigureOut">
              <a:rPr lang="en-US" smtClean="0"/>
              <a:t>6/9/17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DFE335-1676-CD4D-ADC2-4D8741C093F6}" type="slidenum">
              <a:rPr lang="en-US" smtClean="0"/>
              <a:t>‹#›</a:t>
            </a:fld>
            <a:endParaRPr lang="en-US"/>
          </a:p>
        </p:txBody>
      </p:sp>
      <p:sp>
        <p:nvSpPr>
          <p:cNvPr id="12" name="Text Placeholder 11"/>
          <p:cNvSpPr>
            <a:spLocks noGrp="1"/>
          </p:cNvSpPr>
          <p:nvPr>
            <p:ph type="body" sz="quarter" idx="14"/>
          </p:nvPr>
        </p:nvSpPr>
        <p:spPr>
          <a:xfrm>
            <a:off x="4421187" y="1615023"/>
            <a:ext cx="4265613" cy="3784600"/>
          </a:xfrm>
        </p:spPr>
        <p:txBody>
          <a:bodyPr/>
          <a:lstStyle>
            <a:lvl4pPr marL="1371600" indent="0">
              <a:buNone/>
              <a:defRPr/>
            </a:lvl4pPr>
            <a:lvl5pPr marL="1828800" indent="0">
              <a:buNone/>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54515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to the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4907823" y="1615023"/>
            <a:ext cx="3784600"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r>
              <a:rPr lang="en-US" smtClean="0"/>
              <a:t>Drag picture to placeholder or click icon to add</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117B30-06C9-AA4B-9198-6E5216341B8A}" type="datetimeFigureOut">
              <a:rPr lang="en-US" smtClean="0"/>
              <a:t>6/9/17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DFE335-1676-CD4D-ADC2-4D8741C093F6}" type="slidenum">
              <a:rPr lang="en-US" smtClean="0"/>
              <a:t>‹#›</a:t>
            </a:fld>
            <a:endParaRPr lang="en-US"/>
          </a:p>
        </p:txBody>
      </p:sp>
      <p:sp>
        <p:nvSpPr>
          <p:cNvPr id="12" name="Text Placeholder 11"/>
          <p:cNvSpPr>
            <a:spLocks noGrp="1"/>
          </p:cNvSpPr>
          <p:nvPr>
            <p:ph type="body" sz="quarter" idx="14"/>
          </p:nvPr>
        </p:nvSpPr>
        <p:spPr>
          <a:xfrm>
            <a:off x="457200" y="1614488"/>
            <a:ext cx="4265613" cy="3784600"/>
          </a:xfrm>
        </p:spPr>
        <p:txBody>
          <a:bodyPr/>
          <a:lstStyle>
            <a:lvl4pPr marL="1371600" indent="0">
              <a:buNone/>
              <a:defRPr/>
            </a:lvl4pPr>
            <a:lvl5pPr marL="1828800" indent="0">
              <a:buNone/>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766468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137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2017-06-09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04809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t>2017-06-09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789334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49A5678A-D05F-FD42-9890-CCECCD9C8C54}" type="datetimeFigureOut">
              <a:rPr lang="sv-SE" smtClean="0"/>
              <a:t>2017-06-09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6108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49A5678A-D05F-FD42-9890-CCECCD9C8C54}" type="datetimeFigureOut">
              <a:rPr lang="sv-SE" smtClean="0"/>
              <a:t>2017-06-09</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2926338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49A5678A-D05F-FD42-9890-CCECCD9C8C54}" type="datetimeFigureOut">
              <a:rPr lang="sv-SE" smtClean="0"/>
              <a:t>2017-06-09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982865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t>2017-06-09</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3061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2017-06-09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70050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2017-06-09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33934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2017-06-09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552661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2017-06-09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82417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18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8954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CC0C22-9EDB-E14B-9D1D-02359A0D0385}" type="datetime1">
              <a:rPr lang="en-US" smtClean="0"/>
              <a:t>6/9/17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11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0FA5BB91-6E5D-4E44-A313-B74B25380F86}" type="datetime1">
              <a:rPr lang="en-US" smtClean="0"/>
              <a:t>6/9/17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211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4C0FE33-BB3B-F54C-A8F8-03B587A53342}" type="datetime1">
              <a:rPr lang="en-US" smtClean="0"/>
              <a:t>6/9/17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D0B4D03-6436-924D-BD12-1D8F540DD88C}" type="datetime1">
              <a:rPr lang="en-US" smtClean="0"/>
              <a:t>6/9/17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38C62C7-F79B-CD4A-A5DF-5683BBEC4A65}" type="slidenum">
              <a:rPr lang="sv-SE" smtClean="0"/>
              <a:t>‹#›</a:t>
            </a:fld>
            <a:endParaRPr lang="sv-SE"/>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59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8F81278-4430-4444-9D70-1555BC514269}" type="datetime1">
              <a:rPr lang="en-US" smtClean="0"/>
              <a:t>6/9/17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t>‹#›</a:t>
            </a:fld>
            <a:endParaRPr lang="sv-SE"/>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3102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8F5C681F-1FB5-764D-BC0F-BB7944416E1E}" type="datetime1">
              <a:rPr lang="en-US" smtClean="0"/>
              <a:pPr/>
              <a:t>6/9/17</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pPr/>
              <a:t>‹#›</a:t>
            </a:fld>
            <a:endParaRPr lang="sv-SE"/>
          </a:p>
        </p:txBody>
      </p:sp>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8" name="Bildobjekt 7" descr="ESS-vit-logga.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15720040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5" r:id="rId3"/>
    <p:sldLayoutId id="2147483676"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78" r:id="rId16"/>
    <p:sldLayoutId id="2147483679" r:id="rId17"/>
    <p:sldLayoutId id="2147483680" r:id="rId18"/>
  </p:sldLayoutIdLst>
  <p:hf sldNum="0"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5678A-D05F-FD42-9890-CCECCD9C8C54}" type="datetimeFigureOut">
              <a:rPr lang="sv-SE" smtClean="0"/>
              <a:t>2017-06-09</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t>‹#›</a:t>
            </a:fld>
            <a:endParaRPr lang="sv-SE"/>
          </a:p>
        </p:txBody>
      </p:sp>
    </p:spTree>
    <p:extLst>
      <p:ext uri="{BB962C8B-B14F-4D97-AF65-F5344CB8AC3E}">
        <p14:creationId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17.xml"/><Relationship Id="rId2"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2.jpg"/><Relationship Id="rId1" Type="http://schemas.openxmlformats.org/officeDocument/2006/relationships/slideLayout" Target="../slideLayouts/slideLayout17.xml"/><Relationship Id="rId2"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 Id="rId3"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7.xml"/><Relationship Id="rId2"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9.png"/><Relationship Id="rId5" Type="http://schemas.openxmlformats.org/officeDocument/2006/relationships/image" Target="../media/image42.jp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17.xml"/><Relationship Id="rId2"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5.png"/><Relationship Id="rId1" Type="http://schemas.openxmlformats.org/officeDocument/2006/relationships/slideLayout" Target="../slideLayouts/slideLayout17.xml"/><Relationship Id="rId2"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9.jpg"/><Relationship Id="rId3"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 Id="rId3" Type="http://schemas.openxmlformats.org/officeDocument/2006/relationships/image" Target="../media/image5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 Id="rId3" Type="http://schemas.openxmlformats.org/officeDocument/2006/relationships/image" Target="../media/image5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ess-ics.atlassian.net/wiki/display/ATS/Accelerator+Cryomodule+Test+Stand+2" TargetMode="Externa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1" Type="http://schemas.openxmlformats.org/officeDocument/2006/relationships/image" Target="../media/image13.jpeg"/><Relationship Id="rId12" Type="http://schemas.openxmlformats.org/officeDocument/2006/relationships/image" Target="../media/image14.jpe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tiff"/><Relationship Id="rId16" Type="http://schemas.openxmlformats.org/officeDocument/2006/relationships/image" Target="../media/image18.png"/><Relationship Id="rId1" Type="http://schemas.openxmlformats.org/officeDocument/2006/relationships/slideLayout" Target="../slideLayouts/slideLayout17.xml"/><Relationship Id="rId2" Type="http://schemas.openxmlformats.org/officeDocument/2006/relationships/image" Target="../media/image4.jpeg"/><Relationship Id="rId3" Type="http://schemas.openxmlformats.org/officeDocument/2006/relationships/image" Target="../media/image5.em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18.xml"/><Relationship Id="rId2"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1" Type="http://schemas.openxmlformats.org/officeDocument/2006/relationships/slideLayout" Target="../slideLayouts/slideLayout17.xml"/><Relationship Id="rId2"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JPG"/><Relationship Id="rId3"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160" y="408940"/>
            <a:ext cx="2082800" cy="1114297"/>
          </a:xfrm>
          <a:prstGeom prst="rect">
            <a:avLst/>
          </a:prstGeom>
        </p:spPr>
      </p:pic>
      <p:sp>
        <p:nvSpPr>
          <p:cNvPr id="7" name="textruta 6"/>
          <p:cNvSpPr txBox="1"/>
          <p:nvPr/>
        </p:nvSpPr>
        <p:spPr>
          <a:xfrm>
            <a:off x="0" y="2065750"/>
            <a:ext cx="9144000" cy="1446550"/>
          </a:xfrm>
          <a:prstGeom prst="rect">
            <a:avLst/>
          </a:prstGeom>
          <a:noFill/>
        </p:spPr>
        <p:txBody>
          <a:bodyPr wrap="square" rtlCol="0">
            <a:spAutoFit/>
          </a:bodyPr>
          <a:lstStyle/>
          <a:p>
            <a:pPr algn="ctr"/>
            <a:r>
              <a:rPr lang="en-US" sz="4400" dirty="0" smtClean="0">
                <a:solidFill>
                  <a:srgbClr val="FFFFFF"/>
                </a:solidFill>
              </a:rPr>
              <a:t>Test Stand Installation: </a:t>
            </a:r>
          </a:p>
          <a:p>
            <a:pPr algn="ctr"/>
            <a:r>
              <a:rPr lang="en-US" sz="4400" dirty="0" smtClean="0">
                <a:solidFill>
                  <a:srgbClr val="FFFFFF"/>
                </a:solidFill>
              </a:rPr>
              <a:t>Cryomodule </a:t>
            </a:r>
            <a:r>
              <a:rPr lang="en-US" sz="4400" dirty="0">
                <a:solidFill>
                  <a:srgbClr val="FFFFFF"/>
                </a:solidFill>
              </a:rPr>
              <a:t>test stand at ESS site</a:t>
            </a:r>
            <a:endParaRPr lang="en-GB" sz="4400" dirty="0">
              <a:solidFill>
                <a:srgbClr val="FFFFFF"/>
              </a:solidFill>
            </a:endParaRPr>
          </a:p>
        </p:txBody>
      </p:sp>
      <p:sp>
        <p:nvSpPr>
          <p:cNvPr id="4" name="textruta 3"/>
          <p:cNvSpPr txBox="1"/>
          <p:nvPr/>
        </p:nvSpPr>
        <p:spPr>
          <a:xfrm>
            <a:off x="-14343" y="4483517"/>
            <a:ext cx="9144000" cy="2271391"/>
          </a:xfrm>
          <a:prstGeom prst="rect">
            <a:avLst/>
          </a:prstGeom>
          <a:noFill/>
        </p:spPr>
        <p:txBody>
          <a:bodyPr wrap="square" rtlCol="0">
            <a:spAutoFit/>
          </a:bodyPr>
          <a:lstStyle/>
          <a:p>
            <a:pPr algn="ctr"/>
            <a:r>
              <a:rPr lang="en-US" sz="2800" dirty="0">
                <a:solidFill>
                  <a:schemeClr val="bg1"/>
                </a:solidFill>
              </a:rPr>
              <a:t>7th Open Collaboration Meeting on Superconducting Linacs for High Power Proton Beams (SLHiPP-7)</a:t>
            </a:r>
            <a:endParaRPr lang="en-GB" sz="2800" dirty="0" smtClean="0">
              <a:solidFill>
                <a:schemeClr val="bg1"/>
              </a:solidFill>
            </a:endParaRPr>
          </a:p>
          <a:p>
            <a:pPr algn="ctr"/>
            <a:endParaRPr lang="en-GB" sz="2400" dirty="0" smtClean="0">
              <a:solidFill>
                <a:srgbClr val="FFFFFF"/>
              </a:solidFill>
            </a:endParaRPr>
          </a:p>
          <a:p>
            <a:pPr algn="ctr"/>
            <a:r>
              <a:rPr lang="en-GB" sz="2400" dirty="0" smtClean="0">
                <a:solidFill>
                  <a:srgbClr val="FFFFFF"/>
                </a:solidFill>
              </a:rPr>
              <a:t>Emilio </a:t>
            </a:r>
            <a:r>
              <a:rPr lang="en-GB" sz="2400" dirty="0" err="1" smtClean="0">
                <a:solidFill>
                  <a:srgbClr val="FFFFFF"/>
                </a:solidFill>
              </a:rPr>
              <a:t>Asensi</a:t>
            </a:r>
            <a:r>
              <a:rPr lang="en-GB" sz="2400" dirty="0" smtClean="0">
                <a:solidFill>
                  <a:srgbClr val="FFFFFF"/>
                </a:solidFill>
              </a:rPr>
              <a:t>, Test Stand Engineer</a:t>
            </a:r>
          </a:p>
          <a:p>
            <a:pPr algn="ctr">
              <a:lnSpc>
                <a:spcPct val="120000"/>
              </a:lnSpc>
            </a:pPr>
            <a:r>
              <a:rPr lang="en-GB" dirty="0" smtClean="0">
                <a:solidFill>
                  <a:srgbClr val="FFFFFF"/>
                </a:solidFill>
              </a:rPr>
              <a:t>www.europeanspallationsource.se</a:t>
            </a:r>
          </a:p>
          <a:p>
            <a:pPr algn="ctr"/>
            <a:r>
              <a:rPr lang="en-GB" sz="1600" dirty="0" smtClean="0">
                <a:solidFill>
                  <a:srgbClr val="FFFFFF"/>
                </a:solidFill>
              </a:rPr>
              <a:t>2017-06-09</a:t>
            </a:r>
          </a:p>
        </p:txBody>
      </p:sp>
    </p:spTree>
    <p:extLst>
      <p:ext uri="{BB962C8B-B14F-4D97-AF65-F5344CB8AC3E}">
        <p14:creationId xmlns:p14="http://schemas.microsoft.com/office/powerpoint/2010/main" val="441942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94000" y="0"/>
            <a:ext cx="5763600" cy="1440000"/>
          </a:xfrm>
        </p:spPr>
        <p:txBody>
          <a:bodyPr>
            <a:normAutofit/>
          </a:bodyPr>
          <a:lstStyle/>
          <a:p>
            <a:r>
              <a:rPr lang="en-US" dirty="0" smtClean="0"/>
              <a:t>RF Systems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3345" y="4096327"/>
            <a:ext cx="3306621" cy="24799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345" y="1641366"/>
            <a:ext cx="3306621" cy="2479965"/>
          </a:xfrm>
          <a:prstGeom prst="rect">
            <a:avLst/>
          </a:prstGeom>
        </p:spPr>
      </p:pic>
      <p:sp>
        <p:nvSpPr>
          <p:cNvPr id="4" name="TextBox 3"/>
          <p:cNvSpPr txBox="1"/>
          <p:nvPr/>
        </p:nvSpPr>
        <p:spPr>
          <a:xfrm>
            <a:off x="397163" y="1707191"/>
            <a:ext cx="4756727" cy="923330"/>
          </a:xfrm>
          <a:prstGeom prst="rect">
            <a:avLst/>
          </a:prstGeom>
          <a:noFill/>
        </p:spPr>
        <p:txBody>
          <a:bodyPr wrap="square" rtlCol="0">
            <a:spAutoFit/>
          </a:bodyPr>
          <a:lstStyle/>
          <a:p>
            <a:pPr algn="just"/>
            <a:r>
              <a:rPr lang="en-US" dirty="0"/>
              <a:t>Two 1.5 MW, 704 MHz pulsed power klystrons </a:t>
            </a:r>
            <a:r>
              <a:rPr lang="en-US" dirty="0" smtClean="0"/>
              <a:t>are already installed </a:t>
            </a:r>
            <a:r>
              <a:rPr lang="en-US" dirty="0"/>
              <a:t>in TS2, one coming from </a:t>
            </a:r>
            <a:r>
              <a:rPr lang="en-US" dirty="0" smtClean="0"/>
              <a:t>Thales and the other from CPI.</a:t>
            </a:r>
            <a:r>
              <a:rPr lang="en-GB" dirty="0" smtClean="0"/>
              <a:t> </a:t>
            </a:r>
            <a:endParaRPr lang="en-US" dirty="0"/>
          </a:p>
        </p:txBody>
      </p:sp>
      <p:sp>
        <p:nvSpPr>
          <p:cNvPr id="10" name="TextBox 9"/>
          <p:cNvSpPr txBox="1"/>
          <p:nvPr/>
        </p:nvSpPr>
        <p:spPr>
          <a:xfrm>
            <a:off x="397162" y="2783996"/>
            <a:ext cx="4756728" cy="923330"/>
          </a:xfrm>
          <a:prstGeom prst="rect">
            <a:avLst/>
          </a:prstGeom>
          <a:noFill/>
        </p:spPr>
        <p:txBody>
          <a:bodyPr wrap="square" rtlCol="0">
            <a:spAutoFit/>
          </a:bodyPr>
          <a:lstStyle/>
          <a:p>
            <a:pPr algn="just"/>
            <a:r>
              <a:rPr lang="en-US" dirty="0" smtClean="0"/>
              <a:t>RFDS equipment like waveguides and circulators have also been delivered and are waiting to be installed.</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344" y="3860801"/>
            <a:ext cx="3620655" cy="2715491"/>
          </a:xfrm>
          <a:prstGeom prst="rect">
            <a:avLst/>
          </a:prstGeom>
        </p:spPr>
      </p:pic>
    </p:spTree>
    <p:extLst>
      <p:ext uri="{BB962C8B-B14F-4D97-AF65-F5344CB8AC3E}">
        <p14:creationId xmlns:p14="http://schemas.microsoft.com/office/powerpoint/2010/main" val="879907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94000" y="0"/>
            <a:ext cx="5763600" cy="1440000"/>
          </a:xfrm>
        </p:spPr>
        <p:txBody>
          <a:bodyPr>
            <a:normAutofit/>
          </a:bodyPr>
          <a:lstStyle/>
          <a:p>
            <a:r>
              <a:rPr lang="en-US" dirty="0" smtClean="0"/>
              <a:t>Cryogenic Distribution System</a:t>
            </a:r>
            <a:endParaRPr lang="en-US" dirty="0"/>
          </a:p>
        </p:txBody>
      </p:sp>
      <p:pic>
        <p:nvPicPr>
          <p:cNvPr id="3" name="Picture 2" descr="Picture_2.jpg"/>
          <p:cNvPicPr>
            <a:picLocks noChangeAspect="1"/>
          </p:cNvPicPr>
          <p:nvPr/>
        </p:nvPicPr>
        <p:blipFill rotWithShape="1">
          <a:blip r:embed="rId2" cstate="print">
            <a:extLst>
              <a:ext uri="{28A0092B-C50C-407E-A947-70E740481C1C}">
                <a14:useLocalDpi xmlns:a14="http://schemas.microsoft.com/office/drawing/2010/main" val="0"/>
              </a:ext>
            </a:extLst>
          </a:blip>
          <a:srcRect t="18304" b="8005"/>
          <a:stretch/>
        </p:blipFill>
        <p:spPr>
          <a:xfrm>
            <a:off x="395536" y="1681979"/>
            <a:ext cx="8460432" cy="3188810"/>
          </a:xfrm>
          <a:prstGeom prst="rect">
            <a:avLst/>
          </a:prstGeom>
        </p:spPr>
      </p:pic>
      <p:sp>
        <p:nvSpPr>
          <p:cNvPr id="4" name="Rectangle 3"/>
          <p:cNvSpPr/>
          <p:nvPr/>
        </p:nvSpPr>
        <p:spPr>
          <a:xfrm>
            <a:off x="8316416" y="2515213"/>
            <a:ext cx="827584" cy="461665"/>
          </a:xfrm>
          <a:prstGeom prst="rect">
            <a:avLst/>
          </a:prstGeom>
        </p:spPr>
        <p:txBody>
          <a:bodyPr wrap="square">
            <a:spAutoFit/>
          </a:bodyPr>
          <a:lstStyle/>
          <a:p>
            <a:pPr algn="ctr"/>
            <a:r>
              <a:rPr lang="en-US" sz="1200" dirty="0" smtClean="0"/>
              <a:t>Interface </a:t>
            </a:r>
            <a:br>
              <a:rPr lang="en-US" sz="1200" dirty="0" smtClean="0"/>
            </a:br>
            <a:r>
              <a:rPr lang="en-US" sz="1200" dirty="0" smtClean="0"/>
              <a:t>to TICP</a:t>
            </a:r>
            <a:endParaRPr lang="en-US" sz="1200" dirty="0"/>
          </a:p>
        </p:txBody>
      </p:sp>
      <p:cxnSp>
        <p:nvCxnSpPr>
          <p:cNvPr id="5" name="Straight Connector 4"/>
          <p:cNvCxnSpPr/>
          <p:nvPr/>
        </p:nvCxnSpPr>
        <p:spPr>
          <a:xfrm flipH="1">
            <a:off x="8676456" y="2976878"/>
            <a:ext cx="72008" cy="57606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8748464" y="2976878"/>
            <a:ext cx="72008" cy="172819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79512" y="2976878"/>
            <a:ext cx="827584" cy="276999"/>
          </a:xfrm>
          <a:prstGeom prst="rect">
            <a:avLst/>
          </a:prstGeom>
        </p:spPr>
        <p:txBody>
          <a:bodyPr wrap="square">
            <a:spAutoFit/>
          </a:bodyPr>
          <a:lstStyle/>
          <a:p>
            <a:pPr algn="ctr"/>
            <a:r>
              <a:rPr lang="en-US" sz="1200" dirty="0" smtClean="0"/>
              <a:t>1</a:t>
            </a:r>
            <a:endParaRPr lang="en-US" sz="1200" dirty="0"/>
          </a:p>
        </p:txBody>
      </p:sp>
      <p:cxnSp>
        <p:nvCxnSpPr>
          <p:cNvPr id="9" name="Straight Connector 8"/>
          <p:cNvCxnSpPr/>
          <p:nvPr/>
        </p:nvCxnSpPr>
        <p:spPr>
          <a:xfrm flipH="1">
            <a:off x="683568" y="2688846"/>
            <a:ext cx="144016" cy="28803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427984" y="2544830"/>
            <a:ext cx="936104" cy="276999"/>
          </a:xfrm>
          <a:prstGeom prst="rect">
            <a:avLst/>
          </a:prstGeom>
        </p:spPr>
        <p:txBody>
          <a:bodyPr wrap="square">
            <a:spAutoFit/>
          </a:bodyPr>
          <a:lstStyle/>
          <a:p>
            <a:pPr algn="ctr"/>
            <a:r>
              <a:rPr lang="en-US" sz="1200" dirty="0" smtClean="0"/>
              <a:t>2</a:t>
            </a:r>
            <a:endParaRPr lang="en-US" sz="1200" dirty="0"/>
          </a:p>
        </p:txBody>
      </p:sp>
      <p:cxnSp>
        <p:nvCxnSpPr>
          <p:cNvPr id="11" name="Straight Connector 10"/>
          <p:cNvCxnSpPr/>
          <p:nvPr/>
        </p:nvCxnSpPr>
        <p:spPr>
          <a:xfrm flipH="1">
            <a:off x="4932040" y="2328806"/>
            <a:ext cx="144016" cy="28803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475656" y="1608726"/>
            <a:ext cx="1224136" cy="276999"/>
          </a:xfrm>
          <a:prstGeom prst="rect">
            <a:avLst/>
          </a:prstGeom>
        </p:spPr>
        <p:txBody>
          <a:bodyPr wrap="square">
            <a:spAutoFit/>
          </a:bodyPr>
          <a:lstStyle/>
          <a:p>
            <a:pPr algn="ctr"/>
            <a:r>
              <a:rPr lang="en-US" sz="1200" dirty="0" smtClean="0"/>
              <a:t>3</a:t>
            </a:r>
            <a:endParaRPr lang="en-US" sz="1200" dirty="0"/>
          </a:p>
        </p:txBody>
      </p:sp>
      <p:cxnSp>
        <p:nvCxnSpPr>
          <p:cNvPr id="13" name="Straight Connector 12"/>
          <p:cNvCxnSpPr/>
          <p:nvPr/>
        </p:nvCxnSpPr>
        <p:spPr>
          <a:xfrm flipH="1">
            <a:off x="1691680" y="2040774"/>
            <a:ext cx="360040" cy="28803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1763688" y="2040774"/>
            <a:ext cx="288032" cy="432048"/>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582" y="1536718"/>
            <a:ext cx="1112034" cy="461665"/>
          </a:xfrm>
          <a:prstGeom prst="rect">
            <a:avLst/>
          </a:prstGeom>
        </p:spPr>
        <p:txBody>
          <a:bodyPr wrap="square">
            <a:spAutoFit/>
          </a:bodyPr>
          <a:lstStyle/>
          <a:p>
            <a:pPr algn="ctr"/>
            <a:r>
              <a:rPr lang="en-US" sz="1200" dirty="0" smtClean="0"/>
              <a:t>Interface to cryomodule</a:t>
            </a:r>
            <a:endParaRPr lang="en-US" sz="1200" dirty="0"/>
          </a:p>
        </p:txBody>
      </p:sp>
      <p:cxnSp>
        <p:nvCxnSpPr>
          <p:cNvPr id="16" name="Straight Connector 15"/>
          <p:cNvCxnSpPr/>
          <p:nvPr/>
        </p:nvCxnSpPr>
        <p:spPr>
          <a:xfrm>
            <a:off x="539552" y="1968766"/>
            <a:ext cx="72008" cy="21602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5837247" y="3552942"/>
            <a:ext cx="2448272" cy="2123658"/>
          </a:xfrm>
          <a:prstGeom prst="rect">
            <a:avLst/>
          </a:prstGeom>
        </p:spPr>
        <p:txBody>
          <a:bodyPr wrap="square">
            <a:spAutoFit/>
          </a:bodyPr>
          <a:lstStyle/>
          <a:p>
            <a:r>
              <a:rPr lang="en-US" sz="1200" dirty="0" smtClean="0"/>
              <a:t>1. Test Stand Valve Box </a:t>
            </a:r>
          </a:p>
          <a:p>
            <a:r>
              <a:rPr lang="en-US" sz="1200" dirty="0" smtClean="0"/>
              <a:t>2. CTL housing 4 cold process lines</a:t>
            </a:r>
          </a:p>
          <a:p>
            <a:pPr marL="628650" lvl="1" indent="-171450">
              <a:buFont typeface="Arial"/>
              <a:buChar char="•"/>
            </a:pPr>
            <a:r>
              <a:rPr lang="en-US" sz="1200" dirty="0" smtClean="0"/>
              <a:t>Helium supply line </a:t>
            </a:r>
          </a:p>
          <a:p>
            <a:pPr marL="628650" lvl="1" indent="-171450">
              <a:buFont typeface="Arial"/>
              <a:buChar char="•"/>
            </a:pPr>
            <a:r>
              <a:rPr lang="en-US" sz="1200" dirty="0" smtClean="0"/>
              <a:t>VLP line</a:t>
            </a:r>
          </a:p>
          <a:p>
            <a:pPr marL="628650" lvl="1" indent="-171450">
              <a:buFont typeface="Arial"/>
              <a:buChar char="•"/>
            </a:pPr>
            <a:r>
              <a:rPr lang="en-US" sz="1200" dirty="0" smtClean="0"/>
              <a:t>TS supply line </a:t>
            </a:r>
          </a:p>
          <a:p>
            <a:pPr marL="628650" lvl="1" indent="-171450">
              <a:buFont typeface="Arial"/>
              <a:buChar char="•"/>
            </a:pPr>
            <a:r>
              <a:rPr lang="en-US" sz="1200" dirty="0" smtClean="0"/>
              <a:t>TS return line</a:t>
            </a:r>
            <a:endParaRPr lang="en-US" sz="1200" dirty="0"/>
          </a:p>
          <a:p>
            <a:r>
              <a:rPr lang="en-US" sz="1200" dirty="0" smtClean="0"/>
              <a:t>3. Auxiliary process lines </a:t>
            </a:r>
          </a:p>
          <a:p>
            <a:pPr marL="628650" lvl="1" indent="-171450">
              <a:buFont typeface="Arial"/>
              <a:buChar char="•"/>
            </a:pPr>
            <a:r>
              <a:rPr lang="en-US" sz="1200" dirty="0" smtClean="0"/>
              <a:t>HP line</a:t>
            </a:r>
          </a:p>
          <a:p>
            <a:pPr marL="628650" lvl="1" indent="-171450">
              <a:buFont typeface="Arial"/>
              <a:buChar char="•"/>
            </a:pPr>
            <a:r>
              <a:rPr lang="en-US" sz="1200" dirty="0" smtClean="0"/>
              <a:t>Purge return line</a:t>
            </a:r>
          </a:p>
          <a:p>
            <a:pPr marL="628650" lvl="1" indent="-171450">
              <a:buFont typeface="Arial"/>
              <a:buChar char="•"/>
            </a:pPr>
            <a:r>
              <a:rPr lang="en-US" sz="1200" dirty="0" smtClean="0"/>
              <a:t>Helium recovery line</a:t>
            </a:r>
            <a:endParaRPr lang="en-US" sz="1200" dirty="0"/>
          </a:p>
          <a:p>
            <a:pPr marL="628650" lvl="1" indent="-171450">
              <a:buFont typeface="Arial"/>
              <a:buChar char="•"/>
            </a:pPr>
            <a:r>
              <a:rPr lang="en-US" sz="1200" dirty="0" smtClean="0"/>
              <a:t>SV relief line</a:t>
            </a:r>
            <a:endParaRPr lang="en-US" sz="1200" dirty="0"/>
          </a:p>
        </p:txBody>
      </p:sp>
      <p:sp>
        <p:nvSpPr>
          <p:cNvPr id="18" name="TextBox 17"/>
          <p:cNvSpPr txBox="1"/>
          <p:nvPr/>
        </p:nvSpPr>
        <p:spPr>
          <a:xfrm>
            <a:off x="8289234" y="6544138"/>
            <a:ext cx="846427" cy="276999"/>
          </a:xfrm>
          <a:prstGeom prst="rect">
            <a:avLst/>
          </a:prstGeom>
          <a:noFill/>
        </p:spPr>
        <p:txBody>
          <a:bodyPr wrap="square" rtlCol="0">
            <a:spAutoFit/>
          </a:bodyPr>
          <a:lstStyle/>
          <a:p>
            <a:r>
              <a:rPr lang="en-US" sz="1200" dirty="0" smtClean="0"/>
              <a:t>J. </a:t>
            </a:r>
            <a:r>
              <a:rPr lang="en-US" sz="1200" dirty="0" err="1" smtClean="0"/>
              <a:t>Fydrych</a:t>
            </a:r>
            <a:endParaRPr lang="en-US" sz="1200" dirty="0"/>
          </a:p>
        </p:txBody>
      </p:sp>
      <p:pic>
        <p:nvPicPr>
          <p:cNvPr id="20" name="Picture 19"/>
          <p:cNvPicPr>
            <a:picLocks noChangeAspect="1"/>
          </p:cNvPicPr>
          <p:nvPr/>
        </p:nvPicPr>
        <p:blipFill>
          <a:blip r:embed="rId3"/>
          <a:stretch>
            <a:fillRect/>
          </a:stretch>
        </p:blipFill>
        <p:spPr>
          <a:xfrm>
            <a:off x="6609521" y="416710"/>
            <a:ext cx="653027" cy="644322"/>
          </a:xfrm>
          <a:prstGeom prst="rect">
            <a:avLst/>
          </a:prstGeom>
        </p:spPr>
      </p:pic>
      <p:pic>
        <p:nvPicPr>
          <p:cNvPr id="21" name="Picture 20"/>
          <p:cNvPicPr/>
          <p:nvPr/>
        </p:nvPicPr>
        <p:blipFill>
          <a:blip r:embed="rId4">
            <a:extLst>
              <a:ext uri="{28A0092B-C50C-407E-A947-70E740481C1C}">
                <a14:useLocalDpi xmlns:a14="http://schemas.microsoft.com/office/drawing/2010/main" val="0"/>
              </a:ext>
            </a:extLst>
          </a:blip>
          <a:stretch>
            <a:fillRect/>
          </a:stretch>
        </p:blipFill>
        <p:spPr bwMode="auto">
          <a:xfrm>
            <a:off x="539552" y="4232372"/>
            <a:ext cx="3886211" cy="2015385"/>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Tree>
    <p:extLst>
      <p:ext uri="{BB962C8B-B14F-4D97-AF65-F5344CB8AC3E}">
        <p14:creationId xmlns:p14="http://schemas.microsoft.com/office/powerpoint/2010/main" val="2018547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94000" y="0"/>
            <a:ext cx="5763600" cy="1440000"/>
          </a:xfrm>
        </p:spPr>
        <p:txBody>
          <a:bodyPr>
            <a:normAutofit/>
          </a:bodyPr>
          <a:lstStyle/>
          <a:p>
            <a:r>
              <a:rPr lang="en-US" dirty="0" smtClean="0"/>
              <a:t>Cryogenic Distribution System</a:t>
            </a:r>
            <a:endParaRPr lang="en-US" dirty="0"/>
          </a:p>
        </p:txBody>
      </p:sp>
      <p:sp>
        <p:nvSpPr>
          <p:cNvPr id="18" name="TextBox 17"/>
          <p:cNvSpPr txBox="1"/>
          <p:nvPr/>
        </p:nvSpPr>
        <p:spPr>
          <a:xfrm>
            <a:off x="8289234" y="6544138"/>
            <a:ext cx="846427" cy="276999"/>
          </a:xfrm>
          <a:prstGeom prst="rect">
            <a:avLst/>
          </a:prstGeom>
          <a:noFill/>
        </p:spPr>
        <p:txBody>
          <a:bodyPr wrap="square" rtlCol="0">
            <a:spAutoFit/>
          </a:bodyPr>
          <a:lstStyle/>
          <a:p>
            <a:r>
              <a:rPr lang="en-US" sz="1200" dirty="0" smtClean="0"/>
              <a:t>J. </a:t>
            </a:r>
            <a:r>
              <a:rPr lang="en-US" sz="1200" dirty="0" err="1" smtClean="0"/>
              <a:t>Fydrych</a:t>
            </a:r>
            <a:endParaRPr lang="en-US" sz="1200" dirty="0"/>
          </a:p>
        </p:txBody>
      </p:sp>
      <p:pic>
        <p:nvPicPr>
          <p:cNvPr id="20" name="Picture 19"/>
          <p:cNvPicPr>
            <a:picLocks noChangeAspect="1"/>
          </p:cNvPicPr>
          <p:nvPr/>
        </p:nvPicPr>
        <p:blipFill>
          <a:blip r:embed="rId2"/>
          <a:stretch>
            <a:fillRect/>
          </a:stretch>
        </p:blipFill>
        <p:spPr>
          <a:xfrm>
            <a:off x="6609521" y="416710"/>
            <a:ext cx="653027" cy="644322"/>
          </a:xfrm>
          <a:prstGeom prst="rect">
            <a:avLst/>
          </a:prstGeom>
        </p:spPr>
      </p:pic>
      <p:pic>
        <p:nvPicPr>
          <p:cNvPr id="21" name="Picture 20"/>
          <p:cNvPicPr/>
          <p:nvPr/>
        </p:nvPicPr>
        <p:blipFill>
          <a:blip r:embed="rId3">
            <a:extLst>
              <a:ext uri="{28A0092B-C50C-407E-A947-70E740481C1C}">
                <a14:useLocalDpi xmlns:a14="http://schemas.microsoft.com/office/drawing/2010/main" val="0"/>
              </a:ext>
            </a:extLst>
          </a:blip>
          <a:stretch>
            <a:fillRect/>
          </a:stretch>
        </p:blipFill>
        <p:spPr bwMode="auto">
          <a:xfrm>
            <a:off x="981046" y="1440000"/>
            <a:ext cx="7163435" cy="4971415"/>
          </a:xfrm>
          <a:prstGeom prst="rect">
            <a:avLst/>
          </a:prstGeom>
          <a:noFill/>
          <a:ln>
            <a:noFill/>
          </a:ln>
        </p:spPr>
      </p:pic>
    </p:spTree>
    <p:extLst>
      <p:ext uri="{BB962C8B-B14F-4D97-AF65-F5344CB8AC3E}">
        <p14:creationId xmlns:p14="http://schemas.microsoft.com/office/powerpoint/2010/main" val="1616215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94000" y="0"/>
            <a:ext cx="5763600" cy="1440000"/>
          </a:xfrm>
        </p:spPr>
        <p:txBody>
          <a:bodyPr>
            <a:normAutofit/>
          </a:bodyPr>
          <a:lstStyle/>
          <a:p>
            <a:r>
              <a:rPr lang="en-US" dirty="0" smtClean="0"/>
              <a:t>Cooling Water</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55" y="1829467"/>
            <a:ext cx="6031345" cy="4057940"/>
          </a:xfrm>
          <a:prstGeom prst="rect">
            <a:avLst/>
          </a:prstGeom>
        </p:spPr>
      </p:pic>
      <p:sp>
        <p:nvSpPr>
          <p:cNvPr id="3" name="TextBox 2"/>
          <p:cNvSpPr txBox="1"/>
          <p:nvPr/>
        </p:nvSpPr>
        <p:spPr>
          <a:xfrm>
            <a:off x="6589377" y="1736334"/>
            <a:ext cx="2309089" cy="4031873"/>
          </a:xfrm>
          <a:prstGeom prst="rect">
            <a:avLst/>
          </a:prstGeom>
          <a:noFill/>
        </p:spPr>
        <p:txBody>
          <a:bodyPr wrap="square" rtlCol="0">
            <a:spAutoFit/>
          </a:bodyPr>
          <a:lstStyle/>
          <a:p>
            <a:pPr algn="just"/>
            <a:r>
              <a:rPr lang="en-GB" sz="1600" dirty="0" smtClean="0"/>
              <a:t>Cooling water at 25’C is provided </a:t>
            </a:r>
            <a:r>
              <a:rPr lang="en-GB" sz="1600" dirty="0"/>
              <a:t>for one 330 kVA </a:t>
            </a:r>
            <a:r>
              <a:rPr lang="en-GB" sz="1600" dirty="0" smtClean="0"/>
              <a:t>modulator and two </a:t>
            </a:r>
            <a:r>
              <a:rPr lang="en-GB" sz="1600" dirty="0"/>
              <a:t>RF </a:t>
            </a:r>
            <a:r>
              <a:rPr lang="en-GB" sz="1600" dirty="0" smtClean="0"/>
              <a:t>stations, also for the </a:t>
            </a:r>
            <a:r>
              <a:rPr lang="en-GB" sz="1600" dirty="0"/>
              <a:t>RF couplers of the </a:t>
            </a:r>
            <a:r>
              <a:rPr lang="en-GB" sz="1600" dirty="0" smtClean="0"/>
              <a:t>CM.</a:t>
            </a:r>
          </a:p>
          <a:p>
            <a:r>
              <a:rPr lang="en-GB" sz="1600" dirty="0" smtClean="0"/>
              <a:t> </a:t>
            </a:r>
          </a:p>
          <a:p>
            <a:pPr algn="just"/>
            <a:r>
              <a:rPr lang="en-GB" sz="1600" dirty="0"/>
              <a:t>TS2 </a:t>
            </a:r>
            <a:r>
              <a:rPr lang="en-GB" sz="1600" dirty="0" smtClean="0"/>
              <a:t>includes </a:t>
            </a:r>
            <a:r>
              <a:rPr lang="en-GB" sz="1600" dirty="0"/>
              <a:t>a separate water skid to prevent propagation in case of irradiated water.</a:t>
            </a:r>
          </a:p>
          <a:p>
            <a:endParaRPr lang="en-GB" sz="1600" dirty="0" smtClean="0"/>
          </a:p>
          <a:p>
            <a:pPr algn="just"/>
            <a:r>
              <a:rPr lang="en-GB" sz="1600" dirty="0" smtClean="0"/>
              <a:t>The cooling system will run at low pressure due </a:t>
            </a:r>
            <a:r>
              <a:rPr lang="en-GB" sz="1600" dirty="0"/>
              <a:t>to </a:t>
            </a:r>
            <a:r>
              <a:rPr lang="en-GB" sz="1600" dirty="0" smtClean="0"/>
              <a:t>the allowable </a:t>
            </a:r>
            <a:r>
              <a:rPr lang="en-GB" sz="1600" dirty="0"/>
              <a:t>pressure of </a:t>
            </a:r>
            <a:r>
              <a:rPr lang="en-GB" sz="1600" dirty="0" smtClean="0"/>
              <a:t>the RF couplers.</a:t>
            </a:r>
            <a:endParaRPr lang="en-GB" sz="1600" dirty="0"/>
          </a:p>
          <a:p>
            <a:endParaRPr lang="en-US" sz="1600" dirty="0"/>
          </a:p>
        </p:txBody>
      </p:sp>
    </p:spTree>
    <p:extLst>
      <p:ext uri="{BB962C8B-B14F-4D97-AF65-F5344CB8AC3E}">
        <p14:creationId xmlns:p14="http://schemas.microsoft.com/office/powerpoint/2010/main" val="417268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94000" y="0"/>
            <a:ext cx="5763600" cy="1440000"/>
          </a:xfrm>
        </p:spPr>
        <p:txBody>
          <a:bodyPr>
            <a:normAutofit/>
          </a:bodyPr>
          <a:lstStyle/>
          <a:p>
            <a:r>
              <a:rPr lang="en-US" dirty="0" smtClean="0"/>
              <a:t>Electricity</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55" y="1832525"/>
            <a:ext cx="6031345" cy="3188224"/>
          </a:xfrm>
          <a:prstGeom prst="rect">
            <a:avLst/>
          </a:prstGeom>
        </p:spPr>
      </p:pic>
      <p:sp>
        <p:nvSpPr>
          <p:cNvPr id="4" name="TextBox 3"/>
          <p:cNvSpPr txBox="1"/>
          <p:nvPr/>
        </p:nvSpPr>
        <p:spPr>
          <a:xfrm>
            <a:off x="6502399" y="1832525"/>
            <a:ext cx="2446867" cy="2554545"/>
          </a:xfrm>
          <a:prstGeom prst="rect">
            <a:avLst/>
          </a:prstGeom>
          <a:noFill/>
          <a:ln>
            <a:solidFill>
              <a:schemeClr val="accent1"/>
            </a:solidFill>
          </a:ln>
        </p:spPr>
        <p:txBody>
          <a:bodyPr wrap="square" rtlCol="0">
            <a:spAutoFit/>
          </a:bodyPr>
          <a:lstStyle/>
          <a:p>
            <a:pPr algn="just"/>
            <a:r>
              <a:rPr lang="en-US" sz="1600" dirty="0" smtClean="0"/>
              <a:t>TS2 includes 24 electrical racks for multiple uses, including:</a:t>
            </a:r>
          </a:p>
          <a:p>
            <a:pPr marL="285750" indent="-285750">
              <a:buFont typeface="Arial" charset="0"/>
              <a:buChar char="•"/>
            </a:pPr>
            <a:r>
              <a:rPr lang="en-US" sz="1600" dirty="0" smtClean="0"/>
              <a:t>RF data acquisition systems</a:t>
            </a:r>
          </a:p>
          <a:p>
            <a:pPr marL="285750" indent="-285750">
              <a:buFont typeface="Arial" charset="0"/>
              <a:buChar char="•"/>
            </a:pPr>
            <a:r>
              <a:rPr lang="en-US" sz="1600" dirty="0"/>
              <a:t>V</a:t>
            </a:r>
            <a:r>
              <a:rPr lang="en-US" sz="1600" dirty="0" smtClean="0"/>
              <a:t>acuum and Cryogenics instrumentation</a:t>
            </a:r>
          </a:p>
          <a:p>
            <a:pPr marL="285750" indent="-285750">
              <a:buFont typeface="Arial" charset="0"/>
              <a:buChar char="•"/>
            </a:pPr>
            <a:r>
              <a:rPr lang="en-US" sz="1600" dirty="0" smtClean="0"/>
              <a:t>Machine protection</a:t>
            </a:r>
          </a:p>
          <a:p>
            <a:pPr marL="285750" indent="-285750">
              <a:buFont typeface="Arial" charset="0"/>
              <a:buChar char="•"/>
            </a:pPr>
            <a:r>
              <a:rPr lang="en-US" sz="1600" dirty="0" smtClean="0"/>
              <a:t>Safety systems</a:t>
            </a:r>
          </a:p>
          <a:p>
            <a:pPr marL="285750" indent="-285750">
              <a:buFont typeface="Arial" charset="0"/>
              <a:buChar char="•"/>
            </a:pPr>
            <a:r>
              <a:rPr lang="en-US" sz="1600" dirty="0" smtClean="0"/>
              <a:t>Expansion modules</a:t>
            </a:r>
            <a:endParaRPr lang="en-US" sz="1600" dirty="0"/>
          </a:p>
        </p:txBody>
      </p:sp>
      <p:sp>
        <p:nvSpPr>
          <p:cNvPr id="5" name="TextBox 4"/>
          <p:cNvSpPr txBox="1"/>
          <p:nvPr/>
        </p:nvSpPr>
        <p:spPr>
          <a:xfrm>
            <a:off x="326255" y="5413274"/>
            <a:ext cx="8394412" cy="830997"/>
          </a:xfrm>
          <a:prstGeom prst="rect">
            <a:avLst/>
          </a:prstGeom>
          <a:noFill/>
        </p:spPr>
        <p:txBody>
          <a:bodyPr wrap="square" rtlCol="0">
            <a:spAutoFit/>
          </a:bodyPr>
          <a:lstStyle/>
          <a:p>
            <a:pPr algn="just"/>
            <a:r>
              <a:rPr lang="en-US" sz="1600" dirty="0" smtClean="0"/>
              <a:t>Cable trays and ladders are placed on top of the electrical racks and through the waveguides and water support to accommodate the power cables from the substation and the data cables from the cryomodule and installation instrumentation.</a:t>
            </a:r>
          </a:p>
        </p:txBody>
      </p:sp>
    </p:spTree>
    <p:extLst>
      <p:ext uri="{BB962C8B-B14F-4D97-AF65-F5344CB8AC3E}">
        <p14:creationId xmlns:p14="http://schemas.microsoft.com/office/powerpoint/2010/main" val="9613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94000" y="0"/>
            <a:ext cx="5763600" cy="1440000"/>
          </a:xfrm>
        </p:spPr>
        <p:txBody>
          <a:bodyPr>
            <a:normAutofit/>
          </a:bodyPr>
          <a:lstStyle/>
          <a:p>
            <a:r>
              <a:rPr lang="en-US" dirty="0" smtClean="0"/>
              <a:t>Cryomodule</a:t>
            </a:r>
            <a:endParaRPr lang="en-US" dirty="0"/>
          </a:p>
        </p:txBody>
      </p:sp>
      <p:sp>
        <p:nvSpPr>
          <p:cNvPr id="3" name="Title 1"/>
          <p:cNvSpPr txBox="1">
            <a:spLocks/>
          </p:cNvSpPr>
          <p:nvPr/>
        </p:nvSpPr>
        <p:spPr>
          <a:xfrm>
            <a:off x="606621" y="838060"/>
            <a:ext cx="2579923" cy="509537"/>
          </a:xfrm>
          <a:prstGeom prst="rect">
            <a:avLst/>
          </a:prstGeom>
        </p:spPr>
        <p:txBody>
          <a:bodyPr vert="horz" lIns="0" tIns="0" rIns="0" bIns="0" rtlCol="0" anchor="ctr">
            <a:no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r>
              <a:rPr lang="en-US" sz="1800" smtClean="0"/>
              <a:t>Installation and Handling</a:t>
            </a:r>
            <a:endParaRPr lang="en-US" sz="1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399" y="1744644"/>
            <a:ext cx="2887718" cy="2168852"/>
          </a:xfrm>
          <a:prstGeom prst="rect">
            <a:avLst/>
          </a:prstGeom>
        </p:spPr>
      </p:pic>
      <p:sp>
        <p:nvSpPr>
          <p:cNvPr id="4" name="TextBox 3"/>
          <p:cNvSpPr txBox="1"/>
          <p:nvPr/>
        </p:nvSpPr>
        <p:spPr>
          <a:xfrm>
            <a:off x="5972047" y="3967497"/>
            <a:ext cx="1916422" cy="276999"/>
          </a:xfrm>
          <a:prstGeom prst="rect">
            <a:avLst/>
          </a:prstGeom>
          <a:noFill/>
          <a:ln>
            <a:solidFill>
              <a:schemeClr val="tx1"/>
            </a:solidFill>
          </a:ln>
        </p:spPr>
        <p:txBody>
          <a:bodyPr wrap="none" rtlCol="0">
            <a:spAutoFit/>
          </a:bodyPr>
          <a:lstStyle/>
          <a:p>
            <a:r>
              <a:rPr lang="en-US" sz="1200" dirty="0" smtClean="0"/>
              <a:t>Courtesy of IPNO and FREIA</a:t>
            </a:r>
            <a:endParaRPr lang="en-US" sz="1200" dirty="0"/>
          </a:p>
        </p:txBody>
      </p:sp>
      <p:sp>
        <p:nvSpPr>
          <p:cNvPr id="6" name="TextBox 5"/>
          <p:cNvSpPr txBox="1"/>
          <p:nvPr/>
        </p:nvSpPr>
        <p:spPr>
          <a:xfrm>
            <a:off x="8146473" y="6544138"/>
            <a:ext cx="989189" cy="276999"/>
          </a:xfrm>
          <a:prstGeom prst="rect">
            <a:avLst/>
          </a:prstGeom>
          <a:noFill/>
        </p:spPr>
        <p:txBody>
          <a:bodyPr wrap="square" rtlCol="0">
            <a:spAutoFit/>
          </a:bodyPr>
          <a:lstStyle/>
          <a:p>
            <a:r>
              <a:rPr lang="en-US" sz="1200" dirty="0" smtClean="0"/>
              <a:t>F. Schlander</a:t>
            </a:r>
            <a:endParaRPr lang="en-US" sz="1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4473" y="2061605"/>
            <a:ext cx="3703782" cy="1851891"/>
          </a:xfrm>
          <a:prstGeom prst="rect">
            <a:avLst/>
          </a:prstGeom>
        </p:spPr>
      </p:pic>
      <p:sp>
        <p:nvSpPr>
          <p:cNvPr id="7" name="TextBox 6"/>
          <p:cNvSpPr txBox="1"/>
          <p:nvPr/>
        </p:nvSpPr>
        <p:spPr>
          <a:xfrm>
            <a:off x="692727" y="1697067"/>
            <a:ext cx="2609625" cy="338554"/>
          </a:xfrm>
          <a:prstGeom prst="rect">
            <a:avLst/>
          </a:prstGeom>
          <a:noFill/>
        </p:spPr>
        <p:txBody>
          <a:bodyPr wrap="none" rtlCol="0">
            <a:spAutoFit/>
          </a:bodyPr>
          <a:lstStyle/>
          <a:p>
            <a:r>
              <a:rPr lang="en-US" sz="1600" dirty="0" smtClean="0"/>
              <a:t>Cryomodule transport trolley</a:t>
            </a:r>
            <a:endParaRPr lang="en-US" sz="16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27" y="4535101"/>
            <a:ext cx="3050216" cy="2009037"/>
          </a:xfrm>
          <a:prstGeom prst="rect">
            <a:avLst/>
          </a:prstGeom>
        </p:spPr>
      </p:pic>
      <p:sp>
        <p:nvSpPr>
          <p:cNvPr id="10" name="TextBox 9"/>
          <p:cNvSpPr txBox="1"/>
          <p:nvPr/>
        </p:nvSpPr>
        <p:spPr>
          <a:xfrm>
            <a:off x="2779320" y="4196547"/>
            <a:ext cx="2181432" cy="338554"/>
          </a:xfrm>
          <a:prstGeom prst="rect">
            <a:avLst/>
          </a:prstGeom>
          <a:noFill/>
        </p:spPr>
        <p:txBody>
          <a:bodyPr wrap="square" rtlCol="0">
            <a:spAutoFit/>
          </a:bodyPr>
          <a:lstStyle/>
          <a:p>
            <a:r>
              <a:rPr lang="en-US" sz="1600" dirty="0" smtClean="0"/>
              <a:t>Truck transport frame</a:t>
            </a:r>
            <a:endParaRPr lang="en-US" sz="1600"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0036" y="4913745"/>
            <a:ext cx="2890697" cy="1630393"/>
          </a:xfrm>
          <a:prstGeom prst="rect">
            <a:avLst/>
          </a:prstGeom>
        </p:spPr>
      </p:pic>
    </p:spTree>
    <p:extLst>
      <p:ext uri="{BB962C8B-B14F-4D97-AF65-F5344CB8AC3E}">
        <p14:creationId xmlns:p14="http://schemas.microsoft.com/office/powerpoint/2010/main" val="1510043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b9d1701da8820de04226570079839ec.jpg"/>
          <p:cNvPicPr>
            <a:picLocks noChangeAspect="1"/>
          </p:cNvPicPr>
          <p:nvPr/>
        </p:nvPicPr>
        <p:blipFill rotWithShape="1">
          <a:blip r:embed="rId2">
            <a:extLst>
              <a:ext uri="{28A0092B-C50C-407E-A947-70E740481C1C}">
                <a14:useLocalDpi xmlns:a14="http://schemas.microsoft.com/office/drawing/2010/main" val="0"/>
              </a:ext>
            </a:extLst>
          </a:blip>
          <a:srcRect b="7452"/>
          <a:stretch/>
        </p:blipFill>
        <p:spPr>
          <a:xfrm>
            <a:off x="-8473" y="4568702"/>
            <a:ext cx="3894667" cy="1774513"/>
          </a:xfrm>
          <a:prstGeom prst="rect">
            <a:avLst/>
          </a:prstGeom>
        </p:spPr>
      </p:pic>
      <p:pic>
        <p:nvPicPr>
          <p:cNvPr id="22" name="Picture 21" descr="test stand 2 -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8166"/>
            <a:ext cx="9144000" cy="3364706"/>
          </a:xfrm>
          <a:prstGeom prst="rect">
            <a:avLst/>
          </a:prstGeom>
        </p:spPr>
      </p:pic>
      <p:sp>
        <p:nvSpPr>
          <p:cNvPr id="3" name="Title 2"/>
          <p:cNvSpPr>
            <a:spLocks noGrp="1"/>
          </p:cNvSpPr>
          <p:nvPr>
            <p:ph type="title"/>
          </p:nvPr>
        </p:nvSpPr>
        <p:spPr>
          <a:xfrm>
            <a:off x="457200" y="198435"/>
            <a:ext cx="8229600" cy="1143000"/>
          </a:xfrm>
        </p:spPr>
        <p:txBody>
          <a:bodyPr/>
          <a:lstStyle/>
          <a:p>
            <a:r>
              <a:rPr lang="en-US" dirty="0" smtClean="0"/>
              <a:t>Summary: Cryomodule workflow</a:t>
            </a:r>
            <a:endParaRPr lang="en-US" dirty="0"/>
          </a:p>
        </p:txBody>
      </p:sp>
      <p:pic>
        <p:nvPicPr>
          <p:cNvPr id="7" name="Picture 6"/>
          <p:cNvPicPr>
            <a:picLocks noChangeAspect="1"/>
          </p:cNvPicPr>
          <p:nvPr/>
        </p:nvPicPr>
        <p:blipFill>
          <a:blip r:embed="rId4"/>
          <a:stretch>
            <a:fillRect/>
          </a:stretch>
        </p:blipFill>
        <p:spPr>
          <a:xfrm>
            <a:off x="1334565" y="2019016"/>
            <a:ext cx="860436" cy="975752"/>
          </a:xfrm>
          <a:prstGeom prst="rect">
            <a:avLst/>
          </a:prstGeom>
        </p:spPr>
      </p:pic>
      <p:pic>
        <p:nvPicPr>
          <p:cNvPr id="12" name="Picture 11" descr="cryomodule_ess_5june201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3572" y="2019016"/>
            <a:ext cx="4969933" cy="2893784"/>
          </a:xfrm>
          <a:prstGeom prst="rect">
            <a:avLst/>
          </a:prstGeom>
        </p:spPr>
      </p:pic>
      <p:sp>
        <p:nvSpPr>
          <p:cNvPr id="13" name="TextBox 12"/>
          <p:cNvSpPr txBox="1"/>
          <p:nvPr/>
        </p:nvSpPr>
        <p:spPr>
          <a:xfrm>
            <a:off x="1334565" y="5313687"/>
            <a:ext cx="766932" cy="369332"/>
          </a:xfrm>
          <a:prstGeom prst="rect">
            <a:avLst/>
          </a:prstGeom>
          <a:noFill/>
        </p:spPr>
        <p:txBody>
          <a:bodyPr wrap="none" rtlCol="0">
            <a:spAutoFit/>
          </a:bodyPr>
          <a:lstStyle/>
          <a:p>
            <a:r>
              <a:rPr lang="en-US" dirty="0" err="1" smtClean="0"/>
              <a:t>Saclay</a:t>
            </a:r>
            <a:endParaRPr lang="en-US" dirty="0"/>
          </a:p>
        </p:txBody>
      </p:sp>
      <p:pic>
        <p:nvPicPr>
          <p:cNvPr id="16" name="Picture 15" descr="big-skyline.png"/>
          <p:cNvPicPr>
            <a:picLocks noChangeAspect="1"/>
          </p:cNvPicPr>
          <p:nvPr/>
        </p:nvPicPr>
        <p:blipFill rotWithShape="1">
          <a:blip r:embed="rId6">
            <a:extLst>
              <a:ext uri="{28A0092B-C50C-407E-A947-70E740481C1C}">
                <a14:useLocalDpi xmlns:a14="http://schemas.microsoft.com/office/drawing/2010/main" val="0"/>
              </a:ext>
            </a:extLst>
          </a:blip>
          <a:srcRect l="27919" b="52525"/>
          <a:stretch/>
        </p:blipFill>
        <p:spPr>
          <a:xfrm>
            <a:off x="3784599" y="5609003"/>
            <a:ext cx="5367867" cy="737387"/>
          </a:xfrm>
          <a:prstGeom prst="rect">
            <a:avLst/>
          </a:prstGeom>
        </p:spPr>
      </p:pic>
      <p:sp>
        <p:nvSpPr>
          <p:cNvPr id="17" name="TextBox 16"/>
          <p:cNvSpPr txBox="1"/>
          <p:nvPr/>
        </p:nvSpPr>
        <p:spPr>
          <a:xfrm>
            <a:off x="8135384" y="5313687"/>
            <a:ext cx="645542" cy="369332"/>
          </a:xfrm>
          <a:prstGeom prst="rect">
            <a:avLst/>
          </a:prstGeom>
          <a:noFill/>
        </p:spPr>
        <p:txBody>
          <a:bodyPr wrap="none" rtlCol="0">
            <a:spAutoFit/>
          </a:bodyPr>
          <a:lstStyle/>
          <a:p>
            <a:r>
              <a:rPr lang="en-US" dirty="0" smtClean="0"/>
              <a:t>Lund</a:t>
            </a:r>
            <a:endParaRPr lang="en-US" dirty="0"/>
          </a:p>
        </p:txBody>
      </p:sp>
      <p:pic>
        <p:nvPicPr>
          <p:cNvPr id="4" name="Picture 3"/>
          <p:cNvPicPr>
            <a:picLocks noChangeAspect="1"/>
          </p:cNvPicPr>
          <p:nvPr/>
        </p:nvPicPr>
        <p:blipFill>
          <a:blip r:embed="rId7"/>
          <a:stretch>
            <a:fillRect/>
          </a:stretch>
        </p:blipFill>
        <p:spPr>
          <a:xfrm>
            <a:off x="3784599" y="5609003"/>
            <a:ext cx="394547" cy="233614"/>
          </a:xfrm>
          <a:prstGeom prst="rect">
            <a:avLst/>
          </a:prstGeom>
        </p:spPr>
      </p:pic>
      <p:pic>
        <p:nvPicPr>
          <p:cNvPr id="23" name="Picture 22"/>
          <p:cNvPicPr>
            <a:picLocks noChangeAspect="1"/>
          </p:cNvPicPr>
          <p:nvPr/>
        </p:nvPicPr>
        <p:blipFill>
          <a:blip r:embed="rId8"/>
          <a:stretch>
            <a:fillRect/>
          </a:stretch>
        </p:blipFill>
        <p:spPr>
          <a:xfrm rot="21161476">
            <a:off x="4110153" y="2782536"/>
            <a:ext cx="3535149" cy="2047805"/>
          </a:xfrm>
          <a:prstGeom prst="rect">
            <a:avLst/>
          </a:prstGeom>
        </p:spPr>
      </p:pic>
    </p:spTree>
    <p:extLst>
      <p:ext uri="{BB962C8B-B14F-4D97-AF65-F5344CB8AC3E}">
        <p14:creationId xmlns:p14="http://schemas.microsoft.com/office/powerpoint/2010/main" val="138695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2" presetClass="entr" presetSubtype="1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rotWithShape="1">
          <a:blip r:embed="rId2" cstate="print">
            <a:extLst>
              <a:ext uri="{28A0092B-C50C-407E-A947-70E740481C1C}">
                <a14:useLocalDpi xmlns:a14="http://schemas.microsoft.com/office/drawing/2010/main"/>
              </a:ext>
            </a:extLst>
          </a:blip>
          <a:srcRect t="9165" b="-10739"/>
          <a:stretch/>
        </p:blipFill>
        <p:spPr>
          <a:xfrm>
            <a:off x="1106257" y="2073365"/>
            <a:ext cx="7754427" cy="4300065"/>
          </a:xfrm>
          <a:prstGeom prst="rect">
            <a:avLst/>
          </a:prstGeom>
        </p:spPr>
      </p:pic>
      <p:graphicFrame>
        <p:nvGraphicFramePr>
          <p:cNvPr id="5" name="Table 2"/>
          <p:cNvGraphicFramePr>
            <a:graphicFrameLocks noGrp="1"/>
          </p:cNvGraphicFramePr>
          <p:nvPr>
            <p:extLst>
              <p:ext uri="{D42A27DB-BD31-4B8C-83A1-F6EECF244321}">
                <p14:modId xmlns:p14="http://schemas.microsoft.com/office/powerpoint/2010/main" val="1292491497"/>
              </p:ext>
            </p:extLst>
          </p:nvPr>
        </p:nvGraphicFramePr>
        <p:xfrm>
          <a:off x="320684" y="4378358"/>
          <a:ext cx="3096344" cy="1778676"/>
        </p:xfrm>
        <a:graphic>
          <a:graphicData uri="http://schemas.openxmlformats.org/drawingml/2006/table">
            <a:tbl>
              <a:tblPr firstRow="1" bandRow="1">
                <a:tableStyleId>{284E427A-3D55-4303-BF80-6455036E1DE7}</a:tableStyleId>
              </a:tblPr>
              <a:tblGrid>
                <a:gridCol w="936104"/>
                <a:gridCol w="1152128"/>
                <a:gridCol w="1008112"/>
              </a:tblGrid>
              <a:tr h="254317">
                <a:tc>
                  <a:txBody>
                    <a:bodyPr/>
                    <a:lstStyle/>
                    <a:p>
                      <a:endParaRPr lang="en-GB" sz="1400" dirty="0"/>
                    </a:p>
                  </a:txBody>
                  <a:tcPr/>
                </a:tc>
                <a:tc>
                  <a:txBody>
                    <a:bodyPr/>
                    <a:lstStyle/>
                    <a:p>
                      <a:pPr algn="ctr"/>
                      <a:r>
                        <a:rPr lang="en-GB" sz="1400" dirty="0" smtClean="0"/>
                        <a:t>MEDIUM-</a:t>
                      </a:r>
                      <a:r>
                        <a:rPr lang="en-GB" sz="1400" baseline="0" dirty="0" smtClean="0"/>
                        <a:t>β</a:t>
                      </a:r>
                      <a:endParaRPr lang="en-GB" sz="1400" dirty="0"/>
                    </a:p>
                  </a:txBody>
                  <a:tcPr/>
                </a:tc>
                <a:tc>
                  <a:txBody>
                    <a:bodyPr/>
                    <a:lstStyle/>
                    <a:p>
                      <a:pPr algn="ctr"/>
                      <a:r>
                        <a:rPr lang="en-GB" sz="1400" dirty="0" smtClean="0"/>
                        <a:t>HIGH</a:t>
                      </a:r>
                      <a:r>
                        <a:rPr lang="en-GB" sz="1400" baseline="0" dirty="0" smtClean="0"/>
                        <a:t>-β</a:t>
                      </a:r>
                      <a:endParaRPr lang="en-GB" sz="1400" dirty="0"/>
                    </a:p>
                  </a:txBody>
                  <a:tcPr/>
                </a:tc>
              </a:tr>
              <a:tr h="245646">
                <a:tc>
                  <a:txBody>
                    <a:bodyPr/>
                    <a:lstStyle/>
                    <a:p>
                      <a:pPr>
                        <a:lnSpc>
                          <a:spcPct val="80000"/>
                        </a:lnSpc>
                      </a:pPr>
                      <a:r>
                        <a:rPr lang="en-GB" sz="1100" baseline="0" dirty="0" smtClean="0"/>
                        <a:t>β</a:t>
                      </a:r>
                      <a:endParaRPr lang="en-GB" sz="1100" dirty="0"/>
                    </a:p>
                  </a:txBody>
                  <a:tcPr/>
                </a:tc>
                <a:tc>
                  <a:txBody>
                    <a:bodyPr/>
                    <a:lstStyle/>
                    <a:p>
                      <a:pPr algn="ctr">
                        <a:lnSpc>
                          <a:spcPct val="80000"/>
                        </a:lnSpc>
                      </a:pPr>
                      <a:r>
                        <a:rPr lang="en-GB" sz="1100" dirty="0" smtClean="0"/>
                        <a:t>0.67</a:t>
                      </a:r>
                      <a:endParaRPr lang="en-GB" sz="1100" dirty="0"/>
                    </a:p>
                  </a:txBody>
                  <a:tcPr/>
                </a:tc>
                <a:tc>
                  <a:txBody>
                    <a:bodyPr/>
                    <a:lstStyle/>
                    <a:p>
                      <a:pPr algn="ctr">
                        <a:lnSpc>
                          <a:spcPct val="80000"/>
                        </a:lnSpc>
                      </a:pPr>
                      <a:r>
                        <a:rPr lang="en-GB" sz="1100" dirty="0" smtClean="0"/>
                        <a:t>0.86</a:t>
                      </a:r>
                      <a:endParaRPr lang="en-GB" sz="1100" dirty="0"/>
                    </a:p>
                  </a:txBody>
                  <a:tcPr/>
                </a:tc>
              </a:tr>
              <a:tr h="245646">
                <a:tc>
                  <a:txBody>
                    <a:bodyPr/>
                    <a:lstStyle/>
                    <a:p>
                      <a:pPr>
                        <a:lnSpc>
                          <a:spcPct val="80000"/>
                        </a:lnSpc>
                      </a:pPr>
                      <a:r>
                        <a:rPr lang="en-GB" sz="1100" baseline="0" dirty="0" smtClean="0"/>
                        <a:t># CM</a:t>
                      </a:r>
                      <a:endParaRPr lang="en-GB" sz="1100" b="1" dirty="0"/>
                    </a:p>
                  </a:txBody>
                  <a:tcPr/>
                </a:tc>
                <a:tc>
                  <a:txBody>
                    <a:bodyPr/>
                    <a:lstStyle/>
                    <a:p>
                      <a:pPr algn="ctr">
                        <a:lnSpc>
                          <a:spcPct val="80000"/>
                        </a:lnSpc>
                      </a:pPr>
                      <a:r>
                        <a:rPr lang="en-GB" sz="1100" dirty="0" smtClean="0"/>
                        <a:t>9</a:t>
                      </a:r>
                      <a:endParaRPr lang="en-GB" sz="1100" dirty="0"/>
                    </a:p>
                  </a:txBody>
                  <a:tcPr/>
                </a:tc>
                <a:tc>
                  <a:txBody>
                    <a:bodyPr/>
                    <a:lstStyle/>
                    <a:p>
                      <a:pPr algn="ctr">
                        <a:lnSpc>
                          <a:spcPct val="80000"/>
                        </a:lnSpc>
                      </a:pPr>
                      <a:r>
                        <a:rPr lang="en-GB" sz="1100" dirty="0" smtClean="0"/>
                        <a:t>21</a:t>
                      </a:r>
                      <a:endParaRPr lang="en-GB" sz="1100" dirty="0"/>
                    </a:p>
                  </a:txBody>
                  <a:tcPr/>
                </a:tc>
              </a:tr>
              <a:tr h="245646">
                <a:tc>
                  <a:txBody>
                    <a:bodyPr/>
                    <a:lstStyle/>
                    <a:p>
                      <a:pPr>
                        <a:lnSpc>
                          <a:spcPct val="80000"/>
                        </a:lnSpc>
                      </a:pPr>
                      <a:r>
                        <a:rPr lang="en-GB" sz="1100" dirty="0" smtClean="0"/>
                        <a:t>Cav. /CM</a:t>
                      </a:r>
                      <a:endParaRPr lang="en-GB" sz="1100" dirty="0"/>
                    </a:p>
                  </a:txBody>
                  <a:tcPr/>
                </a:tc>
                <a:tc>
                  <a:txBody>
                    <a:bodyPr/>
                    <a:lstStyle/>
                    <a:p>
                      <a:pPr algn="ctr">
                        <a:lnSpc>
                          <a:spcPct val="80000"/>
                        </a:lnSpc>
                      </a:pPr>
                      <a:r>
                        <a:rPr lang="en-GB" sz="1100" dirty="0" smtClean="0"/>
                        <a:t>4</a:t>
                      </a:r>
                      <a:endParaRPr lang="en-GB" sz="1100" dirty="0"/>
                    </a:p>
                  </a:txBody>
                  <a:tcPr/>
                </a:tc>
                <a:tc>
                  <a:txBody>
                    <a:bodyPr/>
                    <a:lstStyle/>
                    <a:p>
                      <a:pPr algn="ctr">
                        <a:lnSpc>
                          <a:spcPct val="80000"/>
                        </a:lnSpc>
                      </a:pPr>
                      <a:r>
                        <a:rPr lang="en-GB" sz="1100" dirty="0" smtClean="0"/>
                        <a:t>4</a:t>
                      </a:r>
                      <a:endParaRPr lang="en-GB" sz="1100" dirty="0"/>
                    </a:p>
                  </a:txBody>
                  <a:tcPr/>
                </a:tc>
              </a:tr>
              <a:tr h="245646">
                <a:tc>
                  <a:txBody>
                    <a:bodyPr/>
                    <a:lstStyle/>
                    <a:p>
                      <a:pPr>
                        <a:lnSpc>
                          <a:spcPct val="80000"/>
                        </a:lnSpc>
                      </a:pPr>
                      <a:r>
                        <a:rPr lang="en-GB" sz="1100" dirty="0" smtClean="0"/>
                        <a:t>#</a:t>
                      </a:r>
                      <a:r>
                        <a:rPr lang="en-GB" sz="1100" baseline="0" dirty="0" smtClean="0"/>
                        <a:t> Cav.</a:t>
                      </a:r>
                      <a:endParaRPr lang="en-GB" sz="1100" dirty="0"/>
                    </a:p>
                  </a:txBody>
                  <a:tcPr/>
                </a:tc>
                <a:tc>
                  <a:txBody>
                    <a:bodyPr/>
                    <a:lstStyle/>
                    <a:p>
                      <a:pPr algn="ctr">
                        <a:lnSpc>
                          <a:spcPct val="80000"/>
                        </a:lnSpc>
                      </a:pPr>
                      <a:r>
                        <a:rPr lang="en-GB" sz="1100" dirty="0" smtClean="0"/>
                        <a:t>36</a:t>
                      </a:r>
                      <a:endParaRPr lang="en-GB" sz="1100" dirty="0"/>
                    </a:p>
                  </a:txBody>
                  <a:tcPr/>
                </a:tc>
                <a:tc>
                  <a:txBody>
                    <a:bodyPr/>
                    <a:lstStyle/>
                    <a:p>
                      <a:pPr algn="ctr">
                        <a:lnSpc>
                          <a:spcPct val="80000"/>
                        </a:lnSpc>
                      </a:pPr>
                      <a:r>
                        <a:rPr lang="en-GB" sz="1100" dirty="0" smtClean="0"/>
                        <a:t>84</a:t>
                      </a:r>
                      <a:endParaRPr lang="en-GB" sz="1100" dirty="0"/>
                    </a:p>
                  </a:txBody>
                  <a:tcPr/>
                </a:tc>
              </a:tr>
              <a:tr h="245646">
                <a:tc>
                  <a:txBody>
                    <a:bodyPr/>
                    <a:lstStyle/>
                    <a:p>
                      <a:pPr>
                        <a:lnSpc>
                          <a:spcPct val="80000"/>
                        </a:lnSpc>
                      </a:pPr>
                      <a:r>
                        <a:rPr lang="en-GB" sz="1100" dirty="0" smtClean="0"/>
                        <a:t>CM L [m]</a:t>
                      </a:r>
                      <a:endParaRPr lang="en-GB" sz="1100" dirty="0"/>
                    </a:p>
                  </a:txBody>
                  <a:tcPr/>
                </a:tc>
                <a:tc>
                  <a:txBody>
                    <a:bodyPr/>
                    <a:lstStyle/>
                    <a:p>
                      <a:pPr algn="ctr">
                        <a:lnSpc>
                          <a:spcPct val="80000"/>
                        </a:lnSpc>
                      </a:pPr>
                      <a:r>
                        <a:rPr lang="en-GB" sz="1100" dirty="0" smtClean="0"/>
                        <a:t>6.584</a:t>
                      </a:r>
                      <a:endParaRPr lang="en-GB" sz="1100" dirty="0"/>
                    </a:p>
                  </a:txBody>
                  <a:tcPr/>
                </a:tc>
                <a:tc>
                  <a:txBody>
                    <a:bodyPr/>
                    <a:lstStyle/>
                    <a:p>
                      <a:pPr algn="ctr">
                        <a:lnSpc>
                          <a:spcPct val="80000"/>
                        </a:lnSpc>
                      </a:pPr>
                      <a:r>
                        <a:rPr lang="en-GB" sz="1100" dirty="0" smtClean="0"/>
                        <a:t>6.584</a:t>
                      </a:r>
                      <a:endParaRPr lang="en-GB" sz="1100" dirty="0"/>
                    </a:p>
                  </a:txBody>
                  <a:tcPr/>
                </a:tc>
              </a:tr>
              <a:tr h="245646">
                <a:tc>
                  <a:txBody>
                    <a:bodyPr/>
                    <a:lstStyle/>
                    <a:p>
                      <a:pPr>
                        <a:lnSpc>
                          <a:spcPct val="80000"/>
                        </a:lnSpc>
                      </a:pPr>
                      <a:r>
                        <a:rPr lang="en-GB" sz="1100" dirty="0" smtClean="0"/>
                        <a:t>Sector L [m]</a:t>
                      </a:r>
                      <a:endParaRPr lang="en-GB" sz="1100" dirty="0"/>
                    </a:p>
                  </a:txBody>
                  <a:tcPr/>
                </a:tc>
                <a:tc>
                  <a:txBody>
                    <a:bodyPr/>
                    <a:lstStyle/>
                    <a:p>
                      <a:pPr algn="ctr">
                        <a:lnSpc>
                          <a:spcPct val="80000"/>
                        </a:lnSpc>
                      </a:pPr>
                      <a:r>
                        <a:rPr lang="en-GB" sz="1100" dirty="0" smtClean="0"/>
                        <a:t>77</a:t>
                      </a:r>
                      <a:endParaRPr lang="en-GB" sz="1100" dirty="0"/>
                    </a:p>
                  </a:txBody>
                  <a:tcPr/>
                </a:tc>
                <a:tc>
                  <a:txBody>
                    <a:bodyPr/>
                    <a:lstStyle/>
                    <a:p>
                      <a:pPr algn="ctr">
                        <a:lnSpc>
                          <a:spcPct val="80000"/>
                        </a:lnSpc>
                      </a:pPr>
                      <a:r>
                        <a:rPr lang="en-GB" sz="1100" dirty="0" smtClean="0"/>
                        <a:t>179</a:t>
                      </a:r>
                      <a:endParaRPr lang="en-GB" sz="1100" dirty="0"/>
                    </a:p>
                  </a:txBody>
                  <a:tcPr/>
                </a:tc>
              </a:tr>
            </a:tbl>
          </a:graphicData>
        </a:graphic>
      </p:graphicFrame>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7504" y="1461374"/>
            <a:ext cx="9036496" cy="13629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19"/>
          <p:cNvSpPr txBox="1"/>
          <p:nvPr/>
        </p:nvSpPr>
        <p:spPr>
          <a:xfrm>
            <a:off x="6094564" y="4959919"/>
            <a:ext cx="1419368" cy="307777"/>
          </a:xfrm>
          <a:prstGeom prst="rect">
            <a:avLst/>
          </a:prstGeom>
          <a:noFill/>
        </p:spPr>
        <p:txBody>
          <a:bodyPr wrap="square" rtlCol="0">
            <a:spAutoFit/>
          </a:bodyPr>
          <a:lstStyle/>
          <a:p>
            <a:pPr algn="r"/>
            <a:r>
              <a:rPr lang="fr-FR" sz="1400" dirty="0" smtClean="0">
                <a:solidFill>
                  <a:srgbClr val="FF0000"/>
                </a:solidFill>
              </a:rPr>
              <a:t>Proton Beam</a:t>
            </a:r>
            <a:endParaRPr lang="en-US" sz="1400" dirty="0">
              <a:solidFill>
                <a:srgbClr val="FF0000"/>
              </a:solidFill>
            </a:endParaRPr>
          </a:p>
        </p:txBody>
      </p:sp>
      <p:cxnSp>
        <p:nvCxnSpPr>
          <p:cNvPr id="8" name="Connecteur droit avec flèche 10"/>
          <p:cNvCxnSpPr/>
          <p:nvPr/>
        </p:nvCxnSpPr>
        <p:spPr bwMode="auto">
          <a:xfrm flipH="1" flipV="1">
            <a:off x="7513932" y="5057756"/>
            <a:ext cx="832513" cy="163773"/>
          </a:xfrm>
          <a:prstGeom prst="straightConnector1">
            <a:avLst/>
          </a:prstGeom>
          <a:blipFill dpi="0" rotWithShape="0">
            <a:blip r:embed="rId4"/>
            <a:srcRect/>
            <a:tile tx="0" ty="0" sx="100000" sy="100000" flip="none" algn="tl"/>
          </a:blipFill>
          <a:ln w="25400" cap="flat" cmpd="sng" algn="ctr">
            <a:solidFill>
              <a:srgbClr val="FF0000"/>
            </a:solidFill>
            <a:prstDash val="solid"/>
            <a:round/>
            <a:headEnd type="none" w="med" len="med"/>
            <a:tailEnd type="arrow"/>
          </a:ln>
          <a:effectLst/>
        </p:spPr>
      </p:cxnSp>
      <p:sp>
        <p:nvSpPr>
          <p:cNvPr id="10" name="TextBox 19"/>
          <p:cNvSpPr txBox="1"/>
          <p:nvPr/>
        </p:nvSpPr>
        <p:spPr>
          <a:xfrm>
            <a:off x="3942295" y="5227169"/>
            <a:ext cx="2356905" cy="523220"/>
          </a:xfrm>
          <a:prstGeom prst="rect">
            <a:avLst/>
          </a:prstGeom>
          <a:noFill/>
          <a:ln>
            <a:solidFill>
              <a:schemeClr val="tx1"/>
            </a:solidFill>
          </a:ln>
          <a:effectLst>
            <a:glow rad="101600">
              <a:schemeClr val="bg1">
                <a:alpha val="75000"/>
              </a:schemeClr>
            </a:glow>
          </a:effectLst>
        </p:spPr>
        <p:txBody>
          <a:bodyPr wrap="square" rtlCol="0">
            <a:spAutoFit/>
          </a:bodyPr>
          <a:lstStyle/>
          <a:p>
            <a:r>
              <a:rPr lang="fr-FR" sz="1400" dirty="0" err="1" smtClean="0"/>
              <a:t>Elliptical</a:t>
            </a:r>
            <a:r>
              <a:rPr lang="fr-FR" sz="1400" dirty="0" smtClean="0"/>
              <a:t> </a:t>
            </a:r>
            <a:r>
              <a:rPr lang="fr-FR" sz="1400" dirty="0" err="1" smtClean="0"/>
              <a:t>cavities</a:t>
            </a:r>
            <a:r>
              <a:rPr lang="fr-FR" sz="1400" dirty="0" smtClean="0"/>
              <a:t> Cryomodules</a:t>
            </a:r>
          </a:p>
          <a:p>
            <a:r>
              <a:rPr lang="fr-FR" sz="1400" dirty="0" smtClean="0"/>
              <a:t>Medium-</a:t>
            </a:r>
            <a:r>
              <a:rPr lang="fr-FR" sz="1400" dirty="0" smtClean="0">
                <a:latin typeface="Symbol" panose="05050102010706020507" pitchFamily="18" charset="2"/>
              </a:rPr>
              <a:t>b</a:t>
            </a:r>
            <a:r>
              <a:rPr lang="fr-FR" sz="1400" dirty="0" smtClean="0"/>
              <a:t>  and high-</a:t>
            </a:r>
            <a:r>
              <a:rPr lang="fr-FR" sz="1400" dirty="0" smtClean="0">
                <a:latin typeface="Symbol" panose="05050102010706020507" pitchFamily="18" charset="2"/>
              </a:rPr>
              <a:t>b</a:t>
            </a:r>
          </a:p>
        </p:txBody>
      </p:sp>
      <p:cxnSp>
        <p:nvCxnSpPr>
          <p:cNvPr id="11" name="Connecteur droit avec flèche 12"/>
          <p:cNvCxnSpPr/>
          <p:nvPr/>
        </p:nvCxnSpPr>
        <p:spPr bwMode="auto">
          <a:xfrm flipV="1">
            <a:off x="5373271" y="4586497"/>
            <a:ext cx="513464" cy="59745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sp>
        <p:nvSpPr>
          <p:cNvPr id="12" name="TextBox 19"/>
          <p:cNvSpPr txBox="1"/>
          <p:nvPr/>
        </p:nvSpPr>
        <p:spPr>
          <a:xfrm>
            <a:off x="5886735" y="3434102"/>
            <a:ext cx="1419368" cy="307777"/>
          </a:xfrm>
          <a:prstGeom prst="rect">
            <a:avLst/>
          </a:prstGeom>
          <a:noFill/>
        </p:spPr>
        <p:txBody>
          <a:bodyPr wrap="square" rtlCol="0">
            <a:spAutoFit/>
          </a:bodyPr>
          <a:lstStyle/>
          <a:p>
            <a:r>
              <a:rPr lang="fr-FR" sz="1400" dirty="0" smtClean="0"/>
              <a:t>Klystron gallery</a:t>
            </a:r>
            <a:endParaRPr lang="en-US" sz="1400" dirty="0"/>
          </a:p>
        </p:txBody>
      </p:sp>
      <p:cxnSp>
        <p:nvCxnSpPr>
          <p:cNvPr id="13" name="Connecteur droit avec flèche 14"/>
          <p:cNvCxnSpPr/>
          <p:nvPr/>
        </p:nvCxnSpPr>
        <p:spPr bwMode="auto">
          <a:xfrm flipH="1">
            <a:off x="6100549" y="3786670"/>
            <a:ext cx="313899" cy="436728"/>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sp>
        <p:nvSpPr>
          <p:cNvPr id="2" name="TextBox 1"/>
          <p:cNvSpPr txBox="1"/>
          <p:nvPr/>
        </p:nvSpPr>
        <p:spPr>
          <a:xfrm>
            <a:off x="7746546" y="5936500"/>
            <a:ext cx="1164940" cy="246221"/>
          </a:xfrm>
          <a:prstGeom prst="rect">
            <a:avLst/>
          </a:prstGeom>
          <a:noFill/>
        </p:spPr>
        <p:txBody>
          <a:bodyPr wrap="none" rtlCol="0">
            <a:spAutoFit/>
          </a:bodyPr>
          <a:lstStyle/>
          <a:p>
            <a:r>
              <a:rPr lang="en-US" sz="1000" dirty="0" err="1" smtClean="0"/>
              <a:t>P.Bosland</a:t>
            </a:r>
            <a:r>
              <a:rPr lang="en-US" sz="1000" dirty="0" smtClean="0"/>
              <a:t>, </a:t>
            </a:r>
            <a:r>
              <a:rPr lang="en-US" sz="1000" dirty="0" err="1" smtClean="0"/>
              <a:t>C.Darve</a:t>
            </a:r>
            <a:endParaRPr lang="en-US" sz="1000" dirty="0"/>
          </a:p>
        </p:txBody>
      </p:sp>
      <p:pic>
        <p:nvPicPr>
          <p:cNvPr id="14" name="Picture 13"/>
          <p:cNvPicPr>
            <a:picLocks noChangeAspect="1"/>
          </p:cNvPicPr>
          <p:nvPr/>
        </p:nvPicPr>
        <p:blipFill>
          <a:blip r:embed="rId5"/>
          <a:stretch>
            <a:fillRect/>
          </a:stretch>
        </p:blipFill>
        <p:spPr>
          <a:xfrm>
            <a:off x="1554519" y="2091275"/>
            <a:ext cx="6996815" cy="4053043"/>
          </a:xfrm>
          <a:prstGeom prst="rect">
            <a:avLst/>
          </a:prstGeom>
        </p:spPr>
      </p:pic>
      <p:sp>
        <p:nvSpPr>
          <p:cNvPr id="15" name="Title 2"/>
          <p:cNvSpPr>
            <a:spLocks noGrp="1"/>
          </p:cNvSpPr>
          <p:nvPr>
            <p:ph type="title"/>
          </p:nvPr>
        </p:nvSpPr>
        <p:spPr>
          <a:xfrm>
            <a:off x="457200" y="198435"/>
            <a:ext cx="8229600" cy="1143000"/>
          </a:xfrm>
        </p:spPr>
        <p:txBody>
          <a:bodyPr/>
          <a:lstStyle/>
          <a:p>
            <a:r>
              <a:rPr lang="en-US" dirty="0" smtClean="0"/>
              <a:t>Summary: Cryomodule workflow</a:t>
            </a:r>
            <a:endParaRPr lang="en-US" dirty="0"/>
          </a:p>
        </p:txBody>
      </p:sp>
    </p:spTree>
    <p:extLst>
      <p:ext uri="{BB962C8B-B14F-4D97-AF65-F5344CB8AC3E}">
        <p14:creationId xmlns:p14="http://schemas.microsoft.com/office/powerpoint/2010/main" val="171163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afterEffect">
                                  <p:stCondLst>
                                    <p:cond delay="1000"/>
                                  </p:stCondLst>
                                  <p:childTnLst>
                                    <p:anim calcmode="lin" valueType="num">
                                      <p:cBhvr>
                                        <p:cTn id="6" dur="250"/>
                                        <p:tgtEl>
                                          <p:spTgt spid="14"/>
                                        </p:tgtEl>
                                        <p:attrNameLst>
                                          <p:attrName>ppt_w</p:attrName>
                                        </p:attrNameLst>
                                      </p:cBhvr>
                                      <p:tavLst>
                                        <p:tav tm="0">
                                          <p:val>
                                            <p:strVal val="ppt_w"/>
                                          </p:val>
                                        </p:tav>
                                        <p:tav tm="100000">
                                          <p:val>
                                            <p:fltVal val="0"/>
                                          </p:val>
                                        </p:tav>
                                      </p:tavLst>
                                    </p:anim>
                                    <p:anim calcmode="lin" valueType="num">
                                      <p:cBhvr>
                                        <p:cTn id="7" dur="250"/>
                                        <p:tgtEl>
                                          <p:spTgt spid="14"/>
                                        </p:tgtEl>
                                        <p:attrNameLst>
                                          <p:attrName>ppt_h</p:attrName>
                                        </p:attrNameLst>
                                      </p:cBhvr>
                                      <p:tavLst>
                                        <p:tav tm="0">
                                          <p:val>
                                            <p:strVal val="ppt_h"/>
                                          </p:val>
                                        </p:tav>
                                        <p:tav tm="100000">
                                          <p:val>
                                            <p:fltVal val="0"/>
                                          </p:val>
                                        </p:tav>
                                      </p:tavLst>
                                    </p:anim>
                                    <p:animEffect transition="out" filter="fade">
                                      <p:cBhvr>
                                        <p:cTn id="8" dur="250"/>
                                        <p:tgtEl>
                                          <p:spTgt spid="14"/>
                                        </p:tgtEl>
                                      </p:cBhvr>
                                    </p:animEffect>
                                    <p:set>
                                      <p:cBhvr>
                                        <p:cTn id="9" dur="1" fill="hold">
                                          <p:stCondLst>
                                            <p:cond delay="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94000" y="0"/>
            <a:ext cx="5763600" cy="1440000"/>
          </a:xfrm>
        </p:spPr>
        <p:txBody>
          <a:bodyPr>
            <a:normAutofit/>
          </a:bodyPr>
          <a:lstStyle/>
          <a:p>
            <a:pPr algn="ctr"/>
            <a:r>
              <a:rPr lang="en-US" sz="6000" smtClean="0"/>
              <a:t>Thank you!</a:t>
            </a:r>
            <a:endParaRPr lang="en-US" sz="6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50"/>
            <a:ext cx="9144000" cy="5429250"/>
          </a:xfrm>
          <a:prstGeom prst="rect">
            <a:avLst/>
          </a:prstGeom>
        </p:spPr>
      </p:pic>
      <p:pic>
        <p:nvPicPr>
          <p:cNvPr id="4" name="Picture 3"/>
          <p:cNvPicPr>
            <a:picLocks noChangeAspect="1"/>
          </p:cNvPicPr>
          <p:nvPr/>
        </p:nvPicPr>
        <p:blipFill>
          <a:blip r:embed="rId3"/>
          <a:stretch>
            <a:fillRect/>
          </a:stretch>
        </p:blipFill>
        <p:spPr>
          <a:xfrm>
            <a:off x="3378199" y="3382293"/>
            <a:ext cx="5016501" cy="1787414"/>
          </a:xfrm>
          <a:prstGeom prst="rect">
            <a:avLst/>
          </a:prstGeom>
        </p:spPr>
      </p:pic>
    </p:spTree>
    <p:extLst>
      <p:ext uri="{BB962C8B-B14F-4D97-AF65-F5344CB8AC3E}">
        <p14:creationId xmlns:p14="http://schemas.microsoft.com/office/powerpoint/2010/main" val="62493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49ED6"/>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762" y="3044269"/>
            <a:ext cx="2082800" cy="1114297"/>
          </a:xfrm>
          <a:prstGeom prst="rect">
            <a:avLst/>
          </a:prstGeom>
        </p:spPr>
      </p:pic>
    </p:spTree>
    <p:extLst>
      <p:ext uri="{BB962C8B-B14F-4D97-AF65-F5344CB8AC3E}">
        <p14:creationId xmlns:p14="http://schemas.microsoft.com/office/powerpoint/2010/main" val="1170118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derrubrik 8"/>
          <p:cNvSpPr>
            <a:spLocks noGrp="1"/>
          </p:cNvSpPr>
          <p:nvPr>
            <p:ph type="subTitle" idx="1"/>
          </p:nvPr>
        </p:nvSpPr>
        <p:spPr>
          <a:xfrm>
            <a:off x="449901" y="1849593"/>
            <a:ext cx="7553557" cy="4348007"/>
          </a:xfrm>
        </p:spPr>
        <p:txBody>
          <a:bodyPr/>
          <a:lstStyle/>
          <a:p>
            <a:pPr>
              <a:lnSpc>
                <a:spcPct val="90000"/>
              </a:lnSpc>
              <a:spcBef>
                <a:spcPts val="0"/>
              </a:spcBef>
            </a:pPr>
            <a:r>
              <a:rPr lang="en-GB" sz="2800" dirty="0" smtClean="0">
                <a:solidFill>
                  <a:schemeClr val="tx1"/>
                </a:solidFill>
              </a:rPr>
              <a:t>Test Stands at ESS</a:t>
            </a:r>
          </a:p>
          <a:p>
            <a:pPr lvl="1">
              <a:lnSpc>
                <a:spcPct val="90000"/>
              </a:lnSpc>
              <a:spcBef>
                <a:spcPts val="0"/>
              </a:spcBef>
            </a:pPr>
            <a:endParaRPr lang="en-GB" sz="2200" dirty="0" smtClean="0">
              <a:solidFill>
                <a:schemeClr val="tx1"/>
              </a:solidFill>
            </a:endParaRPr>
          </a:p>
          <a:p>
            <a:pPr>
              <a:lnSpc>
                <a:spcPct val="90000"/>
              </a:lnSpc>
              <a:spcBef>
                <a:spcPts val="0"/>
              </a:spcBef>
            </a:pPr>
            <a:r>
              <a:rPr lang="en-GB" sz="2800" dirty="0" smtClean="0">
                <a:solidFill>
                  <a:schemeClr val="tx1"/>
                </a:solidFill>
              </a:rPr>
              <a:t>Cryomodule test stand (TS2)</a:t>
            </a:r>
          </a:p>
          <a:p>
            <a:pPr lvl="1">
              <a:lnSpc>
                <a:spcPct val="90000"/>
              </a:lnSpc>
              <a:spcBef>
                <a:spcPts val="0"/>
              </a:spcBef>
            </a:pPr>
            <a:r>
              <a:rPr lang="en-GB" sz="2200" dirty="0" smtClean="0">
                <a:solidFill>
                  <a:schemeClr val="tx1"/>
                </a:solidFill>
              </a:rPr>
              <a:t>Organisation</a:t>
            </a:r>
          </a:p>
          <a:p>
            <a:pPr lvl="1">
              <a:lnSpc>
                <a:spcPct val="90000"/>
              </a:lnSpc>
              <a:spcBef>
                <a:spcPts val="0"/>
              </a:spcBef>
            </a:pPr>
            <a:r>
              <a:rPr lang="en-GB" sz="2200" dirty="0" smtClean="0">
                <a:solidFill>
                  <a:schemeClr val="tx1"/>
                </a:solidFill>
              </a:rPr>
              <a:t>Schedule</a:t>
            </a:r>
          </a:p>
          <a:p>
            <a:pPr lvl="1">
              <a:lnSpc>
                <a:spcPct val="90000"/>
              </a:lnSpc>
              <a:spcBef>
                <a:spcPts val="0"/>
              </a:spcBef>
            </a:pPr>
            <a:r>
              <a:rPr lang="en-GB" sz="2200" dirty="0" smtClean="0">
                <a:solidFill>
                  <a:schemeClr val="tx1"/>
                </a:solidFill>
              </a:rPr>
              <a:t>RP Bunker</a:t>
            </a:r>
          </a:p>
          <a:p>
            <a:pPr lvl="1">
              <a:lnSpc>
                <a:spcPct val="90000"/>
              </a:lnSpc>
              <a:spcBef>
                <a:spcPts val="0"/>
              </a:spcBef>
            </a:pPr>
            <a:r>
              <a:rPr lang="en-GB" sz="2200" dirty="0" smtClean="0">
                <a:solidFill>
                  <a:schemeClr val="tx1"/>
                </a:solidFill>
              </a:rPr>
              <a:t>RF Equipment</a:t>
            </a:r>
          </a:p>
          <a:p>
            <a:pPr lvl="1">
              <a:lnSpc>
                <a:spcPct val="90000"/>
              </a:lnSpc>
              <a:spcBef>
                <a:spcPts val="0"/>
              </a:spcBef>
            </a:pPr>
            <a:r>
              <a:rPr lang="en-GB" sz="2200" dirty="0" smtClean="0">
                <a:solidFill>
                  <a:schemeClr val="tx1"/>
                </a:solidFill>
              </a:rPr>
              <a:t>Cryogenic Distribution System</a:t>
            </a:r>
          </a:p>
          <a:p>
            <a:pPr lvl="1">
              <a:lnSpc>
                <a:spcPct val="90000"/>
              </a:lnSpc>
              <a:spcBef>
                <a:spcPts val="0"/>
              </a:spcBef>
            </a:pPr>
            <a:r>
              <a:rPr lang="en-GB" sz="2200" dirty="0" smtClean="0">
                <a:solidFill>
                  <a:schemeClr val="tx1"/>
                </a:solidFill>
              </a:rPr>
              <a:t>Electricity and Water</a:t>
            </a:r>
          </a:p>
          <a:p>
            <a:pPr lvl="1">
              <a:lnSpc>
                <a:spcPct val="90000"/>
              </a:lnSpc>
              <a:spcBef>
                <a:spcPts val="0"/>
              </a:spcBef>
            </a:pPr>
            <a:r>
              <a:rPr lang="en-GB" sz="2200" dirty="0" smtClean="0">
                <a:solidFill>
                  <a:schemeClr val="tx1"/>
                </a:solidFill>
              </a:rPr>
              <a:t>Cryomodule installation and handling</a:t>
            </a:r>
          </a:p>
          <a:p>
            <a:pPr lvl="1">
              <a:lnSpc>
                <a:spcPct val="90000"/>
              </a:lnSpc>
              <a:spcBef>
                <a:spcPts val="0"/>
              </a:spcBef>
            </a:pPr>
            <a:endParaRPr lang="en-GB" sz="2200" dirty="0" smtClean="0">
              <a:solidFill>
                <a:schemeClr val="tx1"/>
              </a:solidFill>
            </a:endParaRPr>
          </a:p>
          <a:p>
            <a:pPr>
              <a:lnSpc>
                <a:spcPct val="90000"/>
              </a:lnSpc>
              <a:spcBef>
                <a:spcPts val="0"/>
              </a:spcBef>
            </a:pPr>
            <a:r>
              <a:rPr lang="en-GB" sz="2800" dirty="0" smtClean="0">
                <a:solidFill>
                  <a:schemeClr val="tx1"/>
                </a:solidFill>
              </a:rPr>
              <a:t>Summary</a:t>
            </a:r>
          </a:p>
        </p:txBody>
      </p:sp>
      <p:sp>
        <p:nvSpPr>
          <p:cNvPr id="8" name="Rubrik 7"/>
          <p:cNvSpPr>
            <a:spLocks noGrp="1"/>
          </p:cNvSpPr>
          <p:nvPr>
            <p:ph type="title"/>
          </p:nvPr>
        </p:nvSpPr>
        <p:spPr>
          <a:xfrm>
            <a:off x="593512" y="-1"/>
            <a:ext cx="5762624" cy="1441451"/>
          </a:xfrm>
        </p:spPr>
        <p:txBody>
          <a:bodyPr/>
          <a:lstStyle/>
          <a:p>
            <a:r>
              <a:rPr lang="sv-SE" sz="3600" dirty="0" smtClean="0"/>
              <a:t>Contents</a:t>
            </a:r>
            <a:endParaRPr lang="sv-SE" sz="3600" dirty="0"/>
          </a:p>
        </p:txBody>
      </p:sp>
    </p:spTree>
    <p:extLst>
      <p:ext uri="{BB962C8B-B14F-4D97-AF65-F5344CB8AC3E}">
        <p14:creationId xmlns:p14="http://schemas.microsoft.com/office/powerpoint/2010/main" val="2825693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621" y="838060"/>
            <a:ext cx="2579923" cy="509537"/>
          </a:xfrm>
        </p:spPr>
        <p:txBody>
          <a:bodyPr/>
          <a:lstStyle/>
          <a:p>
            <a:r>
              <a:rPr lang="en-US" sz="1800" dirty="0" smtClean="0"/>
              <a:t>Installation and Handling</a:t>
            </a:r>
            <a:endParaRPr lang="en-US" sz="1800" dirty="0"/>
          </a:p>
        </p:txBody>
      </p:sp>
      <p:pic>
        <p:nvPicPr>
          <p:cNvPr id="5" name="Picture 4"/>
          <p:cNvPicPr>
            <a:picLocks noChangeAspect="1"/>
          </p:cNvPicPr>
          <p:nvPr/>
        </p:nvPicPr>
        <p:blipFill>
          <a:blip r:embed="rId2"/>
          <a:stretch>
            <a:fillRect/>
          </a:stretch>
        </p:blipFill>
        <p:spPr>
          <a:xfrm>
            <a:off x="404765" y="3206369"/>
            <a:ext cx="4646698" cy="3337769"/>
          </a:xfrm>
          <a:prstGeom prst="rect">
            <a:avLst/>
          </a:prstGeom>
        </p:spPr>
      </p:pic>
      <p:sp>
        <p:nvSpPr>
          <p:cNvPr id="3" name="TextBox 2"/>
          <p:cNvSpPr txBox="1"/>
          <p:nvPr/>
        </p:nvSpPr>
        <p:spPr>
          <a:xfrm>
            <a:off x="5051463" y="1500196"/>
            <a:ext cx="3960440" cy="1077218"/>
          </a:xfrm>
          <a:prstGeom prst="rect">
            <a:avLst/>
          </a:prstGeom>
          <a:noFill/>
        </p:spPr>
        <p:txBody>
          <a:bodyPr wrap="square" rtlCol="0">
            <a:spAutoFit/>
          </a:bodyPr>
          <a:lstStyle/>
          <a:p>
            <a:pPr marL="285750" indent="-285750">
              <a:buFont typeface="Arial" charset="0"/>
              <a:buChar char="•"/>
            </a:pPr>
            <a:r>
              <a:rPr lang="en-US" sz="1600" dirty="0" smtClean="0"/>
              <a:t>Order placed for dedicated truck for safe maneuvering, aligning and height adjustment.</a:t>
            </a:r>
          </a:p>
          <a:p>
            <a:pPr marL="285750" indent="-285750">
              <a:buFont typeface="Arial" charset="0"/>
              <a:buChar char="•"/>
            </a:pPr>
            <a:r>
              <a:rPr lang="en-US" sz="1600" dirty="0" smtClean="0"/>
              <a:t>Delivery expected in June 2017</a:t>
            </a:r>
            <a:endParaRPr lang="en-US" sz="1600" dirty="0"/>
          </a:p>
        </p:txBody>
      </p:sp>
      <p:sp>
        <p:nvSpPr>
          <p:cNvPr id="7" name="TextBox 6"/>
          <p:cNvSpPr txBox="1"/>
          <p:nvPr/>
        </p:nvSpPr>
        <p:spPr>
          <a:xfrm>
            <a:off x="114235" y="1427839"/>
            <a:ext cx="4288984" cy="1569660"/>
          </a:xfrm>
          <a:prstGeom prst="rect">
            <a:avLst/>
          </a:prstGeom>
          <a:noFill/>
        </p:spPr>
        <p:txBody>
          <a:bodyPr wrap="square" rtlCol="0">
            <a:spAutoFit/>
          </a:bodyPr>
          <a:lstStyle/>
          <a:p>
            <a:r>
              <a:rPr lang="en-US" sz="1600" dirty="0" smtClean="0"/>
              <a:t>Klystron and equipment Delivery Access:</a:t>
            </a:r>
          </a:p>
          <a:p>
            <a:endParaRPr lang="en-US" sz="1600" dirty="0" smtClean="0"/>
          </a:p>
          <a:p>
            <a:pPr marL="285750" indent="-285750">
              <a:buFont typeface="Arial" charset="0"/>
              <a:buChar char="•"/>
            </a:pPr>
            <a:r>
              <a:rPr lang="en-US" sz="1600" dirty="0" smtClean="0"/>
              <a:t>Two 5x5 m doors in cold box building with overhead crane</a:t>
            </a:r>
          </a:p>
          <a:p>
            <a:pPr marL="285750" indent="-285750">
              <a:buFont typeface="Arial" charset="0"/>
              <a:buChar char="•"/>
            </a:pPr>
            <a:r>
              <a:rPr lang="en-US" sz="1600" dirty="0" smtClean="0"/>
              <a:t>3x5 m door between Klystron assembly area and RF gallery</a:t>
            </a:r>
          </a:p>
        </p:txBody>
      </p:sp>
      <p:sp>
        <p:nvSpPr>
          <p:cNvPr id="9" name="TextBox 8"/>
          <p:cNvSpPr txBox="1"/>
          <p:nvPr/>
        </p:nvSpPr>
        <p:spPr>
          <a:xfrm>
            <a:off x="8220364" y="6544138"/>
            <a:ext cx="915298" cy="276999"/>
          </a:xfrm>
          <a:prstGeom prst="rect">
            <a:avLst/>
          </a:prstGeom>
          <a:noFill/>
        </p:spPr>
        <p:txBody>
          <a:bodyPr wrap="square" rtlCol="0">
            <a:spAutoFit/>
          </a:bodyPr>
          <a:lstStyle/>
          <a:p>
            <a:r>
              <a:rPr lang="en-US" sz="1200" dirty="0" smtClean="0"/>
              <a:t>M. Jensen</a:t>
            </a:r>
            <a:endParaRPr lang="en-US" sz="1200" dirty="0"/>
          </a:p>
        </p:txBody>
      </p:sp>
      <p:sp>
        <p:nvSpPr>
          <p:cNvPr id="10" name="Title 2"/>
          <p:cNvSpPr txBox="1">
            <a:spLocks/>
          </p:cNvSpPr>
          <p:nvPr/>
        </p:nvSpPr>
        <p:spPr>
          <a:xfrm>
            <a:off x="594000" y="0"/>
            <a:ext cx="2841927" cy="1440000"/>
          </a:xfrm>
          <a:prstGeom prst="rect">
            <a:avLst/>
          </a:prstGeom>
        </p:spPr>
        <p:txBody>
          <a:bodyPr vert="horz" lIns="0" tIns="0" rIns="0" bIns="0" rtlCol="0" anchor="ctr">
            <a:norm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r>
              <a:rPr lang="en-US" dirty="0" smtClean="0"/>
              <a:t>RF Systems</a:t>
            </a:r>
            <a:endParaRPr lang="en-US" dirty="0"/>
          </a:p>
        </p:txBody>
      </p:sp>
      <p:pic>
        <p:nvPicPr>
          <p:cNvPr id="11" name="Picture 10"/>
          <p:cNvPicPr>
            <a:picLocks noChangeAspect="1"/>
          </p:cNvPicPr>
          <p:nvPr/>
        </p:nvPicPr>
        <p:blipFill rotWithShape="1">
          <a:blip r:embed="rId2">
            <a:clrChange>
              <a:clrFrom>
                <a:srgbClr val="FFFFFF"/>
              </a:clrFrom>
              <a:clrTo>
                <a:srgbClr val="FFFFFF">
                  <a:alpha val="0"/>
                </a:srgbClr>
              </a:clrTo>
            </a:clrChange>
          </a:blip>
          <a:srcRect l="66777" t="-3762" r="13169" b="60246"/>
          <a:stretch/>
        </p:blipFill>
        <p:spPr>
          <a:xfrm>
            <a:off x="6083611" y="2770909"/>
            <a:ext cx="2136753" cy="3330505"/>
          </a:xfrm>
          <a:prstGeom prst="rect">
            <a:avLst/>
          </a:prstGeom>
        </p:spPr>
      </p:pic>
    </p:spTree>
    <p:extLst>
      <p:ext uri="{BB962C8B-B14F-4D97-AF65-F5344CB8AC3E}">
        <p14:creationId xmlns:p14="http://schemas.microsoft.com/office/powerpoint/2010/main" val="1412206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94000" y="0"/>
            <a:ext cx="5763600" cy="1440000"/>
          </a:xfrm>
        </p:spPr>
        <p:txBody>
          <a:bodyPr>
            <a:normAutofit/>
          </a:bodyPr>
          <a:lstStyle/>
          <a:p>
            <a:r>
              <a:rPr lang="en-US" dirty="0" smtClean="0"/>
              <a:t>Cryogenic Distribution System</a:t>
            </a:r>
            <a:endParaRPr lang="en-US" dirty="0"/>
          </a:p>
        </p:txBody>
      </p:sp>
      <p:sp>
        <p:nvSpPr>
          <p:cNvPr id="18" name="TextBox 17"/>
          <p:cNvSpPr txBox="1"/>
          <p:nvPr/>
        </p:nvSpPr>
        <p:spPr>
          <a:xfrm>
            <a:off x="8289234" y="6544138"/>
            <a:ext cx="846427" cy="276999"/>
          </a:xfrm>
          <a:prstGeom prst="rect">
            <a:avLst/>
          </a:prstGeom>
          <a:noFill/>
        </p:spPr>
        <p:txBody>
          <a:bodyPr wrap="square" rtlCol="0">
            <a:spAutoFit/>
          </a:bodyPr>
          <a:lstStyle/>
          <a:p>
            <a:r>
              <a:rPr lang="en-US" sz="1200" dirty="0" smtClean="0"/>
              <a:t>J. </a:t>
            </a:r>
            <a:r>
              <a:rPr lang="en-US" sz="1200" dirty="0" err="1" smtClean="0"/>
              <a:t>Fydrych</a:t>
            </a:r>
            <a:endParaRPr lang="en-US" sz="1200" dirty="0"/>
          </a:p>
        </p:txBody>
      </p:sp>
      <p:pic>
        <p:nvPicPr>
          <p:cNvPr id="20" name="Picture 19"/>
          <p:cNvPicPr>
            <a:picLocks noChangeAspect="1"/>
          </p:cNvPicPr>
          <p:nvPr/>
        </p:nvPicPr>
        <p:blipFill>
          <a:blip r:embed="rId2"/>
          <a:stretch>
            <a:fillRect/>
          </a:stretch>
        </p:blipFill>
        <p:spPr>
          <a:xfrm>
            <a:off x="6609521" y="416710"/>
            <a:ext cx="653027" cy="644322"/>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bwMode="auto">
          <a:xfrm>
            <a:off x="901642" y="1440000"/>
            <a:ext cx="7303770" cy="4859655"/>
          </a:xfrm>
          <a:prstGeom prst="rect">
            <a:avLst/>
          </a:prstGeom>
          <a:noFill/>
          <a:ln>
            <a:noFill/>
          </a:ln>
        </p:spPr>
      </p:pic>
    </p:spTree>
    <p:extLst>
      <p:ext uri="{BB962C8B-B14F-4D97-AF65-F5344CB8AC3E}">
        <p14:creationId xmlns:p14="http://schemas.microsoft.com/office/powerpoint/2010/main" val="1669440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94000" y="0"/>
            <a:ext cx="5763600" cy="1440000"/>
          </a:xfrm>
        </p:spPr>
        <p:txBody>
          <a:bodyPr>
            <a:normAutofit/>
          </a:bodyPr>
          <a:lstStyle/>
          <a:p>
            <a:r>
              <a:rPr lang="en-US" dirty="0" smtClean="0"/>
              <a:t>Cryogenic Distribution System</a:t>
            </a:r>
            <a:endParaRPr lang="en-US" dirty="0"/>
          </a:p>
        </p:txBody>
      </p:sp>
      <p:sp>
        <p:nvSpPr>
          <p:cNvPr id="18" name="TextBox 17"/>
          <p:cNvSpPr txBox="1"/>
          <p:nvPr/>
        </p:nvSpPr>
        <p:spPr>
          <a:xfrm>
            <a:off x="8289234" y="6544138"/>
            <a:ext cx="846427" cy="276999"/>
          </a:xfrm>
          <a:prstGeom prst="rect">
            <a:avLst/>
          </a:prstGeom>
          <a:noFill/>
        </p:spPr>
        <p:txBody>
          <a:bodyPr wrap="square" rtlCol="0">
            <a:spAutoFit/>
          </a:bodyPr>
          <a:lstStyle/>
          <a:p>
            <a:r>
              <a:rPr lang="en-US" sz="1200" dirty="0" smtClean="0"/>
              <a:t>J. </a:t>
            </a:r>
            <a:r>
              <a:rPr lang="en-US" sz="1200" dirty="0" err="1" smtClean="0"/>
              <a:t>Fydrych</a:t>
            </a:r>
            <a:endParaRPr lang="en-US" sz="1200" dirty="0"/>
          </a:p>
        </p:txBody>
      </p:sp>
      <p:pic>
        <p:nvPicPr>
          <p:cNvPr id="20" name="Picture 19"/>
          <p:cNvPicPr>
            <a:picLocks noChangeAspect="1"/>
          </p:cNvPicPr>
          <p:nvPr/>
        </p:nvPicPr>
        <p:blipFill>
          <a:blip r:embed="rId2"/>
          <a:stretch>
            <a:fillRect/>
          </a:stretch>
        </p:blipFill>
        <p:spPr>
          <a:xfrm>
            <a:off x="6609521" y="416710"/>
            <a:ext cx="653027" cy="644322"/>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1080221" y="1440000"/>
            <a:ext cx="6835775" cy="4946015"/>
          </a:xfrm>
          <a:prstGeom prst="rect">
            <a:avLst/>
          </a:prstGeom>
          <a:noFill/>
          <a:ln>
            <a:noFill/>
          </a:ln>
        </p:spPr>
      </p:pic>
    </p:spTree>
    <p:extLst>
      <p:ext uri="{BB962C8B-B14F-4D97-AF65-F5344CB8AC3E}">
        <p14:creationId xmlns:p14="http://schemas.microsoft.com/office/powerpoint/2010/main" val="460124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594000" y="0"/>
            <a:ext cx="5763600" cy="1170039"/>
          </a:xfrm>
        </p:spPr>
        <p:txBody>
          <a:bodyPr>
            <a:normAutofit/>
          </a:bodyPr>
          <a:lstStyle/>
          <a:p>
            <a:r>
              <a:rPr lang="en-US" dirty="0" smtClean="0"/>
              <a:t>Test Plans overview</a:t>
            </a:r>
            <a:endParaRPr lang="en-US" dirty="0"/>
          </a:p>
        </p:txBody>
      </p:sp>
      <p:sp>
        <p:nvSpPr>
          <p:cNvPr id="6" name="Subtitle 5"/>
          <p:cNvSpPr>
            <a:spLocks noGrp="1"/>
          </p:cNvSpPr>
          <p:nvPr>
            <p:ph type="subTitle" idx="1"/>
          </p:nvPr>
        </p:nvSpPr>
        <p:spPr>
          <a:xfrm>
            <a:off x="174684" y="1506154"/>
            <a:ext cx="8842317" cy="5312577"/>
          </a:xfrm>
        </p:spPr>
        <p:txBody>
          <a:bodyPr numCol="2"/>
          <a:lstStyle/>
          <a:p>
            <a:pPr marL="511200" lvl="0" indent="-457200">
              <a:spcBef>
                <a:spcPts val="0"/>
              </a:spcBef>
              <a:spcAft>
                <a:spcPts val="0"/>
              </a:spcAft>
              <a:buFont typeface="+mj-lt"/>
              <a:buAutoNum type="arabicPeriod"/>
            </a:pPr>
            <a:r>
              <a:rPr lang="en-GB" sz="1200" u="sng" dirty="0">
                <a:solidFill>
                  <a:schemeClr val="tx1"/>
                </a:solidFill>
                <a:latin typeface="+mj-lt"/>
              </a:rPr>
              <a:t>Reception:</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Inspection for damage, obvious manufacturing errors and completeness of </a:t>
            </a:r>
            <a:r>
              <a:rPr lang="en-GB" sz="1200" dirty="0" smtClean="0">
                <a:solidFill>
                  <a:schemeClr val="tx1"/>
                </a:solidFill>
                <a:latin typeface="+mj-lt"/>
              </a:rPr>
              <a:t>delivery</a:t>
            </a:r>
            <a:endParaRPr lang="en-US" sz="1200" dirty="0" smtClean="0">
              <a:solidFill>
                <a:schemeClr val="tx1"/>
              </a:solidFill>
              <a:latin typeface="+mj-lt"/>
            </a:endParaRPr>
          </a:p>
          <a:p>
            <a:pPr marL="511200" lvl="0" indent="-457200">
              <a:spcBef>
                <a:spcPts val="0"/>
              </a:spcBef>
              <a:spcAft>
                <a:spcPts val="0"/>
              </a:spcAft>
              <a:buFont typeface="+mj-lt"/>
              <a:buAutoNum type="arabicPeriod"/>
            </a:pPr>
            <a:r>
              <a:rPr lang="en-GB" sz="1200" u="sng" dirty="0" smtClean="0">
                <a:solidFill>
                  <a:schemeClr val="tx1"/>
                </a:solidFill>
                <a:latin typeface="+mj-lt"/>
              </a:rPr>
              <a:t>Preparation for test bench:</a:t>
            </a:r>
            <a:endParaRPr lang="en-US" sz="1200" dirty="0" smtClean="0">
              <a:solidFill>
                <a:schemeClr val="tx1"/>
              </a:solidFill>
              <a:latin typeface="+mj-lt"/>
            </a:endParaRPr>
          </a:p>
          <a:p>
            <a:pPr lvl="1">
              <a:spcBef>
                <a:spcPts val="0"/>
              </a:spcBef>
              <a:spcAft>
                <a:spcPts val="0"/>
              </a:spcAft>
            </a:pPr>
            <a:r>
              <a:rPr lang="en-GB" sz="1200" dirty="0" smtClean="0">
                <a:solidFill>
                  <a:schemeClr val="tx1"/>
                </a:solidFill>
                <a:latin typeface="+mj-lt"/>
              </a:rPr>
              <a:t>Preparation </a:t>
            </a:r>
            <a:r>
              <a:rPr lang="en-GB" sz="1200" dirty="0">
                <a:solidFill>
                  <a:schemeClr val="tx1"/>
                </a:solidFill>
                <a:latin typeface="+mj-lt"/>
              </a:rPr>
              <a:t>for installation on test bench, including adjustments as well as mounting and dismounting of parts (door knobs, beam vacuum pumps, insulation vacuum pump</a:t>
            </a:r>
            <a:r>
              <a:rPr lang="en-GB" sz="1200" dirty="0" smtClean="0">
                <a:solidFill>
                  <a:schemeClr val="tx1"/>
                </a:solidFill>
                <a:latin typeface="+mj-lt"/>
              </a:rPr>
              <a:t>)</a:t>
            </a:r>
            <a:endParaRPr lang="en-US" sz="1200" dirty="0">
              <a:solidFill>
                <a:schemeClr val="tx1"/>
              </a:solidFill>
              <a:latin typeface="+mj-lt"/>
            </a:endParaRPr>
          </a:p>
          <a:p>
            <a:pPr marL="511200" lvl="0" indent="-457200">
              <a:spcBef>
                <a:spcPts val="0"/>
              </a:spcBef>
              <a:spcAft>
                <a:spcPts val="0"/>
              </a:spcAft>
              <a:buFont typeface="+mj-lt"/>
              <a:buAutoNum type="arabicPeriod"/>
            </a:pPr>
            <a:r>
              <a:rPr lang="en-GB" sz="1200" u="sng" dirty="0">
                <a:solidFill>
                  <a:schemeClr val="tx1"/>
                </a:solidFill>
                <a:latin typeface="+mj-lt"/>
              </a:rPr>
              <a:t>Installation on test bench:</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Moving into the bunker</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Alignment of the cryo jumper connection</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Connection of flanges</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Waveguide connections, cabling connections, coupler cooling </a:t>
            </a:r>
            <a:r>
              <a:rPr lang="en-GB" sz="1200" dirty="0" smtClean="0">
                <a:solidFill>
                  <a:schemeClr val="tx1"/>
                </a:solidFill>
                <a:latin typeface="+mj-lt"/>
              </a:rPr>
              <a:t>connections</a:t>
            </a:r>
            <a:endParaRPr lang="en-US" sz="1200" dirty="0">
              <a:solidFill>
                <a:schemeClr val="tx1"/>
              </a:solidFill>
              <a:latin typeface="+mj-lt"/>
            </a:endParaRPr>
          </a:p>
          <a:p>
            <a:pPr lvl="0">
              <a:spcBef>
                <a:spcPts val="0"/>
              </a:spcBef>
              <a:spcAft>
                <a:spcPts val="0"/>
              </a:spcAft>
              <a:buFont typeface="+mj-lt"/>
              <a:buAutoNum type="arabicPeriod"/>
            </a:pPr>
            <a:r>
              <a:rPr lang="en-GB" sz="1200" u="sng" dirty="0">
                <a:solidFill>
                  <a:schemeClr val="tx1"/>
                </a:solidFill>
                <a:latin typeface="+mj-lt"/>
              </a:rPr>
              <a:t>Initial testing:</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Diagnostic test, showing status of insulation vacuum, leak tightness of helium circuits, integrity of electrical circuits, proper functioning of </a:t>
            </a:r>
            <a:r>
              <a:rPr lang="en-GB" sz="1200" dirty="0" smtClean="0">
                <a:solidFill>
                  <a:schemeClr val="tx1"/>
                </a:solidFill>
                <a:latin typeface="+mj-lt"/>
              </a:rPr>
              <a:t>instrumentation</a:t>
            </a:r>
            <a:endParaRPr lang="en-US" sz="1200" dirty="0">
              <a:solidFill>
                <a:schemeClr val="tx1"/>
              </a:solidFill>
              <a:latin typeface="+mj-lt"/>
            </a:endParaRPr>
          </a:p>
          <a:p>
            <a:pPr lvl="0">
              <a:spcBef>
                <a:spcPts val="0"/>
              </a:spcBef>
              <a:spcAft>
                <a:spcPts val="0"/>
              </a:spcAft>
              <a:buFont typeface="+mj-lt"/>
              <a:buAutoNum type="arabicPeriod"/>
            </a:pPr>
            <a:r>
              <a:rPr lang="en-GB" sz="1200" u="sng" dirty="0">
                <a:solidFill>
                  <a:schemeClr val="tx1"/>
                </a:solidFill>
                <a:latin typeface="+mj-lt"/>
              </a:rPr>
              <a:t>Warm RF tests:</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Fundamental mode spectra measurements</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Cable </a:t>
            </a:r>
            <a:r>
              <a:rPr lang="en-GB" sz="1200" dirty="0" smtClean="0">
                <a:solidFill>
                  <a:schemeClr val="tx1"/>
                </a:solidFill>
                <a:latin typeface="+mj-lt"/>
              </a:rPr>
              <a:t>calibration</a:t>
            </a:r>
            <a:endParaRPr lang="en-US" sz="1200" dirty="0">
              <a:solidFill>
                <a:schemeClr val="tx1"/>
              </a:solidFill>
              <a:latin typeface="+mj-lt"/>
            </a:endParaRPr>
          </a:p>
          <a:p>
            <a:pPr lvl="0">
              <a:spcBef>
                <a:spcPts val="0"/>
              </a:spcBef>
              <a:spcAft>
                <a:spcPts val="0"/>
              </a:spcAft>
              <a:buFont typeface="+mj-lt"/>
              <a:buAutoNum type="arabicPeriod"/>
            </a:pPr>
            <a:r>
              <a:rPr lang="en-GB" sz="1200" u="sng" dirty="0">
                <a:solidFill>
                  <a:schemeClr val="tx1"/>
                </a:solidFill>
                <a:latin typeface="+mj-lt"/>
              </a:rPr>
              <a:t>Warm coupler conditioning:</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Monitoring and pumping of the beam vacuum</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Coupler conditioning, using ramped RF </a:t>
            </a:r>
            <a:r>
              <a:rPr lang="en-GB" sz="1200" dirty="0" smtClean="0">
                <a:solidFill>
                  <a:schemeClr val="tx1"/>
                </a:solidFill>
                <a:latin typeface="+mj-lt"/>
              </a:rPr>
              <a:t>power</a:t>
            </a:r>
            <a:endParaRPr lang="en-US" sz="1200" dirty="0">
              <a:solidFill>
                <a:schemeClr val="tx1"/>
              </a:solidFill>
              <a:latin typeface="+mj-lt"/>
            </a:endParaRPr>
          </a:p>
          <a:p>
            <a:pPr lvl="0">
              <a:spcBef>
                <a:spcPts val="0"/>
              </a:spcBef>
              <a:spcAft>
                <a:spcPts val="0"/>
              </a:spcAft>
              <a:buFont typeface="+mj-lt"/>
              <a:buAutoNum type="arabicPeriod"/>
            </a:pPr>
            <a:r>
              <a:rPr lang="en-GB" sz="1200" u="sng" dirty="0">
                <a:solidFill>
                  <a:schemeClr val="tx1"/>
                </a:solidFill>
                <a:latin typeface="+mj-lt"/>
              </a:rPr>
              <a:t>Cool down:</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System checking to assure it is purged and clean</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Cool down following a predetermined ramp</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Maintain cold He flow to assure operating temperature of </a:t>
            </a:r>
            <a:r>
              <a:rPr lang="en-GB" sz="1200" dirty="0" smtClean="0">
                <a:solidFill>
                  <a:schemeClr val="tx1"/>
                </a:solidFill>
                <a:latin typeface="+mj-lt"/>
              </a:rPr>
              <a:t>cavities</a:t>
            </a:r>
            <a:endParaRPr lang="en-US" sz="1200" dirty="0">
              <a:solidFill>
                <a:schemeClr val="tx1"/>
              </a:solidFill>
              <a:latin typeface="+mj-lt"/>
            </a:endParaRPr>
          </a:p>
          <a:p>
            <a:pPr lvl="0">
              <a:spcBef>
                <a:spcPts val="0"/>
              </a:spcBef>
              <a:spcAft>
                <a:spcPts val="0"/>
              </a:spcAft>
              <a:buFont typeface="+mj-lt"/>
              <a:buAutoNum type="arabicPeriod"/>
            </a:pPr>
            <a:r>
              <a:rPr lang="en-GB" sz="1200" u="sng" dirty="0">
                <a:solidFill>
                  <a:schemeClr val="tx1"/>
                </a:solidFill>
                <a:latin typeface="+mj-lt"/>
              </a:rPr>
              <a:t>Cold LP cavity tests:</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piezo capacitance measurement (before and during cooldown) </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microphonics measurement</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piezo scans (cavity detuning transfer function)</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4π/5 and 3π/5 mode identification</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cavity tuner motor characterization</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cavity loaded Q motor characterization</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Lorentz force detuning compensation</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closed-loop nominal gradient </a:t>
            </a:r>
            <a:r>
              <a:rPr lang="en-GB" sz="1200" dirty="0" smtClean="0">
                <a:solidFill>
                  <a:schemeClr val="tx1"/>
                </a:solidFill>
                <a:latin typeface="+mj-lt"/>
              </a:rPr>
              <a:t>operation</a:t>
            </a:r>
            <a:endParaRPr lang="en-US" sz="1200" dirty="0">
              <a:solidFill>
                <a:schemeClr val="tx1"/>
              </a:solidFill>
              <a:latin typeface="+mj-lt"/>
            </a:endParaRPr>
          </a:p>
          <a:p>
            <a:pPr lvl="0">
              <a:spcBef>
                <a:spcPts val="0"/>
              </a:spcBef>
              <a:spcAft>
                <a:spcPts val="0"/>
              </a:spcAft>
              <a:buFont typeface="+mj-lt"/>
              <a:buAutoNum type="arabicPeriod"/>
            </a:pPr>
            <a:r>
              <a:rPr lang="en-GB" sz="1200" u="sng" dirty="0">
                <a:solidFill>
                  <a:schemeClr val="tx1"/>
                </a:solidFill>
                <a:latin typeface="+mj-lt"/>
              </a:rPr>
              <a:t>Cold HP RF tests: </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loaded Q measurements and adjustment</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cavity gradient calibration</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cavity gradient performance </a:t>
            </a:r>
            <a:r>
              <a:rPr lang="en-GB" sz="1200" dirty="0" smtClean="0">
                <a:solidFill>
                  <a:schemeClr val="tx1"/>
                </a:solidFill>
                <a:latin typeface="+mj-lt"/>
              </a:rPr>
              <a:t>measurement</a:t>
            </a:r>
            <a:endParaRPr lang="en-US" sz="1200" dirty="0">
              <a:solidFill>
                <a:schemeClr val="tx1"/>
              </a:solidFill>
              <a:latin typeface="+mj-lt"/>
            </a:endParaRPr>
          </a:p>
          <a:p>
            <a:pPr lvl="0">
              <a:spcBef>
                <a:spcPts val="0"/>
              </a:spcBef>
              <a:spcAft>
                <a:spcPts val="0"/>
              </a:spcAft>
              <a:buFont typeface="+mj-lt"/>
              <a:buAutoNum type="arabicPeriod"/>
            </a:pPr>
            <a:r>
              <a:rPr lang="en-GB" sz="1200" u="sng" dirty="0">
                <a:solidFill>
                  <a:schemeClr val="tx1"/>
                </a:solidFill>
                <a:latin typeface="+mj-lt"/>
              </a:rPr>
              <a:t>Heat load measurements:</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Measuring heat loads at different operating </a:t>
            </a:r>
            <a:r>
              <a:rPr lang="en-GB" sz="1200" dirty="0" smtClean="0">
                <a:solidFill>
                  <a:schemeClr val="tx1"/>
                </a:solidFill>
                <a:latin typeface="+mj-lt"/>
              </a:rPr>
              <a:t>conditions</a:t>
            </a:r>
            <a:endParaRPr lang="en-US" sz="1200" dirty="0">
              <a:solidFill>
                <a:schemeClr val="tx1"/>
              </a:solidFill>
              <a:latin typeface="+mj-lt"/>
            </a:endParaRPr>
          </a:p>
          <a:p>
            <a:pPr lvl="0">
              <a:spcBef>
                <a:spcPts val="0"/>
              </a:spcBef>
              <a:spcAft>
                <a:spcPts val="0"/>
              </a:spcAft>
              <a:buFont typeface="+mj-lt"/>
              <a:buAutoNum type="arabicPeriod"/>
            </a:pPr>
            <a:r>
              <a:rPr lang="en-GB" sz="1200" u="sng" dirty="0">
                <a:solidFill>
                  <a:schemeClr val="tx1"/>
                </a:solidFill>
                <a:latin typeface="+mj-lt"/>
              </a:rPr>
              <a:t>Warm up:</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Warm </a:t>
            </a:r>
            <a:r>
              <a:rPr lang="en-GB" sz="1200" dirty="0" smtClean="0">
                <a:solidFill>
                  <a:schemeClr val="tx1"/>
                </a:solidFill>
                <a:latin typeface="+mj-lt"/>
              </a:rPr>
              <a:t>up</a:t>
            </a:r>
            <a:endParaRPr lang="en-US" sz="1200" dirty="0">
              <a:solidFill>
                <a:schemeClr val="tx1"/>
              </a:solidFill>
              <a:latin typeface="+mj-lt"/>
            </a:endParaRPr>
          </a:p>
          <a:p>
            <a:pPr lvl="0">
              <a:spcBef>
                <a:spcPts val="0"/>
              </a:spcBef>
              <a:spcAft>
                <a:spcPts val="0"/>
              </a:spcAft>
              <a:buFont typeface="+mj-lt"/>
              <a:buAutoNum type="arabicPeriod"/>
            </a:pPr>
            <a:r>
              <a:rPr lang="en-GB" sz="1200" u="sng" dirty="0">
                <a:solidFill>
                  <a:schemeClr val="tx1"/>
                </a:solidFill>
                <a:latin typeface="+mj-lt"/>
              </a:rPr>
              <a:t>Disconnection:</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Opening cryo connections</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Disconnecting waveguides, cabling, coupler cooling, vacuum pump</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Extraction from the </a:t>
            </a:r>
            <a:r>
              <a:rPr lang="en-GB" sz="1200" dirty="0" smtClean="0">
                <a:solidFill>
                  <a:schemeClr val="tx1"/>
                </a:solidFill>
                <a:latin typeface="+mj-lt"/>
              </a:rPr>
              <a:t>bunker</a:t>
            </a:r>
            <a:endParaRPr lang="en-US" sz="1200" dirty="0">
              <a:solidFill>
                <a:schemeClr val="tx1"/>
              </a:solidFill>
              <a:latin typeface="+mj-lt"/>
            </a:endParaRPr>
          </a:p>
          <a:p>
            <a:pPr lvl="0">
              <a:spcBef>
                <a:spcPts val="0"/>
              </a:spcBef>
              <a:spcAft>
                <a:spcPts val="0"/>
              </a:spcAft>
              <a:buFont typeface="+mj-lt"/>
              <a:buAutoNum type="arabicPeriod"/>
            </a:pPr>
            <a:r>
              <a:rPr lang="en-GB" sz="1200" u="sng" dirty="0">
                <a:solidFill>
                  <a:schemeClr val="tx1"/>
                </a:solidFill>
                <a:latin typeface="+mj-lt"/>
              </a:rPr>
              <a:t>Preparation for tunnel</a:t>
            </a:r>
            <a:endParaRPr lang="en-US" sz="1200" dirty="0">
              <a:solidFill>
                <a:schemeClr val="tx1"/>
              </a:solidFill>
              <a:latin typeface="+mj-lt"/>
            </a:endParaRPr>
          </a:p>
          <a:p>
            <a:pPr lvl="1">
              <a:spcBef>
                <a:spcPts val="0"/>
              </a:spcBef>
              <a:spcAft>
                <a:spcPts val="0"/>
              </a:spcAft>
            </a:pPr>
            <a:r>
              <a:rPr lang="en-GB" sz="1200" dirty="0">
                <a:solidFill>
                  <a:schemeClr val="tx1"/>
                </a:solidFill>
                <a:latin typeface="+mj-lt"/>
              </a:rPr>
              <a:t>Preparing for transport to tunnel and installation</a:t>
            </a:r>
            <a:r>
              <a:rPr lang="en-GB" sz="1200" dirty="0" smtClean="0">
                <a:solidFill>
                  <a:schemeClr val="tx1"/>
                </a:solidFill>
                <a:latin typeface="+mj-lt"/>
              </a:rPr>
              <a:t>.</a:t>
            </a:r>
            <a:endParaRPr lang="en-US" sz="1200" dirty="0">
              <a:solidFill>
                <a:schemeClr val="tx1"/>
              </a:solidFill>
              <a:latin typeface="+mj-lt"/>
            </a:endParaRPr>
          </a:p>
        </p:txBody>
      </p:sp>
      <p:sp>
        <p:nvSpPr>
          <p:cNvPr id="12" name="TextBox 11"/>
          <p:cNvSpPr txBox="1"/>
          <p:nvPr/>
        </p:nvSpPr>
        <p:spPr>
          <a:xfrm>
            <a:off x="535020" y="915198"/>
            <a:ext cx="6682904" cy="523220"/>
          </a:xfrm>
          <a:prstGeom prst="rect">
            <a:avLst/>
          </a:prstGeom>
          <a:noFill/>
        </p:spPr>
        <p:txBody>
          <a:bodyPr wrap="square" rtlCol="0">
            <a:spAutoFit/>
          </a:bodyPr>
          <a:lstStyle/>
          <a:p>
            <a:r>
              <a:rPr lang="en-GB" sz="1400" dirty="0">
                <a:solidFill>
                  <a:schemeClr val="bg1"/>
                </a:solidFill>
              </a:rPr>
              <a:t>Testing of CMs includes a number of preparatory steps, the testing itself and a number of post-processing steps. This list of tasks is preliminary and will be expanded</a:t>
            </a:r>
            <a:r>
              <a:rPr lang="en-GB" sz="1400" dirty="0" smtClean="0">
                <a:solidFill>
                  <a:schemeClr val="bg1"/>
                </a:solidFill>
              </a:rPr>
              <a:t>:</a:t>
            </a:r>
            <a:endParaRPr lang="en-US" sz="1400" dirty="0">
              <a:solidFill>
                <a:schemeClr val="bg1"/>
              </a:solidFill>
            </a:endParaRPr>
          </a:p>
        </p:txBody>
      </p:sp>
      <p:sp>
        <p:nvSpPr>
          <p:cNvPr id="13" name="TextBox 12"/>
          <p:cNvSpPr txBox="1"/>
          <p:nvPr/>
        </p:nvSpPr>
        <p:spPr>
          <a:xfrm>
            <a:off x="6108970" y="272374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19937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2274"/>
            <a:ext cx="8229600" cy="1143000"/>
          </a:xfrm>
        </p:spPr>
        <p:txBody>
          <a:bodyPr/>
          <a:lstStyle/>
          <a:p>
            <a:r>
              <a:rPr lang="en-GB" noProof="0" dirty="0" smtClean="0"/>
              <a:t>WP10 – Test Stands</a:t>
            </a:r>
            <a:endParaRPr lang="en-GB" noProof="0" dirty="0"/>
          </a:p>
        </p:txBody>
      </p:sp>
      <p:sp>
        <p:nvSpPr>
          <p:cNvPr id="4" name="Text Placeholder 3"/>
          <p:cNvSpPr>
            <a:spLocks noGrp="1"/>
          </p:cNvSpPr>
          <p:nvPr>
            <p:ph type="body" sz="quarter" idx="14"/>
          </p:nvPr>
        </p:nvSpPr>
        <p:spPr>
          <a:xfrm>
            <a:off x="457200" y="1491042"/>
            <a:ext cx="8229600" cy="666375"/>
          </a:xfrm>
        </p:spPr>
        <p:txBody>
          <a:bodyPr/>
          <a:lstStyle/>
          <a:p>
            <a:pPr marL="0" indent="0">
              <a:buNone/>
            </a:pPr>
            <a:r>
              <a:rPr lang="en-US" sz="1800" b="1" dirty="0"/>
              <a:t>The ACCSYS work package 10 covers the test stands for main accelerator components in Uppsala and in Lund.</a:t>
            </a:r>
          </a:p>
          <a:p>
            <a:pPr marL="0" indent="0">
              <a:buNone/>
            </a:pPr>
            <a:endParaRPr lang="en-US" dirty="0"/>
          </a:p>
        </p:txBody>
      </p:sp>
      <p:sp>
        <p:nvSpPr>
          <p:cNvPr id="5" name="TextBox 4"/>
          <p:cNvSpPr txBox="1"/>
          <p:nvPr/>
        </p:nvSpPr>
        <p:spPr>
          <a:xfrm>
            <a:off x="560439" y="2136644"/>
            <a:ext cx="8126361" cy="2062103"/>
          </a:xfrm>
          <a:prstGeom prst="rect">
            <a:avLst/>
          </a:prstGeom>
          <a:noFill/>
        </p:spPr>
        <p:txBody>
          <a:bodyPr wrap="square" rtlCol="0">
            <a:spAutoFit/>
          </a:bodyPr>
          <a:lstStyle/>
          <a:p>
            <a:pPr marL="285750" indent="-285750">
              <a:buFont typeface="Arial"/>
              <a:buChar char="•"/>
            </a:pPr>
            <a:r>
              <a:rPr lang="en-US" sz="1600" u="sng" dirty="0" smtClean="0"/>
              <a:t>Test </a:t>
            </a:r>
            <a:r>
              <a:rPr lang="en-US" sz="1600" u="sng" dirty="0"/>
              <a:t>Stand 1</a:t>
            </a:r>
            <a:r>
              <a:rPr lang="en-US" sz="1600" dirty="0"/>
              <a:t> concerns the main RF equipment prototype soak </a:t>
            </a:r>
            <a:r>
              <a:rPr lang="en-US" sz="1600" dirty="0" smtClean="0"/>
              <a:t>tests (Uppsala).</a:t>
            </a:r>
            <a:endParaRPr lang="en-US" sz="1600" dirty="0"/>
          </a:p>
          <a:p>
            <a:pPr marL="285750" indent="-285750">
              <a:buFont typeface="Arial"/>
              <a:buChar char="•"/>
            </a:pPr>
            <a:r>
              <a:rPr lang="en-US" sz="1600" b="1" dirty="0">
                <a:hlinkClick r:id="rId2"/>
              </a:rPr>
              <a:t>Test Stand 2</a:t>
            </a:r>
            <a:r>
              <a:rPr lang="en-US" sz="1600" dirty="0"/>
              <a:t> </a:t>
            </a:r>
            <a:r>
              <a:rPr lang="en-US" sz="1600" dirty="0" smtClean="0"/>
              <a:t>(TS2) concerns </a:t>
            </a:r>
            <a:r>
              <a:rPr lang="en-US" sz="1600" dirty="0"/>
              <a:t>the Site Acceptance Tests (SAT) of the series production cryomodules (elliptical cavities)</a:t>
            </a:r>
            <a:r>
              <a:rPr lang="en-US" sz="1600" dirty="0" smtClean="0"/>
              <a:t>.</a:t>
            </a:r>
          </a:p>
          <a:p>
            <a:pPr marL="285750" indent="-285750">
              <a:buFont typeface="Arial"/>
              <a:buChar char="•"/>
            </a:pPr>
            <a:r>
              <a:rPr lang="en-US" sz="1600" u="sng" dirty="0" smtClean="0"/>
              <a:t>Uppsala </a:t>
            </a:r>
            <a:r>
              <a:rPr lang="en-US" sz="1600" u="sng" dirty="0"/>
              <a:t>test stand FREIA</a:t>
            </a:r>
            <a:r>
              <a:rPr lang="en-US" sz="1600" dirty="0"/>
              <a:t> </a:t>
            </a:r>
            <a:r>
              <a:rPr lang="en-US" sz="1600" dirty="0" smtClean="0"/>
              <a:t>tests the </a:t>
            </a:r>
            <a:r>
              <a:rPr lang="en-US" sz="1600" dirty="0"/>
              <a:t>spoke </a:t>
            </a:r>
            <a:r>
              <a:rPr lang="en-US" sz="1600" dirty="0" smtClean="0"/>
              <a:t>cavities and </a:t>
            </a:r>
            <a:r>
              <a:rPr lang="en-US" sz="1600" dirty="0"/>
              <a:t>the spoke </a:t>
            </a:r>
            <a:r>
              <a:rPr lang="en-US" sz="1600" dirty="0" smtClean="0"/>
              <a:t>cavity </a:t>
            </a:r>
            <a:r>
              <a:rPr lang="en-US" sz="1600" dirty="0"/>
              <a:t>cryomodule series SAT</a:t>
            </a:r>
            <a:r>
              <a:rPr lang="en-US" sz="1600" dirty="0" smtClean="0"/>
              <a:t>.</a:t>
            </a:r>
          </a:p>
          <a:p>
            <a:pPr marL="285750" indent="-285750">
              <a:buFont typeface="Arial"/>
              <a:buChar char="•"/>
            </a:pPr>
            <a:endParaRPr lang="en-US" sz="1600" dirty="0"/>
          </a:p>
          <a:p>
            <a:r>
              <a:rPr lang="en-US" sz="1600" b="1" dirty="0" smtClean="0">
                <a:solidFill>
                  <a:srgbClr val="0094CA"/>
                </a:solidFill>
              </a:rPr>
              <a:t>Other ESS Test Stands</a:t>
            </a:r>
          </a:p>
          <a:p>
            <a:pPr marL="285750" indent="-285750">
              <a:buFont typeface="Arial"/>
              <a:buChar char="•"/>
            </a:pPr>
            <a:r>
              <a:rPr lang="en-US" sz="1600" u="sng" dirty="0" smtClean="0"/>
              <a:t>RF </a:t>
            </a:r>
            <a:r>
              <a:rPr lang="en-US" sz="1600" u="sng" dirty="0"/>
              <a:t>Lab Lund</a:t>
            </a:r>
            <a:r>
              <a:rPr lang="en-US" sz="1600" dirty="0"/>
              <a:t> concerns the testing of a new design modulator prototype (LTH</a:t>
            </a:r>
            <a:r>
              <a:rPr lang="en-US" sz="1600" dirty="0" smtClean="0"/>
              <a:t>).</a:t>
            </a:r>
          </a:p>
          <a:p>
            <a:pPr marL="285750" indent="-285750">
              <a:buFont typeface="Arial"/>
              <a:buChar char="•"/>
            </a:pPr>
            <a:r>
              <a:rPr lang="en-US" sz="1600" u="sng" dirty="0" smtClean="0"/>
              <a:t>Test Stand 3</a:t>
            </a:r>
            <a:r>
              <a:rPr lang="en-US" sz="1600" dirty="0" smtClean="0"/>
              <a:t> concerns the SAT of the modulator series.</a:t>
            </a:r>
            <a:endParaRPr lang="en-US" sz="1600" dirty="0"/>
          </a:p>
        </p:txBody>
      </p:sp>
      <p:sp>
        <p:nvSpPr>
          <p:cNvPr id="2" name="Rectangle 1"/>
          <p:cNvSpPr/>
          <p:nvPr/>
        </p:nvSpPr>
        <p:spPr>
          <a:xfrm>
            <a:off x="4658033" y="4506566"/>
            <a:ext cx="4028767" cy="1865126"/>
          </a:xfrm>
          <a:prstGeom prst="rect">
            <a:avLst/>
          </a:prstGeom>
          <a:ln w="25400">
            <a:solidFill>
              <a:srgbClr val="00B0F0"/>
            </a:solidFill>
          </a:ln>
        </p:spPr>
        <p:txBody>
          <a:bodyPr wrap="square">
            <a:spAutoFit/>
          </a:bodyPr>
          <a:lstStyle/>
          <a:p>
            <a:pPr>
              <a:lnSpc>
                <a:spcPct val="90000"/>
              </a:lnSpc>
              <a:spcBef>
                <a:spcPts val="0"/>
              </a:spcBef>
            </a:pPr>
            <a:r>
              <a:rPr lang="en-GB" sz="1600" dirty="0"/>
              <a:t>Testing </a:t>
            </a:r>
            <a:r>
              <a:rPr lang="en-GB" sz="1600" dirty="0" smtClean="0"/>
              <a:t> at TS2 includes:</a:t>
            </a:r>
          </a:p>
          <a:p>
            <a:pPr>
              <a:lnSpc>
                <a:spcPct val="90000"/>
              </a:lnSpc>
              <a:spcBef>
                <a:spcPts val="0"/>
              </a:spcBef>
            </a:pPr>
            <a:endParaRPr lang="en-GB" sz="1600" dirty="0"/>
          </a:p>
          <a:p>
            <a:pPr marL="800100" lvl="1" indent="-342900">
              <a:lnSpc>
                <a:spcPct val="90000"/>
              </a:lnSpc>
              <a:spcBef>
                <a:spcPts val="0"/>
              </a:spcBef>
              <a:buFont typeface="Arial" charset="0"/>
              <a:buChar char="•"/>
            </a:pPr>
            <a:r>
              <a:rPr lang="en-GB" sz="1600" dirty="0"/>
              <a:t>Reception &amp; preparation</a:t>
            </a:r>
          </a:p>
          <a:p>
            <a:pPr marL="800100" lvl="1" indent="-342900">
              <a:lnSpc>
                <a:spcPct val="90000"/>
              </a:lnSpc>
              <a:spcBef>
                <a:spcPts val="0"/>
              </a:spcBef>
              <a:buFont typeface="Arial" charset="0"/>
              <a:buChar char="•"/>
            </a:pPr>
            <a:r>
              <a:rPr lang="en-GB" sz="1600" dirty="0" smtClean="0"/>
              <a:t>Couplers (re)conditioning</a:t>
            </a:r>
            <a:endParaRPr lang="en-GB" sz="1600" dirty="0"/>
          </a:p>
          <a:p>
            <a:pPr marL="800100" lvl="1" indent="-342900">
              <a:lnSpc>
                <a:spcPct val="90000"/>
              </a:lnSpc>
              <a:spcBef>
                <a:spcPts val="0"/>
              </a:spcBef>
              <a:buFont typeface="Arial" charset="0"/>
              <a:buChar char="•"/>
            </a:pPr>
            <a:r>
              <a:rPr lang="en-GB" sz="1600" dirty="0" smtClean="0"/>
              <a:t>Cool down</a:t>
            </a:r>
            <a:endParaRPr lang="en-GB" sz="1600" dirty="0"/>
          </a:p>
          <a:p>
            <a:pPr marL="800100" lvl="1" indent="-342900">
              <a:lnSpc>
                <a:spcPct val="90000"/>
              </a:lnSpc>
              <a:spcBef>
                <a:spcPts val="0"/>
              </a:spcBef>
              <a:buFont typeface="Arial" charset="0"/>
              <a:buChar char="•"/>
            </a:pPr>
            <a:r>
              <a:rPr lang="en-GB" sz="1600" dirty="0"/>
              <a:t>RF tests up to full power </a:t>
            </a:r>
          </a:p>
          <a:p>
            <a:pPr marL="800100" lvl="1" indent="-342900">
              <a:lnSpc>
                <a:spcPct val="90000"/>
              </a:lnSpc>
              <a:spcBef>
                <a:spcPts val="0"/>
              </a:spcBef>
              <a:buFont typeface="Arial" charset="0"/>
              <a:buChar char="•"/>
            </a:pPr>
            <a:r>
              <a:rPr lang="en-GB" sz="1600" dirty="0"/>
              <a:t>Heat load tests</a:t>
            </a:r>
          </a:p>
          <a:p>
            <a:pPr marL="800100" lvl="1" indent="-342900">
              <a:lnSpc>
                <a:spcPct val="90000"/>
              </a:lnSpc>
              <a:spcBef>
                <a:spcPts val="0"/>
              </a:spcBef>
              <a:buFont typeface="Arial" charset="0"/>
              <a:buChar char="•"/>
            </a:pPr>
            <a:r>
              <a:rPr lang="en-GB" sz="1600" dirty="0"/>
              <a:t>Warm up &amp; prepping for installation</a:t>
            </a:r>
          </a:p>
        </p:txBody>
      </p:sp>
      <p:pic>
        <p:nvPicPr>
          <p:cNvPr id="1026" name="Picture 2" descr="mage result for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478" y="4725127"/>
            <a:ext cx="2201505" cy="1428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90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age result for ampegon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465" y="4093022"/>
            <a:ext cx="831969" cy="55464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p:nvPr>
        </p:nvSpPr>
        <p:spPr>
          <a:xfrm>
            <a:off x="594000" y="0"/>
            <a:ext cx="5763600" cy="1440000"/>
          </a:xfrm>
        </p:spPr>
        <p:txBody>
          <a:bodyPr>
            <a:normAutofit/>
          </a:bodyPr>
          <a:lstStyle/>
          <a:p>
            <a:r>
              <a:rPr lang="en-US" dirty="0" smtClean="0"/>
              <a:t>Collaboration</a:t>
            </a:r>
            <a:endParaRPr lang="en-US" dirty="0"/>
          </a:p>
        </p:txBody>
      </p:sp>
      <p:pic>
        <p:nvPicPr>
          <p:cNvPr id="4" name="Picture 3"/>
          <p:cNvPicPr>
            <a:picLocks noChangeAspect="1"/>
          </p:cNvPicPr>
          <p:nvPr/>
        </p:nvPicPr>
        <p:blipFill>
          <a:blip r:embed="rId3"/>
          <a:stretch>
            <a:fillRect/>
          </a:stretch>
        </p:blipFill>
        <p:spPr>
          <a:xfrm>
            <a:off x="3054096" y="2070386"/>
            <a:ext cx="5101874" cy="4045273"/>
          </a:xfrm>
          <a:prstGeom prst="rect">
            <a:avLst/>
          </a:prstGeom>
        </p:spPr>
      </p:pic>
      <p:pic>
        <p:nvPicPr>
          <p:cNvPr id="7" name="Picture 6"/>
          <p:cNvPicPr>
            <a:picLocks noChangeAspect="1"/>
          </p:cNvPicPr>
          <p:nvPr/>
        </p:nvPicPr>
        <p:blipFill>
          <a:blip r:embed="rId4"/>
          <a:stretch>
            <a:fillRect/>
          </a:stretch>
        </p:blipFill>
        <p:spPr>
          <a:xfrm>
            <a:off x="7558400" y="2500154"/>
            <a:ext cx="453358" cy="453358"/>
          </a:xfrm>
          <a:prstGeom prst="rect">
            <a:avLst/>
          </a:prstGeom>
        </p:spPr>
      </p:pic>
      <p:pic>
        <p:nvPicPr>
          <p:cNvPr id="10" name="Picture 9"/>
          <p:cNvPicPr>
            <a:picLocks noChangeAspect="1"/>
          </p:cNvPicPr>
          <p:nvPr/>
        </p:nvPicPr>
        <p:blipFill>
          <a:blip r:embed="rId5"/>
          <a:stretch>
            <a:fillRect/>
          </a:stretch>
        </p:blipFill>
        <p:spPr>
          <a:xfrm>
            <a:off x="4930231" y="6166898"/>
            <a:ext cx="394610" cy="389350"/>
          </a:xfrm>
          <a:prstGeom prst="rect">
            <a:avLst/>
          </a:prstGeom>
        </p:spPr>
      </p:pic>
      <p:pic>
        <p:nvPicPr>
          <p:cNvPr id="11" name="Picture 10"/>
          <p:cNvPicPr>
            <a:picLocks noChangeAspect="1"/>
          </p:cNvPicPr>
          <p:nvPr/>
        </p:nvPicPr>
        <p:blipFill>
          <a:blip r:embed="rId6"/>
          <a:stretch>
            <a:fillRect/>
          </a:stretch>
        </p:blipFill>
        <p:spPr>
          <a:xfrm>
            <a:off x="4939376" y="1700784"/>
            <a:ext cx="418776" cy="342170"/>
          </a:xfrm>
          <a:prstGeom prst="rect">
            <a:avLst/>
          </a:prstGeom>
        </p:spPr>
      </p:pic>
      <p:pic>
        <p:nvPicPr>
          <p:cNvPr id="12" name="Picture 11"/>
          <p:cNvPicPr>
            <a:picLocks noChangeAspect="1"/>
          </p:cNvPicPr>
          <p:nvPr/>
        </p:nvPicPr>
        <p:blipFill>
          <a:blip r:embed="rId7"/>
          <a:stretch>
            <a:fillRect/>
          </a:stretch>
        </p:blipFill>
        <p:spPr>
          <a:xfrm>
            <a:off x="5358152" y="1700784"/>
            <a:ext cx="301732" cy="342170"/>
          </a:xfrm>
          <a:prstGeom prst="rect">
            <a:avLst/>
          </a:prstGeom>
        </p:spPr>
      </p:pic>
      <p:pic>
        <p:nvPicPr>
          <p:cNvPr id="13" name="Picture 12"/>
          <p:cNvPicPr>
            <a:picLocks noChangeAspect="1"/>
          </p:cNvPicPr>
          <p:nvPr/>
        </p:nvPicPr>
        <p:blipFill>
          <a:blip r:embed="rId8"/>
          <a:stretch>
            <a:fillRect/>
          </a:stretch>
        </p:blipFill>
        <p:spPr>
          <a:xfrm>
            <a:off x="7055181" y="5436229"/>
            <a:ext cx="415350" cy="413113"/>
          </a:xfrm>
          <a:prstGeom prst="rect">
            <a:avLst/>
          </a:prstGeom>
        </p:spPr>
      </p:pic>
      <p:pic>
        <p:nvPicPr>
          <p:cNvPr id="14" name="Picture 13"/>
          <p:cNvPicPr>
            <a:picLocks noChangeAspect="1"/>
          </p:cNvPicPr>
          <p:nvPr/>
        </p:nvPicPr>
        <p:blipFill>
          <a:blip r:embed="rId9"/>
          <a:stretch>
            <a:fillRect/>
          </a:stretch>
        </p:blipFill>
        <p:spPr>
          <a:xfrm>
            <a:off x="7470531" y="5436229"/>
            <a:ext cx="699395" cy="407688"/>
          </a:xfrm>
          <a:prstGeom prst="rect">
            <a:avLst/>
          </a:prstGeom>
        </p:spPr>
      </p:pic>
      <p:pic>
        <p:nvPicPr>
          <p:cNvPr id="15" name="Picture 14"/>
          <p:cNvPicPr>
            <a:picLocks noChangeAspect="1"/>
          </p:cNvPicPr>
          <p:nvPr/>
        </p:nvPicPr>
        <p:blipFill>
          <a:blip r:embed="rId10"/>
          <a:stretch>
            <a:fillRect/>
          </a:stretch>
        </p:blipFill>
        <p:spPr>
          <a:xfrm>
            <a:off x="3190434" y="4821814"/>
            <a:ext cx="429574" cy="541264"/>
          </a:xfrm>
          <a:prstGeom prst="rect">
            <a:avLst/>
          </a:prstGeom>
        </p:spPr>
      </p:pic>
      <p:sp>
        <p:nvSpPr>
          <p:cNvPr id="5" name="TextBox 4"/>
          <p:cNvSpPr txBox="1"/>
          <p:nvPr/>
        </p:nvSpPr>
        <p:spPr>
          <a:xfrm>
            <a:off x="365760" y="1773936"/>
            <a:ext cx="2340864" cy="646331"/>
          </a:xfrm>
          <a:prstGeom prst="rect">
            <a:avLst/>
          </a:prstGeom>
          <a:noFill/>
        </p:spPr>
        <p:txBody>
          <a:bodyPr wrap="square" rtlCol="0">
            <a:spAutoFit/>
          </a:bodyPr>
          <a:lstStyle/>
          <a:p>
            <a:pPr marL="285750" indent="-285750">
              <a:buFont typeface="Arial" charset="0"/>
              <a:buChar char="•"/>
            </a:pPr>
            <a:r>
              <a:rPr lang="en-US" dirty="0" smtClean="0"/>
              <a:t>ESS ACCSYS-WP</a:t>
            </a:r>
          </a:p>
          <a:p>
            <a:pPr marL="285750" indent="-285750">
              <a:buFont typeface="Arial" charset="0"/>
              <a:buChar char="•"/>
            </a:pPr>
            <a:r>
              <a:rPr lang="en-US" dirty="0" smtClean="0"/>
              <a:t>ESS Divisions</a:t>
            </a:r>
          </a:p>
        </p:txBody>
      </p:sp>
      <p:sp>
        <p:nvSpPr>
          <p:cNvPr id="16" name="TextBox 15"/>
          <p:cNvSpPr txBox="1"/>
          <p:nvPr/>
        </p:nvSpPr>
        <p:spPr>
          <a:xfrm>
            <a:off x="365760" y="2307181"/>
            <a:ext cx="2340864" cy="369332"/>
          </a:xfrm>
          <a:prstGeom prst="rect">
            <a:avLst/>
          </a:prstGeom>
          <a:noFill/>
        </p:spPr>
        <p:txBody>
          <a:bodyPr wrap="square" rtlCol="0">
            <a:spAutoFit/>
          </a:bodyPr>
          <a:lstStyle/>
          <a:p>
            <a:pPr marL="285750" indent="-285750">
              <a:buFont typeface="Arial" charset="0"/>
              <a:buChar char="•"/>
            </a:pPr>
            <a:r>
              <a:rPr lang="en-US" dirty="0" smtClean="0"/>
              <a:t>In-Kind Institutes</a:t>
            </a:r>
          </a:p>
        </p:txBody>
      </p:sp>
      <p:sp>
        <p:nvSpPr>
          <p:cNvPr id="17" name="TextBox 16"/>
          <p:cNvSpPr txBox="1"/>
          <p:nvPr/>
        </p:nvSpPr>
        <p:spPr>
          <a:xfrm>
            <a:off x="365760" y="2590645"/>
            <a:ext cx="2340864" cy="369332"/>
          </a:xfrm>
          <a:prstGeom prst="rect">
            <a:avLst/>
          </a:prstGeom>
          <a:noFill/>
        </p:spPr>
        <p:txBody>
          <a:bodyPr wrap="square" rtlCol="0">
            <a:spAutoFit/>
          </a:bodyPr>
          <a:lstStyle/>
          <a:p>
            <a:pPr marL="285750" indent="-285750">
              <a:buFont typeface="Arial" charset="0"/>
              <a:buChar char="•"/>
            </a:pPr>
            <a:r>
              <a:rPr lang="en-US" smtClean="0"/>
              <a:t>Industrial </a:t>
            </a:r>
            <a:r>
              <a:rPr lang="en-US" dirty="0" smtClean="0"/>
              <a:t>partners</a:t>
            </a:r>
          </a:p>
        </p:txBody>
      </p:sp>
      <p:pic>
        <p:nvPicPr>
          <p:cNvPr id="1026" name="Picture 2" descr="mage result for air liquide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8152" y="6198822"/>
            <a:ext cx="1100575" cy="357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ampegon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7588" y="5640073"/>
            <a:ext cx="1031367" cy="949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ge result for thales logo transparen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9009" y="4523230"/>
            <a:ext cx="1005018" cy="248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ge result for skanska logo vecto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85079" y="3419856"/>
            <a:ext cx="1007333" cy="1007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5"/>
          <a:stretch>
            <a:fillRect/>
          </a:stretch>
        </p:blipFill>
        <p:spPr>
          <a:xfrm>
            <a:off x="7702889" y="4590476"/>
            <a:ext cx="697249" cy="201507"/>
          </a:xfrm>
          <a:prstGeom prst="rect">
            <a:avLst/>
          </a:prstGeom>
        </p:spPr>
      </p:pic>
      <p:pic>
        <p:nvPicPr>
          <p:cNvPr id="20" name="Picture 19"/>
          <p:cNvPicPr>
            <a:picLocks noChangeAspect="1"/>
          </p:cNvPicPr>
          <p:nvPr/>
        </p:nvPicPr>
        <p:blipFill>
          <a:blip r:embed="rId4"/>
          <a:stretch>
            <a:fillRect/>
          </a:stretch>
        </p:blipFill>
        <p:spPr>
          <a:xfrm>
            <a:off x="2641518" y="4772105"/>
            <a:ext cx="453358" cy="453358"/>
          </a:xfrm>
          <a:prstGeom prst="rect">
            <a:avLst/>
          </a:prstGeom>
        </p:spPr>
      </p:pic>
      <p:pic>
        <p:nvPicPr>
          <p:cNvPr id="21" name="Picture 20"/>
          <p:cNvPicPr>
            <a:picLocks noChangeAspect="1"/>
          </p:cNvPicPr>
          <p:nvPr/>
        </p:nvPicPr>
        <p:blipFill>
          <a:blip r:embed="rId16"/>
          <a:stretch>
            <a:fillRect/>
          </a:stretch>
        </p:blipFill>
        <p:spPr>
          <a:xfrm>
            <a:off x="7589398" y="1943902"/>
            <a:ext cx="566572" cy="542536"/>
          </a:xfrm>
          <a:prstGeom prst="rect">
            <a:avLst/>
          </a:prstGeom>
        </p:spPr>
      </p:pic>
    </p:spTree>
    <p:extLst>
      <p:ext uri="{BB962C8B-B14F-4D97-AF65-F5344CB8AC3E}">
        <p14:creationId xmlns:p14="http://schemas.microsoft.com/office/powerpoint/2010/main" val="91653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par>
                                <p:cTn id="43" presetID="10"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500"/>
                                        <p:tgtEl>
                                          <p:spTgt spid="1028"/>
                                        </p:tgtEl>
                                      </p:cBhvr>
                                    </p:animEffect>
                                  </p:childTnLst>
                                </p:cTn>
                              </p:par>
                              <p:par>
                                <p:cTn id="46" presetID="10" presetClass="entr" presetSubtype="0" fill="hold" nodeType="withEffect">
                                  <p:stCondLst>
                                    <p:cond delay="0"/>
                                  </p:stCondLst>
                                  <p:childTnLst>
                                    <p:set>
                                      <p:cBhvr>
                                        <p:cTn id="47" dur="1" fill="hold">
                                          <p:stCondLst>
                                            <p:cond delay="0"/>
                                          </p:stCondLst>
                                        </p:cTn>
                                        <p:tgtEl>
                                          <p:spTgt spid="1032"/>
                                        </p:tgtEl>
                                        <p:attrNameLst>
                                          <p:attrName>style.visibility</p:attrName>
                                        </p:attrNameLst>
                                      </p:cBhvr>
                                      <p:to>
                                        <p:strVal val="visible"/>
                                      </p:to>
                                    </p:set>
                                    <p:animEffect transition="in" filter="fade">
                                      <p:cBhvr>
                                        <p:cTn id="48" dur="500"/>
                                        <p:tgtEl>
                                          <p:spTgt spid="1032"/>
                                        </p:tgtEl>
                                      </p:cBhvr>
                                    </p:animEffect>
                                  </p:child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par>
                                <p:cTn id="52" presetID="10" presetClass="entr" presetSubtype="0" fill="hold" nodeType="withEffect">
                                  <p:stCondLst>
                                    <p:cond delay="0"/>
                                  </p:stCondLst>
                                  <p:childTnLst>
                                    <p:set>
                                      <p:cBhvr>
                                        <p:cTn id="53" dur="1" fill="hold">
                                          <p:stCondLst>
                                            <p:cond delay="0"/>
                                          </p:stCondLst>
                                        </p:cTn>
                                        <p:tgtEl>
                                          <p:spTgt spid="1036"/>
                                        </p:tgtEl>
                                        <p:attrNameLst>
                                          <p:attrName>style.visibility</p:attrName>
                                        </p:attrNameLst>
                                      </p:cBhvr>
                                      <p:to>
                                        <p:strVal val="visible"/>
                                      </p:to>
                                    </p:set>
                                    <p:animEffect transition="in" filter="fade">
                                      <p:cBhvr>
                                        <p:cTn id="54" dur="500"/>
                                        <p:tgtEl>
                                          <p:spTgt spid="1036"/>
                                        </p:tgtEl>
                                      </p:cBhvr>
                                    </p:animEffect>
                                  </p:childTnLst>
                                </p:cTn>
                              </p:par>
                              <p:par>
                                <p:cTn id="55" presetID="10"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4000" y="135464"/>
            <a:ext cx="5762624" cy="1160242"/>
          </a:xfrm>
        </p:spPr>
        <p:txBody>
          <a:bodyPr/>
          <a:lstStyle/>
          <a:p>
            <a:r>
              <a:rPr lang="en-US" dirty="0" smtClean="0"/>
              <a:t>Schedule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59805503"/>
              </p:ext>
            </p:extLst>
          </p:nvPr>
        </p:nvGraphicFramePr>
        <p:xfrm>
          <a:off x="373209" y="1601608"/>
          <a:ext cx="8229593" cy="2735152"/>
        </p:xfrm>
        <a:graphic>
          <a:graphicData uri="http://schemas.openxmlformats.org/drawingml/2006/table">
            <a:tbl>
              <a:tblPr/>
              <a:tblGrid>
                <a:gridCol w="1336217"/>
                <a:gridCol w="287224"/>
                <a:gridCol w="287224"/>
                <a:gridCol w="287224"/>
                <a:gridCol w="287224"/>
                <a:gridCol w="287224"/>
                <a:gridCol w="287224"/>
                <a:gridCol w="287224"/>
                <a:gridCol w="287224"/>
                <a:gridCol w="287224"/>
                <a:gridCol w="287224"/>
                <a:gridCol w="287224"/>
                <a:gridCol w="287224"/>
                <a:gridCol w="287224"/>
                <a:gridCol w="287224"/>
                <a:gridCol w="287224"/>
                <a:gridCol w="287224"/>
                <a:gridCol w="287224"/>
                <a:gridCol w="287224"/>
                <a:gridCol w="287224"/>
                <a:gridCol w="287224"/>
                <a:gridCol w="287224"/>
                <a:gridCol w="287224"/>
                <a:gridCol w="287224"/>
                <a:gridCol w="287224"/>
              </a:tblGrid>
              <a:tr h="192315">
                <a:tc rowSpan="2">
                  <a:txBody>
                    <a:bodyPr/>
                    <a:lstStyle/>
                    <a:p>
                      <a:pPr algn="ctr"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2">
                  <a:txBody>
                    <a:bodyPr/>
                    <a:lstStyle/>
                    <a:p>
                      <a:pPr algn="ctr" fontAlgn="b"/>
                      <a:r>
                        <a:rPr lang="is-IS" sz="1200" b="0" i="0" u="none" strike="noStrike" dirty="0">
                          <a:solidFill>
                            <a:srgbClr val="000000"/>
                          </a:solidFill>
                          <a:effectLst/>
                          <a:latin typeface="Calibri"/>
                        </a:rPr>
                        <a:t>2017</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is-IS" sz="1200" b="0" i="0" u="none" strike="noStrike">
                          <a:solidFill>
                            <a:srgbClr val="000000"/>
                          </a:solidFill>
                          <a:effectLst/>
                          <a:latin typeface="Calibri"/>
                        </a:rPr>
                        <a:t>2018</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2315">
                <a:tc vMerge="1">
                  <a:txBody>
                    <a:bodyPr/>
                    <a:lstStyle/>
                    <a:p>
                      <a:endParaRPr lang="en-US"/>
                    </a:p>
                  </a:txBody>
                  <a:tcPr/>
                </a:tc>
                <a:tc>
                  <a:txBody>
                    <a:bodyPr/>
                    <a:lstStyle/>
                    <a:p>
                      <a:pPr algn="ctr" fontAlgn="b"/>
                      <a:r>
                        <a:rPr lang="en-US" sz="1200" b="0" i="0" u="none" strike="noStrike">
                          <a:solidFill>
                            <a:srgbClr val="000000"/>
                          </a:solidFill>
                          <a:effectLst/>
                          <a:latin typeface="Calibri"/>
                        </a:rPr>
                        <a:t>1</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200" b="0" i="0" u="none" strike="noStrike">
                          <a:solidFill>
                            <a:srgbClr val="000000"/>
                          </a:solidFill>
                          <a:effectLst/>
                          <a:latin typeface="Calibri"/>
                        </a:rPr>
                        <a:t>2</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5</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6</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7</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8</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9</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10</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200" b="0" i="0" u="none" strike="noStrike">
                          <a:solidFill>
                            <a:srgbClr val="000000"/>
                          </a:solidFill>
                          <a:effectLst/>
                          <a:latin typeface="Calibri"/>
                        </a:rPr>
                        <a:t>11</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200" b="0" i="0" u="none" strike="noStrike">
                          <a:solidFill>
                            <a:srgbClr val="000000"/>
                          </a:solidFill>
                          <a:effectLst/>
                          <a:latin typeface="Calibri"/>
                        </a:rPr>
                        <a:t>12</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200" b="0" i="0" u="none" strike="noStrike">
                          <a:solidFill>
                            <a:srgbClr val="000000"/>
                          </a:solidFill>
                          <a:effectLst/>
                          <a:latin typeface="Calibri"/>
                        </a:rPr>
                        <a:t>2</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5</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6</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7</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8</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9</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10</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200" b="0" i="0" u="none" strike="noStrike">
                          <a:solidFill>
                            <a:srgbClr val="000000"/>
                          </a:solidFill>
                          <a:effectLst/>
                          <a:latin typeface="Calibri"/>
                        </a:rPr>
                        <a:t>11</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200" b="0" i="0" u="none" strike="noStrike">
                          <a:solidFill>
                            <a:srgbClr val="000000"/>
                          </a:solidFill>
                          <a:effectLst/>
                          <a:latin typeface="Calibri"/>
                        </a:rPr>
                        <a:t>12</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2315">
                <a:tc>
                  <a:txBody>
                    <a:bodyPr/>
                    <a:lstStyle/>
                    <a:p>
                      <a:pPr algn="l" fontAlgn="b"/>
                      <a:r>
                        <a:rPr lang="en-US" sz="1200" b="0" i="0" u="none" strike="noStrike">
                          <a:solidFill>
                            <a:srgbClr val="000000"/>
                          </a:solidFill>
                          <a:effectLst/>
                          <a:latin typeface="Calibri"/>
                        </a:rPr>
                        <a:t>Partial access</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gridSpan="14">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92315">
                <a:tc>
                  <a:txBody>
                    <a:bodyPr/>
                    <a:lstStyle/>
                    <a:p>
                      <a:pPr algn="l" fontAlgn="b"/>
                      <a:r>
                        <a:rPr lang="en-US" sz="1200" b="0" i="0" u="none" strike="noStrike">
                          <a:solidFill>
                            <a:srgbClr val="000000"/>
                          </a:solidFill>
                          <a:effectLst/>
                          <a:latin typeface="Calibri"/>
                        </a:rPr>
                        <a:t>Full access</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gridSpan="8">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r>
              <a:tr h="192315">
                <a:tc>
                  <a:txBody>
                    <a:bodyPr/>
                    <a:lstStyle/>
                    <a:p>
                      <a:pPr algn="l" fontAlgn="b"/>
                      <a:r>
                        <a:rPr lang="en-US" sz="1200" b="0" i="0" u="none" strike="noStrike">
                          <a:solidFill>
                            <a:srgbClr val="000000"/>
                          </a:solidFill>
                          <a:effectLst/>
                          <a:latin typeface="Calibri"/>
                        </a:rPr>
                        <a:t>Utilities available</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gridSpan="18">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r>
              <a:tr h="192315">
                <a:tc>
                  <a:txBody>
                    <a:bodyPr/>
                    <a:lstStyle/>
                    <a:p>
                      <a:pPr algn="l" fontAlgn="b"/>
                      <a:r>
                        <a:rPr lang="en-US" sz="1200" b="0" i="0" u="none" strike="noStrike">
                          <a:solidFill>
                            <a:srgbClr val="000000"/>
                          </a:solidFill>
                          <a:effectLst/>
                          <a:latin typeface="Calibri"/>
                        </a:rPr>
                        <a:t>RF inst. and comm.</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gridSpan="10">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969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969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969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969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969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969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969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969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9694"/>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9694"/>
                    </a:solidFill>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2315">
                <a:tc>
                  <a:txBody>
                    <a:bodyPr/>
                    <a:lstStyle/>
                    <a:p>
                      <a:pPr algn="l" fontAlgn="b"/>
                      <a:r>
                        <a:rPr lang="en-US" sz="1200" b="0" i="0" u="none" strike="noStrike">
                          <a:solidFill>
                            <a:srgbClr val="000000"/>
                          </a:solidFill>
                          <a:effectLst/>
                          <a:latin typeface="Calibri"/>
                        </a:rPr>
                        <a:t>Cabling inst.</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gridSpan="4">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40000"/>
                        <a:lumOff val="60000"/>
                      </a:schemeClr>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40000"/>
                        <a:lumOff val="60000"/>
                      </a:schemeClr>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40000"/>
                        <a:lumOff val="60000"/>
                      </a:schemeClr>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40000"/>
                        <a:lumOff val="60000"/>
                      </a:schemeClr>
                    </a:solidFill>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2315">
                <a:tc>
                  <a:txBody>
                    <a:bodyPr/>
                    <a:lstStyle/>
                    <a:p>
                      <a:pPr algn="l" fontAlgn="b"/>
                      <a:r>
                        <a:rPr lang="en-US" sz="1200" b="0" i="0" u="none" strike="noStrike">
                          <a:solidFill>
                            <a:srgbClr val="000000"/>
                          </a:solidFill>
                          <a:effectLst/>
                          <a:latin typeface="Calibri"/>
                        </a:rPr>
                        <a:t>Controls comm.</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gridSpan="4">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2315">
                <a:tc>
                  <a:txBody>
                    <a:bodyPr/>
                    <a:lstStyle/>
                    <a:p>
                      <a:pPr algn="l" fontAlgn="b"/>
                      <a:r>
                        <a:rPr lang="en-US" sz="1200" b="0" i="0" u="none" strike="noStrike">
                          <a:solidFill>
                            <a:srgbClr val="000000"/>
                          </a:solidFill>
                          <a:effectLst/>
                          <a:latin typeface="Calibri"/>
                        </a:rPr>
                        <a:t>Bunker inst.</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gridSpan="4">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2315">
                <a:tc>
                  <a:txBody>
                    <a:bodyPr/>
                    <a:lstStyle/>
                    <a:p>
                      <a:pPr algn="l" fontAlgn="b"/>
                      <a:r>
                        <a:rPr lang="en-US" sz="1200" b="0" i="0" u="none" strike="noStrike" dirty="0" smtClean="0">
                          <a:solidFill>
                            <a:srgbClr val="000000"/>
                          </a:solidFill>
                          <a:effectLst/>
                          <a:latin typeface="Calibri"/>
                        </a:rPr>
                        <a:t>TL and</a:t>
                      </a:r>
                      <a:r>
                        <a:rPr lang="en-US" sz="1200" b="0" i="0" u="none" strike="noStrike" baseline="0" dirty="0" smtClean="0">
                          <a:solidFill>
                            <a:srgbClr val="000000"/>
                          </a:solidFill>
                          <a:effectLst/>
                          <a:latin typeface="Calibri"/>
                        </a:rPr>
                        <a:t> Cryo inst.</a:t>
                      </a:r>
                      <a:endParaRPr lang="en-US"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gridSpan="4">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40000"/>
                        <a:lumOff val="60000"/>
                      </a:schemeClr>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40000"/>
                        <a:lumOff val="60000"/>
                      </a:schemeClr>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40000"/>
                        <a:lumOff val="60000"/>
                      </a:schemeClr>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2315">
                <a:tc>
                  <a:txBody>
                    <a:bodyPr/>
                    <a:lstStyle/>
                    <a:p>
                      <a:pPr algn="l" fontAlgn="b"/>
                      <a:r>
                        <a:rPr lang="en-US" sz="1200" b="0" i="0" u="none" strike="noStrike">
                          <a:solidFill>
                            <a:srgbClr val="000000"/>
                          </a:solidFill>
                          <a:effectLst/>
                          <a:latin typeface="Calibri"/>
                        </a:rPr>
                        <a:t>PSS inst. and comm.</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gridSpan="3">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C0DA"/>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2315">
                <a:tc>
                  <a:txBody>
                    <a:bodyPr/>
                    <a:lstStyle/>
                    <a:p>
                      <a:pPr algn="l" fontAlgn="b"/>
                      <a:r>
                        <a:rPr lang="en-US" sz="1200" b="0" i="0" u="none" strike="noStrike">
                          <a:solidFill>
                            <a:srgbClr val="000000"/>
                          </a:solidFill>
                          <a:effectLst/>
                          <a:latin typeface="Calibri"/>
                        </a:rPr>
                        <a:t>MB-ECCTD CM</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9">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2315">
                <a:tc>
                  <a:txBody>
                    <a:bodyPr/>
                    <a:lstStyle/>
                    <a:p>
                      <a:pPr algn="l" fontAlgn="b"/>
                      <a:r>
                        <a:rPr lang="en-US" sz="1200" b="0" i="0" u="none" strike="noStrike" dirty="0">
                          <a:solidFill>
                            <a:srgbClr val="000000"/>
                          </a:solidFill>
                          <a:effectLst/>
                          <a:latin typeface="Calibri"/>
                        </a:rPr>
                        <a:t>MB-Series CM</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noFill/>
                  </a:tcPr>
                </a:tc>
                <a:tc gridSpan="3">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B7DEE8"/>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B7DEE8"/>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B7DEE8"/>
                    </a:solidFill>
                  </a:tcPr>
                </a:tc>
              </a:tr>
              <a:tr h="192315">
                <a:tc>
                  <a:txBody>
                    <a:bodyPr/>
                    <a:lstStyle/>
                    <a:p>
                      <a:pPr algn="l" fontAlgn="b"/>
                      <a:r>
                        <a:rPr lang="en-US" sz="1200" b="0" i="0" u="none" strike="noStrike" dirty="0" smtClean="0">
                          <a:solidFill>
                            <a:srgbClr val="000000"/>
                          </a:solidFill>
                          <a:effectLst/>
                          <a:latin typeface="Calibri"/>
                        </a:rPr>
                        <a:t>IFJ PAN: Preparations</a:t>
                      </a:r>
                      <a:endParaRPr lang="en-US"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gridSpan="6">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extBox 5"/>
          <p:cNvSpPr txBox="1"/>
          <p:nvPr/>
        </p:nvSpPr>
        <p:spPr>
          <a:xfrm>
            <a:off x="536400" y="914400"/>
            <a:ext cx="6681600" cy="523220"/>
          </a:xfrm>
          <a:prstGeom prst="rect">
            <a:avLst/>
          </a:prstGeom>
          <a:noFill/>
        </p:spPr>
        <p:txBody>
          <a:bodyPr wrap="none" rtlCol="0">
            <a:spAutoFit/>
          </a:bodyPr>
          <a:lstStyle/>
          <a:p>
            <a:r>
              <a:rPr lang="en-US" sz="1400" dirty="0" smtClean="0">
                <a:solidFill>
                  <a:schemeClr val="bg1"/>
                </a:solidFill>
              </a:rPr>
              <a:t>Installation in 2017 with first tests of medium beta cryomodules in 2018,</a:t>
            </a:r>
          </a:p>
          <a:p>
            <a:r>
              <a:rPr lang="en-US" sz="1400" dirty="0" smtClean="0">
                <a:solidFill>
                  <a:schemeClr val="bg1"/>
                </a:solidFill>
              </a:rPr>
              <a:t>high beta cryomodules to be tested starting middle 2019.</a:t>
            </a:r>
          </a:p>
        </p:txBody>
      </p:sp>
      <p:graphicFrame>
        <p:nvGraphicFramePr>
          <p:cNvPr id="8" name="Table 7"/>
          <p:cNvGraphicFramePr>
            <a:graphicFrameLocks noGrp="1"/>
          </p:cNvGraphicFramePr>
          <p:nvPr>
            <p:extLst>
              <p:ext uri="{D42A27DB-BD31-4B8C-83A1-F6EECF244321}">
                <p14:modId xmlns:p14="http://schemas.microsoft.com/office/powerpoint/2010/main" val="984243475"/>
              </p:ext>
            </p:extLst>
          </p:nvPr>
        </p:nvGraphicFramePr>
        <p:xfrm>
          <a:off x="1240015" y="4622678"/>
          <a:ext cx="6597579" cy="1792574"/>
        </p:xfrm>
        <a:graphic>
          <a:graphicData uri="http://schemas.openxmlformats.org/drawingml/2006/table">
            <a:tbl>
              <a:tblPr/>
              <a:tblGrid>
                <a:gridCol w="3150891"/>
                <a:gridCol w="287224"/>
                <a:gridCol w="287224"/>
                <a:gridCol w="287224"/>
                <a:gridCol w="287224"/>
                <a:gridCol w="287224"/>
                <a:gridCol w="287224"/>
                <a:gridCol w="287224"/>
                <a:gridCol w="287224"/>
                <a:gridCol w="287224"/>
                <a:gridCol w="287224"/>
                <a:gridCol w="287224"/>
                <a:gridCol w="287224"/>
              </a:tblGrid>
              <a:tr h="192315">
                <a:tc rowSpan="2">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2">
                  <a:txBody>
                    <a:bodyPr/>
                    <a:lstStyle/>
                    <a:p>
                      <a:pPr algn="ctr" fontAlgn="b"/>
                      <a:r>
                        <a:rPr lang="is-IS" sz="1200" b="0" i="0" u="none" strike="noStrike" dirty="0" smtClean="0">
                          <a:solidFill>
                            <a:srgbClr val="000000"/>
                          </a:solidFill>
                          <a:effectLst/>
                          <a:latin typeface="Calibri"/>
                        </a:rPr>
                        <a:t>2018</a:t>
                      </a:r>
                      <a:endParaRPr lang="is-IS"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2315">
                <a:tc vMerge="1">
                  <a:txBody>
                    <a:bodyPr/>
                    <a:lstStyle/>
                    <a:p>
                      <a:endParaRPr lang="en-US"/>
                    </a:p>
                  </a:txBody>
                  <a:tcPr/>
                </a:tc>
                <a:tc>
                  <a:txBody>
                    <a:bodyPr/>
                    <a:lstStyle/>
                    <a:p>
                      <a:pPr algn="ctr" fontAlgn="b"/>
                      <a:r>
                        <a:rPr lang="en-US" sz="1200" b="0" i="0" u="none" strike="noStrike">
                          <a:solidFill>
                            <a:srgbClr val="000000"/>
                          </a:solidFill>
                          <a:effectLst/>
                          <a:latin typeface="Calibri"/>
                        </a:rPr>
                        <a:t>1</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200" b="0" i="0" u="none" strike="noStrike">
                          <a:solidFill>
                            <a:srgbClr val="000000"/>
                          </a:solidFill>
                          <a:effectLst/>
                          <a:latin typeface="Calibri"/>
                        </a:rPr>
                        <a:t>2</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5</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6</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7</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8</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9</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10</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200" b="0" i="0" u="none" strike="noStrike">
                          <a:solidFill>
                            <a:srgbClr val="000000"/>
                          </a:solidFill>
                          <a:effectLst/>
                          <a:latin typeface="Calibri"/>
                        </a:rPr>
                        <a:t>11</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200" b="0" i="0" u="none" strike="noStrike">
                          <a:solidFill>
                            <a:srgbClr val="000000"/>
                          </a:solidFill>
                          <a:effectLst/>
                          <a:latin typeface="Calibri"/>
                        </a:rPr>
                        <a:t>12</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2315">
                <a:tc>
                  <a:txBody>
                    <a:bodyPr/>
                    <a:lstStyle/>
                    <a:p>
                      <a:pPr algn="l" fontAlgn="b"/>
                      <a:r>
                        <a:rPr lang="en-US" sz="1200" b="0" i="0" u="none" strike="noStrike" dirty="0" smtClean="0">
                          <a:solidFill>
                            <a:srgbClr val="000000"/>
                          </a:solidFill>
                          <a:effectLst/>
                          <a:latin typeface="Calibri"/>
                        </a:rPr>
                        <a:t>MB-ECCTD</a:t>
                      </a:r>
                      <a:r>
                        <a:rPr lang="en-US" sz="1200" b="0" i="0" u="none" strike="noStrike" baseline="0" dirty="0" smtClean="0">
                          <a:solidFill>
                            <a:srgbClr val="000000"/>
                          </a:solidFill>
                          <a:effectLst/>
                          <a:latin typeface="Calibri"/>
                        </a:rPr>
                        <a:t> installation</a:t>
                      </a:r>
                      <a:endParaRPr lang="en-US"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92315">
                <a:tc>
                  <a:txBody>
                    <a:bodyPr/>
                    <a:lstStyle/>
                    <a:p>
                      <a:pPr algn="l" fontAlgn="b"/>
                      <a:r>
                        <a:rPr lang="en-US" sz="1200" b="0" i="0" u="none" strike="noStrike" dirty="0" smtClean="0">
                          <a:solidFill>
                            <a:srgbClr val="000000"/>
                          </a:solidFill>
                          <a:effectLst/>
                          <a:latin typeface="Calibri"/>
                        </a:rPr>
                        <a:t>MB-ECCTD commissioning</a:t>
                      </a:r>
                      <a:endParaRPr lang="en-US"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4">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40000"/>
                        <a:lumOff val="60000"/>
                      </a:schemeClr>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40000"/>
                        <a:lumOff val="60000"/>
                      </a:schemeClr>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29630">
                <a:tc>
                  <a:txBody>
                    <a:bodyPr/>
                    <a:lstStyle/>
                    <a:p>
                      <a:pPr algn="l" fontAlgn="b"/>
                      <a:r>
                        <a:rPr lang="en-US" sz="1200" b="0" i="0" u="none" strike="noStrike" dirty="0" smtClean="0">
                          <a:solidFill>
                            <a:srgbClr val="000000"/>
                          </a:solidFill>
                          <a:effectLst/>
                          <a:latin typeface="Calibri"/>
                        </a:rPr>
                        <a:t>MB-ECCTD testing</a:t>
                      </a:r>
                      <a:endParaRPr lang="en-US"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gridSpan="4">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40000"/>
                        <a:lumOff val="60000"/>
                      </a:schemeClr>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2315">
                <a:tc>
                  <a:txBody>
                    <a:bodyPr/>
                    <a:lstStyle/>
                    <a:p>
                      <a:pPr algn="l" fontAlgn="b"/>
                      <a:r>
                        <a:rPr lang="en-US" sz="1200" b="0" i="0" u="none" strike="noStrike" dirty="0" smtClean="0">
                          <a:solidFill>
                            <a:srgbClr val="000000"/>
                          </a:solidFill>
                          <a:effectLst/>
                          <a:latin typeface="Calibri"/>
                        </a:rPr>
                        <a:t>MB CM 1 installation </a:t>
                      </a:r>
                      <a:endParaRPr lang="en-US"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solidFill>
                      <a:schemeClr val="accent3">
                        <a:lumMod val="60000"/>
                        <a:lumOff val="40000"/>
                      </a:schemeClr>
                    </a:solidFill>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2315">
                <a:tc>
                  <a:txBody>
                    <a:bodyPr/>
                    <a:lstStyle/>
                    <a:p>
                      <a:pPr algn="l" fontAlgn="b"/>
                      <a:r>
                        <a:rPr lang="en-US" sz="1200" b="0" i="0" u="none" strike="noStrike" dirty="0" smtClean="0">
                          <a:solidFill>
                            <a:srgbClr val="000000"/>
                          </a:solidFill>
                          <a:effectLst/>
                          <a:latin typeface="Calibri"/>
                        </a:rPr>
                        <a:t>MB CM 1 testing and SERIES</a:t>
                      </a:r>
                      <a:endParaRPr lang="en-US"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gridSpan="2">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60000"/>
                        <a:lumOff val="40000"/>
                      </a:schemeClr>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60000"/>
                        <a:lumOff val="40000"/>
                      </a:schemeClr>
                    </a:solidFill>
                  </a:tcPr>
                </a:tc>
              </a:tr>
              <a:tr h="192315">
                <a:tc>
                  <a:txBody>
                    <a:bodyPr/>
                    <a:lstStyle/>
                    <a:p>
                      <a:pPr algn="l" fontAlgn="b"/>
                      <a:r>
                        <a:rPr lang="en-US" sz="1200" b="0" i="0" u="none" strike="noStrike" dirty="0" smtClean="0">
                          <a:solidFill>
                            <a:srgbClr val="000000"/>
                          </a:solidFill>
                          <a:effectLst/>
                          <a:latin typeface="Calibri"/>
                        </a:rPr>
                        <a:t>IFJ PAN: commissioning</a:t>
                      </a:r>
                      <a:endParaRPr lang="en-US"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60000"/>
                        <a:lumOff val="40000"/>
                      </a:schemeClr>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tcPr>
                </a:tc>
                <a:tc hMerge="1">
                  <a:txBody>
                    <a:bodyPr/>
                    <a:lstStyle/>
                    <a:p>
                      <a:pPr algn="l" fontAlgn="b"/>
                      <a:endParaRPr lang="sk-SK" sz="1200" b="0" i="0" u="none" strike="noStrike" dirty="0">
                        <a:solidFill>
                          <a:srgbClr val="000000"/>
                        </a:solidFill>
                        <a:effectLst/>
                        <a:latin typeface="Calibri"/>
                      </a:endParaRP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chemeClr val="tx1"/>
                      </a:solidFill>
                      <a:prstDash val="dot"/>
                      <a:round/>
                      <a:headEnd type="none" w="med" len="med"/>
                      <a:tailEnd type="none" w="med" len="med"/>
                    </a:lnB>
                  </a:tcPr>
                </a:tc>
              </a:tr>
              <a:tr h="192315">
                <a:tc>
                  <a:txBody>
                    <a:bodyPr/>
                    <a:lstStyle/>
                    <a:p>
                      <a:pPr algn="l" fontAlgn="b"/>
                      <a:r>
                        <a:rPr lang="en-US" sz="1200" b="0" i="0" u="none" strike="noStrike" dirty="0" smtClean="0">
                          <a:solidFill>
                            <a:srgbClr val="000000"/>
                          </a:solidFill>
                          <a:effectLst/>
                          <a:latin typeface="Calibri"/>
                        </a:rPr>
                        <a:t>IFJ PAN:</a:t>
                      </a:r>
                      <a:r>
                        <a:rPr lang="en-US" sz="1200" b="0" i="0" u="none" strike="noStrike" baseline="0" dirty="0" smtClean="0">
                          <a:solidFill>
                            <a:srgbClr val="000000"/>
                          </a:solidFill>
                          <a:effectLst/>
                          <a:latin typeface="Calibri"/>
                        </a:rPr>
                        <a:t> phase 1 starts (testing medium beta CMs)</a:t>
                      </a:r>
                      <a:endParaRPr lang="en-US" sz="1200" b="0" i="0" u="none" strike="noStrike" dirty="0">
                        <a:solidFill>
                          <a:srgbClr val="000000"/>
                        </a:solidFill>
                        <a:effectLst/>
                        <a:latin typeface="Calibri"/>
                      </a:endParaRP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12488" marR="12488" marT="12488" marB="0" anchor="b">
                    <a:lnL w="6350" cap="flat" cmpd="sng" algn="ctr">
                      <a:solidFill>
                        <a:srgbClr val="000000"/>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0" i="0" u="none" strike="noStrike" dirty="0">
                          <a:solidFill>
                            <a:srgbClr val="000000"/>
                          </a:solidFill>
                          <a:effectLst/>
                          <a:latin typeface="Calibri"/>
                        </a:rPr>
                        <a:t> </a:t>
                      </a: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pPr algn="ctr" fontAlgn="b"/>
                      <a:endParaRPr lang="sk-SK" sz="1200" b="0" i="0" u="none" strike="noStrike" dirty="0">
                        <a:solidFill>
                          <a:srgbClr val="000000"/>
                        </a:solidFill>
                        <a:effectLst/>
                        <a:latin typeface="Calibri"/>
                      </a:endParaRPr>
                    </a:p>
                  </a:txBody>
                  <a:tcPr marL="12488" marR="12488" marT="1248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bl>
          </a:graphicData>
        </a:graphic>
      </p:graphicFrame>
    </p:spTree>
    <p:extLst>
      <p:ext uri="{BB962C8B-B14F-4D97-AF65-F5344CB8AC3E}">
        <p14:creationId xmlns:p14="http://schemas.microsoft.com/office/powerpoint/2010/main" val="1654821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rubrik 8"/>
          <p:cNvSpPr txBox="1">
            <a:spLocks/>
          </p:cNvSpPr>
          <p:nvPr/>
        </p:nvSpPr>
        <p:spPr>
          <a:xfrm>
            <a:off x="314632" y="1557493"/>
            <a:ext cx="8504903" cy="69195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4000" indent="0">
              <a:lnSpc>
                <a:spcPct val="90000"/>
              </a:lnSpc>
              <a:spcBef>
                <a:spcPts val="0"/>
              </a:spcBef>
              <a:buFont typeface="Arial"/>
              <a:buNone/>
            </a:pPr>
            <a:r>
              <a:rPr lang="en-GB" sz="1800" dirty="0" smtClean="0">
                <a:latin typeface="Calibri" charset="0"/>
                <a:ea typeface="Calibri" charset="0"/>
                <a:cs typeface="Calibri" charset="0"/>
              </a:rPr>
              <a:t>Test Stand 2 occupies 45 m in the high energy end of the klystron gallery, in the Gallery Technical Area (cont. space).</a:t>
            </a:r>
          </a:p>
        </p:txBody>
      </p:sp>
      <p:pic>
        <p:nvPicPr>
          <p:cNvPr id="7" name="Picture 6" descr="2015-09-29_cryo_buildings_complete_skp_-_SketchUp_P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626" y="2363021"/>
            <a:ext cx="7395634" cy="4038600"/>
          </a:xfrm>
          <a:prstGeom prst="rect">
            <a:avLst/>
          </a:prstGeom>
        </p:spPr>
      </p:pic>
      <p:sp>
        <p:nvSpPr>
          <p:cNvPr id="8" name="Right Arrow 7"/>
          <p:cNvSpPr/>
          <p:nvPr/>
        </p:nvSpPr>
        <p:spPr>
          <a:xfrm rot="19721717">
            <a:off x="101877" y="3796805"/>
            <a:ext cx="2203129" cy="621106"/>
          </a:xfrm>
          <a:prstGeom prst="rightArrow">
            <a:avLst>
              <a:gd name="adj1" fmla="val 50000"/>
              <a:gd name="adj2" fmla="val 112722"/>
            </a:avLst>
          </a:prstGeom>
          <a:solidFill>
            <a:srgbClr val="FF0000">
              <a:alpha val="7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304260" y="6480875"/>
            <a:ext cx="617790" cy="246221"/>
          </a:xfrm>
          <a:prstGeom prst="rect">
            <a:avLst/>
          </a:prstGeom>
          <a:noFill/>
        </p:spPr>
        <p:txBody>
          <a:bodyPr wrap="none" rtlCol="0">
            <a:spAutoFit/>
          </a:bodyPr>
          <a:lstStyle/>
          <a:p>
            <a:r>
              <a:rPr lang="en-US" sz="1000" dirty="0" smtClean="0"/>
              <a:t>W. </a:t>
            </a:r>
            <a:r>
              <a:rPr lang="en-US" sz="1000" dirty="0" err="1" smtClean="0"/>
              <a:t>Hees</a:t>
            </a:r>
            <a:endParaRPr lang="en-US" sz="1000" dirty="0"/>
          </a:p>
        </p:txBody>
      </p:sp>
      <p:sp>
        <p:nvSpPr>
          <p:cNvPr id="9" name="Rubrik 7"/>
          <p:cNvSpPr txBox="1">
            <a:spLocks/>
          </p:cNvSpPr>
          <p:nvPr/>
        </p:nvSpPr>
        <p:spPr>
          <a:xfrm>
            <a:off x="573848" y="-1"/>
            <a:ext cx="5762624" cy="1441451"/>
          </a:xfrm>
          <a:prstGeom prst="rect">
            <a:avLst/>
          </a:prstGeom>
        </p:spPr>
        <p:txBody>
          <a:bodyPr vert="horz" lIns="0" tIns="0" rIns="0" bIns="0" rtlCol="0" anchor="ctr">
            <a:no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r>
              <a:rPr lang="sv-SE" dirty="0" smtClean="0"/>
              <a:t>Test </a:t>
            </a:r>
            <a:r>
              <a:rPr lang="sv-SE" dirty="0" err="1" smtClean="0"/>
              <a:t>Stand</a:t>
            </a:r>
            <a:r>
              <a:rPr lang="sv-SE" dirty="0" smtClean="0"/>
              <a:t> 2</a:t>
            </a:r>
            <a:endParaRPr lang="sv-SE"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5502"/>
          <a:stretch/>
        </p:blipFill>
        <p:spPr>
          <a:xfrm>
            <a:off x="1693875" y="2363021"/>
            <a:ext cx="7228175" cy="40386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3925" t="1" r="-13925" b="24871"/>
          <a:stretch/>
        </p:blipFill>
        <p:spPr>
          <a:xfrm>
            <a:off x="2200910" y="2283767"/>
            <a:ext cx="7308092" cy="4117854"/>
          </a:xfrm>
          <a:prstGeom prst="rect">
            <a:avLst/>
          </a:prstGeom>
        </p:spPr>
      </p:pic>
    </p:spTree>
    <p:extLst>
      <p:ext uri="{BB962C8B-B14F-4D97-AF65-F5344CB8AC3E}">
        <p14:creationId xmlns:p14="http://schemas.microsoft.com/office/powerpoint/2010/main" val="119609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derrubrik 8"/>
          <p:cNvSpPr>
            <a:spLocks noGrp="1"/>
          </p:cNvSpPr>
          <p:nvPr>
            <p:ph type="subTitle" idx="1"/>
          </p:nvPr>
        </p:nvSpPr>
        <p:spPr>
          <a:xfrm>
            <a:off x="240048" y="1494533"/>
            <a:ext cx="8623183" cy="786963"/>
          </a:xfrm>
        </p:spPr>
        <p:txBody>
          <a:bodyPr/>
          <a:lstStyle/>
          <a:p>
            <a:pPr marL="54000" indent="0">
              <a:lnSpc>
                <a:spcPct val="90000"/>
              </a:lnSpc>
              <a:spcBef>
                <a:spcPts val="0"/>
              </a:spcBef>
              <a:buNone/>
            </a:pPr>
            <a:r>
              <a:rPr lang="en-GB" dirty="0" smtClean="0">
                <a:solidFill>
                  <a:schemeClr val="tx1"/>
                </a:solidFill>
              </a:rPr>
              <a:t>It consists of a bunker, a preparation area, an area for RF equipment and a control room. </a:t>
            </a:r>
          </a:p>
        </p:txBody>
      </p:sp>
      <p:sp>
        <p:nvSpPr>
          <p:cNvPr id="8" name="Rubrik 7"/>
          <p:cNvSpPr>
            <a:spLocks noGrp="1"/>
          </p:cNvSpPr>
          <p:nvPr>
            <p:ph type="title"/>
          </p:nvPr>
        </p:nvSpPr>
        <p:spPr>
          <a:xfrm>
            <a:off x="573848" y="-1"/>
            <a:ext cx="5762624" cy="1441451"/>
          </a:xfrm>
        </p:spPr>
        <p:txBody>
          <a:bodyPr/>
          <a:lstStyle/>
          <a:p>
            <a:r>
              <a:rPr lang="sv-SE" dirty="0" smtClean="0"/>
              <a:t>Layout</a:t>
            </a:r>
            <a:endParaRPr lang="sv-SE" dirty="0"/>
          </a:p>
        </p:txBody>
      </p:sp>
      <p:pic>
        <p:nvPicPr>
          <p:cNvPr id="5" name="Picture 4" descr="TS2 1.1-3.jpg"/>
          <p:cNvPicPr>
            <a:picLocks noChangeAspect="1"/>
          </p:cNvPicPr>
          <p:nvPr/>
        </p:nvPicPr>
        <p:blipFill rotWithShape="1">
          <a:blip r:embed="rId2">
            <a:extLst>
              <a:ext uri="{28A0092B-C50C-407E-A947-70E740481C1C}">
                <a14:useLocalDpi xmlns:a14="http://schemas.microsoft.com/office/drawing/2010/main" val="0"/>
              </a:ext>
            </a:extLst>
          </a:blip>
          <a:srcRect l="8495"/>
          <a:stretch/>
        </p:blipFill>
        <p:spPr>
          <a:xfrm>
            <a:off x="368014" y="2334580"/>
            <a:ext cx="8367252" cy="4163084"/>
          </a:xfrm>
          <a:prstGeom prst="rect">
            <a:avLst/>
          </a:prstGeom>
        </p:spPr>
      </p:pic>
      <p:sp>
        <p:nvSpPr>
          <p:cNvPr id="6" name="TextBox 5"/>
          <p:cNvSpPr txBox="1"/>
          <p:nvPr/>
        </p:nvSpPr>
        <p:spPr>
          <a:xfrm>
            <a:off x="2369320" y="4216067"/>
            <a:ext cx="1089423" cy="400110"/>
          </a:xfrm>
          <a:prstGeom prst="rect">
            <a:avLst/>
          </a:prstGeom>
          <a:noFill/>
        </p:spPr>
        <p:txBody>
          <a:bodyPr wrap="none" rtlCol="0">
            <a:spAutoFit/>
          </a:bodyPr>
          <a:lstStyle/>
          <a:p>
            <a:pPr algn="ctr"/>
            <a:r>
              <a:rPr lang="en-US" sz="1000" b="1" dirty="0" smtClean="0">
                <a:effectLst>
                  <a:glow rad="114300">
                    <a:schemeClr val="bg1">
                      <a:alpha val="75000"/>
                    </a:schemeClr>
                  </a:glow>
                </a:effectLst>
                <a:latin typeface="Arial"/>
                <a:cs typeface="Arial"/>
              </a:rPr>
              <a:t>High power RF</a:t>
            </a:r>
          </a:p>
          <a:p>
            <a:pPr algn="ctr"/>
            <a:r>
              <a:rPr lang="en-US" sz="1000" b="1" dirty="0" smtClean="0">
                <a:effectLst>
                  <a:glow rad="114300">
                    <a:schemeClr val="bg1">
                      <a:alpha val="75000"/>
                    </a:schemeClr>
                  </a:glow>
                </a:effectLst>
                <a:latin typeface="Arial"/>
                <a:cs typeface="Arial"/>
              </a:rPr>
              <a:t>equipment</a:t>
            </a:r>
            <a:endParaRPr lang="en-US" sz="1000" b="1" dirty="0">
              <a:effectLst>
                <a:glow rad="114300">
                  <a:schemeClr val="bg1">
                    <a:alpha val="75000"/>
                  </a:schemeClr>
                </a:glow>
              </a:effectLst>
              <a:latin typeface="Arial"/>
              <a:cs typeface="Arial"/>
            </a:endParaRPr>
          </a:p>
        </p:txBody>
      </p:sp>
      <p:sp>
        <p:nvSpPr>
          <p:cNvPr id="7" name="TextBox 6"/>
          <p:cNvSpPr txBox="1"/>
          <p:nvPr/>
        </p:nvSpPr>
        <p:spPr>
          <a:xfrm>
            <a:off x="4370338" y="4884711"/>
            <a:ext cx="902010" cy="246221"/>
          </a:xfrm>
          <a:prstGeom prst="rect">
            <a:avLst/>
          </a:prstGeom>
          <a:noFill/>
        </p:spPr>
        <p:txBody>
          <a:bodyPr wrap="none" rtlCol="0">
            <a:spAutoFit/>
          </a:bodyPr>
          <a:lstStyle/>
          <a:p>
            <a:pPr algn="ctr"/>
            <a:r>
              <a:rPr lang="en-US" sz="1000" b="1" dirty="0" smtClean="0">
                <a:effectLst>
                  <a:glow rad="114300">
                    <a:schemeClr val="bg1">
                      <a:alpha val="75000"/>
                    </a:schemeClr>
                  </a:glow>
                </a:effectLst>
                <a:latin typeface="Arial"/>
                <a:cs typeface="Arial"/>
              </a:rPr>
              <a:t>Test bunker</a:t>
            </a:r>
            <a:endParaRPr lang="en-US" sz="1000" b="1" dirty="0">
              <a:effectLst>
                <a:glow rad="114300">
                  <a:schemeClr val="bg1">
                    <a:alpha val="75000"/>
                  </a:schemeClr>
                </a:glow>
              </a:effectLst>
              <a:latin typeface="Arial"/>
              <a:cs typeface="Arial"/>
            </a:endParaRPr>
          </a:p>
        </p:txBody>
      </p:sp>
      <p:sp>
        <p:nvSpPr>
          <p:cNvPr id="10" name="TextBox 9"/>
          <p:cNvSpPr txBox="1"/>
          <p:nvPr/>
        </p:nvSpPr>
        <p:spPr>
          <a:xfrm>
            <a:off x="5052023" y="2621255"/>
            <a:ext cx="1678402" cy="400110"/>
          </a:xfrm>
          <a:prstGeom prst="rect">
            <a:avLst/>
          </a:prstGeom>
          <a:noFill/>
        </p:spPr>
        <p:txBody>
          <a:bodyPr wrap="none" rtlCol="0">
            <a:spAutoFit/>
          </a:bodyPr>
          <a:lstStyle/>
          <a:p>
            <a:pPr algn="ctr"/>
            <a:r>
              <a:rPr lang="en-US" sz="1000" b="1" dirty="0" smtClean="0">
                <a:effectLst>
                  <a:glow rad="114300">
                    <a:schemeClr val="bg1">
                      <a:alpha val="75000"/>
                    </a:schemeClr>
                  </a:glow>
                </a:effectLst>
                <a:latin typeface="Arial"/>
                <a:cs typeface="Arial"/>
              </a:rPr>
              <a:t>Cryogenics and</a:t>
            </a:r>
          </a:p>
          <a:p>
            <a:pPr algn="ctr"/>
            <a:r>
              <a:rPr lang="en-US" sz="1000" b="1" dirty="0" smtClean="0">
                <a:effectLst>
                  <a:glow rad="114300">
                    <a:schemeClr val="bg1">
                      <a:alpha val="75000"/>
                    </a:schemeClr>
                  </a:glow>
                </a:effectLst>
                <a:latin typeface="Arial"/>
                <a:cs typeface="Arial"/>
              </a:rPr>
              <a:t>Test Stand Control room</a:t>
            </a:r>
            <a:endParaRPr lang="en-US" sz="1000" b="1" dirty="0">
              <a:effectLst>
                <a:glow rad="114300">
                  <a:schemeClr val="bg1">
                    <a:alpha val="75000"/>
                  </a:schemeClr>
                </a:glow>
              </a:effectLst>
              <a:latin typeface="Arial"/>
              <a:cs typeface="Arial"/>
            </a:endParaRPr>
          </a:p>
        </p:txBody>
      </p:sp>
      <p:sp>
        <p:nvSpPr>
          <p:cNvPr id="11" name="TextBox 10"/>
          <p:cNvSpPr txBox="1"/>
          <p:nvPr/>
        </p:nvSpPr>
        <p:spPr>
          <a:xfrm>
            <a:off x="7074322" y="5315195"/>
            <a:ext cx="897313" cy="400110"/>
          </a:xfrm>
          <a:prstGeom prst="rect">
            <a:avLst/>
          </a:prstGeom>
          <a:noFill/>
        </p:spPr>
        <p:txBody>
          <a:bodyPr wrap="none" rtlCol="0">
            <a:spAutoFit/>
          </a:bodyPr>
          <a:lstStyle/>
          <a:p>
            <a:pPr algn="ctr"/>
            <a:r>
              <a:rPr lang="en-US" sz="1000" b="1" dirty="0" smtClean="0">
                <a:effectLst>
                  <a:glow rad="114300">
                    <a:schemeClr val="bg1">
                      <a:alpha val="75000"/>
                    </a:schemeClr>
                  </a:glow>
                </a:effectLst>
                <a:latin typeface="Arial"/>
                <a:cs typeface="Arial"/>
              </a:rPr>
              <a:t>Preparation</a:t>
            </a:r>
          </a:p>
          <a:p>
            <a:pPr algn="ctr"/>
            <a:r>
              <a:rPr lang="en-US" sz="1000" b="1" dirty="0" smtClean="0">
                <a:effectLst>
                  <a:glow rad="114300">
                    <a:schemeClr val="bg1">
                      <a:alpha val="75000"/>
                    </a:schemeClr>
                  </a:glow>
                </a:effectLst>
                <a:latin typeface="Arial"/>
                <a:cs typeface="Arial"/>
              </a:rPr>
              <a:t>Area</a:t>
            </a:r>
          </a:p>
        </p:txBody>
      </p:sp>
      <p:sp>
        <p:nvSpPr>
          <p:cNvPr id="12" name="TextBox 11"/>
          <p:cNvSpPr txBox="1"/>
          <p:nvPr/>
        </p:nvSpPr>
        <p:spPr>
          <a:xfrm>
            <a:off x="7074322" y="4092956"/>
            <a:ext cx="1317789" cy="246221"/>
          </a:xfrm>
          <a:prstGeom prst="rect">
            <a:avLst/>
          </a:prstGeom>
          <a:noFill/>
        </p:spPr>
        <p:txBody>
          <a:bodyPr wrap="none" rtlCol="0">
            <a:spAutoFit/>
          </a:bodyPr>
          <a:lstStyle/>
          <a:p>
            <a:pPr algn="ctr"/>
            <a:r>
              <a:rPr lang="en-US" sz="1000" b="1" dirty="0" smtClean="0">
                <a:effectLst>
                  <a:glow rad="114300">
                    <a:schemeClr val="bg1">
                      <a:alpha val="75000"/>
                    </a:schemeClr>
                  </a:glow>
                </a:effectLst>
                <a:latin typeface="Arial"/>
                <a:cs typeface="Arial"/>
              </a:rPr>
              <a:t>Cryo Transfer Line</a:t>
            </a:r>
            <a:endParaRPr lang="en-US" sz="1000" b="1" dirty="0">
              <a:effectLst>
                <a:glow rad="114300">
                  <a:schemeClr val="bg1">
                    <a:alpha val="75000"/>
                  </a:schemeClr>
                </a:glow>
              </a:effectLst>
              <a:latin typeface="Arial"/>
              <a:cs typeface="Arial"/>
            </a:endParaRPr>
          </a:p>
        </p:txBody>
      </p:sp>
    </p:spTree>
    <p:extLst>
      <p:ext uri="{BB962C8B-B14F-4D97-AF65-F5344CB8AC3E}">
        <p14:creationId xmlns:p14="http://schemas.microsoft.com/office/powerpoint/2010/main" val="850099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94000" y="0"/>
            <a:ext cx="5763600" cy="1440000"/>
          </a:xfrm>
        </p:spPr>
        <p:txBody>
          <a:bodyPr>
            <a:normAutofit/>
          </a:bodyPr>
          <a:lstStyle/>
          <a:p>
            <a:r>
              <a:rPr lang="en-US" dirty="0" smtClean="0"/>
              <a:t>RP Bunker</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458" r="11739"/>
          <a:stretch/>
        </p:blipFill>
        <p:spPr>
          <a:xfrm>
            <a:off x="0" y="1440000"/>
            <a:ext cx="4169664" cy="2714244"/>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458" r="11738"/>
          <a:stretch/>
        </p:blipFill>
        <p:spPr>
          <a:xfrm>
            <a:off x="0" y="4143757"/>
            <a:ext cx="4169664" cy="2714244"/>
          </a:xfrm>
          <a:prstGeom prst="rect">
            <a:avLst/>
          </a:prstGeom>
        </p:spPr>
      </p:pic>
      <p:pic>
        <p:nvPicPr>
          <p:cNvPr id="6" name="Picture 5" descr="DETx1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4311" y="3693388"/>
            <a:ext cx="2746324" cy="2740234"/>
          </a:xfrm>
          <a:prstGeom prst="rect">
            <a:avLst/>
          </a:prstGeom>
        </p:spPr>
      </p:pic>
      <p:sp>
        <p:nvSpPr>
          <p:cNvPr id="7" name="TextBox 6"/>
          <p:cNvSpPr txBox="1"/>
          <p:nvPr/>
        </p:nvSpPr>
        <p:spPr>
          <a:xfrm>
            <a:off x="5557570" y="3571528"/>
            <a:ext cx="2295897" cy="316873"/>
          </a:xfrm>
          <a:prstGeom prst="rect">
            <a:avLst/>
          </a:prstGeom>
          <a:noFill/>
        </p:spPr>
        <p:txBody>
          <a:bodyPr wrap="square" rtlCol="0">
            <a:spAutoFit/>
          </a:bodyPr>
          <a:lstStyle/>
          <a:p>
            <a:pPr algn="ctr"/>
            <a:r>
              <a:rPr lang="en-US" sz="1400" u="sng" dirty="0" smtClean="0"/>
              <a:t>Total dose rate mSv/h</a:t>
            </a:r>
            <a:endParaRPr lang="en-US" sz="1400" u="sng" dirty="0"/>
          </a:p>
        </p:txBody>
      </p:sp>
      <p:sp>
        <p:nvSpPr>
          <p:cNvPr id="9" name="TextBox 8"/>
          <p:cNvSpPr txBox="1"/>
          <p:nvPr/>
        </p:nvSpPr>
        <p:spPr>
          <a:xfrm>
            <a:off x="5010911" y="4828323"/>
            <a:ext cx="916755" cy="316873"/>
          </a:xfrm>
          <a:prstGeom prst="rect">
            <a:avLst/>
          </a:prstGeom>
          <a:noFill/>
        </p:spPr>
        <p:txBody>
          <a:bodyPr wrap="square" rtlCol="0">
            <a:spAutoFit/>
          </a:bodyPr>
          <a:lstStyle/>
          <a:p>
            <a:r>
              <a:rPr lang="en-US" sz="1400" dirty="0" smtClean="0"/>
              <a:t>10 μSv/h</a:t>
            </a:r>
            <a:endParaRPr lang="en-US" sz="1400" dirty="0"/>
          </a:p>
        </p:txBody>
      </p:sp>
      <p:sp>
        <p:nvSpPr>
          <p:cNvPr id="10" name="TextBox 9"/>
          <p:cNvSpPr txBox="1"/>
          <p:nvPr/>
        </p:nvSpPr>
        <p:spPr>
          <a:xfrm>
            <a:off x="7452360" y="6544138"/>
            <a:ext cx="1683302" cy="276999"/>
          </a:xfrm>
          <a:prstGeom prst="rect">
            <a:avLst/>
          </a:prstGeom>
          <a:noFill/>
        </p:spPr>
        <p:txBody>
          <a:bodyPr wrap="square" rtlCol="0">
            <a:spAutoFit/>
          </a:bodyPr>
          <a:lstStyle/>
          <a:p>
            <a:r>
              <a:rPr lang="en-US" sz="1200" dirty="0" smtClean="0"/>
              <a:t>L. </a:t>
            </a:r>
            <a:r>
              <a:rPr lang="en-US" sz="1200" dirty="0" err="1" smtClean="0"/>
              <a:t>Tchelidze</a:t>
            </a:r>
            <a:r>
              <a:rPr lang="en-US" sz="1200" dirty="0" smtClean="0"/>
              <a:t> &amp; M. Jarosz</a:t>
            </a:r>
            <a:endParaRPr lang="en-US" sz="1200" dirty="0"/>
          </a:p>
        </p:txBody>
      </p:sp>
      <p:sp>
        <p:nvSpPr>
          <p:cNvPr id="5" name="TextBox 4"/>
          <p:cNvSpPr txBox="1"/>
          <p:nvPr/>
        </p:nvSpPr>
        <p:spPr>
          <a:xfrm>
            <a:off x="4505279" y="1639408"/>
            <a:ext cx="4217597" cy="1754326"/>
          </a:xfrm>
          <a:prstGeom prst="rect">
            <a:avLst/>
          </a:prstGeom>
          <a:noFill/>
        </p:spPr>
        <p:txBody>
          <a:bodyPr wrap="square" rtlCol="0">
            <a:spAutoFit/>
          </a:bodyPr>
          <a:lstStyle/>
          <a:p>
            <a:pPr algn="just"/>
            <a:r>
              <a:rPr lang="en-US" dirty="0"/>
              <a:t>The main function of the bunker is to protect the </a:t>
            </a:r>
            <a:r>
              <a:rPr lang="en-US" dirty="0" smtClean="0"/>
              <a:t>surrounding </a:t>
            </a:r>
            <a:r>
              <a:rPr lang="en-US" dirty="0"/>
              <a:t>area from x-rays produced during the </a:t>
            </a:r>
            <a:r>
              <a:rPr lang="en-US" dirty="0" smtClean="0"/>
              <a:t>cryomodule tests. </a:t>
            </a:r>
            <a:r>
              <a:rPr lang="en-US" dirty="0"/>
              <a:t>It consists of 1200 t of heavy, magnetite loaded concrete, arranged to form 1 m thick walls all around the </a:t>
            </a:r>
            <a:r>
              <a:rPr lang="en-US" dirty="0" smtClean="0"/>
              <a:t>cryomodule.</a:t>
            </a:r>
            <a:endParaRPr lang="en-US" dirty="0"/>
          </a:p>
        </p:txBody>
      </p:sp>
    </p:spTree>
    <p:extLst>
      <p:ext uri="{BB962C8B-B14F-4D97-AF65-F5344CB8AC3E}">
        <p14:creationId xmlns:p14="http://schemas.microsoft.com/office/powerpoint/2010/main" val="413356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94000" y="0"/>
            <a:ext cx="5763600" cy="1440000"/>
          </a:xfrm>
        </p:spPr>
        <p:txBody>
          <a:bodyPr>
            <a:normAutofit/>
          </a:bodyPr>
          <a:lstStyle/>
          <a:p>
            <a:r>
              <a:rPr lang="en-US" dirty="0" smtClean="0"/>
              <a:t>RF Systems</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54" y="1567921"/>
            <a:ext cx="4829815" cy="460427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100" y="1567921"/>
            <a:ext cx="3886200" cy="5181600"/>
          </a:xfrm>
          <a:prstGeom prst="rect">
            <a:avLst/>
          </a:prstGeom>
        </p:spPr>
      </p:pic>
    </p:spTree>
    <p:extLst>
      <p:ext uri="{BB962C8B-B14F-4D97-AF65-F5344CB8AC3E}">
        <p14:creationId xmlns:p14="http://schemas.microsoft.com/office/powerpoint/2010/main" val="7734794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45994</TotalTime>
  <Words>1063</Words>
  <Application>Microsoft Macintosh PowerPoint</Application>
  <PresentationFormat>On-screen Show (4:3)</PresentationFormat>
  <Paragraphs>458</Paragraphs>
  <Slides>23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Calibri</vt:lpstr>
      <vt:lpstr>Lucida Grande</vt:lpstr>
      <vt:lpstr>Symbol</vt:lpstr>
      <vt:lpstr>Wingdings</vt:lpstr>
      <vt:lpstr>Arial</vt:lpstr>
      <vt:lpstr>Office-tema</vt:lpstr>
      <vt:lpstr>Anpassad formgivning</vt:lpstr>
      <vt:lpstr>PowerPoint Presentation</vt:lpstr>
      <vt:lpstr>Contents</vt:lpstr>
      <vt:lpstr>WP10 – Test Stands</vt:lpstr>
      <vt:lpstr>Collaboration</vt:lpstr>
      <vt:lpstr>Schedule</vt:lpstr>
      <vt:lpstr>PowerPoint Presentation</vt:lpstr>
      <vt:lpstr>Layout</vt:lpstr>
      <vt:lpstr>RP Bunker</vt:lpstr>
      <vt:lpstr>RF Systems</vt:lpstr>
      <vt:lpstr>RF Systems</vt:lpstr>
      <vt:lpstr>Cryogenic Distribution System</vt:lpstr>
      <vt:lpstr>Cryogenic Distribution System</vt:lpstr>
      <vt:lpstr>Cooling Water</vt:lpstr>
      <vt:lpstr>Electricity</vt:lpstr>
      <vt:lpstr>Cryomodule</vt:lpstr>
      <vt:lpstr>Summary: Cryomodule workflow</vt:lpstr>
      <vt:lpstr>Summary: Cryomodule workflow</vt:lpstr>
      <vt:lpstr>Thank you!</vt:lpstr>
      <vt:lpstr>PowerPoint Presentation</vt:lpstr>
      <vt:lpstr>Installation and Handling</vt:lpstr>
      <vt:lpstr>Cryogenic Distribution System</vt:lpstr>
      <vt:lpstr>Cryogenic Distribution System</vt:lpstr>
      <vt:lpstr>Test Plans overview</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Ola Grahm</dc:creator>
  <cp:lastModifiedBy>Microsoft Office User</cp:lastModifiedBy>
  <cp:revision>273</cp:revision>
  <dcterms:created xsi:type="dcterms:W3CDTF">2013-09-21T18:00:17Z</dcterms:created>
  <dcterms:modified xsi:type="dcterms:W3CDTF">2017-06-08T22:55:08Z</dcterms:modified>
</cp:coreProperties>
</file>