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63" r:id="rId4"/>
    <p:sldId id="258" r:id="rId5"/>
    <p:sldId id="259" r:id="rId6"/>
    <p:sldId id="261" r:id="rId7"/>
    <p:sldId id="264" r:id="rId8"/>
    <p:sldId id="265" r:id="rId9"/>
    <p:sldId id="269" r:id="rId10"/>
    <p:sldId id="267" r:id="rId11"/>
    <p:sldId id="266" r:id="rId12"/>
    <p:sldId id="268" r:id="rId13"/>
    <p:sldId id="272" r:id="rId14"/>
    <p:sldId id="273" r:id="rId1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06" autoAdjust="0"/>
    <p:restoredTop sz="94758" autoAdjust="0"/>
  </p:normalViewPr>
  <p:slideViewPr>
    <p:cSldViewPr snapToGrid="0">
      <p:cViewPr varScale="1">
        <p:scale>
          <a:sx n="191" d="100"/>
          <a:sy n="191" d="100"/>
        </p:scale>
        <p:origin x="-307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29.05.17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29.05.17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‹Nr.›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29.05.17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‹Nr.›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29.05.17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‹Nr.›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29.05.17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29.05.17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KINEMATIC MOUNTING SYSTEM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Borja Perez Villaluenga</a:t>
            </a: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25 April, 2017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Base</a:t>
            </a:r>
            <a:r>
              <a:rPr lang="sv-SE" dirty="0" smtClean="0"/>
              <a:t> K-</a:t>
            </a:r>
            <a:r>
              <a:rPr lang="sv-SE" dirty="0" err="1" smtClean="0"/>
              <a:t>Mount</a:t>
            </a:r>
            <a:r>
              <a:rPr lang="sv-SE" dirty="0" smtClean="0"/>
              <a:t> Standard </a:t>
            </a:r>
            <a:r>
              <a:rPr lang="sv-SE" dirty="0" err="1" smtClean="0"/>
              <a:t>reference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2949"/>
            <a:ext cx="4241800" cy="4525963"/>
          </a:xfrm>
        </p:spPr>
        <p:txBody>
          <a:bodyPr>
            <a:normAutofit fontScale="92500" lnSpcReduction="10000"/>
          </a:bodyPr>
          <a:lstStyle/>
          <a:p>
            <a:r>
              <a:rPr lang="sv-SE" dirty="0" err="1" smtClean="0"/>
              <a:t>First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r>
              <a:rPr lang="sv-SE" dirty="0" smtClean="0"/>
              <a:t> in the </a:t>
            </a:r>
            <a:r>
              <a:rPr lang="sv-SE" dirty="0" err="1" smtClean="0"/>
              <a:t>floor</a:t>
            </a:r>
            <a:r>
              <a:rPr lang="sv-SE" dirty="0" smtClean="0"/>
              <a:t>.</a:t>
            </a:r>
          </a:p>
          <a:p>
            <a:r>
              <a:rPr lang="sv-SE" dirty="0" err="1" smtClean="0"/>
              <a:t>Maintain</a:t>
            </a:r>
            <a:r>
              <a:rPr lang="sv-SE" dirty="0" smtClean="0"/>
              <a:t> the balls </a:t>
            </a:r>
            <a:r>
              <a:rPr lang="sv-SE" dirty="0" err="1" smtClean="0"/>
              <a:t>distance</a:t>
            </a:r>
            <a:endParaRPr lang="sv-SE" dirty="0" smtClean="0"/>
          </a:p>
          <a:p>
            <a:r>
              <a:rPr lang="sv-SE" dirty="0" err="1" smtClean="0"/>
              <a:t>Align</a:t>
            </a:r>
            <a:r>
              <a:rPr lang="sv-SE" dirty="0" smtClean="0"/>
              <a:t> </a:t>
            </a:r>
            <a:r>
              <a:rPr lang="sv-SE" dirty="0" err="1" smtClean="0"/>
              <a:t>them</a:t>
            </a:r>
            <a:r>
              <a:rPr lang="sv-SE" dirty="0" smtClean="0"/>
              <a:t> in </a:t>
            </a:r>
            <a:r>
              <a:rPr lang="sv-SE" dirty="0" err="1" smtClean="0"/>
              <a:t>reference</a:t>
            </a:r>
            <a:r>
              <a:rPr lang="sv-SE" dirty="0" smtClean="0"/>
              <a:t> to the </a:t>
            </a:r>
            <a:r>
              <a:rPr lang="sv-SE" dirty="0" err="1" smtClean="0"/>
              <a:t>previous</a:t>
            </a:r>
            <a:r>
              <a:rPr lang="sv-SE" dirty="0" smtClean="0"/>
              <a:t> </a:t>
            </a:r>
            <a:r>
              <a:rPr lang="sv-SE" dirty="0" err="1" smtClean="0"/>
              <a:t>mentioned</a:t>
            </a:r>
            <a:r>
              <a:rPr lang="sv-SE" dirty="0" smtClean="0"/>
              <a:t> </a:t>
            </a:r>
            <a:r>
              <a:rPr lang="sv-SE" dirty="0" err="1" smtClean="0"/>
              <a:t>reference</a:t>
            </a:r>
            <a:r>
              <a:rPr lang="sv-SE" dirty="0" smtClean="0"/>
              <a:t> </a:t>
            </a:r>
            <a:r>
              <a:rPr lang="sv-SE" dirty="0" err="1" smtClean="0"/>
              <a:t>line</a:t>
            </a:r>
            <a:r>
              <a:rPr lang="sv-SE" dirty="0" smtClean="0"/>
              <a:t>.</a:t>
            </a:r>
          </a:p>
          <a:p>
            <a:r>
              <a:rPr lang="sv-SE" dirty="0" smtClean="0"/>
              <a:t>For </a:t>
            </a:r>
            <a:r>
              <a:rPr lang="sv-SE" dirty="0" err="1" smtClean="0"/>
              <a:t>doing</a:t>
            </a:r>
            <a:r>
              <a:rPr lang="sv-SE" dirty="0" smtClean="0"/>
              <a:t> so, standard block or </a:t>
            </a:r>
            <a:r>
              <a:rPr lang="sv-SE" dirty="0" err="1" smtClean="0"/>
              <a:t>bread</a:t>
            </a:r>
            <a:r>
              <a:rPr lang="sv-SE" dirty="0" smtClean="0"/>
              <a:t> board </a:t>
            </a:r>
            <a:r>
              <a:rPr lang="sv-SE" dirty="0" err="1" smtClean="0"/>
              <a:t>with</a:t>
            </a:r>
            <a:r>
              <a:rPr lang="sv-SE" dirty="0" smtClean="0"/>
              <a:t> a </a:t>
            </a:r>
            <a:r>
              <a:rPr lang="sv-SE" dirty="0" err="1" smtClean="0"/>
              <a:t>target</a:t>
            </a:r>
            <a:r>
              <a:rPr lang="sv-SE" dirty="0" smtClean="0"/>
              <a:t>(cross) on </a:t>
            </a:r>
            <a:r>
              <a:rPr lang="sv-SE" dirty="0" err="1" smtClean="0"/>
              <a:t>its</a:t>
            </a:r>
            <a:r>
              <a:rPr lang="sv-SE" dirty="0" smtClean="0"/>
              <a:t> </a:t>
            </a:r>
            <a:r>
              <a:rPr lang="sv-SE" dirty="0" err="1" smtClean="0"/>
              <a:t>top</a:t>
            </a:r>
            <a:r>
              <a:rPr lang="sv-SE" dirty="0" smtClean="0"/>
              <a:t>.</a:t>
            </a:r>
          </a:p>
          <a:p>
            <a:r>
              <a:rPr lang="sv-SE" dirty="0" err="1" smtClean="0"/>
              <a:t>Once</a:t>
            </a:r>
            <a:r>
              <a:rPr lang="sv-SE" dirty="0" smtClean="0"/>
              <a:t> the position is </a:t>
            </a:r>
            <a:r>
              <a:rPr lang="sv-SE" dirty="0" err="1" smtClean="0"/>
              <a:t>defined</a:t>
            </a:r>
            <a:r>
              <a:rPr lang="sv-SE" dirty="0" smtClean="0"/>
              <a:t>, never </a:t>
            </a:r>
            <a:r>
              <a:rPr lang="sv-SE" dirty="0" err="1" smtClean="0"/>
              <a:t>move</a:t>
            </a:r>
            <a:r>
              <a:rPr lang="sv-SE" dirty="0" smtClean="0"/>
              <a:t>. </a:t>
            </a:r>
            <a:r>
              <a:rPr lang="sv-SE" dirty="0" err="1" smtClean="0"/>
              <a:t>Idea</a:t>
            </a:r>
            <a:r>
              <a:rPr lang="sv-SE" dirty="0" smtClean="0"/>
              <a:t> 1 per </a:t>
            </a:r>
            <a:r>
              <a:rPr lang="sv-SE" dirty="0" err="1" smtClean="0"/>
              <a:t>cicle</a:t>
            </a:r>
            <a:r>
              <a:rPr lang="sv-SE" dirty="0" smtClean="0"/>
              <a:t>.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472" y="2405143"/>
            <a:ext cx="4178300" cy="321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64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Top</a:t>
            </a:r>
            <a:r>
              <a:rPr lang="sv-SE" dirty="0" smtClean="0"/>
              <a:t> K-</a:t>
            </a:r>
            <a:r>
              <a:rPr lang="sv-SE" dirty="0" err="1" smtClean="0"/>
              <a:t>Mount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11</a:t>
            </a:fld>
            <a:endParaRPr lang="en-GB" noProof="0"/>
          </a:p>
        </p:txBody>
      </p:sp>
      <p:sp>
        <p:nvSpPr>
          <p:cNvPr id="5" name="TextBox 4"/>
          <p:cNvSpPr txBox="1"/>
          <p:nvPr/>
        </p:nvSpPr>
        <p:spPr>
          <a:xfrm>
            <a:off x="781050" y="2118429"/>
            <a:ext cx="7905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Same </a:t>
            </a:r>
            <a:r>
              <a:rPr lang="sv-SE" dirty="0" err="1" smtClean="0"/>
              <a:t>principle</a:t>
            </a:r>
            <a:r>
              <a:rPr lang="sv-SE" dirty="0" smtClean="0"/>
              <a:t> as the </a:t>
            </a:r>
            <a:r>
              <a:rPr lang="sv-SE" dirty="0" err="1" smtClean="0"/>
              <a:t>Base</a:t>
            </a:r>
            <a:r>
              <a:rPr lang="sv-SE" dirty="0" smtClean="0"/>
              <a:t> K-</a:t>
            </a:r>
            <a:r>
              <a:rPr lang="sv-SE" dirty="0" err="1" smtClean="0"/>
              <a:t>Mount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one</a:t>
            </a:r>
            <a:r>
              <a:rPr lang="sv-SE" dirty="0" smtClean="0"/>
              <a:t> </a:t>
            </a:r>
            <a:r>
              <a:rPr lang="sv-SE" dirty="0" err="1" smtClean="0"/>
              <a:t>difference</a:t>
            </a:r>
            <a:r>
              <a:rPr lang="sv-SE" dirty="0" smtClean="0"/>
              <a:t>.</a:t>
            </a:r>
          </a:p>
          <a:p>
            <a:pPr algn="ctr"/>
            <a:r>
              <a:rPr lang="sv-SE" dirty="0" err="1" smtClean="0"/>
              <a:t>Work</a:t>
            </a:r>
            <a:r>
              <a:rPr lang="sv-SE" dirty="0" smtClean="0"/>
              <a:t> position is </a:t>
            </a:r>
            <a:r>
              <a:rPr lang="sv-SE" dirty="0" err="1"/>
              <a:t>O</a:t>
            </a:r>
            <a:r>
              <a:rPr lang="sv-SE" dirty="0" err="1" smtClean="0"/>
              <a:t>pposite</a:t>
            </a:r>
            <a:r>
              <a:rPr lang="sv-SE" dirty="0" smtClean="0"/>
              <a:t>.</a:t>
            </a:r>
          </a:p>
          <a:p>
            <a:pPr algn="ctr"/>
            <a:r>
              <a:rPr lang="sv-SE" dirty="0" err="1" smtClean="0"/>
              <a:t>Resting</a:t>
            </a:r>
            <a:r>
              <a:rPr lang="sv-SE" dirty="0" smtClean="0"/>
              <a:t> block </a:t>
            </a:r>
            <a:r>
              <a:rPr lang="sv-SE" dirty="0" err="1" smtClean="0"/>
              <a:t>need</a:t>
            </a:r>
            <a:r>
              <a:rPr lang="sv-SE" dirty="0" smtClean="0"/>
              <a:t> a </a:t>
            </a:r>
            <a:r>
              <a:rPr lang="sv-SE" dirty="0" err="1" smtClean="0"/>
              <a:t>clamping</a:t>
            </a:r>
            <a:r>
              <a:rPr lang="sv-SE" dirty="0" smtClean="0"/>
              <a:t> system.</a:t>
            </a:r>
          </a:p>
          <a:p>
            <a:pPr algn="ctr"/>
            <a:r>
              <a:rPr lang="sv-SE" dirty="0" smtClean="0"/>
              <a:t>Special block for </a:t>
            </a:r>
            <a:r>
              <a:rPr lang="sv-SE" dirty="0" err="1" smtClean="0"/>
              <a:t>each</a:t>
            </a:r>
            <a:r>
              <a:rPr lang="sv-SE" dirty="0" smtClean="0"/>
              <a:t> </a:t>
            </a:r>
            <a:r>
              <a:rPr lang="sv-SE" dirty="0" err="1" smtClean="0"/>
              <a:t>Top</a:t>
            </a:r>
            <a:r>
              <a:rPr lang="sv-SE" dirty="0" smtClean="0"/>
              <a:t> K-</a:t>
            </a:r>
            <a:r>
              <a:rPr lang="sv-SE" dirty="0" err="1" smtClean="0"/>
              <a:t>Mount</a:t>
            </a:r>
            <a:r>
              <a:rPr lang="sv-SE" dirty="0" smtClean="0"/>
              <a:t>.</a:t>
            </a:r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15562" y="4019551"/>
            <a:ext cx="2617047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215924" y="4019551"/>
            <a:ext cx="2676876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6276114" y="4019550"/>
            <a:ext cx="2640444" cy="1828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64275" y="3388091"/>
            <a:ext cx="71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CONE</a:t>
            </a:r>
            <a:endParaRPr lang="sv-SE" dirty="0"/>
          </a:p>
        </p:txBody>
      </p:sp>
      <p:sp>
        <p:nvSpPr>
          <p:cNvPr id="10" name="TextBox 9"/>
          <p:cNvSpPr txBox="1"/>
          <p:nvPr/>
        </p:nvSpPr>
        <p:spPr>
          <a:xfrm>
            <a:off x="4054993" y="3388091"/>
            <a:ext cx="998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GROOVE</a:t>
            </a:r>
            <a:endParaRPr lang="sv-SE" dirty="0"/>
          </a:p>
        </p:txBody>
      </p:sp>
      <p:sp>
        <p:nvSpPr>
          <p:cNvPr id="11" name="TextBox 10"/>
          <p:cNvSpPr txBox="1"/>
          <p:nvPr/>
        </p:nvSpPr>
        <p:spPr>
          <a:xfrm>
            <a:off x="7288591" y="3388091"/>
            <a:ext cx="615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FLAT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8116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Top</a:t>
            </a:r>
            <a:r>
              <a:rPr lang="sv-SE" dirty="0" smtClean="0"/>
              <a:t> K-</a:t>
            </a:r>
            <a:r>
              <a:rPr lang="sv-SE" dirty="0" err="1" smtClean="0"/>
              <a:t>Mount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Each</a:t>
            </a:r>
            <a:r>
              <a:rPr lang="sv-SE" dirty="0" smtClean="0"/>
              <a:t> SEE </a:t>
            </a:r>
            <a:r>
              <a:rPr lang="sv-SE" dirty="0" err="1" smtClean="0"/>
              <a:t>will</a:t>
            </a:r>
            <a:r>
              <a:rPr lang="sv-SE" dirty="0" smtClean="0"/>
              <a:t> be different, so </a:t>
            </a:r>
            <a:r>
              <a:rPr lang="sv-SE" dirty="0" err="1" smtClean="0"/>
              <a:t>another</a:t>
            </a:r>
            <a:r>
              <a:rPr lang="sv-SE" dirty="0" smtClean="0"/>
              <a:t> </a:t>
            </a:r>
            <a:r>
              <a:rPr lang="sv-SE" dirty="0" err="1" smtClean="0"/>
              <a:t>alignment</a:t>
            </a:r>
            <a:r>
              <a:rPr lang="sv-SE" dirty="0" smtClean="0"/>
              <a:t> is </a:t>
            </a:r>
            <a:r>
              <a:rPr lang="sv-SE" dirty="0" err="1" smtClean="0"/>
              <a:t>needed</a:t>
            </a:r>
            <a:r>
              <a:rPr lang="sv-SE" dirty="0"/>
              <a:t> </a:t>
            </a:r>
            <a:r>
              <a:rPr lang="sv-SE" dirty="0" smtClean="0"/>
              <a:t>in all the </a:t>
            </a:r>
            <a:r>
              <a:rPr lang="sv-SE" dirty="0" err="1" smtClean="0"/>
              <a:t>axis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12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20962"/>
            <a:ext cx="7896977" cy="350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40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Flat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13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520" y="4116788"/>
            <a:ext cx="3760680" cy="26046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54446" y="1797716"/>
            <a:ext cx="2991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 </a:t>
            </a:r>
            <a:r>
              <a:rPr lang="sv-SE" dirty="0" smtClean="0"/>
              <a:t>    Dimension:</a:t>
            </a:r>
          </a:p>
          <a:p>
            <a:r>
              <a:rPr lang="sv-SE" dirty="0" smtClean="0"/>
              <a:t>188 x 188 x 80 mm</a:t>
            </a:r>
            <a:endParaRPr lang="sv-S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49" y="1756267"/>
            <a:ext cx="3116697" cy="21779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4171" y="1769158"/>
            <a:ext cx="3169078" cy="21650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93408" y="393422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CONE</a:t>
            </a:r>
            <a:endParaRPr lang="sv-SE" dirty="0"/>
          </a:p>
        </p:txBody>
      </p:sp>
      <p:sp>
        <p:nvSpPr>
          <p:cNvPr id="11" name="TextBox 10"/>
          <p:cNvSpPr txBox="1"/>
          <p:nvPr/>
        </p:nvSpPr>
        <p:spPr>
          <a:xfrm>
            <a:off x="7297737" y="3934223"/>
            <a:ext cx="1054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GROOVE</a:t>
            </a:r>
            <a:endParaRPr lang="sv-SE" dirty="0"/>
          </a:p>
        </p:txBody>
      </p:sp>
      <p:sp>
        <p:nvSpPr>
          <p:cNvPr id="12" name="TextBox 11"/>
          <p:cNvSpPr txBox="1"/>
          <p:nvPr/>
        </p:nvSpPr>
        <p:spPr>
          <a:xfrm>
            <a:off x="4303612" y="374745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FLAT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53244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FIRST LEVEL SET UP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14</a:t>
            </a:fld>
            <a:endParaRPr lang="en-GB" noProof="0"/>
          </a:p>
        </p:txBody>
      </p:sp>
      <p:sp>
        <p:nvSpPr>
          <p:cNvPr id="6" name="TextBox 5"/>
          <p:cNvSpPr txBox="1"/>
          <p:nvPr/>
        </p:nvSpPr>
        <p:spPr>
          <a:xfrm>
            <a:off x="457200" y="1770770"/>
            <a:ext cx="48448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 smtClean="0"/>
          </a:p>
          <a:p>
            <a:r>
              <a:rPr lang="sv-SE" dirty="0" smtClean="0"/>
              <a:t>Dimension:</a:t>
            </a:r>
          </a:p>
          <a:p>
            <a:r>
              <a:rPr lang="sv-SE" dirty="0" smtClean="0"/>
              <a:t>1200 x 800 x 262 mm </a:t>
            </a:r>
          </a:p>
          <a:p>
            <a:endParaRPr lang="sv-SE" dirty="0" smtClean="0"/>
          </a:p>
          <a:p>
            <a:r>
              <a:rPr lang="sv-SE" dirty="0" smtClean="0"/>
              <a:t>B = 187 mm</a:t>
            </a:r>
            <a:endParaRPr lang="sv-SE" dirty="0"/>
          </a:p>
          <a:p>
            <a:r>
              <a:rPr lang="sv-SE" dirty="0" smtClean="0"/>
              <a:t>C = 262 mm</a:t>
            </a:r>
          </a:p>
          <a:p>
            <a:r>
              <a:rPr lang="sv-SE" dirty="0"/>
              <a:t>D</a:t>
            </a:r>
            <a:r>
              <a:rPr lang="sv-SE" dirty="0" smtClean="0"/>
              <a:t> = 107 mm</a:t>
            </a:r>
            <a:endParaRPr lang="sv-S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168" y="1722004"/>
            <a:ext cx="3665023" cy="2585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14039"/>
            <a:ext cx="7925857" cy="184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07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CONCEPT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Three legs/</a:t>
            </a:r>
            <a:r>
              <a:rPr lang="sv-SE" dirty="0" err="1" smtClean="0"/>
              <a:t>mounts</a:t>
            </a:r>
            <a:r>
              <a:rPr lang="sv-SE" dirty="0" smtClean="0"/>
              <a:t>:</a:t>
            </a:r>
          </a:p>
          <a:p>
            <a:r>
              <a:rPr lang="sv-SE" dirty="0" err="1" smtClean="0"/>
              <a:t>Cone</a:t>
            </a:r>
            <a:r>
              <a:rPr lang="sv-SE" dirty="0" smtClean="0"/>
              <a:t>, </a:t>
            </a:r>
            <a:r>
              <a:rPr lang="sv-SE" dirty="0" err="1" smtClean="0"/>
              <a:t>groove</a:t>
            </a:r>
            <a:r>
              <a:rPr lang="sv-SE" dirty="0" smtClean="0"/>
              <a:t> and flat</a:t>
            </a:r>
          </a:p>
          <a:p>
            <a:r>
              <a:rPr lang="sv-SE" dirty="0" smtClean="0"/>
              <a:t>Three balls, </a:t>
            </a:r>
            <a:r>
              <a:rPr lang="sv-SE" dirty="0" err="1" smtClean="0"/>
              <a:t>that</a:t>
            </a:r>
            <a:r>
              <a:rPr lang="sv-SE" dirty="0" smtClean="0"/>
              <a:t> </a:t>
            </a:r>
            <a:r>
              <a:rPr lang="sv-SE" dirty="0" err="1" smtClean="0"/>
              <a:t>fixed</a:t>
            </a:r>
            <a:r>
              <a:rPr lang="sv-SE" dirty="0" smtClean="0"/>
              <a:t> </a:t>
            </a:r>
            <a:r>
              <a:rPr lang="sv-SE" dirty="0" err="1" smtClean="0"/>
              <a:t>into</a:t>
            </a:r>
            <a:r>
              <a:rPr lang="sv-SE" dirty="0" smtClean="0"/>
              <a:t> the legs and </a:t>
            </a:r>
            <a:r>
              <a:rPr lang="sv-SE" dirty="0" err="1" smtClean="0"/>
              <a:t>maintain</a:t>
            </a:r>
            <a:r>
              <a:rPr lang="sv-SE" dirty="0" smtClean="0"/>
              <a:t> </a:t>
            </a:r>
            <a:r>
              <a:rPr lang="sv-SE" dirty="0" err="1" smtClean="0"/>
              <a:t>always</a:t>
            </a:r>
            <a:r>
              <a:rPr lang="sv-SE" dirty="0" smtClean="0"/>
              <a:t> the same position.</a:t>
            </a:r>
          </a:p>
          <a:p>
            <a:r>
              <a:rPr lang="sv-SE" dirty="0" err="1" smtClean="0"/>
              <a:t>Constraints</a:t>
            </a:r>
            <a:endParaRPr lang="sv-SE" dirty="0" smtClean="0"/>
          </a:p>
          <a:p>
            <a:r>
              <a:rPr lang="sv-SE" dirty="0" smtClean="0"/>
              <a:t>Best system for </a:t>
            </a:r>
            <a:r>
              <a:rPr lang="sv-SE" dirty="0" err="1" smtClean="0"/>
              <a:t>repeatibility</a:t>
            </a:r>
            <a:r>
              <a:rPr lang="sv-SE" dirty="0" smtClean="0"/>
              <a:t>.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  <p:pic>
        <p:nvPicPr>
          <p:cNvPr id="2050" name="Picture 2" descr="https://www.newport.com/mam/celum/celum_assets/KINEMATI-1-S.jpg?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684" y="3193046"/>
            <a:ext cx="3092116" cy="344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382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POSITIONING LEVELS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In </a:t>
            </a:r>
            <a:r>
              <a:rPr lang="sv-SE" dirty="0" err="1" smtClean="0"/>
              <a:t>our</a:t>
            </a:r>
            <a:r>
              <a:rPr lang="sv-SE" dirty="0" smtClean="0"/>
              <a:t> </a:t>
            </a:r>
            <a:r>
              <a:rPr lang="sv-SE" dirty="0" err="1" smtClean="0"/>
              <a:t>case</a:t>
            </a:r>
            <a:r>
              <a:rPr lang="sv-SE" dirty="0" smtClean="0"/>
              <a:t> </a:t>
            </a:r>
            <a:r>
              <a:rPr lang="sv-SE" dirty="0" err="1" smtClean="0"/>
              <a:t>there</a:t>
            </a:r>
            <a:r>
              <a:rPr lang="sv-SE" dirty="0" smtClean="0"/>
              <a:t> </a:t>
            </a:r>
            <a:r>
              <a:rPr lang="sv-SE" dirty="0" err="1" smtClean="0"/>
              <a:t>will</a:t>
            </a:r>
            <a:r>
              <a:rPr lang="sv-SE" dirty="0" smtClean="0"/>
              <a:t> be 3 different </a:t>
            </a:r>
            <a:r>
              <a:rPr lang="sv-SE" dirty="0" err="1" smtClean="0"/>
              <a:t>alignment</a:t>
            </a:r>
            <a:r>
              <a:rPr lang="sv-SE" dirty="0" smtClean="0"/>
              <a:t> </a:t>
            </a:r>
            <a:r>
              <a:rPr lang="sv-SE" dirty="0" err="1" smtClean="0"/>
              <a:t>levels</a:t>
            </a:r>
            <a:r>
              <a:rPr lang="sv-SE" dirty="0" smtClean="0"/>
              <a:t>.</a:t>
            </a:r>
          </a:p>
          <a:p>
            <a:r>
              <a:rPr lang="sv-SE" dirty="0" err="1" smtClean="0"/>
              <a:t>Level</a:t>
            </a:r>
            <a:r>
              <a:rPr lang="sv-SE" dirty="0" smtClean="0"/>
              <a:t> 1:</a:t>
            </a:r>
          </a:p>
          <a:p>
            <a:pPr lvl="1"/>
            <a:r>
              <a:rPr lang="sv-SE" dirty="0"/>
              <a:t> </a:t>
            </a:r>
            <a:r>
              <a:rPr lang="sv-SE" dirty="0" smtClean="0"/>
              <a:t>Standard Euro pallet </a:t>
            </a:r>
            <a:r>
              <a:rPr lang="sv-SE" dirty="0" err="1" smtClean="0"/>
              <a:t>size</a:t>
            </a:r>
            <a:r>
              <a:rPr lang="sv-SE" dirty="0" smtClean="0"/>
              <a:t> 1200x800, for </a:t>
            </a:r>
            <a:r>
              <a:rPr lang="sv-SE" dirty="0" err="1" smtClean="0"/>
              <a:t>heavy</a:t>
            </a:r>
            <a:r>
              <a:rPr lang="sv-SE" dirty="0" smtClean="0"/>
              <a:t> </a:t>
            </a:r>
            <a:r>
              <a:rPr lang="sv-SE" dirty="0" err="1" smtClean="0"/>
              <a:t>equipment</a:t>
            </a:r>
            <a:r>
              <a:rPr lang="sv-SE" dirty="0" smtClean="0"/>
              <a:t>. Less precision </a:t>
            </a:r>
            <a:r>
              <a:rPr lang="sv-SE" dirty="0" err="1" smtClean="0"/>
              <a:t>required</a:t>
            </a:r>
            <a:r>
              <a:rPr lang="sv-SE" dirty="0" smtClean="0"/>
              <a:t>.(mm)</a:t>
            </a:r>
          </a:p>
          <a:p>
            <a:pPr marL="457200" lvl="1" indent="0">
              <a:buNone/>
            </a:pPr>
            <a:r>
              <a:rPr lang="sv-SE" sz="2800" dirty="0" err="1" smtClean="0"/>
              <a:t>Level</a:t>
            </a:r>
            <a:r>
              <a:rPr lang="sv-SE" sz="2800" dirty="0" smtClean="0"/>
              <a:t> </a:t>
            </a:r>
            <a:r>
              <a:rPr lang="sv-SE" sz="2800" dirty="0"/>
              <a:t>2:</a:t>
            </a:r>
          </a:p>
          <a:p>
            <a:pPr marL="457200" lvl="1" indent="0">
              <a:buNone/>
            </a:pPr>
            <a:r>
              <a:rPr lang="sv-SE" dirty="0" smtClean="0"/>
              <a:t>- </a:t>
            </a:r>
            <a:r>
              <a:rPr lang="sv-SE" dirty="0" err="1" smtClean="0"/>
              <a:t>Aprox</a:t>
            </a:r>
            <a:r>
              <a:rPr lang="sv-SE" dirty="0" smtClean="0"/>
              <a:t>. 500x500 round </a:t>
            </a:r>
            <a:r>
              <a:rPr lang="sv-SE" dirty="0" err="1" smtClean="0"/>
              <a:t>stage</a:t>
            </a:r>
            <a:r>
              <a:rPr lang="sv-SE" dirty="0" smtClean="0"/>
              <a:t>, valid for the </a:t>
            </a:r>
            <a:r>
              <a:rPr lang="sv-SE" dirty="0" err="1" smtClean="0"/>
              <a:t>most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</a:t>
            </a:r>
            <a:r>
              <a:rPr lang="sv-SE" dirty="0" err="1" smtClean="0"/>
              <a:t>equipment</a:t>
            </a:r>
            <a:r>
              <a:rPr lang="sv-SE" dirty="0" smtClean="0"/>
              <a:t> </a:t>
            </a:r>
            <a:r>
              <a:rPr lang="sv-SE" dirty="0" err="1" smtClean="0"/>
              <a:t>within</a:t>
            </a:r>
            <a:r>
              <a:rPr lang="sv-SE" dirty="0" smtClean="0"/>
              <a:t> a </a:t>
            </a:r>
            <a:r>
              <a:rPr lang="sv-SE" dirty="0" err="1" smtClean="0"/>
              <a:t>good</a:t>
            </a:r>
            <a:r>
              <a:rPr lang="sv-SE" dirty="0" smtClean="0"/>
              <a:t> precision (</a:t>
            </a:r>
            <a:r>
              <a:rPr lang="sv-SE" dirty="0" err="1" smtClean="0"/>
              <a:t>hundreds</a:t>
            </a:r>
            <a:r>
              <a:rPr lang="sv-SE" dirty="0" smtClean="0"/>
              <a:t> </a:t>
            </a:r>
            <a:r>
              <a:rPr lang="sv-SE" dirty="0" err="1" smtClean="0"/>
              <a:t>microns</a:t>
            </a:r>
            <a:r>
              <a:rPr lang="sv-SE" dirty="0" smtClean="0"/>
              <a:t>)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sv-SE" sz="2800" dirty="0" err="1"/>
              <a:t>Level</a:t>
            </a:r>
            <a:r>
              <a:rPr lang="sv-SE" sz="2800" dirty="0"/>
              <a:t> 3:</a:t>
            </a:r>
          </a:p>
          <a:p>
            <a:pPr marL="457200" lvl="1" indent="0">
              <a:buNone/>
            </a:pPr>
            <a:r>
              <a:rPr lang="sv-SE" dirty="0" smtClean="0"/>
              <a:t>- For small </a:t>
            </a:r>
            <a:r>
              <a:rPr lang="sv-SE" dirty="0" err="1" smtClean="0"/>
              <a:t>size</a:t>
            </a:r>
            <a:r>
              <a:rPr lang="sv-SE" dirty="0" smtClean="0"/>
              <a:t> and </a:t>
            </a:r>
            <a:r>
              <a:rPr lang="sv-SE" dirty="0" err="1" smtClean="0"/>
              <a:t>high</a:t>
            </a:r>
            <a:r>
              <a:rPr lang="sv-SE" dirty="0" smtClean="0"/>
              <a:t> precision </a:t>
            </a:r>
            <a:r>
              <a:rPr lang="sv-SE" dirty="0" err="1" smtClean="0"/>
              <a:t>equipment</a:t>
            </a:r>
            <a:r>
              <a:rPr lang="sv-SE" dirty="0" smtClean="0"/>
              <a:t> (50 </a:t>
            </a:r>
            <a:r>
              <a:rPr lang="sv-SE" dirty="0" err="1" smtClean="0"/>
              <a:t>microns</a:t>
            </a:r>
            <a:r>
              <a:rPr lang="sv-SE" dirty="0" smtClean="0"/>
              <a:t>)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64713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417" y="1856029"/>
            <a:ext cx="7139136" cy="1143000"/>
          </a:xfrm>
        </p:spPr>
        <p:txBody>
          <a:bodyPr/>
          <a:lstStyle/>
          <a:p>
            <a:r>
              <a:rPr lang="en-GB" dirty="0" smtClean="0"/>
              <a:t>What do we need?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64538" y="1773378"/>
            <a:ext cx="8841149" cy="417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 smtClean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v-SE" sz="2800" dirty="0" err="1"/>
              <a:t>Placing</a:t>
            </a:r>
            <a:r>
              <a:rPr lang="sv-SE" sz="2800" dirty="0"/>
              <a:t> the </a:t>
            </a:r>
            <a:r>
              <a:rPr lang="sv-SE" sz="2800" dirty="0" err="1"/>
              <a:t>sample</a:t>
            </a:r>
            <a:r>
              <a:rPr lang="sv-SE" sz="2800" dirty="0"/>
              <a:t> in the </a:t>
            </a:r>
            <a:r>
              <a:rPr lang="sv-SE" sz="2800" dirty="0" err="1"/>
              <a:t>correct</a:t>
            </a:r>
            <a:r>
              <a:rPr lang="sv-SE" sz="2800" dirty="0"/>
              <a:t> position</a:t>
            </a:r>
          </a:p>
          <a:p>
            <a:pPr>
              <a:spcBef>
                <a:spcPct val="20000"/>
              </a:spcBef>
            </a:pPr>
            <a:r>
              <a:rPr lang="sv-SE" sz="2800" dirty="0"/>
              <a:t>	Inside </a:t>
            </a:r>
            <a:r>
              <a:rPr lang="sv-SE" sz="2800" dirty="0" err="1"/>
              <a:t>equipment</a:t>
            </a:r>
            <a:r>
              <a:rPr lang="sv-SE" sz="2800" dirty="0"/>
              <a:t>, Vacuum </a:t>
            </a:r>
            <a:r>
              <a:rPr lang="sv-SE" sz="2800" dirty="0" smtClean="0"/>
              <a:t>tank (</a:t>
            </a:r>
            <a:r>
              <a:rPr lang="sv-SE" sz="2800" dirty="0" err="1" smtClean="0"/>
              <a:t>sometimes</a:t>
            </a:r>
            <a:r>
              <a:rPr lang="sv-SE" sz="2800" dirty="0" smtClean="0"/>
              <a:t> </a:t>
            </a:r>
            <a:r>
              <a:rPr lang="sv-SE" sz="2800" dirty="0"/>
              <a:t>no </a:t>
            </a:r>
            <a:r>
              <a:rPr lang="sv-SE" sz="2800" dirty="0" err="1" smtClean="0"/>
              <a:t>visuality</a:t>
            </a:r>
            <a:r>
              <a:rPr lang="sv-SE" sz="2800" dirty="0" smtClean="0"/>
              <a:t>).</a:t>
            </a:r>
            <a:endParaRPr lang="sv-SE" sz="2800" dirty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v-SE" sz="2800" dirty="0" err="1" smtClean="0"/>
              <a:t>Align</a:t>
            </a:r>
            <a:r>
              <a:rPr lang="sv-SE" sz="2800" dirty="0" smtClean="0"/>
              <a:t> </a:t>
            </a:r>
            <a:r>
              <a:rPr lang="sv-SE" sz="2800" dirty="0"/>
              <a:t>it in </a:t>
            </a:r>
            <a:r>
              <a:rPr lang="sv-SE" sz="2800" dirty="0" err="1"/>
              <a:t>reference</a:t>
            </a:r>
            <a:r>
              <a:rPr lang="sv-SE" sz="2800" dirty="0"/>
              <a:t> to the </a:t>
            </a:r>
            <a:r>
              <a:rPr lang="sv-SE" sz="2800" dirty="0" err="1" smtClean="0"/>
              <a:t>beam</a:t>
            </a:r>
            <a:r>
              <a:rPr lang="sv-SE" sz="2800" dirty="0" smtClean="0"/>
              <a:t> </a:t>
            </a:r>
            <a:r>
              <a:rPr lang="sv-SE" sz="2800" dirty="0" err="1" smtClean="0"/>
              <a:t>line</a:t>
            </a:r>
            <a:endParaRPr lang="sv-SE" sz="2800" dirty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v-SE" sz="2800" dirty="0" err="1"/>
              <a:t>Posibility</a:t>
            </a:r>
            <a:r>
              <a:rPr lang="sv-SE" sz="2800" dirty="0"/>
              <a:t> </a:t>
            </a:r>
            <a:r>
              <a:rPr lang="sv-SE" sz="2800" dirty="0" err="1"/>
              <a:t>of</a:t>
            </a:r>
            <a:r>
              <a:rPr lang="sv-SE" sz="2800" dirty="0"/>
              <a:t> </a:t>
            </a:r>
            <a:r>
              <a:rPr lang="sv-SE" sz="2800" dirty="0" err="1"/>
              <a:t>movement</a:t>
            </a:r>
            <a:r>
              <a:rPr lang="sv-SE" sz="2800" dirty="0"/>
              <a:t> in </a:t>
            </a:r>
            <a:r>
              <a:rPr lang="sv-SE" sz="2800" dirty="0" err="1"/>
              <a:t>case</a:t>
            </a:r>
            <a:r>
              <a:rPr lang="sv-SE" sz="2800" dirty="0"/>
              <a:t> </a:t>
            </a:r>
            <a:r>
              <a:rPr lang="sv-SE" sz="2800" dirty="0" err="1"/>
              <a:t>of</a:t>
            </a:r>
            <a:r>
              <a:rPr lang="sv-SE" sz="2800" dirty="0"/>
              <a:t> </a:t>
            </a:r>
            <a:r>
              <a:rPr lang="sv-SE" sz="2800" dirty="0" err="1" smtClean="0"/>
              <a:t>desalignment</a:t>
            </a:r>
            <a:endParaRPr lang="sv-SE" sz="2800" dirty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v-SE" sz="2800" dirty="0" err="1"/>
              <a:t>Good</a:t>
            </a:r>
            <a:r>
              <a:rPr lang="sv-SE" sz="2800" dirty="0"/>
              <a:t> </a:t>
            </a:r>
            <a:r>
              <a:rPr lang="sv-SE" sz="2800" dirty="0" err="1" smtClean="0"/>
              <a:t>repeatibility</a:t>
            </a:r>
            <a:endParaRPr lang="sv-SE" sz="2800" dirty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v-SE" sz="2800" dirty="0"/>
              <a:t>Fast </a:t>
            </a:r>
            <a:r>
              <a:rPr lang="sv-SE" sz="2800" dirty="0" err="1"/>
              <a:t>install</a:t>
            </a:r>
            <a:r>
              <a:rPr lang="sv-SE" sz="2800" dirty="0"/>
              <a:t> and </a:t>
            </a:r>
            <a:r>
              <a:rPr lang="sv-SE" sz="2800" dirty="0" err="1"/>
              <a:t>uninstall</a:t>
            </a:r>
            <a:endParaRPr lang="sv-SE" sz="2800" dirty="0"/>
          </a:p>
          <a:p>
            <a:endParaRPr lang="sv-SE" dirty="0"/>
          </a:p>
        </p:txBody>
      </p:sp>
      <p:pic>
        <p:nvPicPr>
          <p:cNvPr id="1026" name="Picture 2" descr="Erlazionatutako iru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693" y="1657662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WHAT DO WE NEED?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How</a:t>
            </a:r>
            <a:r>
              <a:rPr lang="sv-SE" dirty="0" smtClean="0"/>
              <a:t> </a:t>
            </a:r>
            <a:r>
              <a:rPr lang="sv-SE" dirty="0" err="1" smtClean="0"/>
              <a:t>can</a:t>
            </a:r>
            <a:r>
              <a:rPr lang="sv-SE" dirty="0" smtClean="0"/>
              <a:t> </a:t>
            </a:r>
            <a:r>
              <a:rPr lang="sv-SE" dirty="0" err="1" smtClean="0"/>
              <a:t>we</a:t>
            </a:r>
            <a:r>
              <a:rPr lang="sv-SE" dirty="0" smtClean="0"/>
              <a:t> do </a:t>
            </a:r>
            <a:r>
              <a:rPr lang="sv-SE" dirty="0" err="1" smtClean="0"/>
              <a:t>that</a:t>
            </a:r>
            <a:r>
              <a:rPr lang="sv-SE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48" y="2221096"/>
            <a:ext cx="7964905" cy="3077042"/>
          </a:xfrm>
        </p:spPr>
        <p:txBody>
          <a:bodyPr/>
          <a:lstStyle/>
          <a:p>
            <a:r>
              <a:rPr lang="sv-SE" dirty="0" err="1"/>
              <a:t>A</a:t>
            </a:r>
            <a:r>
              <a:rPr lang="sv-SE" dirty="0" err="1" smtClean="0"/>
              <a:t>djust</a:t>
            </a:r>
            <a:r>
              <a:rPr lang="sv-SE" dirty="0" smtClean="0"/>
              <a:t> all the </a:t>
            </a:r>
            <a:r>
              <a:rPr lang="sv-SE" dirty="0" err="1" smtClean="0"/>
              <a:t>grades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freedom</a:t>
            </a:r>
            <a:r>
              <a:rPr lang="sv-SE" dirty="0" smtClean="0"/>
              <a:t>.</a:t>
            </a:r>
          </a:p>
          <a:p>
            <a:r>
              <a:rPr lang="sv-SE" dirty="0" err="1" smtClean="0"/>
              <a:t>Very</a:t>
            </a:r>
            <a:r>
              <a:rPr lang="sv-SE" dirty="0" smtClean="0"/>
              <a:t> precise </a:t>
            </a:r>
            <a:r>
              <a:rPr lang="sv-SE" dirty="0" err="1" smtClean="0"/>
              <a:t>alignment</a:t>
            </a:r>
            <a:r>
              <a:rPr lang="sv-SE" dirty="0" smtClean="0"/>
              <a:t> system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cameras</a:t>
            </a:r>
            <a:endParaRPr lang="sv-SE" dirty="0" smtClean="0"/>
          </a:p>
          <a:p>
            <a:r>
              <a:rPr lang="sv-SE" dirty="0" err="1" smtClean="0"/>
              <a:t>Clamping</a:t>
            </a:r>
            <a:r>
              <a:rPr lang="sv-SE" dirty="0" smtClean="0"/>
              <a:t> system</a:t>
            </a:r>
          </a:p>
          <a:p>
            <a:r>
              <a:rPr lang="sv-SE" dirty="0" err="1" smtClean="0"/>
              <a:t>Easy</a:t>
            </a:r>
            <a:r>
              <a:rPr lang="sv-SE" dirty="0" smtClean="0"/>
              <a:t> </a:t>
            </a:r>
            <a:r>
              <a:rPr lang="sv-SE" dirty="0" err="1" smtClean="0"/>
              <a:t>accesibility</a:t>
            </a:r>
            <a:r>
              <a:rPr lang="sv-SE" dirty="0" smtClean="0"/>
              <a:t> and intuitive </a:t>
            </a:r>
            <a:r>
              <a:rPr lang="sv-SE" dirty="0" err="1" smtClean="0"/>
              <a:t>functionality</a:t>
            </a:r>
            <a:endParaRPr lang="sv-SE" dirty="0" smtClean="0"/>
          </a:p>
          <a:p>
            <a:r>
              <a:rPr lang="sv-SE" dirty="0" smtClean="0"/>
              <a:t>Creating standards. 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  <p:pic>
        <p:nvPicPr>
          <p:cNvPr id="1028" name="Picture 4" descr="https://upload.wikimedia.org/wikipedia/commons/thumb/f/fa/6DOF_en.jpg/330px-6DOF_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904" y="4394977"/>
            <a:ext cx="2734339" cy="180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08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FIRST STANDARD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551" y="2155531"/>
            <a:ext cx="5516617" cy="3462926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42047" y="1830387"/>
            <a:ext cx="3246504" cy="4525963"/>
          </a:xfrm>
        </p:spPr>
        <p:txBody>
          <a:bodyPr>
            <a:normAutofit fontScale="92500" lnSpcReduction="20000"/>
          </a:bodyPr>
          <a:lstStyle/>
          <a:p>
            <a:r>
              <a:rPr lang="sv-SE" dirty="0" err="1" smtClean="0"/>
              <a:t>Each</a:t>
            </a:r>
            <a:r>
              <a:rPr lang="sv-SE" dirty="0" smtClean="0"/>
              <a:t> instrument </a:t>
            </a:r>
            <a:r>
              <a:rPr lang="sv-SE" dirty="0" err="1" smtClean="0"/>
              <a:t>its</a:t>
            </a:r>
            <a:r>
              <a:rPr lang="sv-SE" dirty="0" smtClean="0"/>
              <a:t> </a:t>
            </a:r>
            <a:r>
              <a:rPr lang="sv-SE" dirty="0" err="1" smtClean="0"/>
              <a:t>own</a:t>
            </a:r>
            <a:r>
              <a:rPr lang="sv-SE" dirty="0" smtClean="0"/>
              <a:t> </a:t>
            </a:r>
            <a:r>
              <a:rPr lang="sv-SE" dirty="0" err="1" smtClean="0"/>
              <a:t>coordinate</a:t>
            </a:r>
            <a:r>
              <a:rPr lang="sv-SE" dirty="0" smtClean="0"/>
              <a:t> system.</a:t>
            </a:r>
          </a:p>
          <a:p>
            <a:r>
              <a:rPr lang="sv-SE" dirty="0" err="1" smtClean="0"/>
              <a:t>Beam</a:t>
            </a:r>
            <a:r>
              <a:rPr lang="sv-SE" dirty="0" smtClean="0"/>
              <a:t> </a:t>
            </a:r>
            <a:r>
              <a:rPr lang="sv-SE" dirty="0" err="1" smtClean="0"/>
              <a:t>line</a:t>
            </a:r>
            <a:r>
              <a:rPr lang="sv-SE" dirty="0" smtClean="0"/>
              <a:t> in </a:t>
            </a:r>
            <a:r>
              <a:rPr lang="sv-SE" dirty="0" err="1" smtClean="0"/>
              <a:t>known</a:t>
            </a:r>
            <a:r>
              <a:rPr lang="sv-SE" dirty="0" smtClean="0"/>
              <a:t> position in </a:t>
            </a:r>
            <a:r>
              <a:rPr lang="sv-SE" dirty="0" err="1" smtClean="0"/>
              <a:t>reference</a:t>
            </a:r>
            <a:r>
              <a:rPr lang="sv-SE" dirty="0" smtClean="0"/>
              <a:t> to </a:t>
            </a:r>
            <a:r>
              <a:rPr lang="sv-SE" dirty="0" err="1" smtClean="0"/>
              <a:t>that</a:t>
            </a:r>
            <a:r>
              <a:rPr lang="sv-SE" dirty="0" smtClean="0"/>
              <a:t> </a:t>
            </a:r>
            <a:r>
              <a:rPr lang="sv-SE" dirty="0" err="1" smtClean="0"/>
              <a:t>coordinate</a:t>
            </a:r>
            <a:r>
              <a:rPr lang="sv-SE" dirty="0" smtClean="0"/>
              <a:t> system</a:t>
            </a:r>
          </a:p>
          <a:p>
            <a:r>
              <a:rPr lang="sv-SE" dirty="0" err="1" smtClean="0"/>
              <a:t>Create</a:t>
            </a:r>
            <a:r>
              <a:rPr lang="sv-SE" dirty="0" smtClean="0"/>
              <a:t> a </a:t>
            </a:r>
            <a:r>
              <a:rPr lang="sv-SE" dirty="0" err="1" smtClean="0"/>
              <a:t>reference</a:t>
            </a:r>
            <a:r>
              <a:rPr lang="sv-SE" dirty="0" smtClean="0"/>
              <a:t> </a:t>
            </a:r>
            <a:r>
              <a:rPr lang="sv-SE" dirty="0" err="1" smtClean="0"/>
              <a:t>line</a:t>
            </a:r>
            <a:r>
              <a:rPr lang="sv-SE" dirty="0" smtClean="0"/>
              <a:t> in a </a:t>
            </a:r>
            <a:r>
              <a:rPr lang="sv-SE" dirty="0" err="1" smtClean="0"/>
              <a:t>determinate</a:t>
            </a:r>
            <a:r>
              <a:rPr lang="sv-SE" dirty="0" smtClean="0"/>
              <a:t> standard </a:t>
            </a:r>
            <a:r>
              <a:rPr lang="sv-SE" dirty="0" err="1" smtClean="0"/>
              <a:t>distance</a:t>
            </a:r>
            <a:r>
              <a:rPr lang="sv-SE" dirty="0" smtClean="0"/>
              <a:t> (</a:t>
            </a:r>
            <a:r>
              <a:rPr lang="sv-SE" b="1" dirty="0" smtClean="0"/>
              <a:t>A=1.5 m</a:t>
            </a:r>
            <a:r>
              <a:rPr lang="sv-SE" dirty="0" smtClean="0"/>
              <a:t>) from the </a:t>
            </a:r>
            <a:r>
              <a:rPr lang="sv-SE" dirty="0" err="1" smtClean="0"/>
              <a:t>beam</a:t>
            </a:r>
            <a:r>
              <a:rPr lang="sv-SE" dirty="0" smtClean="0"/>
              <a:t> </a:t>
            </a:r>
            <a:r>
              <a:rPr lang="sv-SE" dirty="0" err="1" smtClean="0"/>
              <a:t>line</a:t>
            </a:r>
            <a:r>
              <a:rPr lang="sv-SE" dirty="0" smtClean="0"/>
              <a:t>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7262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Base</a:t>
            </a:r>
            <a:r>
              <a:rPr lang="sv-SE" dirty="0" smtClean="0"/>
              <a:t> K-</a:t>
            </a:r>
            <a:r>
              <a:rPr lang="sv-SE" dirty="0" err="1" smtClean="0"/>
              <a:t>Mount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  <p:sp>
        <p:nvSpPr>
          <p:cNvPr id="5" name="TextBox 4"/>
          <p:cNvSpPr txBox="1"/>
          <p:nvPr/>
        </p:nvSpPr>
        <p:spPr>
          <a:xfrm>
            <a:off x="177799" y="1465451"/>
            <a:ext cx="4492625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 smtClean="0"/>
              <a:t>Parts:</a:t>
            </a:r>
          </a:p>
          <a:p>
            <a:endParaRPr lang="sv-SE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(RED) </a:t>
            </a:r>
            <a:r>
              <a:rPr lang="sv-SE" dirty="0" err="1" smtClean="0"/>
              <a:t>Base</a:t>
            </a:r>
            <a:r>
              <a:rPr lang="sv-SE" dirty="0" smtClean="0"/>
              <a:t> </a:t>
            </a:r>
            <a:r>
              <a:rPr lang="sv-SE" dirty="0" err="1" smtClean="0"/>
              <a:t>plate</a:t>
            </a:r>
            <a:r>
              <a:rPr lang="sv-SE" dirty="0" smtClean="0"/>
              <a:t>, </a:t>
            </a:r>
            <a:r>
              <a:rPr lang="sv-SE" dirty="0" err="1" smtClean="0"/>
              <a:t>fixed</a:t>
            </a: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(BROWN) </a:t>
            </a:r>
            <a:r>
              <a:rPr lang="sv-SE" dirty="0" err="1" smtClean="0"/>
              <a:t>Pushing</a:t>
            </a:r>
            <a:r>
              <a:rPr lang="sv-SE" dirty="0" smtClean="0"/>
              <a:t> </a:t>
            </a:r>
            <a:r>
              <a:rPr lang="sv-SE" dirty="0" err="1" smtClean="0"/>
              <a:t>ears</a:t>
            </a:r>
            <a:r>
              <a:rPr lang="sv-SE" dirty="0" smtClean="0"/>
              <a:t>, </a:t>
            </a:r>
            <a:r>
              <a:rPr lang="sv-SE" dirty="0" err="1" smtClean="0"/>
              <a:t>fixed</a:t>
            </a: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(YELLOW) </a:t>
            </a:r>
            <a:r>
              <a:rPr lang="sv-SE" dirty="0" err="1" smtClean="0"/>
              <a:t>Resting</a:t>
            </a:r>
            <a:r>
              <a:rPr lang="sv-SE" dirty="0" smtClean="0"/>
              <a:t> block, </a:t>
            </a:r>
            <a:r>
              <a:rPr lang="sv-SE" dirty="0" err="1" smtClean="0"/>
              <a:t>move</a:t>
            </a:r>
            <a:r>
              <a:rPr lang="sv-SE" dirty="0" smtClean="0"/>
              <a:t> </a:t>
            </a:r>
            <a:r>
              <a:rPr lang="sv-SE" dirty="0" err="1" smtClean="0"/>
              <a:t>allowed</a:t>
            </a:r>
            <a:r>
              <a:rPr lang="sv-SE" dirty="0" smtClean="0"/>
              <a:t> in X and Y </a:t>
            </a:r>
            <a:r>
              <a:rPr lang="sv-SE" dirty="0" err="1" smtClean="0"/>
              <a:t>axis</a:t>
            </a:r>
            <a:r>
              <a:rPr lang="sv-SE" dirty="0" smtClean="0"/>
              <a:t>. </a:t>
            </a:r>
            <a:r>
              <a:rPr lang="sv-SE" dirty="0" err="1" smtClean="0"/>
              <a:t>Gravity</a:t>
            </a:r>
            <a:r>
              <a:rPr lang="sv-SE" dirty="0" smtClean="0"/>
              <a:t> </a:t>
            </a:r>
            <a:r>
              <a:rPr lang="sv-SE" dirty="0" err="1" smtClean="0"/>
              <a:t>mantains</a:t>
            </a:r>
            <a:r>
              <a:rPr lang="sv-SE" dirty="0" smtClean="0"/>
              <a:t> it </a:t>
            </a:r>
            <a:r>
              <a:rPr lang="sv-SE" dirty="0" err="1" smtClean="0"/>
              <a:t>positioned</a:t>
            </a: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(ORANGE) Z </a:t>
            </a:r>
            <a:r>
              <a:rPr lang="sv-SE" dirty="0" err="1" smtClean="0"/>
              <a:t>adjustment</a:t>
            </a:r>
            <a:r>
              <a:rPr lang="sv-SE" dirty="0" smtClean="0"/>
              <a:t> </a:t>
            </a:r>
            <a:r>
              <a:rPr lang="sv-SE" dirty="0" err="1" smtClean="0"/>
              <a:t>shaft</a:t>
            </a:r>
            <a:r>
              <a:rPr lang="sv-SE" dirty="0" smtClean="0"/>
              <a:t>, </a:t>
            </a:r>
            <a:r>
              <a:rPr lang="sv-SE" dirty="0" err="1" smtClean="0"/>
              <a:t>move</a:t>
            </a:r>
            <a:r>
              <a:rPr lang="sv-SE" dirty="0" smtClean="0"/>
              <a:t> </a:t>
            </a:r>
            <a:r>
              <a:rPr lang="sv-SE" dirty="0" err="1" smtClean="0"/>
              <a:t>allowed</a:t>
            </a:r>
            <a:r>
              <a:rPr lang="sv-SE" dirty="0" smtClean="0"/>
              <a:t> in X, Y and Z </a:t>
            </a:r>
            <a:r>
              <a:rPr lang="sv-SE" dirty="0" err="1" smtClean="0"/>
              <a:t>axis</a:t>
            </a:r>
            <a:r>
              <a:rPr lang="sv-SE" dirty="0" smtClean="0"/>
              <a:t>. </a:t>
            </a:r>
            <a:r>
              <a:rPr lang="sv-SE" dirty="0" err="1" smtClean="0"/>
              <a:t>Screwed</a:t>
            </a:r>
            <a:r>
              <a:rPr lang="sv-SE" dirty="0" smtClean="0"/>
              <a:t> to the block.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(WHITE) </a:t>
            </a:r>
            <a:r>
              <a:rPr lang="en-US" b="1" i="1" dirty="0"/>
              <a:t>AISI52100</a:t>
            </a:r>
            <a:r>
              <a:rPr lang="en-US" i="1" dirty="0"/>
              <a:t> ball, </a:t>
            </a:r>
            <a:r>
              <a:rPr lang="en-US" i="1" dirty="0" smtClean="0"/>
              <a:t>G28/G40. Load capacity 1Tn.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>
              <a:solidFill>
                <a:srgbClr val="FF0000"/>
              </a:solidFill>
            </a:endParaRPr>
          </a:p>
          <a:p>
            <a:r>
              <a:rPr lang="sv-SE" u="sng" dirty="0" smtClean="0"/>
              <a:t>Dimensions:</a:t>
            </a:r>
          </a:p>
          <a:p>
            <a:endParaRPr lang="sv-SE" u="sng" dirty="0" smtClean="0"/>
          </a:p>
          <a:p>
            <a:r>
              <a:rPr lang="sv-SE" dirty="0" smtClean="0"/>
              <a:t> 188 x 188 x 87 (mm) </a:t>
            </a:r>
          </a:p>
          <a:p>
            <a:endParaRPr lang="sv-SE" dirty="0"/>
          </a:p>
          <a:p>
            <a:r>
              <a:rPr lang="sv-SE" u="sng" dirty="0" smtClean="0"/>
              <a:t>Material:</a:t>
            </a:r>
          </a:p>
          <a:p>
            <a:endParaRPr lang="sv-SE" dirty="0"/>
          </a:p>
          <a:p>
            <a:r>
              <a:rPr lang="sv-SE" dirty="0" smtClean="0"/>
              <a:t>Stainless Steel 316</a:t>
            </a:r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424" y="2273300"/>
            <a:ext cx="4284589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93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Base</a:t>
            </a:r>
            <a:r>
              <a:rPr lang="sv-SE" dirty="0" smtClean="0"/>
              <a:t> K-</a:t>
            </a:r>
            <a:r>
              <a:rPr lang="sv-SE" dirty="0" err="1" smtClean="0"/>
              <a:t>Mount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  <p:sp>
        <p:nvSpPr>
          <p:cNvPr id="6" name="TextBox 5"/>
          <p:cNvSpPr txBox="1"/>
          <p:nvPr/>
        </p:nvSpPr>
        <p:spPr>
          <a:xfrm>
            <a:off x="248558" y="2170741"/>
            <a:ext cx="337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Resting</a:t>
            </a:r>
            <a:r>
              <a:rPr lang="sv-SE" dirty="0" smtClean="0"/>
              <a:t> standard position</a:t>
            </a:r>
          </a:p>
          <a:p>
            <a:r>
              <a:rPr lang="sv-SE" dirty="0" err="1" smtClean="0"/>
              <a:t>Tolerances</a:t>
            </a:r>
            <a:r>
              <a:rPr lang="sv-SE" dirty="0" smtClean="0"/>
              <a:t> in X and Y </a:t>
            </a:r>
            <a:r>
              <a:rPr lang="sv-SE" dirty="0" err="1" smtClean="0"/>
              <a:t>axis</a:t>
            </a:r>
            <a:r>
              <a:rPr lang="sv-SE" dirty="0" smtClean="0"/>
              <a:t> </a:t>
            </a:r>
            <a:r>
              <a:rPr lang="sv-SE" dirty="0" err="1" smtClean="0"/>
              <a:t>equal</a:t>
            </a:r>
            <a:r>
              <a:rPr lang="sv-SE" dirty="0"/>
              <a:t> </a:t>
            </a:r>
            <a:r>
              <a:rPr lang="sv-SE" dirty="0" smtClean="0"/>
              <a:t>plus minus 20 mm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57074" y="2258441"/>
            <a:ext cx="2078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Movement</a:t>
            </a:r>
            <a:r>
              <a:rPr lang="sv-SE" dirty="0" smtClean="0"/>
              <a:t> in X </a:t>
            </a:r>
            <a:r>
              <a:rPr lang="sv-SE" dirty="0" err="1" smtClean="0"/>
              <a:t>axis</a:t>
            </a:r>
            <a:r>
              <a:rPr lang="sv-SE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X= -20 mm</a:t>
            </a:r>
            <a:endParaRPr lang="sv-SE" dirty="0"/>
          </a:p>
        </p:txBody>
      </p:sp>
      <p:sp>
        <p:nvSpPr>
          <p:cNvPr id="8" name="TextBox 7"/>
          <p:cNvSpPr txBox="1"/>
          <p:nvPr/>
        </p:nvSpPr>
        <p:spPr>
          <a:xfrm>
            <a:off x="6156459" y="2170741"/>
            <a:ext cx="26505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Movement</a:t>
            </a:r>
            <a:r>
              <a:rPr lang="sv-SE" dirty="0" smtClean="0"/>
              <a:t> in X and Y </a:t>
            </a:r>
            <a:r>
              <a:rPr lang="sv-SE" dirty="0" err="1" smtClean="0"/>
              <a:t>axis</a:t>
            </a:r>
            <a:r>
              <a:rPr lang="sv-SE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X= -20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Y= -20 mm</a:t>
            </a:r>
          </a:p>
          <a:p>
            <a:r>
              <a:rPr lang="sv-SE" dirty="0" smtClean="0"/>
              <a:t>Most </a:t>
            </a:r>
            <a:r>
              <a:rPr lang="sv-SE" dirty="0" err="1" smtClean="0"/>
              <a:t>critical</a:t>
            </a:r>
            <a:r>
              <a:rPr lang="sv-SE" dirty="0" smtClean="0"/>
              <a:t> position</a:t>
            </a:r>
            <a:endParaRPr lang="sv-S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58" y="3745576"/>
            <a:ext cx="2610772" cy="26107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150" y="3745576"/>
            <a:ext cx="2686175" cy="26107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3145" y="3745576"/>
            <a:ext cx="2673911" cy="261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23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Base</a:t>
            </a:r>
            <a:r>
              <a:rPr lang="sv-SE" dirty="0" smtClean="0"/>
              <a:t> K-</a:t>
            </a:r>
            <a:r>
              <a:rPr lang="sv-SE" dirty="0" err="1" smtClean="0"/>
              <a:t>Mount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  <p:sp>
        <p:nvSpPr>
          <p:cNvPr id="5" name="TextBox 4"/>
          <p:cNvSpPr txBox="1"/>
          <p:nvPr/>
        </p:nvSpPr>
        <p:spPr>
          <a:xfrm>
            <a:off x="225773" y="2474850"/>
            <a:ext cx="43243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For the </a:t>
            </a:r>
            <a:r>
              <a:rPr lang="sv-SE" dirty="0" err="1" smtClean="0"/>
              <a:t>height</a:t>
            </a:r>
            <a:r>
              <a:rPr lang="sv-SE" dirty="0" smtClean="0"/>
              <a:t> </a:t>
            </a:r>
            <a:r>
              <a:rPr lang="sv-SE" dirty="0" err="1" smtClean="0"/>
              <a:t>adjustment</a:t>
            </a:r>
            <a:r>
              <a:rPr lang="sv-SE" dirty="0" smtClean="0"/>
              <a:t>, special </a:t>
            </a:r>
            <a:r>
              <a:rPr lang="sv-SE" dirty="0" err="1" smtClean="0"/>
              <a:t>designed</a:t>
            </a:r>
            <a:r>
              <a:rPr lang="sv-SE" dirty="0" smtClean="0"/>
              <a:t> </a:t>
            </a:r>
            <a:r>
              <a:rPr lang="sv-SE" dirty="0" err="1" smtClean="0"/>
              <a:t>shafts</a:t>
            </a:r>
            <a:r>
              <a:rPr lang="sv-SE" dirty="0" smtClean="0"/>
              <a:t> (orange part).</a:t>
            </a:r>
          </a:p>
          <a:p>
            <a:endParaRPr lang="sv-SE" dirty="0"/>
          </a:p>
          <a:p>
            <a:r>
              <a:rPr lang="sv-SE" dirty="0" err="1" smtClean="0"/>
              <a:t>Tolerance</a:t>
            </a:r>
            <a:r>
              <a:rPr lang="sv-SE" dirty="0" smtClean="0"/>
              <a:t> plus/minus 10 mm</a:t>
            </a:r>
          </a:p>
          <a:p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122" y="2474850"/>
            <a:ext cx="4321115" cy="2236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6" y="4927600"/>
            <a:ext cx="8442611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802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0</TotalTime>
  <Words>535</Words>
  <Application>Microsoft Macintosh PowerPoint</Application>
  <PresentationFormat>Bildschirmpräsentation (4:3)</PresentationFormat>
  <Paragraphs>120</Paragraphs>
  <Slides>14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Office Theme</vt:lpstr>
      <vt:lpstr>KINEMATIC MOUNTING SYSTEM</vt:lpstr>
      <vt:lpstr>CONCEPT</vt:lpstr>
      <vt:lpstr>POSITIONING LEVELS</vt:lpstr>
      <vt:lpstr>What do we need?</vt:lpstr>
      <vt:lpstr>How can we do that?</vt:lpstr>
      <vt:lpstr>FIRST STANDARD</vt:lpstr>
      <vt:lpstr>Base K-Mount</vt:lpstr>
      <vt:lpstr>Base K-Mount</vt:lpstr>
      <vt:lpstr>Base K-Mount</vt:lpstr>
      <vt:lpstr>Base K-Mount Standard reference</vt:lpstr>
      <vt:lpstr>Top K-Mount</vt:lpstr>
      <vt:lpstr>Top K-Mount</vt:lpstr>
      <vt:lpstr>Flat</vt:lpstr>
      <vt:lpstr>FIRST LEVEL SET UP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Malcolm Guthrie</dc:creator>
  <cp:lastModifiedBy>Harald Schneider</cp:lastModifiedBy>
  <cp:revision>39</cp:revision>
  <dcterms:created xsi:type="dcterms:W3CDTF">2017-02-28T13:34:38Z</dcterms:created>
  <dcterms:modified xsi:type="dcterms:W3CDTF">2017-05-29T05:47:11Z</dcterms:modified>
</cp:coreProperties>
</file>