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306" r:id="rId3"/>
    <p:sldId id="304" r:id="rId4"/>
    <p:sldId id="305" r:id="rId5"/>
    <p:sldId id="267" r:id="rId6"/>
    <p:sldId id="269" r:id="rId7"/>
    <p:sldId id="270" r:id="rId8"/>
    <p:sldId id="268" r:id="rId9"/>
    <p:sldId id="283" r:id="rId10"/>
    <p:sldId id="263" r:id="rId11"/>
    <p:sldId id="303" r:id="rId12"/>
    <p:sldId id="371" r:id="rId13"/>
    <p:sldId id="307" r:id="rId14"/>
    <p:sldId id="362" r:id="rId15"/>
    <p:sldId id="363" r:id="rId16"/>
    <p:sldId id="315" r:id="rId17"/>
    <p:sldId id="316" r:id="rId18"/>
    <p:sldId id="311" r:id="rId19"/>
    <p:sldId id="353" r:id="rId20"/>
    <p:sldId id="317" r:id="rId21"/>
    <p:sldId id="318" r:id="rId22"/>
    <p:sldId id="319" r:id="rId23"/>
    <p:sldId id="320" r:id="rId24"/>
    <p:sldId id="321" r:id="rId25"/>
    <p:sldId id="322" r:id="rId26"/>
    <p:sldId id="324" r:id="rId27"/>
    <p:sldId id="325" r:id="rId28"/>
    <p:sldId id="327" r:id="rId29"/>
    <p:sldId id="329" r:id="rId30"/>
    <p:sldId id="330" r:id="rId31"/>
    <p:sldId id="331" r:id="rId32"/>
    <p:sldId id="332" r:id="rId33"/>
    <p:sldId id="333" r:id="rId34"/>
    <p:sldId id="350" r:id="rId35"/>
    <p:sldId id="334" r:id="rId36"/>
    <p:sldId id="335" r:id="rId37"/>
    <p:sldId id="338" r:id="rId38"/>
    <p:sldId id="339" r:id="rId39"/>
    <p:sldId id="340" r:id="rId40"/>
    <p:sldId id="341" r:id="rId41"/>
    <p:sldId id="352" r:id="rId42"/>
    <p:sldId id="342" r:id="rId43"/>
    <p:sldId id="343" r:id="rId44"/>
    <p:sldId id="344" r:id="rId45"/>
    <p:sldId id="370" r:id="rId46"/>
    <p:sldId id="345" r:id="rId47"/>
    <p:sldId id="308" r:id="rId48"/>
    <p:sldId id="309" r:id="rId49"/>
    <p:sldId id="310" r:id="rId50"/>
    <p:sldId id="346" r:id="rId51"/>
    <p:sldId id="347" r:id="rId52"/>
    <p:sldId id="356" r:id="rId53"/>
    <p:sldId id="357" r:id="rId54"/>
    <p:sldId id="358" r:id="rId55"/>
    <p:sldId id="359" r:id="rId56"/>
    <p:sldId id="360" r:id="rId57"/>
    <p:sldId id="361" r:id="rId58"/>
    <p:sldId id="285" r:id="rId59"/>
    <p:sldId id="289" r:id="rId60"/>
    <p:sldId id="290" r:id="rId61"/>
    <p:sldId id="355" r:id="rId62"/>
    <p:sldId id="291" r:id="rId63"/>
    <p:sldId id="292" r:id="rId64"/>
    <p:sldId id="294" r:id="rId65"/>
    <p:sldId id="367" r:id="rId66"/>
    <p:sldId id="366" r:id="rId67"/>
    <p:sldId id="365" r:id="rId68"/>
    <p:sldId id="368" r:id="rId69"/>
    <p:sldId id="369" r:id="rId70"/>
    <p:sldId id="351" r:id="rId71"/>
    <p:sldId id="364" r:id="rId72"/>
  </p:sldIdLst>
  <p:sldSz cx="9144000" cy="6858000" type="screen4x3"/>
  <p:notesSz cx="6858000" cy="97234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3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6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82"/>
    <a:srgbClr val="515151"/>
    <a:srgbClr val="B9B9B9"/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170" autoAdjust="0"/>
  </p:normalViewPr>
  <p:slideViewPr>
    <p:cSldViewPr snapToGrid="0">
      <p:cViewPr varScale="1">
        <p:scale>
          <a:sx n="82" d="100"/>
          <a:sy n="82" d="100"/>
        </p:scale>
        <p:origin x="-1720" y="-112"/>
      </p:cViewPr>
      <p:guideLst>
        <p:guide orient="horz" pos="143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60"/>
    </p:cViewPr>
  </p:sorterViewPr>
  <p:notesViewPr>
    <p:cSldViewPr snapToGrid="0" snapToObjects="1">
      <p:cViewPr varScale="1">
        <p:scale>
          <a:sx n="96" d="100"/>
          <a:sy n="96" d="100"/>
        </p:scale>
        <p:origin x="-4480" y="-104"/>
      </p:cViewPr>
      <p:guideLst>
        <p:guide orient="horz" pos="306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ckup\Oldportable\Sylvain\Neutrons\Projets\ESS\Soll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ckup\Oldportable\Sylvain\Neutrons\Projets\ESS\Soller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29793227066129"/>
          <c:y val="0.0279647369799913"/>
          <c:w val="0.747670443633571"/>
          <c:h val="0.870494060136207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Feuil2!$D$28</c:f>
              <c:strCache>
                <c:ptCount val="1"/>
                <c:pt idx="0">
                  <c:v>N</c:v>
                </c:pt>
              </c:strCache>
            </c:strRef>
          </c:tx>
          <c:spPr>
            <a:ln w="28575">
              <a:noFill/>
            </a:ln>
          </c:spPr>
          <c:xVal>
            <c:numRef>
              <c:f>Feuil2!$A$29:$A$34</c:f>
              <c:numCache>
                <c:formatCode>0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Feuil2!$D$29:$D$34</c:f>
              <c:numCache>
                <c:formatCode>0</c:formatCode>
                <c:ptCount val="6"/>
                <c:pt idx="0">
                  <c:v>108.6622958362089</c:v>
                </c:pt>
                <c:pt idx="1">
                  <c:v>70.88464536243167</c:v>
                </c:pt>
                <c:pt idx="2">
                  <c:v>54.77469670710573</c:v>
                </c:pt>
                <c:pt idx="3">
                  <c:v>45.28912345112435</c:v>
                </c:pt>
                <c:pt idx="4">
                  <c:v>39.03882755995429</c:v>
                </c:pt>
                <c:pt idx="5">
                  <c:v>34.60975609756098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528104"/>
        <c:axId val="-2120546872"/>
      </c:scatterChart>
      <c:scatterChart>
        <c:scatterStyle val="lineMarker"/>
        <c:varyColors val="0"/>
        <c:ser>
          <c:idx val="1"/>
          <c:order val="1"/>
          <c:tx>
            <c:strRef>
              <c:f>Feuil2!$B$28</c:f>
              <c:strCache>
                <c:ptCount val="1"/>
                <c:pt idx="0">
                  <c:v>w1 (mm)</c:v>
                </c:pt>
              </c:strCache>
            </c:strRef>
          </c:tx>
          <c:spPr>
            <a:ln w="28575">
              <a:noFill/>
            </a:ln>
          </c:spPr>
          <c:xVal>
            <c:numRef>
              <c:f>Feuil2!$A$29:$A$34</c:f>
              <c:numCache>
                <c:formatCode>0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Feuil2!$B$29:$B$34</c:f>
              <c:numCache>
                <c:formatCode>0.00</c:formatCode>
                <c:ptCount val="6"/>
                <c:pt idx="0">
                  <c:v>0.102412380518889</c:v>
                </c:pt>
                <c:pt idx="1">
                  <c:v>0.222222222222222</c:v>
                </c:pt>
                <c:pt idx="2">
                  <c:v>0.333333333333333</c:v>
                </c:pt>
                <c:pt idx="3">
                  <c:v>0.444444444444444</c:v>
                </c:pt>
                <c:pt idx="4">
                  <c:v>0.555555555555556</c:v>
                </c:pt>
                <c:pt idx="5">
                  <c:v>0.666666666666667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571576"/>
        <c:axId val="-2120553320"/>
      </c:scatterChart>
      <c:valAx>
        <c:axId val="-212052810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-2120546872"/>
        <c:crosses val="autoZero"/>
        <c:crossBetween val="midCat"/>
      </c:valAx>
      <c:valAx>
        <c:axId val="-212054687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accent1"/>
                </a:solidFill>
              </a:defRPr>
            </a:pPr>
            <a:endParaRPr lang="en-US"/>
          </a:p>
        </c:txPr>
        <c:crossAx val="-2120528104"/>
        <c:crosses val="autoZero"/>
        <c:crossBetween val="midCat"/>
      </c:valAx>
      <c:valAx>
        <c:axId val="-2120553320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C00000"/>
                </a:solidFill>
              </a:defRPr>
            </a:pPr>
            <a:endParaRPr lang="en-US"/>
          </a:p>
        </c:txPr>
        <c:crossAx val="-2120571576"/>
        <c:crosses val="max"/>
        <c:crossBetween val="midCat"/>
      </c:valAx>
      <c:valAx>
        <c:axId val="-2120571576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-2120553320"/>
        <c:crosses val="autoZero"/>
        <c:crossBetween val="midCat"/>
      </c:valAx>
    </c:plotArea>
    <c:plotVisOnly val="1"/>
    <c:dispBlanksAs val="gap"/>
    <c:showDLblsOverMax val="0"/>
  </c:chart>
  <c:spPr>
    <a:ln w="25400"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6081895939081"/>
          <c:y val="0.0313545408534854"/>
          <c:w val="0.77252980414834"/>
          <c:h val="0.80656902319495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Feuil2!$A$5:$A$10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Feuil2!$F$5:$F$10</c:f>
              <c:numCache>
                <c:formatCode>0.00</c:formatCode>
                <c:ptCount val="6"/>
                <c:pt idx="0">
                  <c:v>0.798062600393901</c:v>
                </c:pt>
                <c:pt idx="1">
                  <c:v>0.957923925910426</c:v>
                </c:pt>
                <c:pt idx="2">
                  <c:v>0.997737376639364</c:v>
                </c:pt>
                <c:pt idx="3">
                  <c:v>1.0</c:v>
                </c:pt>
                <c:pt idx="4">
                  <c:v>0.988330987744163</c:v>
                </c:pt>
                <c:pt idx="5">
                  <c:v>0.971388903740617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617352"/>
        <c:axId val="-2120625896"/>
      </c:scatterChart>
      <c:valAx>
        <c:axId val="-2120617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20625896"/>
        <c:crosses val="autoZero"/>
        <c:crossBetween val="midCat"/>
      </c:valAx>
      <c:valAx>
        <c:axId val="-2120625896"/>
        <c:scaling>
          <c:orientation val="minMax"/>
          <c:max val="1.0"/>
          <c:min val="0.7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/>
                  <a:t>I / I max</a:t>
                </a:r>
              </a:p>
            </c:rich>
          </c:tx>
          <c:layout>
            <c:manualLayout>
              <c:xMode val="edge"/>
              <c:yMode val="edge"/>
              <c:x val="0.000191295611591054"/>
              <c:y val="0.33026029588679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20617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98EFA-894E-A147-98F3-C0E4995B337D}" type="doc">
      <dgm:prSet loTypeId="urn:microsoft.com/office/officeart/2005/8/layout/pyramid4" loCatId="" qsTypeId="urn:microsoft.com/office/officeart/2005/8/quickstyle/simple2" qsCatId="simple" csTypeId="urn:microsoft.com/office/officeart/2005/8/colors/colorful2" csCatId="colorful" phldr="1"/>
      <dgm:spPr/>
    </dgm:pt>
    <dgm:pt modelId="{0DABF75F-593F-844B-A62E-283A101DF9F3}">
      <dgm:prSet phldrT="[Text]"/>
      <dgm:spPr/>
      <dgm:t>
        <a:bodyPr/>
        <a:lstStyle/>
        <a:p>
          <a:r>
            <a:rPr lang="de-DE" dirty="0" smtClean="0"/>
            <a:t>LLB</a:t>
          </a:r>
          <a:endParaRPr lang="de-DE" dirty="0"/>
        </a:p>
      </dgm:t>
    </dgm:pt>
    <dgm:pt modelId="{109C50F5-78A3-3E48-A3AB-A934535CF057}" type="parTrans" cxnId="{25DCED2F-B26D-2D4E-B5A5-8B2E3E08D659}">
      <dgm:prSet/>
      <dgm:spPr/>
      <dgm:t>
        <a:bodyPr/>
        <a:lstStyle/>
        <a:p>
          <a:endParaRPr lang="de-DE"/>
        </a:p>
      </dgm:t>
    </dgm:pt>
    <dgm:pt modelId="{7EBD5E63-EBCC-9149-8B7E-C303380BD97A}" type="sibTrans" cxnId="{25DCED2F-B26D-2D4E-B5A5-8B2E3E08D659}">
      <dgm:prSet/>
      <dgm:spPr/>
      <dgm:t>
        <a:bodyPr/>
        <a:lstStyle/>
        <a:p>
          <a:endParaRPr lang="de-DE"/>
        </a:p>
      </dgm:t>
    </dgm:pt>
    <dgm:pt modelId="{E77B8CDD-E719-BB46-BAC4-9491174C80EF}">
      <dgm:prSet phldrT="[Text]"/>
      <dgm:spPr/>
      <dgm:t>
        <a:bodyPr/>
        <a:lstStyle/>
        <a:p>
          <a:r>
            <a:rPr lang="de-DE" dirty="0" smtClean="0"/>
            <a:t>FZ Jülich</a:t>
          </a:r>
          <a:endParaRPr lang="de-DE" dirty="0"/>
        </a:p>
      </dgm:t>
    </dgm:pt>
    <dgm:pt modelId="{4500B659-EA85-C441-849A-569CF0E96BF5}" type="parTrans" cxnId="{BCA86EAD-6CDC-A847-A483-D271FD22C3AB}">
      <dgm:prSet/>
      <dgm:spPr/>
      <dgm:t>
        <a:bodyPr/>
        <a:lstStyle/>
        <a:p>
          <a:endParaRPr lang="de-DE"/>
        </a:p>
      </dgm:t>
    </dgm:pt>
    <dgm:pt modelId="{0B94ACAE-F60E-9A48-811F-CA5E3148AF39}" type="sibTrans" cxnId="{BCA86EAD-6CDC-A847-A483-D271FD22C3AB}">
      <dgm:prSet/>
      <dgm:spPr/>
      <dgm:t>
        <a:bodyPr/>
        <a:lstStyle/>
        <a:p>
          <a:endParaRPr lang="de-DE"/>
        </a:p>
      </dgm:t>
    </dgm:pt>
    <dgm:pt modelId="{A7FD5DBB-BFDC-E044-8E4C-66479A18160C}">
      <dgm:prSet phldrT="[Text]"/>
      <dgm:spPr/>
      <dgm:t>
        <a:bodyPr/>
        <a:lstStyle/>
        <a:p>
          <a:r>
            <a:rPr lang="de-DE" dirty="0" smtClean="0"/>
            <a:t>IDEAS</a:t>
          </a:r>
          <a:endParaRPr lang="de-DE" dirty="0"/>
        </a:p>
      </dgm:t>
    </dgm:pt>
    <dgm:pt modelId="{FDDE3F24-BC4D-0B47-A16E-91D768BC5D21}" type="parTrans" cxnId="{12AD6E39-A8AF-9145-A8D8-AE599203F14E}">
      <dgm:prSet/>
      <dgm:spPr/>
      <dgm:t>
        <a:bodyPr/>
        <a:lstStyle/>
        <a:p>
          <a:endParaRPr lang="de-DE"/>
        </a:p>
      </dgm:t>
    </dgm:pt>
    <dgm:pt modelId="{FF1ED112-3EDC-A941-8B4E-0A07B41E7ADF}" type="sibTrans" cxnId="{12AD6E39-A8AF-9145-A8D8-AE599203F14E}">
      <dgm:prSet/>
      <dgm:spPr/>
      <dgm:t>
        <a:bodyPr/>
        <a:lstStyle/>
        <a:p>
          <a:endParaRPr lang="de-DE"/>
        </a:p>
      </dgm:t>
    </dgm:pt>
    <dgm:pt modelId="{5BFE0F91-F3C1-0944-B94F-AEB10872AA59}">
      <dgm:prSet phldrT="[Text]"/>
      <dgm:spPr/>
      <dgm:t>
        <a:bodyPr/>
        <a:lstStyle/>
        <a:p>
          <a:r>
            <a:rPr lang="de-DE" dirty="0" smtClean="0"/>
            <a:t>ESS / Lund U</a:t>
          </a:r>
          <a:endParaRPr lang="de-DE" dirty="0"/>
        </a:p>
      </dgm:t>
    </dgm:pt>
    <dgm:pt modelId="{D7422BBE-3EBA-0845-99AE-03CF44184414}" type="parTrans" cxnId="{681CF1BB-0820-1943-BB62-FBB9247A5A61}">
      <dgm:prSet/>
      <dgm:spPr/>
      <dgm:t>
        <a:bodyPr/>
        <a:lstStyle/>
        <a:p>
          <a:endParaRPr lang="de-DE"/>
        </a:p>
      </dgm:t>
    </dgm:pt>
    <dgm:pt modelId="{3A1C028B-2C80-F445-8F37-20F8F8FF8FEE}" type="sibTrans" cxnId="{681CF1BB-0820-1943-BB62-FBB9247A5A61}">
      <dgm:prSet/>
      <dgm:spPr/>
      <dgm:t>
        <a:bodyPr/>
        <a:lstStyle/>
        <a:p>
          <a:endParaRPr lang="de-DE"/>
        </a:p>
      </dgm:t>
    </dgm:pt>
    <dgm:pt modelId="{2527BED0-E148-4140-8BA0-B0DB8139631D}" type="pres">
      <dgm:prSet presAssocID="{D7498EFA-894E-A147-98F3-C0E4995B337D}" presName="compositeShape" presStyleCnt="0">
        <dgm:presLayoutVars>
          <dgm:chMax val="9"/>
          <dgm:dir/>
          <dgm:resizeHandles val="exact"/>
        </dgm:presLayoutVars>
      </dgm:prSet>
      <dgm:spPr/>
    </dgm:pt>
    <dgm:pt modelId="{D43810E7-33F1-C14F-9339-19279E6A01F7}" type="pres">
      <dgm:prSet presAssocID="{D7498EFA-894E-A147-98F3-C0E4995B337D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04D6187-A814-D54E-A22C-413CBDA6E903}" type="pres">
      <dgm:prSet presAssocID="{D7498EFA-894E-A147-98F3-C0E4995B337D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6424DC2-A561-5B45-AB60-7AF99320243B}" type="pres">
      <dgm:prSet presAssocID="{D7498EFA-894E-A147-98F3-C0E4995B337D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E3679E0-0EA1-CC4F-BA0B-63147CFF5406}" type="pres">
      <dgm:prSet presAssocID="{D7498EFA-894E-A147-98F3-C0E4995B337D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B24DB97-5040-7D43-A9D9-C3A6385E411C}" type="presOf" srcId="{A7FD5DBB-BFDC-E044-8E4C-66479A18160C}" destId="{2E3679E0-0EA1-CC4F-BA0B-63147CFF5406}" srcOrd="0" destOrd="0" presId="urn:microsoft.com/office/officeart/2005/8/layout/pyramid4"/>
    <dgm:cxn modelId="{BCA86EAD-6CDC-A847-A483-D271FD22C3AB}" srcId="{D7498EFA-894E-A147-98F3-C0E4995B337D}" destId="{E77B8CDD-E719-BB46-BAC4-9491174C80EF}" srcOrd="2" destOrd="0" parTransId="{4500B659-EA85-C441-849A-569CF0E96BF5}" sibTransId="{0B94ACAE-F60E-9A48-811F-CA5E3148AF39}"/>
    <dgm:cxn modelId="{12AD6E39-A8AF-9145-A8D8-AE599203F14E}" srcId="{D7498EFA-894E-A147-98F3-C0E4995B337D}" destId="{A7FD5DBB-BFDC-E044-8E4C-66479A18160C}" srcOrd="3" destOrd="0" parTransId="{FDDE3F24-BC4D-0B47-A16E-91D768BC5D21}" sibTransId="{FF1ED112-3EDC-A941-8B4E-0A07B41E7ADF}"/>
    <dgm:cxn modelId="{F36D5157-8659-1D41-82BA-7C05605F9A43}" type="presOf" srcId="{0DABF75F-593F-844B-A62E-283A101DF9F3}" destId="{404D6187-A814-D54E-A22C-413CBDA6E903}" srcOrd="0" destOrd="0" presId="urn:microsoft.com/office/officeart/2005/8/layout/pyramid4"/>
    <dgm:cxn modelId="{2D0B386F-9894-4B43-A9AB-CD1829C1515E}" type="presOf" srcId="{E77B8CDD-E719-BB46-BAC4-9491174C80EF}" destId="{96424DC2-A561-5B45-AB60-7AF99320243B}" srcOrd="0" destOrd="0" presId="urn:microsoft.com/office/officeart/2005/8/layout/pyramid4"/>
    <dgm:cxn modelId="{CBFBD1F4-6121-8D43-B03A-C2B6AE9D7540}" type="presOf" srcId="{5BFE0F91-F3C1-0944-B94F-AEB10872AA59}" destId="{D43810E7-33F1-C14F-9339-19279E6A01F7}" srcOrd="0" destOrd="0" presId="urn:microsoft.com/office/officeart/2005/8/layout/pyramid4"/>
    <dgm:cxn modelId="{681CF1BB-0820-1943-BB62-FBB9247A5A61}" srcId="{D7498EFA-894E-A147-98F3-C0E4995B337D}" destId="{5BFE0F91-F3C1-0944-B94F-AEB10872AA59}" srcOrd="0" destOrd="0" parTransId="{D7422BBE-3EBA-0845-99AE-03CF44184414}" sibTransId="{3A1C028B-2C80-F445-8F37-20F8F8FF8FEE}"/>
    <dgm:cxn modelId="{6A25A495-0B4C-8A48-A46A-8F47B1C4EBE2}" type="presOf" srcId="{D7498EFA-894E-A147-98F3-C0E4995B337D}" destId="{2527BED0-E148-4140-8BA0-B0DB8139631D}" srcOrd="0" destOrd="0" presId="urn:microsoft.com/office/officeart/2005/8/layout/pyramid4"/>
    <dgm:cxn modelId="{25DCED2F-B26D-2D4E-B5A5-8B2E3E08D659}" srcId="{D7498EFA-894E-A147-98F3-C0E4995B337D}" destId="{0DABF75F-593F-844B-A62E-283A101DF9F3}" srcOrd="1" destOrd="0" parTransId="{109C50F5-78A3-3E48-A3AB-A934535CF057}" sibTransId="{7EBD5E63-EBCC-9149-8B7E-C303380BD97A}"/>
    <dgm:cxn modelId="{5624E670-18B0-D344-A49D-883817E3CD13}" type="presParOf" srcId="{2527BED0-E148-4140-8BA0-B0DB8139631D}" destId="{D43810E7-33F1-C14F-9339-19279E6A01F7}" srcOrd="0" destOrd="0" presId="urn:microsoft.com/office/officeart/2005/8/layout/pyramid4"/>
    <dgm:cxn modelId="{3CCDF9A4-5B63-2347-9BD8-AB3F91073F9A}" type="presParOf" srcId="{2527BED0-E148-4140-8BA0-B0DB8139631D}" destId="{404D6187-A814-D54E-A22C-413CBDA6E903}" srcOrd="1" destOrd="0" presId="urn:microsoft.com/office/officeart/2005/8/layout/pyramid4"/>
    <dgm:cxn modelId="{13398EA8-FE66-4840-8783-F9511D0912F0}" type="presParOf" srcId="{2527BED0-E148-4140-8BA0-B0DB8139631D}" destId="{96424DC2-A561-5B45-AB60-7AF99320243B}" srcOrd="2" destOrd="0" presId="urn:microsoft.com/office/officeart/2005/8/layout/pyramid4"/>
    <dgm:cxn modelId="{70F7C004-A049-3749-8C13-1225DDA999C0}" type="presParOf" srcId="{2527BED0-E148-4140-8BA0-B0DB8139631D}" destId="{2E3679E0-0EA1-CC4F-BA0B-63147CFF5406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F026D-F12C-C74C-9064-73EC11CBF85A}" type="doc">
      <dgm:prSet loTypeId="urn:microsoft.com/office/officeart/2005/8/layout/cycle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8A3F64AD-9F2A-7C46-9AE0-C5F92D5516B3}">
      <dgm:prSet phldrT="[Text]" custT="1"/>
      <dgm:spPr/>
      <dgm:t>
        <a:bodyPr/>
        <a:lstStyle/>
        <a:p>
          <a:r>
            <a:rPr lang="de-DE" sz="2000" dirty="0" smtClean="0"/>
            <a:t>Potential </a:t>
          </a:r>
          <a:r>
            <a:rPr lang="de-DE" sz="2000" dirty="0" err="1" smtClean="0"/>
            <a:t>risk</a:t>
          </a:r>
          <a:endParaRPr lang="de-DE" sz="2000" dirty="0"/>
        </a:p>
      </dgm:t>
    </dgm:pt>
    <dgm:pt modelId="{4C9B62F8-6DB3-C34C-A9AB-020B58337B71}" type="parTrans" cxnId="{A3E0E6CD-EFB9-084D-9357-D5B8B58FE00A}">
      <dgm:prSet/>
      <dgm:spPr/>
      <dgm:t>
        <a:bodyPr/>
        <a:lstStyle/>
        <a:p>
          <a:endParaRPr lang="de-DE"/>
        </a:p>
      </dgm:t>
    </dgm:pt>
    <dgm:pt modelId="{FFFA059D-0CCB-4C49-9CF7-8BE4418F17AA}" type="sibTrans" cxnId="{A3E0E6CD-EFB9-084D-9357-D5B8B58FE00A}">
      <dgm:prSet/>
      <dgm:spPr/>
      <dgm:t>
        <a:bodyPr/>
        <a:lstStyle/>
        <a:p>
          <a:endParaRPr lang="de-DE"/>
        </a:p>
      </dgm:t>
    </dgm:pt>
    <dgm:pt modelId="{AB265009-53AA-8344-B171-F00EB813B4FE}">
      <dgm:prSet phldrT="[Text]" custT="1"/>
      <dgm:spPr/>
      <dgm:t>
        <a:bodyPr/>
        <a:lstStyle/>
        <a:p>
          <a:r>
            <a:rPr lang="de-DE" sz="2000" dirty="0" smtClean="0"/>
            <a:t>Monitor</a:t>
          </a:r>
          <a:endParaRPr lang="de-DE" sz="2000" dirty="0"/>
        </a:p>
      </dgm:t>
    </dgm:pt>
    <dgm:pt modelId="{4E8DA831-FF95-734F-BC2B-9D2BFBB36985}" type="parTrans" cxnId="{A3748ADD-7A12-D049-8731-EDDA9537DA39}">
      <dgm:prSet/>
      <dgm:spPr/>
      <dgm:t>
        <a:bodyPr/>
        <a:lstStyle/>
        <a:p>
          <a:endParaRPr lang="de-DE"/>
        </a:p>
      </dgm:t>
    </dgm:pt>
    <dgm:pt modelId="{4DE533D0-E7D9-5044-80D5-51A55E87E58B}" type="sibTrans" cxnId="{A3748ADD-7A12-D049-8731-EDDA9537DA39}">
      <dgm:prSet/>
      <dgm:spPr/>
      <dgm:t>
        <a:bodyPr/>
        <a:lstStyle/>
        <a:p>
          <a:endParaRPr lang="de-DE"/>
        </a:p>
      </dgm:t>
    </dgm:pt>
    <dgm:pt modelId="{F9505089-DFC7-E448-AF80-3183C6869162}">
      <dgm:prSet phldrT="[Text]" custT="1"/>
      <dgm:spPr/>
      <dgm:t>
        <a:bodyPr/>
        <a:lstStyle/>
        <a:p>
          <a:r>
            <a:rPr lang="de-DE" sz="2000" dirty="0" smtClean="0"/>
            <a:t>Report</a:t>
          </a:r>
          <a:endParaRPr lang="de-DE" sz="2000" dirty="0"/>
        </a:p>
      </dgm:t>
    </dgm:pt>
    <dgm:pt modelId="{FAD1B242-2A60-EC40-B212-4D7C276173B5}" type="parTrans" cxnId="{DE474B8C-1F9B-7443-8D8A-4CE4471CE95C}">
      <dgm:prSet/>
      <dgm:spPr/>
      <dgm:t>
        <a:bodyPr/>
        <a:lstStyle/>
        <a:p>
          <a:endParaRPr lang="de-DE"/>
        </a:p>
      </dgm:t>
    </dgm:pt>
    <dgm:pt modelId="{9CFD95F6-4A89-9548-A8FD-F2E6D16DD5DF}" type="sibTrans" cxnId="{DE474B8C-1F9B-7443-8D8A-4CE4471CE95C}">
      <dgm:prSet/>
      <dgm:spPr/>
      <dgm:t>
        <a:bodyPr/>
        <a:lstStyle/>
        <a:p>
          <a:endParaRPr lang="de-DE"/>
        </a:p>
      </dgm:t>
    </dgm:pt>
    <dgm:pt modelId="{BB05ADD0-E57E-3445-8AFE-97447C925F31}">
      <dgm:prSet phldrT="[Text]" custT="1"/>
      <dgm:spPr/>
      <dgm:t>
        <a:bodyPr/>
        <a:lstStyle/>
        <a:p>
          <a:r>
            <a:rPr lang="de-DE" sz="2000" dirty="0" err="1" smtClean="0"/>
            <a:t>Adapt</a:t>
          </a:r>
          <a:r>
            <a:rPr lang="de-DE" sz="2000" dirty="0" smtClean="0"/>
            <a:t>/</a:t>
          </a:r>
          <a:r>
            <a:rPr lang="de-DE" sz="2000" dirty="0" err="1" smtClean="0"/>
            <a:t>mitigate</a:t>
          </a:r>
          <a:endParaRPr lang="de-DE" sz="2000" dirty="0"/>
        </a:p>
      </dgm:t>
    </dgm:pt>
    <dgm:pt modelId="{5E62D3F3-F3EB-784B-92D2-0FA9F43B5E8B}" type="parTrans" cxnId="{CE8A1933-A0AA-5846-82E9-129674AA8D7B}">
      <dgm:prSet/>
      <dgm:spPr/>
      <dgm:t>
        <a:bodyPr/>
        <a:lstStyle/>
        <a:p>
          <a:endParaRPr lang="de-DE"/>
        </a:p>
      </dgm:t>
    </dgm:pt>
    <dgm:pt modelId="{97CE3B21-6D9D-794E-9D84-8B0624EF684B}" type="sibTrans" cxnId="{CE8A1933-A0AA-5846-82E9-129674AA8D7B}">
      <dgm:prSet/>
      <dgm:spPr/>
      <dgm:t>
        <a:bodyPr/>
        <a:lstStyle/>
        <a:p>
          <a:endParaRPr lang="de-DE"/>
        </a:p>
      </dgm:t>
    </dgm:pt>
    <dgm:pt modelId="{8571E330-A61B-DD42-A7E3-6A1B739BCA16}" type="pres">
      <dgm:prSet presAssocID="{5D9F026D-F12C-C74C-9064-73EC11CBF85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E72A340-6209-C64B-A474-77920608FDD8}" type="pres">
      <dgm:prSet presAssocID="{5D9F026D-F12C-C74C-9064-73EC11CBF85A}" presName="cycle" presStyleCnt="0"/>
      <dgm:spPr/>
    </dgm:pt>
    <dgm:pt modelId="{92188FAB-6E7C-8E4C-BC5E-542FC049D112}" type="pres">
      <dgm:prSet presAssocID="{8A3F64AD-9F2A-7C46-9AE0-C5F92D5516B3}" presName="nodeFirstNode" presStyleLbl="node1" presStyleIdx="0" presStyleCnt="4" custScaleX="64728" custScaleY="8103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60115B9-856A-6247-A5FF-355088122B11}" type="pres">
      <dgm:prSet presAssocID="{FFFA059D-0CCB-4C49-9CF7-8BE4418F17AA}" presName="sibTransFirstNode" presStyleLbl="bgShp" presStyleIdx="0" presStyleCnt="1"/>
      <dgm:spPr/>
      <dgm:t>
        <a:bodyPr/>
        <a:lstStyle/>
        <a:p>
          <a:endParaRPr lang="de-DE"/>
        </a:p>
      </dgm:t>
    </dgm:pt>
    <dgm:pt modelId="{7BB95F54-5928-4A40-860C-36AD1F6BDB89}" type="pres">
      <dgm:prSet presAssocID="{AB265009-53AA-8344-B171-F00EB813B4FE}" presName="nodeFollowingNodes" presStyleLbl="node1" presStyleIdx="1" presStyleCnt="4" custScaleX="64728" custScaleY="8103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4B9C08-83E0-CE48-BA3C-8E7732F4CB15}" type="pres">
      <dgm:prSet presAssocID="{F9505089-DFC7-E448-AF80-3183C6869162}" presName="nodeFollowingNodes" presStyleLbl="node1" presStyleIdx="2" presStyleCnt="4" custScaleX="64728" custScaleY="8103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953646-779B-4D4E-A4F7-D6F231386B27}" type="pres">
      <dgm:prSet presAssocID="{BB05ADD0-E57E-3445-8AFE-97447C925F31}" presName="nodeFollowingNodes" presStyleLbl="node1" presStyleIdx="3" presStyleCnt="4" custScaleX="64728" custScaleY="8103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C431ACD-2859-F84D-9640-4A58BB7CA084}" type="presOf" srcId="{AB265009-53AA-8344-B171-F00EB813B4FE}" destId="{7BB95F54-5928-4A40-860C-36AD1F6BDB89}" srcOrd="0" destOrd="0" presId="urn:microsoft.com/office/officeart/2005/8/layout/cycle3"/>
    <dgm:cxn modelId="{DE474B8C-1F9B-7443-8D8A-4CE4471CE95C}" srcId="{5D9F026D-F12C-C74C-9064-73EC11CBF85A}" destId="{F9505089-DFC7-E448-AF80-3183C6869162}" srcOrd="2" destOrd="0" parTransId="{FAD1B242-2A60-EC40-B212-4D7C276173B5}" sibTransId="{9CFD95F6-4A89-9548-A8FD-F2E6D16DD5DF}"/>
    <dgm:cxn modelId="{A3748ADD-7A12-D049-8731-EDDA9537DA39}" srcId="{5D9F026D-F12C-C74C-9064-73EC11CBF85A}" destId="{AB265009-53AA-8344-B171-F00EB813B4FE}" srcOrd="1" destOrd="0" parTransId="{4E8DA831-FF95-734F-BC2B-9D2BFBB36985}" sibTransId="{4DE533D0-E7D9-5044-80D5-51A55E87E58B}"/>
    <dgm:cxn modelId="{2653E746-CBF2-644A-8340-4DD24481C5AC}" type="presOf" srcId="{5D9F026D-F12C-C74C-9064-73EC11CBF85A}" destId="{8571E330-A61B-DD42-A7E3-6A1B739BCA16}" srcOrd="0" destOrd="0" presId="urn:microsoft.com/office/officeart/2005/8/layout/cycle3"/>
    <dgm:cxn modelId="{B213BB49-FBC0-F54C-8C44-E42F3FC198A8}" type="presOf" srcId="{8A3F64AD-9F2A-7C46-9AE0-C5F92D5516B3}" destId="{92188FAB-6E7C-8E4C-BC5E-542FC049D112}" srcOrd="0" destOrd="0" presId="urn:microsoft.com/office/officeart/2005/8/layout/cycle3"/>
    <dgm:cxn modelId="{CE8A1933-A0AA-5846-82E9-129674AA8D7B}" srcId="{5D9F026D-F12C-C74C-9064-73EC11CBF85A}" destId="{BB05ADD0-E57E-3445-8AFE-97447C925F31}" srcOrd="3" destOrd="0" parTransId="{5E62D3F3-F3EB-784B-92D2-0FA9F43B5E8B}" sibTransId="{97CE3B21-6D9D-794E-9D84-8B0624EF684B}"/>
    <dgm:cxn modelId="{CC417578-9C5C-334A-BBF3-005B67F21DE1}" type="presOf" srcId="{FFFA059D-0CCB-4C49-9CF7-8BE4418F17AA}" destId="{E60115B9-856A-6247-A5FF-355088122B11}" srcOrd="0" destOrd="0" presId="urn:microsoft.com/office/officeart/2005/8/layout/cycle3"/>
    <dgm:cxn modelId="{5E6DEDA7-10BE-7F42-BD39-A19E6281132D}" type="presOf" srcId="{F9505089-DFC7-E448-AF80-3183C6869162}" destId="{BF4B9C08-83E0-CE48-BA3C-8E7732F4CB15}" srcOrd="0" destOrd="0" presId="urn:microsoft.com/office/officeart/2005/8/layout/cycle3"/>
    <dgm:cxn modelId="{A3E0E6CD-EFB9-084D-9357-D5B8B58FE00A}" srcId="{5D9F026D-F12C-C74C-9064-73EC11CBF85A}" destId="{8A3F64AD-9F2A-7C46-9AE0-C5F92D5516B3}" srcOrd="0" destOrd="0" parTransId="{4C9B62F8-6DB3-C34C-A9AB-020B58337B71}" sibTransId="{FFFA059D-0CCB-4C49-9CF7-8BE4418F17AA}"/>
    <dgm:cxn modelId="{1384F1C0-A547-A143-AF1E-AD137B493210}" type="presOf" srcId="{BB05ADD0-E57E-3445-8AFE-97447C925F31}" destId="{37953646-779B-4D4E-A4F7-D6F231386B27}" srcOrd="0" destOrd="0" presId="urn:microsoft.com/office/officeart/2005/8/layout/cycle3"/>
    <dgm:cxn modelId="{3AB1E06F-6ED0-8C46-BE29-B2B8B7A0E932}" type="presParOf" srcId="{8571E330-A61B-DD42-A7E3-6A1B739BCA16}" destId="{1E72A340-6209-C64B-A474-77920608FDD8}" srcOrd="0" destOrd="0" presId="urn:microsoft.com/office/officeart/2005/8/layout/cycle3"/>
    <dgm:cxn modelId="{C25D9016-1AA9-4446-9ECA-52E804ACDDC7}" type="presParOf" srcId="{1E72A340-6209-C64B-A474-77920608FDD8}" destId="{92188FAB-6E7C-8E4C-BC5E-542FC049D112}" srcOrd="0" destOrd="0" presId="urn:microsoft.com/office/officeart/2005/8/layout/cycle3"/>
    <dgm:cxn modelId="{7403CA5D-4F3E-9C44-9F67-ED8C69E4F4E3}" type="presParOf" srcId="{1E72A340-6209-C64B-A474-77920608FDD8}" destId="{E60115B9-856A-6247-A5FF-355088122B11}" srcOrd="1" destOrd="0" presId="urn:microsoft.com/office/officeart/2005/8/layout/cycle3"/>
    <dgm:cxn modelId="{DB46E12C-0972-3041-9EE0-FC582DDD6819}" type="presParOf" srcId="{1E72A340-6209-C64B-A474-77920608FDD8}" destId="{7BB95F54-5928-4A40-860C-36AD1F6BDB89}" srcOrd="2" destOrd="0" presId="urn:microsoft.com/office/officeart/2005/8/layout/cycle3"/>
    <dgm:cxn modelId="{A3C1A6A9-36A6-6440-B664-272420CFCFF2}" type="presParOf" srcId="{1E72A340-6209-C64B-A474-77920608FDD8}" destId="{BF4B9C08-83E0-CE48-BA3C-8E7732F4CB15}" srcOrd="3" destOrd="0" presId="urn:microsoft.com/office/officeart/2005/8/layout/cycle3"/>
    <dgm:cxn modelId="{BBADE55F-482A-B945-823F-1C27B2F0D30D}" type="presParOf" srcId="{1E72A340-6209-C64B-A474-77920608FDD8}" destId="{37953646-779B-4D4E-A4F7-D6F231386B27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810E7-33F1-C14F-9339-19279E6A01F7}">
      <dsp:nvSpPr>
        <dsp:cNvPr id="0" name=""/>
        <dsp:cNvSpPr/>
      </dsp:nvSpPr>
      <dsp:spPr>
        <a:xfrm>
          <a:off x="962102" y="0"/>
          <a:ext cx="1282342" cy="1282342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ESS / Lund U</a:t>
          </a:r>
          <a:endParaRPr lang="de-DE" sz="1400" kern="1200" dirty="0"/>
        </a:p>
      </dsp:txBody>
      <dsp:txXfrm>
        <a:off x="1282688" y="641171"/>
        <a:ext cx="641171" cy="641171"/>
      </dsp:txXfrm>
    </dsp:sp>
    <dsp:sp modelId="{404D6187-A814-D54E-A22C-413CBDA6E903}">
      <dsp:nvSpPr>
        <dsp:cNvPr id="0" name=""/>
        <dsp:cNvSpPr/>
      </dsp:nvSpPr>
      <dsp:spPr>
        <a:xfrm>
          <a:off x="320931" y="1282342"/>
          <a:ext cx="1282342" cy="1282342"/>
        </a:xfrm>
        <a:prstGeom prst="triangle">
          <a:avLst/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LLB</a:t>
          </a:r>
          <a:endParaRPr lang="de-DE" sz="1400" kern="1200" dirty="0"/>
        </a:p>
      </dsp:txBody>
      <dsp:txXfrm>
        <a:off x="641517" y="1923513"/>
        <a:ext cx="641171" cy="641171"/>
      </dsp:txXfrm>
    </dsp:sp>
    <dsp:sp modelId="{96424DC2-A561-5B45-AB60-7AF99320243B}">
      <dsp:nvSpPr>
        <dsp:cNvPr id="0" name=""/>
        <dsp:cNvSpPr/>
      </dsp:nvSpPr>
      <dsp:spPr>
        <a:xfrm rot="10800000">
          <a:off x="962102" y="1282342"/>
          <a:ext cx="1282342" cy="1282342"/>
        </a:xfrm>
        <a:prstGeom prst="triangl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FZ Jülich</a:t>
          </a:r>
          <a:endParaRPr lang="de-DE" sz="1400" kern="1200" dirty="0"/>
        </a:p>
      </dsp:txBody>
      <dsp:txXfrm rot="10800000">
        <a:off x="1282687" y="1282342"/>
        <a:ext cx="641171" cy="641171"/>
      </dsp:txXfrm>
    </dsp:sp>
    <dsp:sp modelId="{2E3679E0-0EA1-CC4F-BA0B-63147CFF5406}">
      <dsp:nvSpPr>
        <dsp:cNvPr id="0" name=""/>
        <dsp:cNvSpPr/>
      </dsp:nvSpPr>
      <dsp:spPr>
        <a:xfrm>
          <a:off x="1603273" y="1282342"/>
          <a:ext cx="1282342" cy="1282342"/>
        </a:xfrm>
        <a:prstGeom prst="triangl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IDEAS</a:t>
          </a:r>
          <a:endParaRPr lang="de-DE" sz="1400" kern="1200" dirty="0"/>
        </a:p>
      </dsp:txBody>
      <dsp:txXfrm>
        <a:off x="1923859" y="1923513"/>
        <a:ext cx="641171" cy="641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Relationship Id="rId2" Type="http://schemas.openxmlformats.org/officeDocument/2006/relationships/image" Target="../media/image10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0.39195</cdr:x>
      <cdr:y>0.22208</cdr:y>
    </cdr:from>
    <cdr:to>
      <cdr:x>0.39195</cdr:x>
      <cdr:y>0.84019</cdr:y>
    </cdr:to>
    <cdr:cxnSp macro="">
      <cdr:nvCxnSpPr>
        <cdr:cNvPr id="3" name="Connecteur droit 2"/>
        <cdr:cNvCxnSpPr/>
      </cdr:nvCxnSpPr>
      <cdr:spPr>
        <a:xfrm xmlns:a="http://schemas.openxmlformats.org/drawingml/2006/main" flipV="1">
          <a:off x="1610435" y="586668"/>
          <a:ext cx="0" cy="16328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0.18392</cdr:x>
      <cdr:y>0.18119</cdr:y>
    </cdr:from>
    <cdr:to>
      <cdr:x>0.36566</cdr:x>
      <cdr:y>0.18137</cdr:y>
    </cdr:to>
    <cdr:cxnSp macro="">
      <cdr:nvCxnSpPr>
        <cdr:cNvPr id="7" name="Connecteur droit 6"/>
        <cdr:cNvCxnSpPr/>
      </cdr:nvCxnSpPr>
      <cdr:spPr>
        <a:xfrm xmlns:a="http://schemas.openxmlformats.org/drawingml/2006/main">
          <a:off x="755684" y="478658"/>
          <a:ext cx="746739" cy="47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E5F5D-35DC-A548-B4B0-E89F61A6A9FF}" type="datetimeFigureOut">
              <a:rPr lang="en-US" smtClean="0"/>
              <a:t>31.05.17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210C2-2727-F34B-9453-121C15700C1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8576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8BD61-3547-424D-8836-725BF677DED4}" type="datetimeFigureOut">
              <a:rPr lang="de-DE" smtClean="0"/>
              <a:t>31.05.17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97C32-0F4A-40F6-B67C-728988A86F3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018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----- Meeting Notes (28.02.17 13:13) -----</a:t>
            </a:r>
          </a:p>
          <a:p>
            <a:r>
              <a:rPr lang="de-DE"/>
              <a:t>Welcome</a:t>
            </a:r>
          </a:p>
          <a:p>
            <a:endParaRPr lang="de-DE"/>
          </a:p>
          <a:p>
            <a:r>
              <a:rPr lang="de-DE"/>
              <a:t>First Presentation of TG2 for SKADI</a:t>
            </a:r>
          </a:p>
          <a:p>
            <a:endParaRPr lang="de-DE"/>
          </a:p>
          <a:p>
            <a:r>
              <a:rPr lang="de-DE"/>
              <a:t>Science Case, Top Level Requirements, Cursory Overview</a:t>
            </a:r>
          </a:p>
          <a:p>
            <a:endParaRPr lang="de-DE"/>
          </a:p>
          <a:p>
            <a:r>
              <a:rPr lang="de-DE"/>
              <a:t>Construction Schedule and Risk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31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74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Mention</a:t>
            </a:r>
            <a:r>
              <a:rPr lang="de-DE" dirty="0" smtClean="0"/>
              <a:t> also </a:t>
            </a:r>
            <a:r>
              <a:rPr lang="de-DE" dirty="0" err="1" smtClean="0"/>
              <a:t>crowded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6D404-DCB1-9149-9571-88264CA217B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66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/>
          <a:lstStyle/>
          <a:p>
            <a:fld id="{E6D97C32-0F4A-40F6-B67C-728988A86F3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71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axis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proper </a:t>
            </a:r>
            <a:r>
              <a:rPr lang="de-DE" dirty="0" err="1" smtClean="0"/>
              <a:t>units</a:t>
            </a:r>
            <a:r>
              <a:rPr lang="de-DE" dirty="0" smtClean="0"/>
              <a:t> (min. Font 14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50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D718524-A2B0-2943-A152-1106E9C99A2F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7308304" y="2142"/>
            <a:ext cx="1835696" cy="97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60" descr="logo_699c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25" y="147453"/>
            <a:ext cx="2517775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7584" y="2708275"/>
            <a:ext cx="7254875" cy="792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Unsere Ziele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27584" y="3501008"/>
            <a:ext cx="72548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Das Forschungszentrum im Fokus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4" y="4868863"/>
            <a:ext cx="6481763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10. Mai 2011 | Theo Mustermann</a:t>
            </a:r>
            <a:endParaRPr lang="de-DE" dirty="0"/>
          </a:p>
        </p:txBody>
      </p:sp>
      <p:pic>
        <p:nvPicPr>
          <p:cNvPr id="11" name="Picture 14" descr="Afficher l'image d'origin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53" y="90978"/>
            <a:ext cx="1686147" cy="10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fficher l'image d'origine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21796" r="21540" b="21255"/>
          <a:stretch/>
        </p:blipFill>
        <p:spPr bwMode="auto">
          <a:xfrm>
            <a:off x="6157392" y="0"/>
            <a:ext cx="1246708" cy="12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62EA02-DA02-A24B-BDA9-36939495100B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690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0EF0B-9B9E-3E40-980F-37527167EA73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10923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E95670-2006-0A40-86AF-CCA3602AD222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03771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0D7CF9-EA16-8A48-B160-68EACB92E358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6691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9FD016-7C67-8640-A5AA-42FDFAB63646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280224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59BAFA-7D5E-2441-B6F6-C2961CF19882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74231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32B830-8018-584B-B782-326BD76BF3B3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413681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D58951-CDCC-8B41-9ACD-B0583DFB5C7C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48668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7B7-64BA-7D49-892B-D9511B5086A7}" type="datetime4">
              <a:rPr lang="de-DE" smtClean="0"/>
              <a:t>May 31, 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59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35ED6-6B39-9349-80D0-9F39DB5507BE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19101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72DF-F572-9748-B54C-AC3E93084D72}" type="datetime4">
              <a:rPr lang="de-DE" smtClean="0"/>
              <a:t>May 31, 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908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Bildern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720000" y="2638800"/>
            <a:ext cx="360040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4572000" y="2638800"/>
            <a:ext cx="432048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Falls Sie Bilder zeigen möchten …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59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5FDE-F9DB-FD49-BD1A-576DB5D741C4}" type="datetime4">
              <a:rPr lang="de-DE" smtClean="0"/>
              <a:t>May 31, 2017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Grafiken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720000" y="2636912"/>
            <a:ext cx="349196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1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 hasCustomPrompt="1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2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… oder Grafiken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 hasCustomPrompt="1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Grafik 1: Blindtext</a:t>
            </a:r>
            <a:endParaRPr lang="de-DE" dirty="0"/>
          </a:p>
        </p:txBody>
      </p:sp>
      <p:sp>
        <p:nvSpPr>
          <p:cNvPr id="16" name="Inhaltsplatzhalter 13"/>
          <p:cNvSpPr>
            <a:spLocks noGrp="1"/>
          </p:cNvSpPr>
          <p:nvPr>
            <p:ph idx="19" hasCustomPrompt="1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Grafik 2: Blindtext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67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5FA4-B633-E748-825E-2122582ACA10}" type="datetime4">
              <a:rPr lang="de-DE" smtClean="0"/>
              <a:t>May 31, 2017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Grafiken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720000" y="2636912"/>
            <a:ext cx="3024336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1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 hasCustomPrompt="1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2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Sie können auch kombinieren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 hasCustomPrompt="1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16" name="Inhaltsplatzhalter 13"/>
          <p:cNvSpPr>
            <a:spLocks noGrp="1"/>
          </p:cNvSpPr>
          <p:nvPr>
            <p:ph idx="19" hasCustomPrompt="1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Diagramm: Blindtext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97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F01C-0E09-EB45-9629-3D3CF481802A}" type="datetime4">
              <a:rPr lang="de-DE" smtClean="0"/>
              <a:t>May 31, 2017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83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B285-4583-A243-9F34-44467F991FC5}" type="datetime4">
              <a:rPr lang="de-DE" smtClean="0"/>
              <a:t>May 31, 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25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9A286-B856-4A49-9DC7-9C4AC678B16E}" type="datetime4">
              <a:rPr lang="de-DE" smtClean="0"/>
              <a:t>May 31, 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8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33BA81-237F-8144-B0CB-BCD5A2675D94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216883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B580D10-1705-4043-91D7-CE52EBC6A4C8}" type="datetime4">
              <a:rPr lang="de-DE" smtClean="0"/>
              <a:t>May 31, 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0" y="-1"/>
            <a:ext cx="126000" cy="6858001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B82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572000"/>
            <a:ext cx="126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png"/><Relationship Id="rId3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jpeg"/><Relationship Id="rId3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Relationship Id="rId3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eg"/><Relationship Id="rId3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3" Type="http://schemas.openxmlformats.org/officeDocument/2006/relationships/image" Target="../media/image10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0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SKADI TG2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Science Case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March 10th 2017 | Sebastian Jaksch, Sylvain </a:t>
            </a:r>
            <a:r>
              <a:rPr lang="de-DE" dirty="0" err="1" smtClean="0"/>
              <a:t>Désert</a:t>
            </a:r>
            <a:r>
              <a:rPr lang="de-DE" dirty="0" smtClean="0"/>
              <a:t>, Romuald </a:t>
            </a:r>
            <a:r>
              <a:rPr lang="de-DE" dirty="0" err="1" smtClean="0"/>
              <a:t>Hanslik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23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10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7"/>
          </p:nvPr>
        </p:nvSpPr>
        <p:spPr>
          <a:xfrm>
            <a:off x="323528" y="260648"/>
            <a:ext cx="7488832" cy="576064"/>
          </a:xfrm>
        </p:spPr>
        <p:txBody>
          <a:bodyPr/>
          <a:lstStyle/>
          <a:p>
            <a:r>
              <a:rPr lang="de-DE" dirty="0" smtClean="0"/>
              <a:t>SKADI High Level Scientific </a:t>
            </a:r>
            <a:r>
              <a:rPr lang="de-DE" dirty="0" err="1" smtClean="0"/>
              <a:t>Requirements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539552" y="908718"/>
            <a:ext cx="835292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shall allow data collection </a:t>
            </a:r>
            <a:r>
              <a:rPr lang="en-GB" dirty="0" smtClean="0"/>
              <a:t>over a Q-range of </a:t>
            </a:r>
            <a:r>
              <a:rPr lang="en-GB" dirty="0"/>
              <a:t>1×10</a:t>
            </a:r>
            <a:r>
              <a:rPr lang="en-GB" baseline="30000" dirty="0"/>
              <a:t>-4</a:t>
            </a:r>
            <a:r>
              <a:rPr lang="en-GB" dirty="0"/>
              <a:t> Å</a:t>
            </a:r>
            <a:r>
              <a:rPr lang="en-GB" baseline="30000" dirty="0"/>
              <a:t>-</a:t>
            </a:r>
            <a:r>
              <a:rPr lang="en-GB" baseline="30000" dirty="0" smtClean="0"/>
              <a:t>1</a:t>
            </a:r>
            <a:r>
              <a:rPr lang="en-GB" dirty="0"/>
              <a:t> </a:t>
            </a:r>
            <a:r>
              <a:rPr lang="en-GB" dirty="0" smtClean="0"/>
              <a:t>&lt; Q </a:t>
            </a:r>
            <a:r>
              <a:rPr lang="en-GB" dirty="0"/>
              <a:t>&lt;</a:t>
            </a:r>
            <a:r>
              <a:rPr lang="en-GB" dirty="0" smtClean="0"/>
              <a:t> </a:t>
            </a:r>
            <a:r>
              <a:rPr lang="en-GB" dirty="0"/>
              <a:t>1 Å</a:t>
            </a:r>
            <a:r>
              <a:rPr lang="en-GB" baseline="30000" dirty="0"/>
              <a:t>-</a:t>
            </a:r>
            <a:r>
              <a:rPr lang="en-GB" baseline="30000" dirty="0" smtClean="0"/>
              <a:t>1</a:t>
            </a:r>
            <a:r>
              <a:rPr lang="en-GB" dirty="0" smtClean="0"/>
              <a:t> with a dynamic range </a:t>
            </a:r>
            <a:r>
              <a:rPr lang="en-GB" dirty="0"/>
              <a:t>of </a:t>
            </a:r>
            <a:r>
              <a:rPr lang="en-GB" dirty="0" err="1"/>
              <a:t>Q</a:t>
            </a:r>
            <a:r>
              <a:rPr lang="en-GB" baseline="-25000" dirty="0" err="1"/>
              <a:t>max</a:t>
            </a:r>
            <a:r>
              <a:rPr lang="en-GB" dirty="0"/>
              <a:t>/</a:t>
            </a:r>
            <a:r>
              <a:rPr lang="en-GB" dirty="0" err="1"/>
              <a:t>Q</a:t>
            </a:r>
            <a:r>
              <a:rPr lang="en-GB" baseline="-25000" dirty="0" err="1"/>
              <a:t>min</a:t>
            </a:r>
            <a:r>
              <a:rPr lang="en-GB" dirty="0"/>
              <a:t> = </a:t>
            </a:r>
            <a:r>
              <a:rPr lang="en-GB" dirty="0" smtClean="0"/>
              <a:t>1000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 smtClean="0"/>
              <a:t>SKADI </a:t>
            </a:r>
            <a:r>
              <a:rPr lang="en-GB" dirty="0"/>
              <a:t>shall allow time resolved studies with a single shot time resolution below 200 </a:t>
            </a:r>
            <a:r>
              <a:rPr lang="en-GB" dirty="0" smtClean="0"/>
              <a:t>ms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</a:t>
            </a:r>
            <a:r>
              <a:rPr lang="en-GB" dirty="0" smtClean="0"/>
              <a:t>shall allow to </a:t>
            </a:r>
            <a:r>
              <a:rPr lang="en-GB" dirty="0"/>
              <a:t>match the size of the neutron beam to the size of the sample up to 30x30 </a:t>
            </a:r>
            <a:r>
              <a:rPr lang="en-GB" dirty="0" smtClean="0"/>
              <a:t>mm</a:t>
            </a:r>
            <a:r>
              <a:rPr lang="en-GB" baseline="30000" dirty="0" smtClean="0"/>
              <a:t>2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shall provide polarized neutron beam with a relative polarization of &gt;</a:t>
            </a:r>
            <a:r>
              <a:rPr lang="en-GB" dirty="0" smtClean="0"/>
              <a:t>0.95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shall provide a Q resolution of </a:t>
            </a:r>
            <a:r>
              <a:rPr lang="en-GB" dirty="0" err="1"/>
              <a:t>dQ</a:t>
            </a:r>
            <a:r>
              <a:rPr lang="en-GB" dirty="0"/>
              <a:t>/Q &lt; 15% between Q=1×10</a:t>
            </a:r>
            <a:r>
              <a:rPr lang="en-GB" baseline="30000" dirty="0"/>
              <a:t>-3</a:t>
            </a:r>
            <a:r>
              <a:rPr lang="en-GB" dirty="0"/>
              <a:t> Å</a:t>
            </a:r>
            <a:r>
              <a:rPr lang="en-GB" baseline="30000" dirty="0"/>
              <a:t>-1</a:t>
            </a:r>
            <a:r>
              <a:rPr lang="en-GB" dirty="0"/>
              <a:t> and </a:t>
            </a:r>
            <a:r>
              <a:rPr lang="en-GB" dirty="0" err="1"/>
              <a:t>Q</a:t>
            </a:r>
            <a:r>
              <a:rPr lang="en-GB" baseline="-25000" dirty="0" err="1"/>
              <a:t>max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shall allow for custom sample environments of volumes up to at least 1.5×1.5×2 m</a:t>
            </a:r>
            <a:r>
              <a:rPr lang="en-GB" baseline="30000" dirty="0"/>
              <a:t>3</a:t>
            </a:r>
            <a:r>
              <a:rPr lang="en-GB" dirty="0"/>
              <a:t> with masses up to 2000 </a:t>
            </a:r>
            <a:r>
              <a:rPr lang="en-GB" dirty="0" smtClean="0"/>
              <a:t>kg</a:t>
            </a:r>
            <a:endParaRPr lang="de-DE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en-GB" dirty="0"/>
              <a:t>SKADI should be optimized to a signal to noise ratio (as defined in NOSG </a:t>
            </a:r>
            <a:r>
              <a:rPr lang="en-US" dirty="0"/>
              <a:t>ESS-0039408, Appendix 3</a:t>
            </a:r>
            <a:r>
              <a:rPr lang="en-GB" dirty="0"/>
              <a:t>) better than 10</a:t>
            </a:r>
            <a:r>
              <a:rPr lang="en-GB" baseline="30000" dirty="0"/>
              <a:t>-</a:t>
            </a:r>
            <a:r>
              <a:rPr lang="en-GB" baseline="30000" dirty="0" smtClean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773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11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730160" y="156320"/>
            <a:ext cx="7488832" cy="576064"/>
          </a:xfrm>
        </p:spPr>
        <p:txBody>
          <a:bodyPr/>
          <a:lstStyle/>
          <a:p>
            <a:r>
              <a:rPr lang="de-DE" dirty="0" err="1" smtClean="0"/>
              <a:t>Scope</a:t>
            </a:r>
            <a:r>
              <a:rPr lang="de-DE" dirty="0" smtClean="0"/>
              <a:t>, Science Case &amp; </a:t>
            </a:r>
            <a:r>
              <a:rPr lang="de-DE" dirty="0" err="1" smtClean="0"/>
              <a:t>Requirements</a:t>
            </a:r>
            <a:endParaRPr lang="de-D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693598"/>
              </p:ext>
            </p:extLst>
          </p:nvPr>
        </p:nvGraphicFramePr>
        <p:xfrm>
          <a:off x="761998" y="706120"/>
          <a:ext cx="7856572" cy="5372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5649"/>
                <a:gridCol w="2940923"/>
              </a:tblGrid>
              <a:tr h="473989">
                <a:tc>
                  <a:txBody>
                    <a:bodyPr/>
                    <a:lstStyle/>
                    <a:p>
                      <a:r>
                        <a:rPr lang="de-DE" dirty="0" smtClean="0"/>
                        <a:t>Science</a:t>
                      </a:r>
                      <a:r>
                        <a:rPr lang="de-DE" baseline="0" dirty="0" smtClean="0"/>
                        <a:t> Case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Requirement</a:t>
                      </a:r>
                      <a:endParaRPr lang="de-DE" dirty="0"/>
                    </a:p>
                  </a:txBody>
                  <a:tcPr/>
                </a:tc>
              </a:tr>
              <a:tr h="58387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Micrometer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Structures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(Food Science, Electronics)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</a:rPr>
                        <a:t>min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= 1×10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Å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3870">
                <a:tc>
                  <a:txBody>
                    <a:bodyPr/>
                    <a:lstStyle/>
                    <a:p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Å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Structures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((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semi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Crystalline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Polymers,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membranes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de-D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= 1 Å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3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Multi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Scale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Structures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(Geological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Studies, 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nanocomposites</a:t>
                      </a:r>
                      <a:r>
                        <a:rPr lang="de-DE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</a:rPr>
                        <a:t>min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= 1000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1831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Fast Dynamics (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Nanofoams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dirty="0" err="1" smtClean="0">
                          <a:solidFill>
                            <a:srgbClr val="000000"/>
                          </a:solidFill>
                        </a:rPr>
                        <a:t>synthesis</a:t>
                      </a:r>
                      <a:r>
                        <a:rPr lang="de-DE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de-D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resolution below 200 ms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3870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Magnetic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samples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Ferrofluids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), </a:t>
                      </a:r>
                      <a:br>
                        <a:rPr lang="de-DE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Low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Concentration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Solutions (Proteins)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Polarization &gt; 0.95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3989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Complex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Structures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(Proteins,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magnetic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samples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, large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aggregates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and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rgbClr val="000000"/>
                          </a:solidFill>
                        </a:rPr>
                        <a:t>dimensionality</a:t>
                      </a:r>
                      <a:r>
                        <a:rPr lang="de-DE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de-D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dQ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/Q &lt; 15%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3989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Low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Contrast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Samples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(High-H Proteins)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S/N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better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than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18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Samples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under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Extreme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Conditions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Large Stress/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Strain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rigs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Custom Sample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Environment 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1.5×1.5×2 m</a:t>
                      </a:r>
                      <a:r>
                        <a:rPr lang="en-GB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2t</a:t>
                      </a:r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8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12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730160" y="207607"/>
            <a:ext cx="8234546" cy="576064"/>
          </a:xfrm>
        </p:spPr>
        <p:txBody>
          <a:bodyPr/>
          <a:lstStyle/>
          <a:p>
            <a:r>
              <a:rPr lang="de-DE" dirty="0" smtClean="0"/>
              <a:t>Performance </a:t>
            </a:r>
            <a:r>
              <a:rPr lang="de-DE" dirty="0" err="1" smtClean="0"/>
              <a:t>Considerations</a:t>
            </a:r>
            <a:r>
              <a:rPr lang="de-DE" dirty="0" smtClean="0"/>
              <a:t> @ Project </a:t>
            </a:r>
            <a:r>
              <a:rPr lang="de-DE" dirty="0" err="1" smtClean="0"/>
              <a:t>Scope</a:t>
            </a:r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736851" y="705596"/>
            <a:ext cx="827780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de-DE" baseline="30000" dirty="0" smtClean="0"/>
          </a:p>
          <a:p>
            <a:r>
              <a:rPr lang="de-DE" b="1" u="sng" dirty="0" err="1" smtClean="0"/>
              <a:t>Consider</a:t>
            </a:r>
            <a:r>
              <a:rPr lang="de-DE" b="1" u="sng" dirty="0"/>
              <a:t> </a:t>
            </a:r>
            <a:r>
              <a:rPr lang="de-DE" b="1" u="sng" dirty="0" err="1" smtClean="0"/>
              <a:t>Polymerizing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Nanofoam</a:t>
            </a:r>
            <a:r>
              <a:rPr lang="de-DE" b="1" u="sng" dirty="0" smtClean="0"/>
              <a:t> Measurement </a:t>
            </a:r>
            <a:r>
              <a:rPr lang="de-DE" b="1" u="sng" dirty="0" err="1" smtClean="0"/>
              <a:t>at</a:t>
            </a:r>
            <a:r>
              <a:rPr lang="de-DE" b="1" u="sng" dirty="0" smtClean="0"/>
              <a:t> D22 </a:t>
            </a:r>
            <a:r>
              <a:rPr lang="de-DE" b="1" u="sng" dirty="0" err="1" smtClean="0"/>
              <a:t>and</a:t>
            </a:r>
            <a:r>
              <a:rPr lang="de-DE" b="1" u="sng" dirty="0" smtClean="0"/>
              <a:t> SKADI</a:t>
            </a:r>
          </a:p>
          <a:p>
            <a:endParaRPr lang="de-DE" b="1" u="sng" dirty="0"/>
          </a:p>
          <a:p>
            <a:r>
              <a:rPr lang="de-DE" b="1" u="sng" dirty="0" err="1" smtClean="0"/>
              <a:t>Flux</a:t>
            </a:r>
            <a:endParaRPr lang="de-DE" b="1" u="sng" dirty="0"/>
          </a:p>
          <a:p>
            <a:r>
              <a:rPr lang="de-DE" dirty="0" err="1"/>
              <a:t>Comparable</a:t>
            </a:r>
            <a:r>
              <a:rPr lang="de-DE" dirty="0"/>
              <a:t>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sample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/>
              <a:t>at</a:t>
            </a:r>
            <a:r>
              <a:rPr lang="de-DE" dirty="0"/>
              <a:t> 2 </a:t>
            </a:r>
            <a:r>
              <a:rPr lang="de-DE" dirty="0" smtClean="0"/>
              <a:t>MW</a:t>
            </a:r>
          </a:p>
          <a:p>
            <a:endParaRPr lang="de-DE" b="1" u="sng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Time </a:t>
            </a:r>
            <a:r>
              <a:rPr lang="de-DE" dirty="0" err="1"/>
              <a:t>r</a:t>
            </a:r>
            <a:r>
              <a:rPr lang="de-DE" dirty="0" err="1" smtClean="0"/>
              <a:t>equired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b="1" dirty="0" smtClean="0"/>
              <a:t>D22</a:t>
            </a:r>
            <a:r>
              <a:rPr lang="de-DE" dirty="0" smtClean="0"/>
              <a:t>: 15 min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8 m (sample 1), 12 min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movement</a:t>
            </a:r>
            <a:r>
              <a:rPr lang="de-DE" dirty="0" smtClean="0"/>
              <a:t>, 30 min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20 m (sample 2)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de-DE" b="1" dirty="0" smtClean="0"/>
              <a:t>57 min (1 h)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Time </a:t>
            </a:r>
            <a:r>
              <a:rPr lang="de-DE" dirty="0" err="1"/>
              <a:t>r</a:t>
            </a:r>
            <a:r>
              <a:rPr lang="de-DE" dirty="0" err="1" smtClean="0"/>
              <a:t>equired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b="1" dirty="0" smtClean="0"/>
              <a:t>SKADI</a:t>
            </a:r>
            <a:r>
              <a:rPr lang="de-DE" dirty="0" smtClean="0"/>
              <a:t> (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D22)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/>
              <a:t> </a:t>
            </a:r>
            <a:r>
              <a:rPr lang="de-DE" dirty="0" err="1" smtClean="0"/>
              <a:t>setting</a:t>
            </a:r>
            <a:r>
              <a:rPr lang="de-DE" dirty="0" smtClean="0"/>
              <a:t> </a:t>
            </a:r>
            <a:r>
              <a:rPr lang="de-DE" dirty="0" err="1" smtClean="0"/>
              <a:t>covering</a:t>
            </a:r>
            <a:r>
              <a:rPr lang="de-DE" dirty="0" smtClean="0"/>
              <a:t> an </a:t>
            </a:r>
            <a:r>
              <a:rPr lang="de-DE" dirty="0" err="1" smtClean="0"/>
              <a:t>identical</a:t>
            </a:r>
            <a:r>
              <a:rPr lang="de-DE" dirty="0" smtClean="0"/>
              <a:t> Q-</a:t>
            </a:r>
            <a:r>
              <a:rPr lang="de-DE" dirty="0" err="1" smtClean="0"/>
              <a:t>space</a:t>
            </a:r>
            <a:r>
              <a:rPr lang="de-DE" dirty="0" smtClean="0"/>
              <a:t>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de-DE" b="1" dirty="0" smtClean="0"/>
              <a:t>25 min</a:t>
            </a:r>
            <a:endParaRPr lang="de-DE" dirty="0" smtClean="0"/>
          </a:p>
          <a:p>
            <a:endParaRPr lang="de-DE" baseline="30000" dirty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At</a:t>
            </a:r>
            <a:r>
              <a:rPr lang="de-DE" dirty="0" smtClean="0"/>
              <a:t> a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(SKADI 3-6 mm, D22 8 mm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Same sample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complete</a:t>
            </a:r>
            <a:r>
              <a:rPr lang="de-DE" dirty="0" smtClean="0"/>
              <a:t> Q-range</a:t>
            </a:r>
            <a:endParaRPr lang="de-DE" dirty="0"/>
          </a:p>
          <a:p>
            <a:pPr marL="285750" indent="-285750">
              <a:buFont typeface="Wingdings" charset="2"/>
              <a:buChar char="Ø"/>
            </a:pP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baseline="30000" dirty="0"/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532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0256"/>
            <a:ext cx="8614942" cy="4231048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13</a:t>
            </a:fld>
            <a:endParaRPr lang="de-DE" dirty="0"/>
          </a:p>
        </p:txBody>
      </p:sp>
      <p:sp>
        <p:nvSpPr>
          <p:cNvPr id="7" name="Content Placeholder 7"/>
          <p:cNvSpPr>
            <a:spLocks noGrp="1"/>
          </p:cNvSpPr>
          <p:nvPr>
            <p:ph idx="4294967295"/>
          </p:nvPr>
        </p:nvSpPr>
        <p:spPr>
          <a:xfrm>
            <a:off x="395536" y="116632"/>
            <a:ext cx="8172480" cy="5760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</a:rPr>
              <a:t>Technical Overview</a:t>
            </a:r>
            <a:endParaRPr lang="en-US" sz="2800" b="1" dirty="0">
              <a:solidFill>
                <a:srgbClr val="005B82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3861048"/>
            <a:ext cx="8424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20+20 m Instrument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S-Bender, </a:t>
            </a:r>
            <a:r>
              <a:rPr lang="de-DE" dirty="0" err="1" smtClean="0"/>
              <a:t>twice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sight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4 </a:t>
            </a:r>
            <a:r>
              <a:rPr lang="de-DE" dirty="0" err="1" smtClean="0"/>
              <a:t>Choppers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High-</a:t>
            </a:r>
            <a:r>
              <a:rPr lang="de-DE" dirty="0" err="1" smtClean="0"/>
              <a:t>Flux</a:t>
            </a:r>
            <a:r>
              <a:rPr lang="de-DE" dirty="0" smtClean="0"/>
              <a:t>, pulse </a:t>
            </a:r>
            <a:r>
              <a:rPr lang="de-DE" dirty="0" err="1" smtClean="0"/>
              <a:t>skipping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high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Flexible sample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kinematic</a:t>
            </a:r>
            <a:r>
              <a:rPr lang="de-DE" dirty="0" smtClean="0"/>
              <a:t> </a:t>
            </a:r>
            <a:r>
              <a:rPr lang="de-DE" dirty="0" err="1" smtClean="0"/>
              <a:t>mounting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1m</a:t>
            </a:r>
            <a:r>
              <a:rPr lang="de-DE" baseline="30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on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movable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2710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6" y="822394"/>
            <a:ext cx="8855341" cy="43491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32643" y="1981846"/>
            <a:ext cx="10767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Choppers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4671477" y="1971009"/>
            <a:ext cx="13681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Sample Area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6948264" y="1971009"/>
            <a:ext cx="14438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Detectortube</a:t>
            </a:r>
            <a:endParaRPr lang="de-DE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74691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layout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9912" y="5296163"/>
            <a:ext cx="12961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Polarizer</a:t>
            </a:r>
            <a:r>
              <a:rPr lang="de-DE" dirty="0" smtClean="0"/>
              <a:t>, Spin Flipper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1971009"/>
            <a:ext cx="11312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Neutron</a:t>
            </a:r>
          </a:p>
          <a:p>
            <a:r>
              <a:rPr lang="de-DE" dirty="0" err="1" smtClean="0"/>
              <a:t>Extraction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5172308" y="5279047"/>
            <a:ext cx="12549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Collimation</a:t>
            </a:r>
            <a:endParaRPr lang="de-DE" dirty="0" smtClean="0"/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2432643" y="2351180"/>
            <a:ext cx="538385" cy="107350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 flipV="1">
            <a:off x="2971028" y="2377540"/>
            <a:ext cx="1022676" cy="969509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15" idx="2"/>
          </p:cNvCxnSpPr>
          <p:nvPr/>
        </p:nvCxnSpPr>
        <p:spPr>
          <a:xfrm flipH="1" flipV="1">
            <a:off x="2971028" y="2351178"/>
            <a:ext cx="545552" cy="1073509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endCxn id="19" idx="0"/>
          </p:cNvCxnSpPr>
          <p:nvPr/>
        </p:nvCxnSpPr>
        <p:spPr>
          <a:xfrm>
            <a:off x="2605177" y="3573016"/>
            <a:ext cx="1822807" cy="172314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endCxn id="13" idx="0"/>
          </p:cNvCxnSpPr>
          <p:nvPr/>
        </p:nvCxnSpPr>
        <p:spPr>
          <a:xfrm>
            <a:off x="3993704" y="3573016"/>
            <a:ext cx="1806084" cy="1706031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 flipV="1">
            <a:off x="959742" y="2654540"/>
            <a:ext cx="145413" cy="918476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8"/>
          <p:cNvSpPr txBox="1"/>
          <p:nvPr/>
        </p:nvSpPr>
        <p:spPr>
          <a:xfrm>
            <a:off x="1259632" y="5304982"/>
            <a:ext cx="8904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Bunker</a:t>
            </a:r>
            <a:endParaRPr lang="de-DE" dirty="0"/>
          </a:p>
        </p:txBody>
      </p:sp>
      <p:cxnSp>
        <p:nvCxnSpPr>
          <p:cNvPr id="30" name="Gerade Verbindung mit Pfeil 29"/>
          <p:cNvCxnSpPr>
            <a:endCxn id="29" idx="0"/>
          </p:cNvCxnSpPr>
          <p:nvPr/>
        </p:nvCxnSpPr>
        <p:spPr>
          <a:xfrm>
            <a:off x="1259632" y="3789040"/>
            <a:ext cx="445236" cy="1515942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endCxn id="18" idx="2"/>
          </p:cNvCxnSpPr>
          <p:nvPr/>
        </p:nvCxnSpPr>
        <p:spPr>
          <a:xfrm flipV="1">
            <a:off x="7375585" y="2340341"/>
            <a:ext cx="294602" cy="93769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 flipV="1">
            <a:off x="5374566" y="2377539"/>
            <a:ext cx="637594" cy="619413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2"/>
          <p:cNvSpPr txBox="1"/>
          <p:nvPr/>
        </p:nvSpPr>
        <p:spPr>
          <a:xfrm>
            <a:off x="2225600" y="5296753"/>
            <a:ext cx="14908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Heavy </a:t>
            </a:r>
            <a:r>
              <a:rPr lang="de-DE" dirty="0" err="1" smtClean="0"/>
              <a:t>shutter</a:t>
            </a:r>
            <a:endParaRPr lang="de-DE" dirty="0" smtClean="0"/>
          </a:p>
        </p:txBody>
      </p:sp>
      <p:cxnSp>
        <p:nvCxnSpPr>
          <p:cNvPr id="32" name="Gerade Verbindung mit Pfeil 31"/>
          <p:cNvCxnSpPr>
            <a:endCxn id="31" idx="0"/>
          </p:cNvCxnSpPr>
          <p:nvPr/>
        </p:nvCxnSpPr>
        <p:spPr>
          <a:xfrm>
            <a:off x="1670759" y="3573016"/>
            <a:ext cx="1300270" cy="172373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443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322" r="742" b="-322"/>
          <a:stretch/>
        </p:blipFill>
        <p:spPr>
          <a:xfrm rot="21397612">
            <a:off x="364233" y="740381"/>
            <a:ext cx="8734646" cy="4442849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06789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dimensions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cxnSp>
        <p:nvCxnSpPr>
          <p:cNvPr id="21" name="Gerade Verbindung 20"/>
          <p:cNvCxnSpPr/>
          <p:nvPr/>
        </p:nvCxnSpPr>
        <p:spPr>
          <a:xfrm>
            <a:off x="5912950" y="2223230"/>
            <a:ext cx="0" cy="966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4853408" y="2203742"/>
            <a:ext cx="110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Sample Area</a:t>
            </a:r>
          </a:p>
          <a:p>
            <a:r>
              <a:rPr lang="de-DE" sz="1400" dirty="0" smtClean="0"/>
              <a:t>38.5 </a:t>
            </a:r>
            <a:r>
              <a:rPr lang="de-DE" sz="1400" dirty="0"/>
              <a:t>m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983977" y="2303819"/>
            <a:ext cx="116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Total </a:t>
            </a:r>
            <a:r>
              <a:rPr lang="de-DE" sz="1400" dirty="0" err="1" smtClean="0"/>
              <a:t>Length</a:t>
            </a:r>
            <a:endParaRPr lang="de-DE" sz="1400" dirty="0" smtClean="0"/>
          </a:p>
          <a:p>
            <a:r>
              <a:rPr lang="de-DE" sz="1400" dirty="0" smtClean="0"/>
              <a:t>59.4 </a:t>
            </a:r>
            <a:r>
              <a:rPr lang="de-DE" sz="1400" dirty="0"/>
              <a:t>m</a:t>
            </a:r>
          </a:p>
        </p:txBody>
      </p:sp>
      <p:cxnSp>
        <p:nvCxnSpPr>
          <p:cNvPr id="39" name="Gerade Verbindung 38"/>
          <p:cNvCxnSpPr/>
          <p:nvPr/>
        </p:nvCxnSpPr>
        <p:spPr>
          <a:xfrm>
            <a:off x="9060247" y="2301679"/>
            <a:ext cx="0" cy="678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2785187" y="3602017"/>
            <a:ext cx="0" cy="1538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3499330" y="2223230"/>
            <a:ext cx="0" cy="1260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2773089" y="1623738"/>
            <a:ext cx="123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Chopper</a:t>
            </a:r>
            <a:r>
              <a:rPr lang="de-DE" sz="1400" dirty="0" smtClean="0"/>
              <a:t> </a:t>
            </a:r>
            <a:r>
              <a:rPr lang="de-DE" sz="1400" dirty="0"/>
              <a:t>No.3</a:t>
            </a:r>
          </a:p>
          <a:p>
            <a:r>
              <a:rPr lang="de-DE" sz="1400" dirty="0" smtClean="0"/>
              <a:t>26.3m</a:t>
            </a:r>
            <a:endParaRPr lang="de-DE" sz="1400" dirty="0"/>
          </a:p>
        </p:txBody>
      </p:sp>
      <p:sp>
        <p:nvSpPr>
          <p:cNvPr id="28" name="Textfeld 27"/>
          <p:cNvSpPr txBox="1"/>
          <p:nvPr/>
        </p:nvSpPr>
        <p:spPr>
          <a:xfrm>
            <a:off x="1153907" y="1740204"/>
            <a:ext cx="142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DE" sz="1400" dirty="0"/>
              <a:t>Chopper </a:t>
            </a:r>
            <a:r>
              <a:rPr lang="de-DE" sz="1400" dirty="0" err="1"/>
              <a:t>No</a:t>
            </a:r>
            <a:r>
              <a:rPr lang="de-DE" sz="1400" dirty="0"/>
              <a:t>. </a:t>
            </a:r>
            <a:r>
              <a:rPr lang="de-DE" sz="1400" dirty="0" smtClean="0"/>
              <a:t>1</a:t>
            </a:r>
            <a:endParaRPr lang="de-DE" sz="1400" dirty="0"/>
          </a:p>
          <a:p>
            <a:r>
              <a:rPr lang="de-DE" sz="1400" dirty="0" smtClean="0"/>
              <a:t>15.5 </a:t>
            </a:r>
            <a:r>
              <a:rPr lang="de-DE" sz="1400" dirty="0"/>
              <a:t>m</a:t>
            </a:r>
          </a:p>
        </p:txBody>
      </p:sp>
      <p:cxnSp>
        <p:nvCxnSpPr>
          <p:cNvPr id="48" name="Gerade Verbindung 47"/>
          <p:cNvCxnSpPr/>
          <p:nvPr/>
        </p:nvCxnSpPr>
        <p:spPr>
          <a:xfrm flipV="1">
            <a:off x="2358678" y="1752600"/>
            <a:ext cx="3522" cy="1781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4"/>
          <p:cNvSpPr txBox="1"/>
          <p:nvPr/>
        </p:nvSpPr>
        <p:spPr>
          <a:xfrm>
            <a:off x="736264" y="5686411"/>
            <a:ext cx="774902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All dimensions from the monolith center</a:t>
            </a:r>
          </a:p>
          <a:p>
            <a:r>
              <a:rPr lang="de-DE" dirty="0"/>
              <a:t>Neutron Beam </a:t>
            </a:r>
            <a:r>
              <a:rPr lang="de-DE" dirty="0" err="1"/>
              <a:t>height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neutron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hall 1897mm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380566" y="4630555"/>
            <a:ext cx="1575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Start </a:t>
            </a:r>
            <a:r>
              <a:rPr lang="de-DE" sz="1400" dirty="0" err="1" smtClean="0"/>
              <a:t>collimation</a:t>
            </a:r>
            <a:endParaRPr lang="de-DE" sz="1400" dirty="0" smtClean="0"/>
          </a:p>
          <a:p>
            <a:r>
              <a:rPr lang="de-DE" sz="1400" dirty="0"/>
              <a:t> </a:t>
            </a:r>
            <a:r>
              <a:rPr lang="de-DE" sz="1400" dirty="0" smtClean="0"/>
              <a:t>                18.5 m</a:t>
            </a:r>
            <a:endParaRPr lang="de-DE" sz="1400" dirty="0"/>
          </a:p>
        </p:txBody>
      </p:sp>
      <p:cxnSp>
        <p:nvCxnSpPr>
          <p:cNvPr id="29" name="Gerade Verbindung 28"/>
          <p:cNvCxnSpPr/>
          <p:nvPr/>
        </p:nvCxnSpPr>
        <p:spPr>
          <a:xfrm>
            <a:off x="3987800" y="1617133"/>
            <a:ext cx="15026" cy="18090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4030133" y="821267"/>
            <a:ext cx="3365" cy="2604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793058" y="830380"/>
            <a:ext cx="1228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Chopper</a:t>
            </a:r>
            <a:r>
              <a:rPr lang="de-DE" sz="1400" dirty="0" smtClean="0"/>
              <a:t> No.4</a:t>
            </a:r>
            <a:endParaRPr lang="de-DE" sz="1400" dirty="0"/>
          </a:p>
          <a:p>
            <a:r>
              <a:rPr lang="de-DE" sz="1400" dirty="0" smtClean="0"/>
              <a:t>26.6m</a:t>
            </a:r>
            <a:endParaRPr lang="de-DE" sz="1400" dirty="0"/>
          </a:p>
        </p:txBody>
      </p:sp>
      <p:sp>
        <p:nvSpPr>
          <p:cNvPr id="52" name="Textfeld 51"/>
          <p:cNvSpPr txBox="1"/>
          <p:nvPr/>
        </p:nvSpPr>
        <p:spPr>
          <a:xfrm>
            <a:off x="2360564" y="2232534"/>
            <a:ext cx="135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Chopper</a:t>
            </a:r>
            <a:r>
              <a:rPr lang="de-DE" sz="1400" dirty="0" smtClean="0"/>
              <a:t> No.2</a:t>
            </a:r>
            <a:endParaRPr lang="de-DE" sz="1400" dirty="0"/>
          </a:p>
          <a:p>
            <a:r>
              <a:rPr lang="de-DE" sz="1400" dirty="0" smtClean="0"/>
              <a:t>22.85m</a:t>
            </a:r>
            <a:endParaRPr lang="de-DE" sz="1400" dirty="0"/>
          </a:p>
        </p:txBody>
      </p:sp>
      <p:sp>
        <p:nvSpPr>
          <p:cNvPr id="51" name="Textfeld 50"/>
          <p:cNvSpPr txBox="1"/>
          <p:nvPr/>
        </p:nvSpPr>
        <p:spPr>
          <a:xfrm>
            <a:off x="222564" y="2402702"/>
            <a:ext cx="1572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DE" sz="1400" dirty="0" smtClean="0"/>
              <a:t>Heavy </a:t>
            </a:r>
            <a:r>
              <a:rPr lang="de-DE" sz="1400" dirty="0" err="1" smtClean="0"/>
              <a:t>shutter</a:t>
            </a:r>
            <a:endParaRPr lang="de-DE" sz="1400" dirty="0" smtClean="0"/>
          </a:p>
          <a:p>
            <a:r>
              <a:rPr lang="de-DE" sz="1400" dirty="0" smtClean="0"/>
              <a:t>9.7m</a:t>
            </a:r>
            <a:endParaRPr lang="de-DE" sz="1400" dirty="0"/>
          </a:p>
        </p:txBody>
      </p:sp>
      <p:cxnSp>
        <p:nvCxnSpPr>
          <p:cNvPr id="53" name="Gerade Verbindung 52"/>
          <p:cNvCxnSpPr/>
          <p:nvPr/>
        </p:nvCxnSpPr>
        <p:spPr>
          <a:xfrm flipV="1">
            <a:off x="1474615" y="2469297"/>
            <a:ext cx="0" cy="1195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736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8" y="1190445"/>
            <a:ext cx="8567913" cy="420795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7199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dimensions</a:t>
            </a:r>
          </a:p>
          <a:p>
            <a:pPr algn="l" eaLnBrk="1" hangingPunct="1"/>
            <a:r>
              <a:rPr lang="en-US" altLang="de-DE" sz="2000" dirty="0" smtClean="0">
                <a:solidFill>
                  <a:srgbClr val="005B82"/>
                </a:solidFill>
              </a:rPr>
              <a:t>(without Shielding)</a:t>
            </a:r>
            <a:endParaRPr lang="en-US" altLang="de-DE" sz="2000" dirty="0">
              <a:solidFill>
                <a:srgbClr val="005B82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7914874" y="2717321"/>
            <a:ext cx="0" cy="5760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5811361" y="5877272"/>
            <a:ext cx="287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ESS Target Building Layout ESS-0017891 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293298" y="1449238"/>
            <a:ext cx="7621576" cy="1268083"/>
          </a:xfrm>
          <a:prstGeom prst="straightConnector1">
            <a:avLst/>
          </a:prstGeom>
          <a:ln>
            <a:solidFill>
              <a:srgbClr val="C0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 rot="599219">
            <a:off x="4250300" y="1891000"/>
            <a:ext cx="103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59.4 m</a:t>
            </a:r>
            <a:endParaRPr lang="de-DE" sz="1400" dirty="0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7922959" y="2881223"/>
            <a:ext cx="763860" cy="294660"/>
          </a:xfrm>
          <a:prstGeom prst="straightConnector1">
            <a:avLst/>
          </a:prstGeom>
          <a:ln>
            <a:solidFill>
              <a:srgbClr val="C0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 rot="20214236">
            <a:off x="8103994" y="308187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6.4 </a:t>
            </a:r>
            <a:r>
              <a:rPr lang="de-DE" sz="1400" dirty="0"/>
              <a:t>m</a:t>
            </a: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293298" y="1272327"/>
            <a:ext cx="0" cy="5760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943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364"/>
            <a:ext cx="9144000" cy="4931272"/>
          </a:xfrm>
          <a:prstGeom prst="rect">
            <a:avLst/>
          </a:prstGeom>
        </p:spPr>
      </p:pic>
      <p:cxnSp>
        <p:nvCxnSpPr>
          <p:cNvPr id="12" name="Gerade Verbindung 11"/>
          <p:cNvCxnSpPr/>
          <p:nvPr/>
        </p:nvCxnSpPr>
        <p:spPr>
          <a:xfrm flipV="1">
            <a:off x="214702" y="3332198"/>
            <a:ext cx="0" cy="52463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871415" y="3444203"/>
            <a:ext cx="0" cy="4126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214702" y="3332198"/>
            <a:ext cx="7656713" cy="208359"/>
          </a:xfrm>
          <a:prstGeom prst="straightConnector1">
            <a:avLst/>
          </a:prstGeom>
          <a:ln>
            <a:solidFill>
              <a:srgbClr val="C0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874106" y="3199377"/>
            <a:ext cx="932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62.6 </a:t>
            </a:r>
            <a:r>
              <a:rPr lang="de-DE" sz="1400" dirty="0"/>
              <a:t>m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 flipV="1">
            <a:off x="7879904" y="3753672"/>
            <a:ext cx="210707" cy="103158"/>
          </a:xfrm>
          <a:prstGeom prst="straightConnector1">
            <a:avLst/>
          </a:prstGeom>
          <a:ln>
            <a:solidFill>
              <a:srgbClr val="C0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 rot="20214236">
            <a:off x="7825686" y="373698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2.7 </a:t>
            </a:r>
            <a:r>
              <a:rPr lang="de-DE" sz="1400" dirty="0"/>
              <a:t>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724128" y="5848146"/>
            <a:ext cx="287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ESS Target Building Layout ESS-0017891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97199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dimensions</a:t>
            </a:r>
          </a:p>
          <a:p>
            <a:pPr algn="l" eaLnBrk="1" hangingPunct="1"/>
            <a:r>
              <a:rPr lang="en-US" altLang="de-DE" sz="2000" dirty="0" smtClean="0">
                <a:solidFill>
                  <a:srgbClr val="005B82"/>
                </a:solidFill>
              </a:rPr>
              <a:t>(with Shielding)</a:t>
            </a:r>
            <a:endParaRPr lang="en-US" altLang="de-DE" sz="2000" dirty="0">
              <a:solidFill>
                <a:srgbClr val="005B8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967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73" y="548680"/>
            <a:ext cx="4966607" cy="5148695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95536" y="134018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>
                <a:solidFill>
                  <a:srgbClr val="005B82"/>
                </a:solidFill>
                <a:latin typeface="Arial"/>
                <a:ea typeface="+mn-ea"/>
                <a:cs typeface="Arial"/>
              </a:rPr>
              <a:t>SKADI Beam Path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308304" y="9364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ESS - 0068256 23.09.2016</a:t>
            </a:r>
            <a:endParaRPr lang="de-DE" dirty="0"/>
          </a:p>
        </p:txBody>
      </p:sp>
      <p:sp>
        <p:nvSpPr>
          <p:cNvPr id="22" name="TextBox 14"/>
          <p:cNvSpPr txBox="1"/>
          <p:nvPr/>
        </p:nvSpPr>
        <p:spPr>
          <a:xfrm>
            <a:off x="7416316" y="5258567"/>
            <a:ext cx="1658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SKADI – E3-Port</a:t>
            </a:r>
            <a:endParaRPr lang="de-DE" dirty="0"/>
          </a:p>
        </p:txBody>
      </p:sp>
      <p:cxnSp>
        <p:nvCxnSpPr>
          <p:cNvPr id="24" name="Gerade Verbindung mit Pfeil 23"/>
          <p:cNvCxnSpPr/>
          <p:nvPr/>
        </p:nvCxnSpPr>
        <p:spPr>
          <a:xfrm flipH="1" flipV="1">
            <a:off x="7164288" y="4695797"/>
            <a:ext cx="504056" cy="454654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294733"/>
            <a:ext cx="3059905" cy="1318689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1475656" y="4880463"/>
            <a:ext cx="216024" cy="492753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/>
          <p:cNvSpPr txBox="1"/>
          <p:nvPr/>
        </p:nvSpPr>
        <p:spPr>
          <a:xfrm>
            <a:off x="539552" y="4511131"/>
            <a:ext cx="1658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SKADI – E3-Port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51520" y="2245864"/>
            <a:ext cx="3034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Beam </a:t>
            </a:r>
            <a:r>
              <a:rPr lang="de-DE" sz="1200" dirty="0" err="1" smtClean="0"/>
              <a:t>extraction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respect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top </a:t>
            </a:r>
            <a:r>
              <a:rPr lang="de-DE" sz="1200" dirty="0" err="1" smtClean="0"/>
              <a:t>moderator</a:t>
            </a:r>
            <a:r>
              <a:rPr lang="de-DE" sz="1200" dirty="0" smtClean="0"/>
              <a:t> </a:t>
            </a:r>
            <a:r>
              <a:rPr lang="de-DE" sz="1200" dirty="0" err="1" smtClean="0"/>
              <a:t>coordinates</a:t>
            </a:r>
            <a:endParaRPr lang="de-DE" sz="1200" dirty="0" smtClean="0"/>
          </a:p>
          <a:p>
            <a:endParaRPr lang="de-DE" sz="1200" dirty="0"/>
          </a:p>
          <a:p>
            <a:pPr algn="ctr"/>
            <a:r>
              <a:rPr lang="de-DE" sz="1200" dirty="0" smtClean="0"/>
              <a:t>X = 54mm</a:t>
            </a:r>
          </a:p>
          <a:p>
            <a:pPr algn="ctr"/>
            <a:r>
              <a:rPr lang="de-DE" sz="1200" dirty="0" smtClean="0"/>
              <a:t>Y = -89mm</a:t>
            </a:r>
          </a:p>
          <a:p>
            <a:pPr algn="ctr"/>
            <a:r>
              <a:rPr lang="de-DE" sz="1200" dirty="0" smtClean="0"/>
              <a:t>Z = 137mm</a:t>
            </a:r>
          </a:p>
          <a:p>
            <a:pPr algn="ctr"/>
            <a:endParaRPr lang="de-DE" sz="1200" dirty="0" smtClean="0"/>
          </a:p>
          <a:p>
            <a:pPr algn="ctr"/>
            <a:r>
              <a:rPr lang="de-DE" sz="1200" dirty="0" smtClean="0"/>
              <a:t>Z Rot = -42°</a:t>
            </a:r>
          </a:p>
          <a:p>
            <a:endParaRPr lang="de-DE" sz="1200" dirty="0"/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7923937" y="3350354"/>
            <a:ext cx="909512" cy="0"/>
          </a:xfrm>
          <a:prstGeom prst="straightConnector1">
            <a:avLst/>
          </a:prstGeom>
          <a:ln w="69850">
            <a:solidFill>
              <a:srgbClr val="FF0000"/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183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0717"/>
            <a:ext cx="6506589" cy="6277281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7092280" y="90304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Drawing </a:t>
            </a:r>
            <a:r>
              <a:rPr lang="de-DE" dirty="0" err="1" smtClean="0"/>
              <a:t>Chess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. ESS0043981 11.12.2015</a:t>
            </a:r>
            <a:endParaRPr lang="de-DE" dirty="0"/>
          </a:p>
        </p:txBody>
      </p:sp>
      <p:sp>
        <p:nvSpPr>
          <p:cNvPr id="22" name="TextBox 14"/>
          <p:cNvSpPr txBox="1"/>
          <p:nvPr/>
        </p:nvSpPr>
        <p:spPr>
          <a:xfrm>
            <a:off x="2680959" y="5201063"/>
            <a:ext cx="640258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Height </a:t>
            </a:r>
            <a:r>
              <a:rPr lang="en-US" dirty="0"/>
              <a:t>of the beam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bunker (upper moderator) 1387mm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</a:t>
            </a:r>
            <a:r>
              <a:rPr lang="en-US" dirty="0" smtClean="0"/>
              <a:t>eight </a:t>
            </a:r>
            <a:r>
              <a:rPr lang="en-US" dirty="0"/>
              <a:t>of the beam behind the bunker </a:t>
            </a:r>
            <a:r>
              <a:rPr lang="en-US" dirty="0" smtClean="0"/>
              <a:t>and S-Bender 1897 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Offset 240.2 mm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wice </a:t>
            </a:r>
            <a:r>
              <a:rPr lang="en-US" dirty="0"/>
              <a:t>out of line of </a:t>
            </a:r>
            <a:r>
              <a:rPr lang="en-US" dirty="0" smtClean="0"/>
              <a:t>sight</a:t>
            </a:r>
            <a:endParaRPr lang="en-US" dirty="0"/>
          </a:p>
          <a:p>
            <a:endParaRPr lang="de-DE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5652120" y="4446886"/>
            <a:ext cx="14722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4226726" y="3873943"/>
            <a:ext cx="282489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 rot="16200000">
            <a:off x="6082195" y="3909634"/>
            <a:ext cx="131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1897 mm</a:t>
            </a:r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2916040" y="3743227"/>
            <a:ext cx="122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1387 mm</a:t>
            </a:r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7051618" y="3873943"/>
            <a:ext cx="0" cy="575044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745200" y="3802380"/>
            <a:ext cx="0" cy="41552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krümmte Verbindung 9"/>
          <p:cNvCxnSpPr/>
          <p:nvPr/>
        </p:nvCxnSpPr>
        <p:spPr>
          <a:xfrm>
            <a:off x="2926918" y="3802380"/>
            <a:ext cx="1299808" cy="71563"/>
          </a:xfrm>
          <a:prstGeom prst="curvedConnector3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2965193" y="3802380"/>
            <a:ext cx="8270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00000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Beam path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55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720000" y="217280"/>
            <a:ext cx="7488832" cy="576064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846737" y="1058275"/>
            <a:ext cx="7696231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err="1" smtClean="0"/>
              <a:t>Organization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Science Case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Design Goals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endParaRPr lang="de-DE" dirty="0" smtClean="0"/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Technical </a:t>
            </a:r>
            <a:r>
              <a:rPr lang="de-DE" dirty="0" err="1" smtClean="0"/>
              <a:t>Overview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Description </a:t>
            </a:r>
            <a:r>
              <a:rPr lang="de-DE" dirty="0" err="1" smtClean="0"/>
              <a:t>of</a:t>
            </a:r>
            <a:r>
              <a:rPr lang="de-DE" dirty="0" smtClean="0"/>
              <a:t> Single Components</a:t>
            </a: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Integration </a:t>
            </a:r>
            <a:r>
              <a:rPr lang="de-DE" dirty="0" err="1" smtClean="0"/>
              <a:t>with</a:t>
            </a:r>
            <a:r>
              <a:rPr lang="de-DE" dirty="0" smtClean="0"/>
              <a:t> ESTIA</a:t>
            </a: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/>
              <a:t>Schedule</a:t>
            </a: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err="1"/>
              <a:t>Risk</a:t>
            </a:r>
            <a:r>
              <a:rPr lang="de-DE" dirty="0"/>
              <a:t> Analysis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Mitigation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Answers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Reviewer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820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4"/>
          <a:stretch/>
        </p:blipFill>
        <p:spPr>
          <a:xfrm>
            <a:off x="151884" y="1566072"/>
            <a:ext cx="8399586" cy="3328759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 rot="241454">
            <a:off x="4756673" y="2559437"/>
            <a:ext cx="1111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8980 mm</a:t>
            </a:r>
            <a:endParaRPr lang="de-DE" sz="1400" dirty="0"/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226707" y="2563147"/>
            <a:ext cx="0" cy="444376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H="1" flipV="1">
            <a:off x="7822431" y="2899843"/>
            <a:ext cx="22572" cy="97134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226707" y="2537412"/>
            <a:ext cx="7595724" cy="500843"/>
          </a:xfrm>
          <a:prstGeom prst="straightConnector1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849210" y="3768444"/>
            <a:ext cx="0" cy="205478"/>
          </a:xfrm>
          <a:prstGeom prst="line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H="1" flipV="1">
            <a:off x="223930" y="3038255"/>
            <a:ext cx="7625280" cy="764881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7119990" y="3946774"/>
            <a:ext cx="714100" cy="1183343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4"/>
          <p:cNvSpPr txBox="1"/>
          <p:nvPr/>
        </p:nvSpPr>
        <p:spPr>
          <a:xfrm>
            <a:off x="6099971" y="5130117"/>
            <a:ext cx="194931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Bender offset 240.2 mm</a:t>
            </a:r>
            <a:endParaRPr lang="de-DE" sz="140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51884" y="5134230"/>
            <a:ext cx="8884574" cy="1479154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Bender integrated in the neutron extraction components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S-Bender, twice out of line of sight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Vertical curved metallic neutron guide (Radius ca. 84m, offset 240,2mm, length 8,98m) 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Cross section of neutron guide </a:t>
            </a:r>
            <a:r>
              <a:rPr lang="en-US" altLang="de-DE" sz="1800" dirty="0" smtClean="0">
                <a:latin typeface="+mn-lt"/>
                <a:cs typeface="+mn-cs"/>
              </a:rPr>
              <a:t>30x30 mm</a:t>
            </a:r>
            <a:r>
              <a:rPr lang="en-US" altLang="de-DE" sz="1800" baseline="30000" dirty="0" smtClean="0">
                <a:latin typeface="+mn-lt"/>
                <a:cs typeface="+mn-cs"/>
              </a:rPr>
              <a:t>2</a:t>
            </a:r>
            <a:endParaRPr lang="en-US" altLang="de-DE" sz="1800" baseline="30000" dirty="0">
              <a:latin typeface="+mn-lt"/>
              <a:cs typeface="+mn-cs"/>
            </a:endParaRP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Vacuum vessel in the bunker inside (vacuum level 10</a:t>
            </a:r>
            <a:r>
              <a:rPr lang="en-US" altLang="de-DE" sz="1800" baseline="30000" dirty="0">
                <a:latin typeface="+mn-lt"/>
                <a:cs typeface="+mn-cs"/>
              </a:rPr>
              <a:t>-2</a:t>
            </a:r>
            <a:r>
              <a:rPr lang="en-US" altLang="de-DE" sz="1800" dirty="0">
                <a:latin typeface="+mn-lt"/>
                <a:cs typeface="+mn-cs"/>
              </a:rPr>
              <a:t> -10</a:t>
            </a:r>
            <a:r>
              <a:rPr lang="en-US" altLang="de-DE" sz="1800" baseline="30000" dirty="0">
                <a:latin typeface="+mn-lt"/>
                <a:cs typeface="+mn-cs"/>
              </a:rPr>
              <a:t>-3</a:t>
            </a:r>
            <a:r>
              <a:rPr lang="en-US" altLang="de-DE" sz="1800" dirty="0">
                <a:latin typeface="+mn-lt"/>
                <a:cs typeface="+mn-cs"/>
              </a:rPr>
              <a:t>mbar</a:t>
            </a:r>
            <a:r>
              <a:rPr lang="en-US" altLang="de-DE" sz="1800" dirty="0" smtClean="0">
                <a:latin typeface="+mn-lt"/>
                <a:cs typeface="+mn-cs"/>
              </a:rPr>
              <a:t>)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NEW shutter, different from submitted documentation, after floor load change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1600" dirty="0" smtClean="0">
              <a:solidFill>
                <a:srgbClr val="005B82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90495"/>
            <a:ext cx="599630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Bender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3771750" y="2713327"/>
            <a:ext cx="0" cy="720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20232" y="40800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llipse 24"/>
          <p:cNvSpPr/>
          <p:nvPr/>
        </p:nvSpPr>
        <p:spPr>
          <a:xfrm rot="1371776">
            <a:off x="6242229" y="286085"/>
            <a:ext cx="528509" cy="126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14"/>
          <p:cNvSpPr txBox="1"/>
          <p:nvPr/>
        </p:nvSpPr>
        <p:spPr>
          <a:xfrm>
            <a:off x="1293437" y="1850633"/>
            <a:ext cx="142430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Vacuum Window</a:t>
            </a:r>
            <a:endParaRPr lang="de-DE" sz="1400" dirty="0"/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2005587" y="2158411"/>
            <a:ext cx="1669266" cy="1262284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3674853" y="3420695"/>
            <a:ext cx="0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966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20876" y="4932555"/>
            <a:ext cx="8773064" cy="18555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800" dirty="0">
                <a:latin typeface="+mn-lt"/>
                <a:cs typeface="+mn-cs"/>
              </a:rPr>
              <a:t>Five horizontal channels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Optimized for </a:t>
            </a:r>
            <a:r>
              <a:rPr lang="en-US" altLang="de-DE" sz="1800" dirty="0" err="1">
                <a:latin typeface="+mn-lt"/>
                <a:cs typeface="+mn-cs"/>
              </a:rPr>
              <a:t>λ</a:t>
            </a:r>
            <a:r>
              <a:rPr lang="en-US" altLang="de-DE" sz="1800" baseline="-25000" dirty="0" err="1">
                <a:latin typeface="+mn-lt"/>
                <a:cs typeface="+mn-cs"/>
              </a:rPr>
              <a:t>min</a:t>
            </a:r>
            <a:r>
              <a:rPr lang="en-US" altLang="de-DE" sz="1800" dirty="0">
                <a:latin typeface="+mn-lt"/>
                <a:cs typeface="+mn-cs"/>
              </a:rPr>
              <a:t>=3 </a:t>
            </a:r>
            <a:r>
              <a:rPr lang="en-US" altLang="de-DE" sz="1800" dirty="0" err="1">
                <a:latin typeface="+mn-lt"/>
                <a:cs typeface="+mn-cs"/>
              </a:rPr>
              <a:t>Å</a:t>
            </a:r>
            <a:r>
              <a:rPr lang="en-US" altLang="de-DE" sz="1800" dirty="0">
                <a:latin typeface="+mn-lt"/>
                <a:cs typeface="+mn-cs"/>
              </a:rPr>
              <a:t> (no gain by increasing the number of channels beyond 5)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m=3 for all surfaces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Huge gain compared to straight </a:t>
            </a:r>
            <a:r>
              <a:rPr lang="en-US" altLang="de-DE" sz="1800" dirty="0" smtClean="0">
                <a:latin typeface="+mn-lt"/>
                <a:cs typeface="+mn-cs"/>
              </a:rPr>
              <a:t>guide, optimal brilliance transfer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Optimal design with choppers outside the bunker</a:t>
            </a:r>
            <a:endParaRPr lang="en-US" altLang="de-DE" sz="1800" dirty="0">
              <a:latin typeface="+mn-lt"/>
              <a:cs typeface="+mn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Bender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23" name="Picture 18" descr="Macintosh HD:Users:tiris:Documents:Uni:JCNS:Projekte:SKADI:Simulation:SKADI_AfterBeamportChange:SKADI-ChanneledBender:channelTrans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"/>
          <a:stretch/>
        </p:blipFill>
        <p:spPr bwMode="auto">
          <a:xfrm>
            <a:off x="190636" y="594519"/>
            <a:ext cx="3922085" cy="2550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28" y="725675"/>
            <a:ext cx="4172263" cy="23024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3029" y="3023643"/>
            <a:ext cx="226805" cy="2131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2962096" y="2858559"/>
            <a:ext cx="2948938" cy="2362637"/>
            <a:chOff x="2962096" y="2858559"/>
            <a:chExt cx="2948938" cy="2362637"/>
          </a:xfrm>
        </p:grpSpPr>
        <p:pic>
          <p:nvPicPr>
            <p:cNvPr id="20" name="Picture 2" descr="Macintosh HD:Users:tiris:Documents:Uni:JCNS:Projekte:SKADI:Simulation:SKADI_AfterBeamportChange:SKADI-ChanneledBender:mrun:mMap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6" t="3579" r="9699" b="4265"/>
            <a:stretch/>
          </p:blipFill>
          <p:spPr bwMode="auto">
            <a:xfrm>
              <a:off x="3544918" y="3043670"/>
              <a:ext cx="2366116" cy="198192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795194" y="4913419"/>
              <a:ext cx="16329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m-</a:t>
              </a:r>
              <a:r>
                <a:rPr lang="de-DE" sz="1400" dirty="0" err="1" smtClean="0"/>
                <a:t>value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inside</a:t>
              </a:r>
              <a:endParaRPr lang="de-DE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299489" y="3992426"/>
              <a:ext cx="16329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m-</a:t>
              </a:r>
              <a:r>
                <a:rPr lang="de-DE" sz="1400" dirty="0" err="1" smtClean="0"/>
                <a:t>value</a:t>
              </a:r>
              <a:r>
                <a:rPr lang="de-DE" sz="1400" dirty="0" smtClean="0"/>
                <a:t> outside</a:t>
              </a:r>
              <a:endParaRPr lang="de-DE" sz="14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59112" y="2872460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1</a:t>
              </a:r>
              <a:endParaRPr lang="de-DE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25600" y="2858560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54810" y="2858560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23538" y="2858559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18383" y="3176042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1</a:t>
              </a:r>
              <a:endParaRPr lang="de-DE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19582" y="3751752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19579" y="4326245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19577" y="4840263"/>
              <a:ext cx="3326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83857" y="2827105"/>
            <a:ext cx="17388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wavelength</a:t>
            </a:r>
            <a:r>
              <a:rPr lang="de-DE" dirty="0" smtClean="0"/>
              <a:t> / </a:t>
            </a:r>
            <a:r>
              <a:rPr lang="de-DE" dirty="0" err="1" smtClean="0"/>
              <a:t>Å</a:t>
            </a:r>
            <a:endParaRPr lang="de-DE" dirty="0"/>
          </a:p>
        </p:txBody>
      </p:sp>
      <p:sp>
        <p:nvSpPr>
          <p:cNvPr id="25" name="TextBox 24"/>
          <p:cNvSpPr txBox="1"/>
          <p:nvPr/>
        </p:nvSpPr>
        <p:spPr>
          <a:xfrm>
            <a:off x="1524563" y="2903914"/>
            <a:ext cx="17388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wavelength</a:t>
            </a:r>
            <a:r>
              <a:rPr lang="de-DE" dirty="0" smtClean="0"/>
              <a:t> / </a:t>
            </a:r>
            <a:r>
              <a:rPr lang="de-DE" dirty="0" err="1" smtClean="0"/>
              <a:t>Å</a:t>
            </a:r>
            <a:endParaRPr lang="de-DE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85240" y="1453786"/>
            <a:ext cx="17388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int. in </a:t>
            </a:r>
            <a:r>
              <a:rPr lang="de-DE" dirty="0" err="1" smtClean="0"/>
              <a:t>arb</a:t>
            </a:r>
            <a:r>
              <a:rPr lang="de-DE" dirty="0" smtClean="0"/>
              <a:t>. </a:t>
            </a:r>
            <a:r>
              <a:rPr lang="de-DE" dirty="0" err="1" smtClean="0"/>
              <a:t>units</a:t>
            </a:r>
            <a:endParaRPr lang="de-DE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674040" y="1560832"/>
            <a:ext cx="17388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int. in </a:t>
            </a:r>
            <a:r>
              <a:rPr lang="de-DE" dirty="0" err="1" smtClean="0"/>
              <a:t>arb</a:t>
            </a:r>
            <a:r>
              <a:rPr lang="de-DE" dirty="0" smtClean="0"/>
              <a:t>. </a:t>
            </a:r>
            <a:r>
              <a:rPr lang="de-DE" dirty="0" err="1" smtClean="0"/>
              <a:t>units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36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04" y="3504606"/>
            <a:ext cx="3778895" cy="1855925"/>
          </a:xfrm>
          <a:prstGeom prst="rect">
            <a:avLst/>
          </a:prstGeom>
        </p:spPr>
      </p:pic>
      <p:sp>
        <p:nvSpPr>
          <p:cNvPr id="22" name="TextBox 14"/>
          <p:cNvSpPr txBox="1"/>
          <p:nvPr/>
        </p:nvSpPr>
        <p:spPr>
          <a:xfrm>
            <a:off x="7383694" y="1086990"/>
            <a:ext cx="137204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Copper collars</a:t>
            </a:r>
            <a:endParaRPr lang="de-DE" sz="160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91829" y="5254733"/>
            <a:ext cx="8884574" cy="14791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No biological shielding inside the bunker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Three copper collars with accumulated thickness of 70 cm to prevent stray neutrons from propagating </a:t>
            </a:r>
            <a:r>
              <a:rPr lang="en-US" altLang="de-DE" sz="1800" dirty="0" smtClean="0">
                <a:latin typeface="+mn-lt"/>
                <a:cs typeface="+mn-cs"/>
              </a:rPr>
              <a:t>parallel along </a:t>
            </a:r>
            <a:r>
              <a:rPr lang="en-US" altLang="de-DE" sz="1800" dirty="0">
                <a:latin typeface="+mn-lt"/>
                <a:cs typeface="+mn-cs"/>
              </a:rPr>
              <a:t>the beamline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Boron carbide lining to prevent activation of air in the bunker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Bender and shielding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17" y="1024374"/>
            <a:ext cx="4683470" cy="2374434"/>
          </a:xfrm>
          <a:prstGeom prst="rect">
            <a:avLst/>
          </a:prstGeom>
        </p:spPr>
      </p:pic>
      <p:cxnSp>
        <p:nvCxnSpPr>
          <p:cNvPr id="21" name="Gerade Verbindung mit Pfeil 20"/>
          <p:cNvCxnSpPr>
            <a:stCxn id="22" idx="2"/>
          </p:cNvCxnSpPr>
          <p:nvPr/>
        </p:nvCxnSpPr>
        <p:spPr>
          <a:xfrm flipH="1">
            <a:off x="4372154" y="1425544"/>
            <a:ext cx="3697561" cy="457278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22" idx="2"/>
          </p:cNvCxnSpPr>
          <p:nvPr/>
        </p:nvCxnSpPr>
        <p:spPr>
          <a:xfrm flipH="1">
            <a:off x="5589918" y="1425544"/>
            <a:ext cx="2479797" cy="541279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22" idx="2"/>
          </p:cNvCxnSpPr>
          <p:nvPr/>
        </p:nvCxnSpPr>
        <p:spPr>
          <a:xfrm flipH="1">
            <a:off x="6892532" y="1425544"/>
            <a:ext cx="1177183" cy="791445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4"/>
          <p:cNvSpPr txBox="1"/>
          <p:nvPr/>
        </p:nvSpPr>
        <p:spPr>
          <a:xfrm>
            <a:off x="5237814" y="3504606"/>
            <a:ext cx="347062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Vacuum housing </a:t>
            </a:r>
            <a:r>
              <a:rPr lang="en-US" sz="1600" dirty="0" smtClean="0"/>
              <a:t>lined </a:t>
            </a:r>
            <a:r>
              <a:rPr lang="en-US" sz="1600" dirty="0"/>
              <a:t>with 5mm boron</a:t>
            </a:r>
            <a:endParaRPr lang="de-DE" sz="1600" dirty="0"/>
          </a:p>
        </p:txBody>
      </p:sp>
      <p:cxnSp>
        <p:nvCxnSpPr>
          <p:cNvPr id="27" name="Gerade Verbindung mit Pfeil 26"/>
          <p:cNvCxnSpPr>
            <a:stCxn id="26" idx="2"/>
          </p:cNvCxnSpPr>
          <p:nvPr/>
        </p:nvCxnSpPr>
        <p:spPr>
          <a:xfrm flipH="1">
            <a:off x="5765980" y="3843160"/>
            <a:ext cx="1207145" cy="482847"/>
          </a:xfrm>
          <a:prstGeom prst="straightConnector1">
            <a:avLst/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906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r="30680"/>
          <a:stretch/>
        </p:blipFill>
        <p:spPr>
          <a:xfrm>
            <a:off x="6208035" y="2917481"/>
            <a:ext cx="1857804" cy="20308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r="19889"/>
          <a:stretch/>
        </p:blipFill>
        <p:spPr>
          <a:xfrm>
            <a:off x="3038035" y="2959578"/>
            <a:ext cx="2060083" cy="198875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8" r="24843"/>
          <a:stretch/>
        </p:blipFill>
        <p:spPr>
          <a:xfrm>
            <a:off x="5098118" y="725483"/>
            <a:ext cx="2038819" cy="22287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0" y="799676"/>
            <a:ext cx="4111717" cy="2217410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 rot="16200000">
            <a:off x="2093204" y="3693186"/>
            <a:ext cx="1068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Ø830 mm</a:t>
            </a:r>
            <a:endParaRPr lang="de-DE" sz="1600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7668344" y="3377786"/>
            <a:ext cx="855093" cy="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H="1" flipV="1">
            <a:off x="5173124" y="566587"/>
            <a:ext cx="14528" cy="836273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5187652" y="645222"/>
            <a:ext cx="1597109" cy="59864"/>
          </a:xfrm>
          <a:prstGeom prst="straightConnector1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H="1" flipV="1">
            <a:off x="7525381" y="3547845"/>
            <a:ext cx="391874" cy="36479"/>
          </a:xfrm>
          <a:prstGeom prst="line">
            <a:avLst/>
          </a:prstGeom>
          <a:ln w="63500">
            <a:solidFill>
              <a:srgbClr val="C00000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67544" y="5074438"/>
            <a:ext cx="8352928" cy="1224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j-lt"/>
                <a:cs typeface="+mn-cs"/>
              </a:rPr>
              <a:t>Shutter </a:t>
            </a:r>
            <a:r>
              <a:rPr lang="en-US" altLang="de-DE" sz="1800" dirty="0">
                <a:latin typeface="+mj-lt"/>
                <a:cs typeface="+mn-cs"/>
              </a:rPr>
              <a:t>inside the bunker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j-lt"/>
                <a:cs typeface="+mn-cs"/>
              </a:rPr>
              <a:t>The last piece of bender integrated into the heavy shutter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j-lt"/>
                <a:cs typeface="+mn-cs"/>
              </a:rPr>
              <a:t>Preliminary </a:t>
            </a:r>
            <a:r>
              <a:rPr lang="en-US" altLang="de-DE" sz="1800" dirty="0">
                <a:latin typeface="+mj-lt"/>
                <a:cs typeface="+mn-cs"/>
              </a:rPr>
              <a:t>design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j-lt"/>
                <a:cs typeface="+mn-cs"/>
              </a:rPr>
              <a:t>Pneumatic cylinders are proposed as the </a:t>
            </a:r>
            <a:r>
              <a:rPr lang="en-US" altLang="de-DE" sz="1800" dirty="0" smtClean="0">
                <a:latin typeface="+mj-lt"/>
                <a:cs typeface="+mn-cs"/>
              </a:rPr>
              <a:t>drive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j-lt"/>
              </a:rPr>
              <a:t>NEW shutter, different from submitted documentation, after floor load change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1800" dirty="0">
              <a:latin typeface="+mj-lt"/>
              <a:cs typeface="+mn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Heavy/Instrument shutter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7868672" y="3346338"/>
            <a:ext cx="1629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300x300 mm</a:t>
            </a:r>
            <a:r>
              <a:rPr lang="de-DE" sz="1600" baseline="30000" dirty="0" smtClean="0"/>
              <a:t>2</a:t>
            </a:r>
            <a:endParaRPr lang="de-DE" sz="1600" dirty="0"/>
          </a:p>
        </p:txBody>
      </p:sp>
      <p:cxnSp>
        <p:nvCxnSpPr>
          <p:cNvPr id="24" name="Gerade Verbindung 23"/>
          <p:cNvCxnSpPr/>
          <p:nvPr/>
        </p:nvCxnSpPr>
        <p:spPr>
          <a:xfrm flipH="1" flipV="1">
            <a:off x="8427065" y="3377786"/>
            <a:ext cx="2" cy="413076"/>
          </a:xfrm>
          <a:prstGeom prst="line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 rot="16200000">
            <a:off x="10447767" y="6631380"/>
            <a:ext cx="633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Ø1500</a:t>
            </a:r>
            <a:endParaRPr lang="de-DE" sz="1200" dirty="0"/>
          </a:p>
        </p:txBody>
      </p:sp>
      <p:cxnSp>
        <p:nvCxnSpPr>
          <p:cNvPr id="26" name="Gerade Verbindung 25"/>
          <p:cNvCxnSpPr/>
          <p:nvPr/>
        </p:nvCxnSpPr>
        <p:spPr>
          <a:xfrm flipH="1" flipV="1">
            <a:off x="2843808" y="3255538"/>
            <a:ext cx="11052" cy="1187570"/>
          </a:xfrm>
          <a:prstGeom prst="line">
            <a:avLst/>
          </a:prstGeom>
          <a:ln w="9525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 flipV="1">
            <a:off x="6773631" y="645222"/>
            <a:ext cx="22261" cy="523752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470128" y="307674"/>
            <a:ext cx="113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1440 mm</a:t>
            </a:r>
            <a:endParaRPr lang="de-DE" sz="1600" dirty="0"/>
          </a:p>
        </p:txBody>
      </p:sp>
      <p:cxnSp>
        <p:nvCxnSpPr>
          <p:cNvPr id="40" name="Gerade Verbindung 39"/>
          <p:cNvCxnSpPr/>
          <p:nvPr/>
        </p:nvCxnSpPr>
        <p:spPr>
          <a:xfrm flipH="1">
            <a:off x="2843808" y="3255538"/>
            <a:ext cx="821144" cy="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H="1">
            <a:off x="2843808" y="4443108"/>
            <a:ext cx="821144" cy="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7668344" y="3790861"/>
            <a:ext cx="855093" cy="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H="1">
            <a:off x="3120585" y="3683244"/>
            <a:ext cx="391876" cy="195279"/>
          </a:xfrm>
          <a:prstGeom prst="line">
            <a:avLst/>
          </a:prstGeom>
          <a:ln w="63500">
            <a:solidFill>
              <a:srgbClr val="C00000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043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 flipV="1">
            <a:off x="10764688" y="1735638"/>
            <a:ext cx="0" cy="485670"/>
          </a:xfrm>
          <a:prstGeom prst="line">
            <a:avLst/>
          </a:prstGeom>
          <a:ln w="9525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67544" y="5301207"/>
            <a:ext cx="8352928" cy="1411279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Feed through bunker </a:t>
            </a:r>
            <a:r>
              <a:rPr lang="en-US" altLang="de-DE" sz="1900" dirty="0" smtClean="0">
                <a:latin typeface="+mn-lt"/>
                <a:cs typeface="+mn-cs"/>
              </a:rPr>
              <a:t>wall following ESS design standards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Neutron housing adjustment </a:t>
            </a:r>
            <a:r>
              <a:rPr lang="en-US" altLang="de-DE" sz="1900" dirty="0" smtClean="0">
                <a:latin typeface="+mn-lt"/>
                <a:cs typeface="+mn-cs"/>
              </a:rPr>
              <a:t>from outside </a:t>
            </a:r>
            <a:r>
              <a:rPr lang="en-US" altLang="de-DE" sz="1900" dirty="0">
                <a:latin typeface="+mn-lt"/>
                <a:cs typeface="+mn-cs"/>
              </a:rPr>
              <a:t>the wall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Interface between the copper collar and the bunker wall as well as between the bunker wall and optical cave shielding  with </a:t>
            </a:r>
            <a:r>
              <a:rPr lang="en-US" altLang="de-DE" sz="1900" dirty="0" smtClean="0">
                <a:latin typeface="+mn-lt"/>
                <a:cs typeface="+mn-cs"/>
              </a:rPr>
              <a:t>chicane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 smtClean="0">
                <a:latin typeface="+mn-lt"/>
                <a:cs typeface="+mn-cs"/>
              </a:rPr>
              <a:t>No open streaming path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First shielding after bunker wall steel walls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1600" dirty="0">
              <a:solidFill>
                <a:srgbClr val="005B82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Feed through bunker wall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20233" y="14219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llipse 27"/>
          <p:cNvSpPr/>
          <p:nvPr/>
        </p:nvSpPr>
        <p:spPr>
          <a:xfrm rot="1371776">
            <a:off x="6635706" y="357240"/>
            <a:ext cx="312480" cy="176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9" y="1558770"/>
            <a:ext cx="4342799" cy="21328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64" y="1558770"/>
            <a:ext cx="3049600" cy="16446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08" y="3467332"/>
            <a:ext cx="3157269" cy="17026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511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42071" y="406448"/>
            <a:ext cx="7530727" cy="41044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de-DE" sz="1800" dirty="0" smtClean="0"/>
              <a:t>S</a:t>
            </a:r>
            <a:r>
              <a:rPr lang="en-US" altLang="de-DE" sz="1800" dirty="0"/>
              <a:t>. Jaksch, NIMA </a:t>
            </a:r>
            <a:r>
              <a:rPr lang="is-IS" sz="1800" dirty="0"/>
              <a:t>835 61-65 (2016</a:t>
            </a:r>
            <a:r>
              <a:rPr lang="is-IS" sz="1800" dirty="0" smtClean="0"/>
              <a:t>)</a:t>
            </a:r>
            <a:endParaRPr lang="en-US" altLang="de-DE" sz="1800" dirty="0" smtClean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Two </a:t>
            </a:r>
            <a:r>
              <a:rPr lang="en-US" altLang="de-DE" sz="1800" dirty="0">
                <a:latin typeface="+mn-lt"/>
                <a:cs typeface="+mn-cs"/>
              </a:rPr>
              <a:t>Choppers 14 Hz for standard modes (Frame overlap</a:t>
            </a:r>
            <a:r>
              <a:rPr lang="en-US" altLang="de-DE" sz="1800" dirty="0" smtClean="0">
                <a:latin typeface="+mn-lt"/>
                <a:cs typeface="+mn-cs"/>
              </a:rPr>
              <a:t>,</a:t>
            </a:r>
            <a:br>
              <a:rPr lang="en-US" altLang="de-DE" sz="1800" dirty="0" smtClean="0">
                <a:latin typeface="+mn-lt"/>
                <a:cs typeface="+mn-cs"/>
              </a:rPr>
            </a:br>
            <a:r>
              <a:rPr lang="en-US" altLang="de-DE" sz="1800" dirty="0" smtClean="0">
                <a:latin typeface="+mn-lt"/>
                <a:cs typeface="+mn-cs"/>
              </a:rPr>
              <a:t>Higher</a:t>
            </a:r>
            <a:r>
              <a:rPr lang="en-US" altLang="de-DE" sz="1800" dirty="0">
                <a:latin typeface="+mn-lt"/>
                <a:cs typeface="+mn-cs"/>
              </a:rPr>
              <a:t>-order suppression)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Two Nx14Hz </a:t>
            </a:r>
            <a:r>
              <a:rPr lang="en-US" altLang="de-DE" sz="1800" dirty="0">
                <a:latin typeface="+mn-lt"/>
                <a:cs typeface="+mn-cs"/>
              </a:rPr>
              <a:t>(210 Hz) for high resolution modes (High-</a:t>
            </a:r>
            <a:r>
              <a:rPr lang="en-US" altLang="de-DE" sz="1800" dirty="0" smtClean="0">
                <a:latin typeface="+mn-lt"/>
                <a:cs typeface="+mn-cs"/>
              </a:rPr>
              <a:t>Res1 and HiRes2)</a:t>
            </a:r>
            <a:br>
              <a:rPr lang="en-US" altLang="de-DE" sz="1800" dirty="0" smtClean="0">
                <a:latin typeface="+mn-lt"/>
                <a:cs typeface="+mn-cs"/>
              </a:rPr>
            </a:br>
            <a:r>
              <a:rPr lang="en-US" altLang="de-DE" sz="1800" dirty="0" smtClean="0">
                <a:latin typeface="+mn-lt"/>
                <a:cs typeface="+mn-cs"/>
              </a:rPr>
              <a:t>with single </a:t>
            </a:r>
            <a:r>
              <a:rPr lang="en-US" altLang="de-DE" sz="1800" dirty="0">
                <a:latin typeface="+mn-lt"/>
                <a:cs typeface="+mn-cs"/>
              </a:rPr>
              <a:t>rotating </a:t>
            </a:r>
            <a:r>
              <a:rPr lang="en-US" altLang="de-DE" sz="1800" dirty="0" smtClean="0">
                <a:latin typeface="+mn-lt"/>
                <a:cs typeface="+mn-cs"/>
              </a:rPr>
              <a:t>disk </a:t>
            </a:r>
            <a:r>
              <a:rPr lang="en-US" altLang="de-DE" sz="1800" dirty="0">
                <a:latin typeface="+mn-lt"/>
                <a:cs typeface="+mn-cs"/>
              </a:rPr>
              <a:t>each. </a:t>
            </a:r>
            <a:endParaRPr lang="en-US" altLang="de-DE" sz="1800" dirty="0" smtClean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  <a:cs typeface="+mn-cs"/>
              </a:rPr>
              <a:t>All </a:t>
            </a:r>
            <a:r>
              <a:rPr lang="en-US" sz="1800" dirty="0">
                <a:latin typeface="+mn-lt"/>
                <a:cs typeface="+mn-cs"/>
              </a:rPr>
              <a:t>Choppers </a:t>
            </a:r>
            <a:r>
              <a:rPr lang="en-US" sz="1800" dirty="0" smtClean="0">
                <a:latin typeface="+mn-lt"/>
                <a:cs typeface="+mn-cs"/>
              </a:rPr>
              <a:t>outside bunker: </a:t>
            </a:r>
            <a:r>
              <a:rPr lang="en-US" sz="1800" b="1" dirty="0" smtClean="0">
                <a:latin typeface="+mn-lt"/>
                <a:cs typeface="+mn-cs"/>
              </a:rPr>
              <a:t>Avoid cutting S-Bender for optimal flux</a:t>
            </a:r>
            <a:endParaRPr lang="en-US" altLang="de-DE" sz="1800" b="1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Chopper </a:t>
            </a:r>
            <a:r>
              <a:rPr lang="en-US" altLang="de-DE" sz="1800" dirty="0" smtClean="0">
                <a:latin typeface="+mn-lt"/>
                <a:cs typeface="+mn-cs"/>
              </a:rPr>
              <a:t>housing </a:t>
            </a:r>
            <a:r>
              <a:rPr lang="en-US" altLang="de-DE" sz="1800" dirty="0">
                <a:latin typeface="+mn-lt"/>
                <a:cs typeface="+mn-cs"/>
              </a:rPr>
              <a:t>vacuum level 10</a:t>
            </a:r>
            <a:r>
              <a:rPr lang="en-US" altLang="de-DE" sz="1800" baseline="30000" dirty="0">
                <a:latin typeface="+mn-lt"/>
                <a:cs typeface="+mn-cs"/>
              </a:rPr>
              <a:t>-2</a:t>
            </a:r>
            <a:r>
              <a:rPr lang="en-US" altLang="de-DE" sz="1800" dirty="0">
                <a:latin typeface="+mn-lt"/>
                <a:cs typeface="+mn-cs"/>
              </a:rPr>
              <a:t> -10</a:t>
            </a:r>
            <a:r>
              <a:rPr lang="en-US" altLang="de-DE" sz="1800" baseline="30000" dirty="0">
                <a:latin typeface="+mn-lt"/>
                <a:cs typeface="+mn-cs"/>
              </a:rPr>
              <a:t>-3</a:t>
            </a:r>
            <a:r>
              <a:rPr lang="en-US" altLang="de-DE" sz="1800" dirty="0">
                <a:latin typeface="+mn-lt"/>
                <a:cs typeface="+mn-cs"/>
              </a:rPr>
              <a:t> </a:t>
            </a:r>
            <a:r>
              <a:rPr lang="en-US" altLang="de-DE" sz="1800" dirty="0" smtClean="0">
                <a:latin typeface="+mn-lt"/>
                <a:cs typeface="+mn-cs"/>
              </a:rPr>
              <a:t>mbar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Shared shielding with collimation, </a:t>
            </a:r>
            <a:r>
              <a:rPr lang="en-US" altLang="de-DE" sz="1800" b="1" dirty="0" smtClean="0">
                <a:latin typeface="+mn-lt"/>
                <a:cs typeface="+mn-cs"/>
              </a:rPr>
              <a:t>NO additional chopper pit necessary</a:t>
            </a:r>
            <a:endParaRPr lang="en-US" altLang="de-DE" sz="1800" b="1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Chopper housing </a:t>
            </a:r>
            <a:r>
              <a:rPr lang="en-US" altLang="de-DE" sz="1800" dirty="0" smtClean="0">
                <a:latin typeface="+mn-lt"/>
                <a:cs typeface="+mn-cs"/>
              </a:rPr>
              <a:t>designed by FZJ, based on models in operation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2000" baseline="30000" dirty="0">
              <a:solidFill>
                <a:srgbClr val="005B8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3930" y="-91607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Chopper Systems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1" b="11561"/>
          <a:stretch/>
        </p:blipFill>
        <p:spPr>
          <a:xfrm>
            <a:off x="3139856" y="3732687"/>
            <a:ext cx="4898497" cy="1735688"/>
          </a:xfrm>
          <a:prstGeom prst="rect">
            <a:avLst/>
          </a:prstGeom>
        </p:spPr>
      </p:pic>
      <p:sp>
        <p:nvSpPr>
          <p:cNvPr id="6" name="TextBox 18"/>
          <p:cNvSpPr txBox="1"/>
          <p:nvPr/>
        </p:nvSpPr>
        <p:spPr>
          <a:xfrm>
            <a:off x="328988" y="3453385"/>
            <a:ext cx="103067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Chopper No.1</a:t>
            </a:r>
          </a:p>
          <a:p>
            <a:r>
              <a:rPr lang="de-DE" sz="1400" dirty="0" smtClean="0"/>
              <a:t>Frame </a:t>
            </a:r>
            <a:r>
              <a:rPr lang="de-DE" sz="1400" dirty="0" err="1" smtClean="0"/>
              <a:t>overlap</a:t>
            </a:r>
            <a:r>
              <a:rPr lang="de-DE" sz="1400" dirty="0" smtClean="0"/>
              <a:t>, 14Hz</a:t>
            </a:r>
            <a:endParaRPr lang="de-DE" sz="1400" dirty="0"/>
          </a:p>
        </p:txBody>
      </p:sp>
      <p:sp>
        <p:nvSpPr>
          <p:cNvPr id="9" name="TextBox 18"/>
          <p:cNvSpPr txBox="1"/>
          <p:nvPr/>
        </p:nvSpPr>
        <p:spPr>
          <a:xfrm>
            <a:off x="8038229" y="3412478"/>
            <a:ext cx="94062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Chopper No.4</a:t>
            </a:r>
          </a:p>
          <a:p>
            <a:r>
              <a:rPr lang="de-DE" sz="1400" dirty="0" smtClean="0"/>
              <a:t>High Res 2,Nx14Hz</a:t>
            </a:r>
            <a:endParaRPr lang="de-DE" sz="1400" dirty="0"/>
          </a:p>
        </p:txBody>
      </p:sp>
      <p:sp>
        <p:nvSpPr>
          <p:cNvPr id="10" name="TextBox 18"/>
          <p:cNvSpPr txBox="1"/>
          <p:nvPr/>
        </p:nvSpPr>
        <p:spPr>
          <a:xfrm>
            <a:off x="2006066" y="3448589"/>
            <a:ext cx="151818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Chopper No.2</a:t>
            </a:r>
          </a:p>
          <a:p>
            <a:r>
              <a:rPr lang="de-DE" sz="1400" dirty="0" smtClean="0"/>
              <a:t>Higher Order </a:t>
            </a:r>
            <a:r>
              <a:rPr lang="de-DE" sz="1400" dirty="0" err="1" smtClean="0"/>
              <a:t>suppression</a:t>
            </a:r>
            <a:r>
              <a:rPr lang="de-DE" sz="1400" dirty="0" smtClean="0"/>
              <a:t>, 14Hz</a:t>
            </a:r>
            <a:endParaRPr lang="de-DE" sz="1400" dirty="0"/>
          </a:p>
        </p:txBody>
      </p:sp>
      <p:sp>
        <p:nvSpPr>
          <p:cNvPr id="13" name="TextBox 18"/>
          <p:cNvSpPr txBox="1"/>
          <p:nvPr/>
        </p:nvSpPr>
        <p:spPr>
          <a:xfrm>
            <a:off x="5585344" y="3487186"/>
            <a:ext cx="117738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Chopper No.3</a:t>
            </a:r>
          </a:p>
          <a:p>
            <a:r>
              <a:rPr lang="de-DE" sz="1400" dirty="0" smtClean="0"/>
              <a:t>High Res 1,Nx14Hz</a:t>
            </a:r>
            <a:endParaRPr lang="de-DE" sz="1400" dirty="0"/>
          </a:p>
        </p:txBody>
      </p:sp>
      <p:pic>
        <p:nvPicPr>
          <p:cNvPr id="15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6" r="2369"/>
          <a:stretch/>
        </p:blipFill>
        <p:spPr>
          <a:xfrm>
            <a:off x="1367549" y="4519723"/>
            <a:ext cx="1122198" cy="9588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2823" y="5704425"/>
            <a:ext cx="8023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dirty="0"/>
              <a:t>Spindles – SKF spindles with a magnetic </a:t>
            </a:r>
            <a:r>
              <a:rPr lang="en-US" altLang="de-DE" dirty="0" smtClean="0"/>
              <a:t>bearing</a:t>
            </a:r>
            <a:endParaRPr lang="en-US" alt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dirty="0"/>
              <a:t>Disks  Ø600 mm-</a:t>
            </a:r>
            <a:r>
              <a:rPr lang="en-US" altLang="de-DE" dirty="0" err="1"/>
              <a:t>Alumold</a:t>
            </a:r>
            <a:r>
              <a:rPr lang="en-US" altLang="de-DE" dirty="0"/>
              <a:t> AM 1-500 alloy, coated with a boron carbide powder and resin mixture to allow for the absorption of the </a:t>
            </a:r>
            <a:r>
              <a:rPr lang="en-US" altLang="de-DE" dirty="0" smtClean="0"/>
              <a:t>neutrons</a:t>
            </a:r>
            <a:endParaRPr lang="en-US" alt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44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8"/>
          <p:cNvSpPr txBox="1"/>
          <p:nvPr/>
        </p:nvSpPr>
        <p:spPr>
          <a:xfrm>
            <a:off x="529596" y="4878773"/>
            <a:ext cx="3524493" cy="12557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Arial" panose="020B0604020202020204" pitchFamily="34" charset="0"/>
              <a:buChar char="•"/>
            </a:pPr>
            <a:r>
              <a:rPr lang="de-DE" dirty="0"/>
              <a:t>All </a:t>
            </a:r>
            <a:r>
              <a:rPr lang="de-DE" dirty="0" err="1"/>
              <a:t>choppers</a:t>
            </a:r>
            <a:r>
              <a:rPr lang="de-DE" dirty="0"/>
              <a:t> </a:t>
            </a:r>
            <a:r>
              <a:rPr lang="de-DE" dirty="0" err="1"/>
              <a:t>located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optical</a:t>
            </a:r>
            <a:r>
              <a:rPr lang="de-DE" dirty="0"/>
              <a:t> cave </a:t>
            </a:r>
            <a:r>
              <a:rPr lang="de-DE" dirty="0" err="1"/>
              <a:t>shielding</a:t>
            </a:r>
            <a:r>
              <a:rPr lang="de-DE" dirty="0"/>
              <a:t>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Arial" panose="020B0604020202020204" pitchFamily="34" charset="0"/>
              <a:buChar char="•"/>
            </a:pPr>
            <a:r>
              <a:rPr lang="de-DE" dirty="0"/>
              <a:t>Optical cave </a:t>
            </a:r>
            <a:r>
              <a:rPr lang="de-DE" dirty="0" err="1"/>
              <a:t>shielding</a:t>
            </a:r>
            <a:r>
              <a:rPr lang="de-DE" dirty="0"/>
              <a:t> </a:t>
            </a:r>
            <a:r>
              <a:rPr lang="de-DE" dirty="0" err="1"/>
              <a:t>openend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crane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5705" r="17710" b="287"/>
          <a:stretch/>
        </p:blipFill>
        <p:spPr>
          <a:xfrm>
            <a:off x="5498480" y="2204864"/>
            <a:ext cx="3348000" cy="234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5158315" cy="2808312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4607496" y="4878773"/>
            <a:ext cx="453650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/>
              <a:t>The chopper housing itself supports remote opening with the appropriate tools as well as craning out</a:t>
            </a: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Chopper – Housing and maintenance access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341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493270"/>
            <a:ext cx="8640960" cy="475252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Horizontal changer in vacuum vessel for four </a:t>
            </a:r>
            <a:r>
              <a:rPr lang="en-US" altLang="de-DE" sz="1900" dirty="0" smtClean="0">
                <a:latin typeface="+mn-lt"/>
                <a:cs typeface="+mn-cs"/>
              </a:rPr>
              <a:t/>
            </a:r>
            <a:br>
              <a:rPr lang="en-US" altLang="de-DE" sz="1900" dirty="0" smtClean="0">
                <a:latin typeface="+mn-lt"/>
                <a:cs typeface="+mn-cs"/>
              </a:rPr>
            </a:br>
            <a:r>
              <a:rPr lang="en-US" altLang="de-DE" sz="1900" dirty="0" smtClean="0">
                <a:latin typeface="+mn-lt"/>
                <a:cs typeface="+mn-cs"/>
              </a:rPr>
              <a:t>positions </a:t>
            </a:r>
            <a:r>
              <a:rPr lang="en-US" altLang="de-DE" sz="1900" dirty="0">
                <a:latin typeface="+mn-lt"/>
                <a:cs typeface="+mn-cs"/>
              </a:rPr>
              <a:t>(neutron guide, low wavelength band, </a:t>
            </a:r>
            <a:r>
              <a:rPr lang="en-US" altLang="de-DE" sz="1900" dirty="0" smtClean="0">
                <a:latin typeface="+mn-lt"/>
                <a:cs typeface="+mn-cs"/>
              </a:rPr>
              <a:t/>
            </a:r>
            <a:br>
              <a:rPr lang="en-US" altLang="de-DE" sz="1900" dirty="0" smtClean="0">
                <a:latin typeface="+mn-lt"/>
                <a:cs typeface="+mn-cs"/>
              </a:rPr>
            </a:br>
            <a:r>
              <a:rPr lang="en-US" altLang="de-DE" sz="1900" dirty="0" smtClean="0">
                <a:latin typeface="+mn-lt"/>
                <a:cs typeface="+mn-cs"/>
              </a:rPr>
              <a:t>high </a:t>
            </a:r>
            <a:r>
              <a:rPr lang="en-US" altLang="de-DE" sz="1900" dirty="0">
                <a:latin typeface="+mn-lt"/>
                <a:cs typeface="+mn-cs"/>
              </a:rPr>
              <a:t>wavelength band, provisioning):</a:t>
            </a:r>
          </a:p>
          <a:p>
            <a:pPr lvl="2" indent="-457200" eaLnBrk="1" hangingPunct="1">
              <a:buFont typeface="+mj-lt"/>
              <a:buAutoNum type="arabicParenR"/>
            </a:pPr>
            <a:r>
              <a:rPr lang="en-US" altLang="de-DE" sz="1900" dirty="0">
                <a:latin typeface="+mn-lt"/>
                <a:cs typeface="+mn-cs"/>
              </a:rPr>
              <a:t>1x Neutron guide      </a:t>
            </a:r>
            <a:r>
              <a:rPr lang="en-US" altLang="de-DE" sz="1900" dirty="0" smtClean="0">
                <a:latin typeface="+mn-lt"/>
                <a:cs typeface="+mn-cs"/>
              </a:rPr>
              <a:t>	1600mm </a:t>
            </a:r>
            <a:r>
              <a:rPr lang="en-US" altLang="de-DE" sz="1900" dirty="0">
                <a:latin typeface="+mn-lt"/>
                <a:cs typeface="+mn-cs"/>
              </a:rPr>
              <a:t>length </a:t>
            </a:r>
          </a:p>
          <a:p>
            <a:pPr lvl="2" indent="-457200" eaLnBrk="1" hangingPunct="1">
              <a:buFont typeface="+mj-lt"/>
              <a:buAutoNum type="arabicParenR"/>
            </a:pPr>
            <a:r>
              <a:rPr lang="en-US" altLang="de-DE" sz="1900" dirty="0">
                <a:latin typeface="+mn-lt"/>
                <a:cs typeface="+mn-cs"/>
              </a:rPr>
              <a:t>1x Polarizer               </a:t>
            </a:r>
            <a:r>
              <a:rPr lang="en-US" altLang="de-DE" sz="1900" dirty="0" smtClean="0">
                <a:latin typeface="+mn-lt"/>
                <a:cs typeface="+mn-cs"/>
              </a:rPr>
              <a:t>	1600mm </a:t>
            </a:r>
            <a:r>
              <a:rPr lang="en-US" altLang="de-DE" sz="1900" dirty="0">
                <a:latin typeface="+mn-lt"/>
                <a:cs typeface="+mn-cs"/>
              </a:rPr>
              <a:t>length (two polarizers a 800mm)</a:t>
            </a:r>
          </a:p>
          <a:p>
            <a:pPr lvl="2" indent="-457200" eaLnBrk="1" hangingPunct="1">
              <a:buFont typeface="+mj-lt"/>
              <a:buAutoNum type="arabicParenR"/>
            </a:pPr>
            <a:r>
              <a:rPr lang="en-US" altLang="de-DE" sz="1900" dirty="0">
                <a:latin typeface="+mn-lt"/>
                <a:cs typeface="+mn-cs"/>
              </a:rPr>
              <a:t>1x </a:t>
            </a:r>
            <a:r>
              <a:rPr lang="en-US" altLang="de-DE" sz="1900" dirty="0" err="1">
                <a:latin typeface="+mn-lt"/>
                <a:cs typeface="+mn-cs"/>
              </a:rPr>
              <a:t>NG+Polarizer</a:t>
            </a:r>
            <a:r>
              <a:rPr lang="en-US" altLang="de-DE" sz="1900" dirty="0">
                <a:latin typeface="+mn-lt"/>
                <a:cs typeface="+mn-cs"/>
              </a:rPr>
              <a:t>        </a:t>
            </a:r>
            <a:r>
              <a:rPr lang="en-US" altLang="de-DE" sz="1900" dirty="0" smtClean="0">
                <a:latin typeface="+mn-lt"/>
                <a:cs typeface="+mn-cs"/>
              </a:rPr>
              <a:t>	1200mm </a:t>
            </a:r>
            <a:r>
              <a:rPr lang="en-US" altLang="de-DE" sz="1900" dirty="0">
                <a:latin typeface="+mn-lt"/>
                <a:cs typeface="+mn-cs"/>
              </a:rPr>
              <a:t>lengthNG+400mm length Polarizer</a:t>
            </a:r>
          </a:p>
          <a:p>
            <a:pPr marL="3429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1x additional </a:t>
            </a:r>
            <a:r>
              <a:rPr lang="en-US" altLang="de-DE" sz="1900" dirty="0" smtClean="0">
                <a:latin typeface="+mn-lt"/>
                <a:cs typeface="+mn-cs"/>
              </a:rPr>
              <a:t>position for future upgrades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 smtClean="0">
                <a:latin typeface="+mn-lt"/>
                <a:cs typeface="+mn-cs"/>
              </a:rPr>
              <a:t>Shares collimation vacuum, </a:t>
            </a:r>
            <a:r>
              <a:rPr lang="en-US" altLang="de-DE" sz="1900" dirty="0">
                <a:latin typeface="+mn-lt"/>
                <a:cs typeface="+mn-cs"/>
              </a:rPr>
              <a:t>necessary vacuum level 10</a:t>
            </a:r>
            <a:r>
              <a:rPr lang="en-US" altLang="de-DE" sz="1900" baseline="30000" dirty="0">
                <a:latin typeface="+mn-lt"/>
                <a:cs typeface="+mn-cs"/>
              </a:rPr>
              <a:t>-2</a:t>
            </a:r>
            <a:r>
              <a:rPr lang="en-US" altLang="de-DE" sz="1900" dirty="0">
                <a:latin typeface="+mn-lt"/>
                <a:cs typeface="+mn-cs"/>
              </a:rPr>
              <a:t> -10</a:t>
            </a:r>
            <a:r>
              <a:rPr lang="en-US" altLang="de-DE" sz="1900" baseline="30000" dirty="0">
                <a:latin typeface="+mn-lt"/>
                <a:cs typeface="+mn-cs"/>
              </a:rPr>
              <a:t>-</a:t>
            </a:r>
            <a:r>
              <a:rPr lang="en-US" altLang="de-DE" sz="1900" baseline="30000" dirty="0" smtClean="0">
                <a:latin typeface="+mn-lt"/>
                <a:cs typeface="+mn-cs"/>
              </a:rPr>
              <a:t>3</a:t>
            </a:r>
            <a:r>
              <a:rPr lang="en-US" altLang="de-DE" sz="1900" dirty="0" smtClean="0">
                <a:latin typeface="+mn-lt"/>
                <a:cs typeface="+mn-cs"/>
              </a:rPr>
              <a:t>mbar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 smtClean="0">
                <a:latin typeface="+mn-lt"/>
                <a:cs typeface="+mn-cs"/>
              </a:rPr>
              <a:t>Adjustment:  horizontal remotely in the beam, </a:t>
            </a:r>
            <a:r>
              <a:rPr lang="en-US" altLang="de-DE" sz="1900" dirty="0" err="1">
                <a:latin typeface="+mn-lt"/>
                <a:cs typeface="+mn-cs"/>
              </a:rPr>
              <a:t>xy</a:t>
            </a:r>
            <a:r>
              <a:rPr lang="en-US" altLang="de-DE" sz="1900" dirty="0">
                <a:latin typeface="+mn-lt"/>
                <a:cs typeface="+mn-cs"/>
              </a:rPr>
              <a:t> </a:t>
            </a:r>
            <a:r>
              <a:rPr lang="en-US" altLang="de-DE" sz="1900" dirty="0" smtClean="0">
                <a:latin typeface="+mn-lt"/>
                <a:cs typeface="+mn-cs"/>
              </a:rPr>
              <a:t>manually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900" dirty="0">
                <a:latin typeface="+mn-lt"/>
                <a:cs typeface="+mn-cs"/>
              </a:rPr>
              <a:t>Accuracy of the alignment shall be </a:t>
            </a:r>
            <a:r>
              <a:rPr lang="en-US" altLang="de-DE" sz="1900" dirty="0" smtClean="0">
                <a:latin typeface="+mn-lt"/>
                <a:cs typeface="+mn-cs"/>
              </a:rPr>
              <a:t>0.1 </a:t>
            </a:r>
            <a:r>
              <a:rPr lang="en-US" altLang="de-DE" sz="1900" dirty="0">
                <a:latin typeface="+mn-lt"/>
                <a:cs typeface="+mn-cs"/>
              </a:rPr>
              <a:t>mm in all </a:t>
            </a:r>
            <a:r>
              <a:rPr lang="en-US" altLang="de-DE" sz="1900" dirty="0" smtClean="0">
                <a:latin typeface="+mn-lt"/>
                <a:cs typeface="+mn-cs"/>
              </a:rPr>
              <a:t>directions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2000" dirty="0" smtClean="0">
              <a:solidFill>
                <a:srgbClr val="005B82"/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de-DE" sz="2000" dirty="0" smtClean="0">
              <a:solidFill>
                <a:srgbClr val="005B82"/>
              </a:solidFill>
            </a:endParaRPr>
          </a:p>
          <a:p>
            <a:pPr eaLnBrk="1" hangingPunct="1"/>
            <a:endParaRPr lang="en-US" altLang="de-DE" sz="2000" dirty="0">
              <a:solidFill>
                <a:srgbClr val="005B82"/>
              </a:solidFill>
            </a:endParaRPr>
          </a:p>
          <a:p>
            <a:pPr eaLnBrk="1" hangingPunct="1"/>
            <a:endParaRPr lang="en-US" altLang="de-DE" dirty="0" smtClean="0">
              <a:solidFill>
                <a:srgbClr val="005B82"/>
              </a:solidFill>
            </a:endParaRPr>
          </a:p>
          <a:p>
            <a:pPr eaLnBrk="1" hangingPunct="1"/>
            <a:r>
              <a:rPr lang="en-US" altLang="de-DE" sz="2400" dirty="0" smtClean="0">
                <a:solidFill>
                  <a:srgbClr val="005B82"/>
                </a:solidFill>
              </a:rPr>
              <a:t>	</a:t>
            </a:r>
          </a:p>
          <a:p>
            <a:pPr eaLnBrk="1" hangingPunct="1"/>
            <a:endParaRPr lang="en-US" altLang="de-DE" sz="2400" dirty="0" smtClean="0">
              <a:solidFill>
                <a:srgbClr val="005B8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Polarizer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2933" y="3607952"/>
            <a:ext cx="4409067" cy="2852352"/>
            <a:chOff x="581286" y="1013883"/>
            <a:chExt cx="5845393" cy="4145227"/>
          </a:xfrm>
        </p:grpSpPr>
        <p:pic>
          <p:nvPicPr>
            <p:cNvPr id="4" name="Grafi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7" y="1696772"/>
              <a:ext cx="5270182" cy="2842160"/>
            </a:xfrm>
            <a:prstGeom prst="rect">
              <a:avLst/>
            </a:prstGeom>
          </p:spPr>
        </p:pic>
        <p:sp>
          <p:nvSpPr>
            <p:cNvPr id="6" name="Textfeld 11"/>
            <p:cNvSpPr txBox="1"/>
            <p:nvPr/>
          </p:nvSpPr>
          <p:spPr>
            <a:xfrm rot="326115">
              <a:off x="3961184" y="1013883"/>
              <a:ext cx="1775073" cy="536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1600 mm</a:t>
              </a:r>
              <a:endParaRPr lang="de-DE" dirty="0"/>
            </a:p>
          </p:txBody>
        </p:sp>
        <p:cxnSp>
          <p:nvCxnSpPr>
            <p:cNvPr id="7" name="Gerade Verbindung 12"/>
            <p:cNvCxnSpPr/>
            <p:nvPr/>
          </p:nvCxnSpPr>
          <p:spPr>
            <a:xfrm flipV="1">
              <a:off x="2092138" y="1046949"/>
              <a:ext cx="127766" cy="1163684"/>
            </a:xfrm>
            <a:prstGeom prst="line">
              <a:avLst/>
            </a:prstGeom>
            <a:ln w="9525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4"/>
            <p:cNvCxnSpPr/>
            <p:nvPr/>
          </p:nvCxnSpPr>
          <p:spPr>
            <a:xfrm flipV="1">
              <a:off x="6114963" y="1628791"/>
              <a:ext cx="95473" cy="1379464"/>
            </a:xfrm>
            <a:prstGeom prst="line">
              <a:avLst/>
            </a:prstGeom>
            <a:ln w="9525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15"/>
            <p:cNvCxnSpPr/>
            <p:nvPr/>
          </p:nvCxnSpPr>
          <p:spPr>
            <a:xfrm>
              <a:off x="2236948" y="1243714"/>
              <a:ext cx="3973488" cy="385077"/>
            </a:xfrm>
            <a:prstGeom prst="straightConnector1">
              <a:avLst/>
            </a:prstGeom>
            <a:ln w="9525">
              <a:solidFill>
                <a:srgbClr val="C00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4"/>
            <p:cNvSpPr txBox="1"/>
            <p:nvPr/>
          </p:nvSpPr>
          <p:spPr>
            <a:xfrm>
              <a:off x="581286" y="4711828"/>
              <a:ext cx="1883690" cy="4472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Vacuum Window</a:t>
              </a:r>
              <a:endParaRPr lang="de-DE" sz="1400" dirty="0"/>
            </a:p>
          </p:txBody>
        </p:sp>
        <p:cxnSp>
          <p:nvCxnSpPr>
            <p:cNvPr id="12" name="Gerade Verbindung mit Pfeil 21"/>
            <p:cNvCxnSpPr>
              <a:stCxn id="11" idx="0"/>
            </p:cNvCxnSpPr>
            <p:nvPr/>
          </p:nvCxnSpPr>
          <p:spPr>
            <a:xfrm flipV="1">
              <a:off x="1523132" y="2881224"/>
              <a:ext cx="482456" cy="183060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03" y="4041673"/>
            <a:ext cx="3632109" cy="1958762"/>
          </a:xfrm>
          <a:prstGeom prst="rect">
            <a:avLst/>
          </a:prstGeom>
        </p:spPr>
      </p:pic>
      <p:sp>
        <p:nvSpPr>
          <p:cNvPr id="19" name="Rechteck 28"/>
          <p:cNvSpPr/>
          <p:nvPr/>
        </p:nvSpPr>
        <p:spPr>
          <a:xfrm>
            <a:off x="5253191" y="6166151"/>
            <a:ext cx="3890809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</a:pPr>
            <a:r>
              <a:rPr lang="en-US" dirty="0"/>
              <a:t>Common vacuum </a:t>
            </a:r>
            <a:r>
              <a:rPr lang="en-US" dirty="0" smtClean="0"/>
              <a:t>until </a:t>
            </a:r>
            <a:r>
              <a:rPr lang="en-US" dirty="0"/>
              <a:t>sample position</a:t>
            </a:r>
            <a:endParaRPr lang="de-DE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10436" y="16146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16"/>
          <p:cNvSpPr/>
          <p:nvPr/>
        </p:nvSpPr>
        <p:spPr>
          <a:xfrm rot="1371776">
            <a:off x="6834092" y="478174"/>
            <a:ext cx="230316" cy="13215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501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8132" y="577522"/>
            <a:ext cx="8280920" cy="233600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With RF-Coils and </a:t>
            </a:r>
            <a:r>
              <a:rPr lang="en-US" sz="1800" dirty="0">
                <a:latin typeface="+mn-lt"/>
                <a:cs typeface="+mn-cs"/>
              </a:rPr>
              <a:t>RF-Generator to operate </a:t>
            </a:r>
            <a:r>
              <a:rPr lang="en-US" sz="1800" dirty="0" smtClean="0">
                <a:latin typeface="+mn-lt"/>
                <a:cs typeface="+mn-cs"/>
              </a:rPr>
              <a:t/>
            </a:r>
            <a:br>
              <a:rPr lang="en-US" sz="1800" dirty="0" smtClean="0">
                <a:latin typeface="+mn-lt"/>
                <a:cs typeface="+mn-cs"/>
              </a:rPr>
            </a:br>
            <a:r>
              <a:rPr lang="en-US" sz="1800" dirty="0" smtClean="0">
                <a:latin typeface="+mn-lt"/>
                <a:cs typeface="+mn-cs"/>
              </a:rPr>
              <a:t>between </a:t>
            </a:r>
            <a:r>
              <a:rPr lang="en-US" sz="1800" dirty="0">
                <a:latin typeface="+mn-lt"/>
                <a:cs typeface="+mn-cs"/>
              </a:rPr>
              <a:t>2 </a:t>
            </a:r>
            <a:r>
              <a:rPr lang="en-US" sz="1800" dirty="0" err="1">
                <a:latin typeface="+mn-lt"/>
                <a:cs typeface="+mn-cs"/>
              </a:rPr>
              <a:t>Å</a:t>
            </a:r>
            <a:r>
              <a:rPr lang="en-US" sz="1800" dirty="0">
                <a:latin typeface="+mn-lt"/>
                <a:cs typeface="+mn-cs"/>
              </a:rPr>
              <a:t> </a:t>
            </a:r>
            <a:r>
              <a:rPr lang="en-US" sz="1800" dirty="0" smtClean="0">
                <a:latin typeface="+mn-lt"/>
                <a:cs typeface="+mn-cs"/>
              </a:rPr>
              <a:t>and </a:t>
            </a:r>
            <a:r>
              <a:rPr lang="en-US" sz="1800" dirty="0">
                <a:latin typeface="+mn-lt"/>
                <a:cs typeface="+mn-cs"/>
              </a:rPr>
              <a:t>13.5 </a:t>
            </a:r>
            <a:r>
              <a:rPr lang="en-US" sz="1800" dirty="0" err="1" smtClean="0">
                <a:latin typeface="+mn-lt"/>
                <a:cs typeface="+mn-cs"/>
              </a:rPr>
              <a:t>Å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Positioned directly after the </a:t>
            </a:r>
            <a:r>
              <a:rPr lang="en-US" altLang="de-DE" sz="1800" dirty="0" smtClean="0">
                <a:latin typeface="+mn-lt"/>
                <a:cs typeface="+mn-cs"/>
              </a:rPr>
              <a:t>Polarizer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Without vacuum </a:t>
            </a:r>
            <a:r>
              <a:rPr lang="en-US" altLang="de-DE" sz="1800" dirty="0" smtClean="0">
                <a:latin typeface="+mn-lt"/>
                <a:cs typeface="+mn-cs"/>
              </a:rPr>
              <a:t>vessel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Alignment shall only be possible off-</a:t>
            </a:r>
            <a:r>
              <a:rPr lang="en-US" altLang="de-DE" sz="1800" dirty="0" smtClean="0">
                <a:latin typeface="+mn-lt"/>
                <a:cs typeface="+mn-cs"/>
              </a:rPr>
              <a:t>line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Accuracy of the alignment shall be </a:t>
            </a:r>
            <a:r>
              <a:rPr lang="en-US" altLang="de-DE" sz="1800" dirty="0" smtClean="0">
                <a:latin typeface="+mn-lt"/>
                <a:cs typeface="+mn-cs"/>
              </a:rPr>
              <a:t>0.1 </a:t>
            </a:r>
            <a:r>
              <a:rPr lang="en-US" altLang="de-DE" sz="1800" dirty="0">
                <a:latin typeface="+mn-lt"/>
                <a:cs typeface="+mn-cs"/>
              </a:rPr>
              <a:t>mm in all </a:t>
            </a:r>
            <a:r>
              <a:rPr lang="en-US" altLang="de-DE" sz="1800" dirty="0" smtClean="0">
                <a:latin typeface="+mn-lt"/>
                <a:cs typeface="+mn-cs"/>
              </a:rPr>
              <a:t>directions</a:t>
            </a:r>
            <a:endParaRPr lang="en-US" altLang="de-DE" sz="1800" dirty="0">
              <a:latin typeface="+mn-lt"/>
              <a:cs typeface="+mn-cs"/>
            </a:endParaRPr>
          </a:p>
          <a:p>
            <a:pPr eaLnBrk="1" hangingPunct="1"/>
            <a:endParaRPr lang="en-US" altLang="de-DE" sz="1800" dirty="0">
              <a:solidFill>
                <a:srgbClr val="005B82"/>
              </a:solidFill>
              <a:latin typeface="+mn-lt"/>
            </a:endParaRPr>
          </a:p>
          <a:p>
            <a:pPr eaLnBrk="1" hangingPunct="1"/>
            <a:r>
              <a:rPr lang="en-US" altLang="de-DE" sz="1800" dirty="0" smtClean="0">
                <a:solidFill>
                  <a:srgbClr val="005B82"/>
                </a:solidFill>
                <a:latin typeface="+mn-lt"/>
              </a:rPr>
              <a:t>	</a:t>
            </a:r>
          </a:p>
          <a:p>
            <a:pPr eaLnBrk="1" hangingPunct="1"/>
            <a:endParaRPr lang="en-US" altLang="de-DE" sz="1800" dirty="0" smtClean="0">
              <a:solidFill>
                <a:srgbClr val="005B82"/>
              </a:solidFill>
              <a:latin typeface="+mn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3930" y="1421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Spin Flipper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10436" y="16146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8"/>
          <p:cNvSpPr/>
          <p:nvPr/>
        </p:nvSpPr>
        <p:spPr>
          <a:xfrm rot="1371776">
            <a:off x="6944726" y="500545"/>
            <a:ext cx="115158" cy="13215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0" y="3097397"/>
            <a:ext cx="5096181" cy="2774485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856941" y="3790705"/>
            <a:ext cx="3152589" cy="19616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Neutron guide is positioned and adjusted inside the SF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SF is connected to the polarizer housing and to the collimation vacuum tight (</a:t>
            </a:r>
            <a:r>
              <a:rPr lang="en-US" altLang="de-DE" sz="1800" dirty="0" smtClean="0">
                <a:latin typeface="+mn-lt"/>
                <a:cs typeface="+mn-cs"/>
              </a:rPr>
              <a:t>without window)</a:t>
            </a:r>
            <a:endParaRPr lang="en-US" altLang="de-DE" sz="1800" dirty="0">
              <a:latin typeface="+mn-lt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01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164" y="14536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Ellipse 3"/>
          <p:cNvSpPr/>
          <p:nvPr/>
        </p:nvSpPr>
        <p:spPr>
          <a:xfrm rot="1371776">
            <a:off x="6942192" y="650717"/>
            <a:ext cx="1002976" cy="171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6" y="2613804"/>
            <a:ext cx="8231656" cy="411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83422" y="1145279"/>
            <a:ext cx="57502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20 m long </a:t>
            </a:r>
            <a:r>
              <a:rPr lang="fr-FR" sz="2000" dirty="0" err="1" smtClean="0"/>
              <a:t>under</a:t>
            </a:r>
            <a:r>
              <a:rPr lang="fr-FR" sz="2000" dirty="0" smtClean="0"/>
              <a:t> vacuum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3 configurations: 8, 14 and 20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Guide </a:t>
            </a:r>
            <a:r>
              <a:rPr lang="fr-FR" sz="2000" dirty="0" err="1" smtClean="0"/>
              <a:t>field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VSANS 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Extension </a:t>
            </a:r>
            <a:r>
              <a:rPr lang="fr-FR" sz="2000" dirty="0" err="1" smtClean="0"/>
              <a:t>nose</a:t>
            </a:r>
            <a:r>
              <a:rPr lang="fr-FR" sz="2000" dirty="0" smtClean="0"/>
              <a:t>: 1m -0/+1m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Chopper interfaces </a:t>
            </a:r>
            <a:r>
              <a:rPr lang="fr-FR" sz="2000" dirty="0" err="1" smtClean="0"/>
              <a:t>follow</a:t>
            </a:r>
            <a:r>
              <a:rPr lang="fr-FR" sz="2000" dirty="0" smtClean="0"/>
              <a:t> the ESS design standard</a:t>
            </a:r>
            <a:endParaRPr lang="fr-FR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23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58" y="110372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de-DE" sz="2800" b="1" dirty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Coordination and Responsibilities for SKADI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8892480" cy="4255768"/>
          </a:xfrm>
        </p:spPr>
        <p:txBody>
          <a:bodyPr>
            <a:normAutofit fontScale="40000" lnSpcReduction="20000"/>
          </a:bodyPr>
          <a:lstStyle/>
          <a:p>
            <a:pPr marL="0" indent="0" eaLnBrk="1" hangingPunct="1">
              <a:buNone/>
            </a:pPr>
            <a:r>
              <a:rPr lang="en-US" altLang="de-DE" sz="3800" dirty="0" smtClean="0"/>
              <a:t>Team FZ-</a:t>
            </a:r>
            <a:r>
              <a:rPr lang="en-US" altLang="de-DE" sz="3800" dirty="0" err="1" smtClean="0"/>
              <a:t>Juelich</a:t>
            </a:r>
            <a:endParaRPr lang="en-US" altLang="de-DE" sz="3800" dirty="0" smtClean="0"/>
          </a:p>
          <a:p>
            <a:pPr marL="0" indent="0" eaLnBrk="1" hangingPunct="1">
              <a:buNone/>
            </a:pPr>
            <a:endParaRPr lang="en-US" altLang="de-DE" dirty="0" smtClean="0"/>
          </a:p>
          <a:p>
            <a:pPr eaLnBrk="1" hangingPunct="1"/>
            <a:r>
              <a:rPr lang="en-US" altLang="de-DE" sz="3400" dirty="0" smtClean="0"/>
              <a:t>Cooperation Leader and project responsible 	 	Sebastian Jaksch (JCNS)</a:t>
            </a:r>
          </a:p>
          <a:p>
            <a:pPr eaLnBrk="1" hangingPunct="1"/>
            <a:r>
              <a:rPr lang="en-US" altLang="de-DE" sz="3400" dirty="0" smtClean="0"/>
              <a:t>Senior Advisor 				</a:t>
            </a:r>
            <a:r>
              <a:rPr lang="en-US" altLang="de-DE" sz="3400" dirty="0" err="1" smtClean="0"/>
              <a:t>Henrich</a:t>
            </a:r>
            <a:r>
              <a:rPr lang="en-US" altLang="de-DE" sz="3400" dirty="0" smtClean="0"/>
              <a:t> </a:t>
            </a:r>
            <a:r>
              <a:rPr lang="en-US" altLang="de-DE" sz="3400" dirty="0" err="1" smtClean="0"/>
              <a:t>Frielinghaus</a:t>
            </a:r>
            <a:r>
              <a:rPr lang="en-US" altLang="de-DE" sz="3400" dirty="0" smtClean="0"/>
              <a:t> (JCNS)</a:t>
            </a:r>
          </a:p>
          <a:p>
            <a:pPr eaLnBrk="1" hangingPunct="1"/>
            <a:r>
              <a:rPr lang="en-US" altLang="de-DE" sz="3400" dirty="0" smtClean="0"/>
              <a:t>Lead Engineer for Mechanics  			</a:t>
            </a:r>
            <a:r>
              <a:rPr lang="en-US" altLang="de-DE" sz="3400" dirty="0" err="1" smtClean="0"/>
              <a:t>Romuald</a:t>
            </a:r>
            <a:r>
              <a:rPr lang="en-US" altLang="de-DE" sz="3400" dirty="0" smtClean="0"/>
              <a:t> Hanslik (ZEA-1)</a:t>
            </a:r>
          </a:p>
          <a:p>
            <a:pPr lvl="1" eaLnBrk="1" hangingPunct="1"/>
            <a:r>
              <a:rPr lang="en-US" altLang="de-DE" sz="3400" dirty="0" smtClean="0"/>
              <a:t>Designer  				Achim Gussen (ZEA-1), Herbert </a:t>
            </a:r>
            <a:r>
              <a:rPr lang="en-US" altLang="de-DE" sz="3400" dirty="0" err="1" smtClean="0"/>
              <a:t>Feilbach</a:t>
            </a:r>
            <a:r>
              <a:rPr lang="en-US" altLang="de-DE" sz="3400" dirty="0" smtClean="0"/>
              <a:t> (JCNS)</a:t>
            </a:r>
          </a:p>
          <a:p>
            <a:pPr eaLnBrk="1" hangingPunct="1"/>
            <a:r>
              <a:rPr lang="en-US" altLang="de-DE" sz="3400" dirty="0"/>
              <a:t>Lead </a:t>
            </a:r>
            <a:r>
              <a:rPr lang="en-US" altLang="de-DE" sz="3400" dirty="0" smtClean="0"/>
              <a:t>Engineers </a:t>
            </a:r>
            <a:r>
              <a:rPr lang="en-US" altLang="de-DE" sz="3400" dirty="0"/>
              <a:t>for </a:t>
            </a:r>
            <a:r>
              <a:rPr lang="en-US" altLang="de-DE" sz="3400" dirty="0" smtClean="0"/>
              <a:t>Electronics  </a:t>
            </a:r>
            <a:r>
              <a:rPr lang="en-US" altLang="de-DE" sz="3400" dirty="0"/>
              <a:t>	</a:t>
            </a:r>
            <a:r>
              <a:rPr lang="en-US" altLang="de-DE" sz="3400" dirty="0" smtClean="0"/>
              <a:t>		</a:t>
            </a:r>
            <a:r>
              <a:rPr lang="en-US" altLang="de-DE" sz="3400" dirty="0" err="1" smtClean="0"/>
              <a:t>Harald</a:t>
            </a:r>
            <a:r>
              <a:rPr lang="en-US" altLang="de-DE" sz="3400" dirty="0" smtClean="0"/>
              <a:t> Kleines, Frank </a:t>
            </a:r>
            <a:r>
              <a:rPr lang="en-US" altLang="de-DE" sz="3400" dirty="0" err="1" smtClean="0"/>
              <a:t>Suxdorf</a:t>
            </a:r>
            <a:r>
              <a:rPr lang="en-US" altLang="de-DE" sz="3400" dirty="0" smtClean="0"/>
              <a:t> (JCNS)</a:t>
            </a:r>
          </a:p>
          <a:p>
            <a:pPr eaLnBrk="1" hangingPunct="1"/>
            <a:r>
              <a:rPr lang="en-US" altLang="de-DE" sz="3400" dirty="0"/>
              <a:t>Lead </a:t>
            </a:r>
            <a:r>
              <a:rPr lang="en-US" altLang="de-DE" sz="3400" dirty="0" smtClean="0"/>
              <a:t>Engineers </a:t>
            </a:r>
            <a:r>
              <a:rPr lang="en-US" altLang="de-DE" sz="3400" dirty="0"/>
              <a:t>for </a:t>
            </a:r>
            <a:r>
              <a:rPr lang="en-US" altLang="de-DE" sz="3400" dirty="0" smtClean="0"/>
              <a:t>SONDE  			Ralf </a:t>
            </a:r>
            <a:r>
              <a:rPr lang="en-US" altLang="de-DE" sz="3400" dirty="0"/>
              <a:t>Engels(ZEA-2</a:t>
            </a:r>
            <a:r>
              <a:rPr lang="en-US" altLang="de-DE" sz="3400" dirty="0" smtClean="0"/>
              <a:t>), Günter </a:t>
            </a:r>
            <a:r>
              <a:rPr lang="en-US" altLang="de-DE" sz="3400" dirty="0" err="1" smtClean="0"/>
              <a:t>Kemmerling</a:t>
            </a:r>
            <a:r>
              <a:rPr lang="en-US" altLang="de-DE" sz="3400" dirty="0" smtClean="0"/>
              <a:t>(JCNS)</a:t>
            </a:r>
          </a:p>
          <a:p>
            <a:pPr marL="0" lvl="0" indent="0" eaLnBrk="1" hangingPunct="1">
              <a:buNone/>
            </a:pPr>
            <a:endParaRPr lang="en-US" altLang="de-DE" dirty="0" smtClean="0"/>
          </a:p>
          <a:p>
            <a:pPr marL="0" lvl="0" indent="0" eaLnBrk="1" hangingPunct="1">
              <a:buNone/>
            </a:pPr>
            <a:r>
              <a:rPr lang="en-US" altLang="de-DE" sz="3800" dirty="0" smtClean="0"/>
              <a:t>Team LLB</a:t>
            </a:r>
            <a:endParaRPr lang="en-US" altLang="de-DE" sz="3800" dirty="0"/>
          </a:p>
          <a:p>
            <a:pPr marL="0" indent="0" eaLnBrk="1" hangingPunct="1">
              <a:buNone/>
            </a:pPr>
            <a:endParaRPr lang="en-US" altLang="de-DE" sz="2400" dirty="0" smtClean="0"/>
          </a:p>
          <a:p>
            <a:pPr eaLnBrk="1" hangingPunct="1"/>
            <a:r>
              <a:rPr lang="en-US" altLang="de-DE" sz="3400" dirty="0" smtClean="0"/>
              <a:t>Responsible Scientist  			Jacques </a:t>
            </a:r>
            <a:r>
              <a:rPr lang="en-US" altLang="de-DE" sz="3400" dirty="0" err="1" smtClean="0"/>
              <a:t>Jestin</a:t>
            </a:r>
            <a:endParaRPr lang="en-US" altLang="de-DE" sz="3400" dirty="0"/>
          </a:p>
          <a:p>
            <a:pPr eaLnBrk="1" hangingPunct="1"/>
            <a:r>
              <a:rPr lang="en-US" altLang="de-DE" sz="3400" dirty="0" smtClean="0"/>
              <a:t>Lead </a:t>
            </a:r>
            <a:r>
              <a:rPr lang="en-US" altLang="de-DE" sz="3400" dirty="0"/>
              <a:t>Engineer for Mechanics  </a:t>
            </a:r>
            <a:r>
              <a:rPr lang="en-US" altLang="de-DE" sz="3400" dirty="0" smtClean="0"/>
              <a:t> 			Sylvain Desert</a:t>
            </a:r>
            <a:endParaRPr lang="en-US" altLang="de-DE" sz="3400" dirty="0"/>
          </a:p>
          <a:p>
            <a:pPr lvl="1" eaLnBrk="1" hangingPunct="1"/>
            <a:r>
              <a:rPr lang="en-US" altLang="de-DE" sz="3400" dirty="0"/>
              <a:t>Designer  </a:t>
            </a:r>
            <a:r>
              <a:rPr lang="en-US" altLang="de-DE" sz="3400" dirty="0" smtClean="0"/>
              <a:t> 				P. </a:t>
            </a:r>
            <a:r>
              <a:rPr lang="en-US" altLang="de-DE" sz="3400" dirty="0" err="1" smtClean="0"/>
              <a:t>Lavie</a:t>
            </a:r>
            <a:r>
              <a:rPr lang="en-US" altLang="de-DE" sz="3400" dirty="0" smtClean="0"/>
              <a:t>, P</a:t>
            </a:r>
            <a:r>
              <a:rPr lang="en-US" altLang="de-DE" sz="3400" dirty="0"/>
              <a:t>. </a:t>
            </a:r>
            <a:r>
              <a:rPr lang="en-US" altLang="de-DE" sz="3400" dirty="0" err="1" smtClean="0"/>
              <a:t>Permingeat</a:t>
            </a:r>
            <a:endParaRPr lang="en-US" altLang="de-DE" sz="3400" dirty="0"/>
          </a:p>
          <a:p>
            <a:r>
              <a:rPr lang="en-US" altLang="de-DE" sz="3800" dirty="0" smtClean="0"/>
              <a:t>Senior Advisor  				Annie </a:t>
            </a:r>
            <a:r>
              <a:rPr lang="en-US" altLang="de-DE" sz="3800" dirty="0" err="1" smtClean="0"/>
              <a:t>Brûlet</a:t>
            </a:r>
            <a:endParaRPr lang="en-US" altLang="de-DE" sz="3800" dirty="0"/>
          </a:p>
          <a:p>
            <a:pPr eaLnBrk="1" hangingPunct="1"/>
            <a:r>
              <a:rPr lang="en-US" altLang="de-DE" sz="3400" dirty="0"/>
              <a:t>Lead Engineer for </a:t>
            </a:r>
            <a:r>
              <a:rPr lang="en-US" altLang="de-DE" sz="3400" dirty="0" smtClean="0"/>
              <a:t>SONDE   </a:t>
            </a:r>
            <a:r>
              <a:rPr lang="en-US" altLang="de-DE" sz="3400" dirty="0"/>
              <a:t>		</a:t>
            </a:r>
            <a:r>
              <a:rPr lang="en-US" altLang="de-DE" sz="3400" dirty="0" smtClean="0"/>
              <a:t>	Sylvain </a:t>
            </a:r>
            <a:r>
              <a:rPr lang="en-US" altLang="de-DE" sz="3400" dirty="0"/>
              <a:t>Desert</a:t>
            </a:r>
          </a:p>
          <a:p>
            <a:pPr lvl="1" eaLnBrk="1" hangingPunct="1"/>
            <a:endParaRPr lang="en-US" altLang="de-DE" sz="2400" dirty="0" smtClean="0">
              <a:solidFill>
                <a:srgbClr val="005B82"/>
              </a:solidFill>
            </a:endParaRPr>
          </a:p>
          <a:p>
            <a:pPr lvl="1" eaLnBrk="1" hangingPunct="1"/>
            <a:endParaRPr lang="en-US" altLang="de-DE" sz="2400" dirty="0" smtClean="0">
              <a:solidFill>
                <a:srgbClr val="005B82"/>
              </a:solidFill>
            </a:endParaRPr>
          </a:p>
          <a:p>
            <a:pPr marL="0" indent="0" eaLnBrk="1" hangingPunct="1">
              <a:buNone/>
            </a:pPr>
            <a:r>
              <a:rPr lang="en-US" altLang="de-DE" sz="2400" dirty="0" smtClean="0">
                <a:solidFill>
                  <a:srgbClr val="005B82"/>
                </a:solidFill>
              </a:rPr>
              <a:t>	</a:t>
            </a:r>
          </a:p>
          <a:p>
            <a:pPr eaLnBrk="1" hangingPunct="1"/>
            <a:endParaRPr lang="en-US" altLang="de-DE" sz="2400" dirty="0" smtClean="0">
              <a:solidFill>
                <a:srgbClr val="005B8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90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0367"/>
            <a:ext cx="8703564" cy="299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58756" y="1125835"/>
            <a:ext cx="4993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4 </a:t>
            </a:r>
            <a:r>
              <a:rPr lang="fr-FR" sz="2000" dirty="0" err="1" smtClean="0"/>
              <a:t>independent</a:t>
            </a:r>
            <a:r>
              <a:rPr lang="fr-FR" sz="2000" dirty="0" smtClean="0"/>
              <a:t> </a:t>
            </a:r>
            <a:r>
              <a:rPr lang="fr-FR" sz="2000" dirty="0" err="1" smtClean="0"/>
              <a:t>blinds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/>
              <a:t>Movable</a:t>
            </a:r>
            <a:r>
              <a:rPr lang="fr-FR" sz="2000" dirty="0" smtClean="0"/>
              <a:t> neutron guide segments (2 x 6 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/>
              <a:t>Intermediate</a:t>
            </a:r>
            <a:r>
              <a:rPr lang="fr-FR" sz="2000" dirty="0" smtClean="0"/>
              <a:t> </a:t>
            </a:r>
            <a:r>
              <a:rPr lang="fr-FR" sz="2000" dirty="0" err="1" smtClean="0"/>
              <a:t>absorbers</a:t>
            </a:r>
            <a:endParaRPr lang="fr-FR" sz="20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32" y="55032"/>
            <a:ext cx="3376183" cy="283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42" y="1891738"/>
            <a:ext cx="2324721" cy="199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36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43909" y="1854975"/>
            <a:ext cx="311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Chopper </a:t>
            </a:r>
            <a:r>
              <a:rPr lang="fr-FR" sz="2800" dirty="0" err="1" smtClean="0"/>
              <a:t>integration</a:t>
            </a:r>
            <a:endParaRPr lang="fr-F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27" y="678929"/>
            <a:ext cx="4202977" cy="23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2" y="3700732"/>
            <a:ext cx="8448854" cy="294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4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1" y="614910"/>
            <a:ext cx="7109391" cy="60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9320" y="886201"/>
            <a:ext cx="244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Guide field, min. 45 G</a:t>
            </a:r>
            <a:endParaRPr lang="en-US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107375" y="1874179"/>
            <a:ext cx="267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Soft </a:t>
            </a:r>
            <a:r>
              <a:rPr lang="fr-FR" dirty="0" err="1" smtClean="0"/>
              <a:t>iron</a:t>
            </a:r>
            <a:r>
              <a:rPr lang="fr-FR" dirty="0" smtClean="0"/>
              <a:t>, 10 mm </a:t>
            </a:r>
            <a:r>
              <a:rPr lang="fr-FR" dirty="0" err="1" smtClean="0"/>
              <a:t>thickness</a:t>
            </a:r>
            <a:endParaRPr lang="fr-FR" dirty="0"/>
          </a:p>
        </p:txBody>
      </p:sp>
      <p:cxnSp>
        <p:nvCxnSpPr>
          <p:cNvPr id="8" name="Connecteur droit avec flèche 7"/>
          <p:cNvCxnSpPr>
            <a:stCxn id="11" idx="1"/>
          </p:cNvCxnSpPr>
          <p:nvPr/>
        </p:nvCxnSpPr>
        <p:spPr>
          <a:xfrm flipH="1" flipV="1">
            <a:off x="5156200" y="1219200"/>
            <a:ext cx="951175" cy="8396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718440" y="1745198"/>
            <a:ext cx="210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Columns</a:t>
            </a:r>
            <a:r>
              <a:rPr lang="fr-FR" dirty="0" smtClean="0"/>
              <a:t> of </a:t>
            </a:r>
            <a:r>
              <a:rPr lang="fr-FR" dirty="0" err="1" smtClean="0"/>
              <a:t>magnets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3915665" y="1436247"/>
            <a:ext cx="627384" cy="3693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364088" y="3573016"/>
            <a:ext cx="720080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6012160" y="3573016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3647" y="2166471"/>
            <a:ext cx="2853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magnetic</a:t>
            </a:r>
            <a:r>
              <a:rPr lang="de-DE" b="1" dirty="0" smtClean="0"/>
              <a:t> </a:t>
            </a:r>
            <a:r>
              <a:rPr lang="de-DE" b="1" dirty="0" err="1" smtClean="0"/>
              <a:t>flux</a:t>
            </a:r>
            <a:r>
              <a:rPr lang="de-DE" b="1" dirty="0" smtClean="0"/>
              <a:t> </a:t>
            </a:r>
            <a:r>
              <a:rPr lang="de-DE" b="1" dirty="0" err="1" smtClean="0"/>
              <a:t>density</a:t>
            </a:r>
            <a:r>
              <a:rPr lang="de-DE" b="1" dirty="0" smtClean="0"/>
              <a:t> / G</a:t>
            </a:r>
            <a:endParaRPr lang="de-DE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81059" y="2345765"/>
            <a:ext cx="122517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z direction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x direction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y direction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734" y="1430867"/>
            <a:ext cx="414866" cy="66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/>
          <p:cNvSpPr txBox="1"/>
          <p:nvPr/>
        </p:nvSpPr>
        <p:spPr>
          <a:xfrm rot="21055463">
            <a:off x="1041400" y="1794934"/>
            <a:ext cx="9228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1800 mm</a:t>
            </a:r>
            <a:endParaRPr lang="de-DE" sz="1400" dirty="0"/>
          </a:p>
        </p:txBody>
      </p:sp>
      <p:sp>
        <p:nvSpPr>
          <p:cNvPr id="18" name="TextBox 17"/>
          <p:cNvSpPr txBox="1"/>
          <p:nvPr/>
        </p:nvSpPr>
        <p:spPr>
          <a:xfrm rot="21055463">
            <a:off x="1998133" y="1921933"/>
            <a:ext cx="9228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260 mm</a:t>
            </a:r>
            <a:endParaRPr lang="de-DE" sz="1400" dirty="0"/>
          </a:p>
        </p:txBody>
      </p:sp>
      <p:sp>
        <p:nvSpPr>
          <p:cNvPr id="19" name="TextBox 18"/>
          <p:cNvSpPr txBox="1"/>
          <p:nvPr/>
        </p:nvSpPr>
        <p:spPr>
          <a:xfrm rot="21055463">
            <a:off x="2870202" y="1549401"/>
            <a:ext cx="9228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3860 mm</a:t>
            </a:r>
            <a:endParaRPr lang="de-DE" sz="1400" dirty="0"/>
          </a:p>
        </p:txBody>
      </p:sp>
      <p:sp>
        <p:nvSpPr>
          <p:cNvPr id="20" name="TextBox 19"/>
          <p:cNvSpPr txBox="1"/>
          <p:nvPr/>
        </p:nvSpPr>
        <p:spPr>
          <a:xfrm rot="21055463">
            <a:off x="5765803" y="1397000"/>
            <a:ext cx="9228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1000 mm</a:t>
            </a:r>
            <a:endParaRPr lang="de-D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098800" y="6539468"/>
            <a:ext cx="2120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x </a:t>
            </a:r>
            <a:r>
              <a:rPr lang="de-DE" dirty="0" err="1" smtClean="0"/>
              <a:t>coordinate</a:t>
            </a:r>
            <a:r>
              <a:rPr lang="de-DE" dirty="0" smtClean="0"/>
              <a:t> / mm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9398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-3000</a:t>
            </a:r>
            <a:endParaRPr lang="de-DE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892300" y="6388101"/>
            <a:ext cx="66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-</a:t>
            </a:r>
            <a:r>
              <a:rPr lang="de-DE" sz="1200" dirty="0" smtClean="0"/>
              <a:t>2000</a:t>
            </a:r>
            <a:endParaRPr lang="de-DE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7940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-1000</a:t>
            </a:r>
            <a:endParaRPr lang="de-DE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6703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593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1000</a:t>
            </a:r>
            <a:endParaRPr lang="de-DE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4610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2</a:t>
            </a:r>
            <a:r>
              <a:rPr lang="de-DE" sz="1200" dirty="0" smtClean="0"/>
              <a:t>000</a:t>
            </a:r>
            <a:endParaRPr lang="de-DE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362700" y="6388101"/>
            <a:ext cx="66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3000</a:t>
            </a:r>
            <a:endParaRPr lang="de-DE" sz="1200" dirty="0"/>
          </a:p>
        </p:txBody>
      </p:sp>
      <p:sp>
        <p:nvSpPr>
          <p:cNvPr id="13" name="Rectangle 12"/>
          <p:cNvSpPr/>
          <p:nvPr/>
        </p:nvSpPr>
        <p:spPr>
          <a:xfrm>
            <a:off x="292100" y="2120900"/>
            <a:ext cx="381000" cy="459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Box 26"/>
          <p:cNvSpPr txBox="1"/>
          <p:nvPr/>
        </p:nvSpPr>
        <p:spPr>
          <a:xfrm>
            <a:off x="342900" y="5734051"/>
            <a:ext cx="3429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0200" y="4470401"/>
            <a:ext cx="3429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50</a:t>
            </a:r>
            <a:endParaRPr lang="de-DE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47650" y="3213101"/>
            <a:ext cx="4191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100</a:t>
            </a:r>
            <a:endParaRPr lang="de-DE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7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531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 rot="1371776">
            <a:off x="7799486" y="864142"/>
            <a:ext cx="207027" cy="154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028621" y="1555363"/>
            <a:ext cx="41456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/>
              <a:t>Telescopic</a:t>
            </a:r>
            <a:r>
              <a:rPr lang="fr-FR" sz="2000" dirty="0" smtClean="0"/>
              <a:t> </a:t>
            </a:r>
            <a:r>
              <a:rPr lang="fr-FR" sz="2000" dirty="0" err="1" smtClean="0"/>
              <a:t>nose</a:t>
            </a:r>
            <a:r>
              <a:rPr lang="fr-FR" sz="2000" dirty="0" smtClean="0"/>
              <a:t>: 1 +1/-0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Independent </a:t>
            </a:r>
            <a:r>
              <a:rPr lang="fr-FR" sz="2000" dirty="0" err="1" smtClean="0"/>
              <a:t>telescopic</a:t>
            </a:r>
            <a:r>
              <a:rPr lang="fr-FR" sz="2000" dirty="0" smtClean="0"/>
              <a:t> guide </a:t>
            </a:r>
            <a:r>
              <a:rPr lang="fr-FR" sz="2000" dirty="0" err="1" smtClean="0"/>
              <a:t>field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Last </a:t>
            </a:r>
            <a:r>
              <a:rPr lang="fr-FR" sz="2000" dirty="0" err="1" smtClean="0"/>
              <a:t>slit</a:t>
            </a:r>
            <a:r>
              <a:rPr lang="fr-FR" sz="2000" dirty="0" smtClean="0"/>
              <a:t> system</a:t>
            </a:r>
            <a:endParaRPr lang="fr-F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2" y="3821502"/>
            <a:ext cx="8744368" cy="20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00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34</a:t>
            </a:fld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21" y="4201992"/>
            <a:ext cx="4756320" cy="240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44" y="1227671"/>
            <a:ext cx="4783875" cy="251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96111" y="858339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Small </a:t>
            </a:r>
            <a:r>
              <a:rPr lang="fr-FR" dirty="0" err="1" smtClean="0">
                <a:sym typeface="Wingdings" panose="05000000000000000000" pitchFamily="2" charset="2"/>
              </a:rPr>
              <a:t>sample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environment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44088" y="3746541"/>
            <a:ext cx="268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Large </a:t>
            </a:r>
            <a:r>
              <a:rPr lang="fr-FR" dirty="0" err="1" smtClean="0">
                <a:sym typeface="Wingdings" panose="05000000000000000000" pitchFamily="2" charset="2"/>
              </a:rPr>
              <a:t>sample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environment</a:t>
            </a:r>
            <a:endParaRPr lang="fr-FR" dirty="0"/>
          </a:p>
        </p:txBody>
      </p:sp>
      <p:sp>
        <p:nvSpPr>
          <p:cNvPr id="8" name="ZoneTexte 2"/>
          <p:cNvSpPr txBox="1"/>
          <p:nvPr/>
        </p:nvSpPr>
        <p:spPr>
          <a:xfrm>
            <a:off x="460820" y="10867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58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1573140" y="3212974"/>
            <a:ext cx="5825079" cy="1555009"/>
            <a:chOff x="2193505" y="2133049"/>
            <a:chExt cx="5825079" cy="1555009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133049"/>
              <a:ext cx="5678832" cy="1555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 rot="120000">
              <a:off x="2193505" y="2355495"/>
              <a:ext cx="5814335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 rot="21480000">
              <a:off x="2261649" y="3032639"/>
              <a:ext cx="5753242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10" y="3212975"/>
            <a:ext cx="5678832" cy="155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531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 rot="1371776">
            <a:off x="7777068" y="835841"/>
            <a:ext cx="130666" cy="155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11560" y="1571726"/>
            <a:ext cx="8218566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Avoiding</a:t>
            </a:r>
            <a:r>
              <a:rPr lang="fr-FR" sz="2800" dirty="0" smtClean="0"/>
              <a:t> four </a:t>
            </a:r>
            <a:r>
              <a:rPr lang="fr-FR" sz="2800" dirty="0" err="1" smtClean="0"/>
              <a:t>decades</a:t>
            </a:r>
            <a:r>
              <a:rPr lang="fr-FR" sz="2800" dirty="0" smtClean="0"/>
              <a:t> of </a:t>
            </a:r>
            <a:r>
              <a:rPr lang="fr-FR" sz="2800" dirty="0" err="1" smtClean="0"/>
              <a:t>intensity</a:t>
            </a:r>
            <a:r>
              <a:rPr lang="fr-FR" sz="2800" dirty="0" smtClean="0"/>
              <a:t> </a:t>
            </a:r>
            <a:r>
              <a:rPr lang="fr-FR" sz="2800" dirty="0" err="1" smtClean="0"/>
              <a:t>loss</a:t>
            </a:r>
            <a:r>
              <a:rPr lang="fr-FR" sz="2800" dirty="0" smtClean="0"/>
              <a:t> in </a:t>
            </a:r>
            <a:r>
              <a:rPr lang="fr-FR" sz="2800" dirty="0" err="1" smtClean="0"/>
              <a:t>pinhole</a:t>
            </a:r>
            <a:r>
              <a:rPr lang="fr-FR" sz="2800" dirty="0" smtClean="0"/>
              <a:t> setup</a:t>
            </a:r>
            <a:br>
              <a:rPr lang="fr-FR" sz="2800" dirty="0" smtClean="0"/>
            </a:br>
            <a:r>
              <a:rPr lang="fr-FR" sz="2800" dirty="0" err="1" smtClean="0"/>
              <a:t>at</a:t>
            </a:r>
            <a:r>
              <a:rPr lang="fr-FR" sz="2800" dirty="0" smtClean="0"/>
              <a:t> </a:t>
            </a:r>
            <a:r>
              <a:rPr lang="fr-FR" sz="2800" dirty="0" err="1" smtClean="0"/>
              <a:t>low</a:t>
            </a:r>
            <a:r>
              <a:rPr lang="fr-FR" sz="2800" dirty="0" smtClean="0"/>
              <a:t> Q</a:t>
            </a:r>
            <a:endParaRPr lang="fr-FR" sz="2800" baseline="30000" dirty="0" smtClean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r>
              <a:rPr lang="fr-FR" sz="2800" dirty="0" smtClean="0">
                <a:sym typeface="Wingdings" panose="05000000000000000000" pitchFamily="2" charset="2"/>
              </a:rPr>
              <a:t>Multi-</a:t>
            </a:r>
            <a:r>
              <a:rPr lang="fr-FR" sz="2800" dirty="0" err="1" smtClean="0">
                <a:sym typeface="Wingdings" panose="05000000000000000000" pitchFamily="2" charset="2"/>
              </a:rPr>
              <a:t>beam</a:t>
            </a:r>
            <a:r>
              <a:rPr lang="fr-FR" sz="2800" dirty="0" smtClean="0">
                <a:sym typeface="Wingdings" panose="05000000000000000000" pitchFamily="2" charset="2"/>
              </a:rPr>
              <a:t> / multi-</a:t>
            </a:r>
            <a:r>
              <a:rPr lang="fr-FR" sz="2800" dirty="0" err="1" smtClean="0">
                <a:sym typeface="Wingdings" panose="05000000000000000000" pitchFamily="2" charset="2"/>
              </a:rPr>
              <a:t>slits</a:t>
            </a:r>
            <a:r>
              <a:rPr lang="fr-FR" sz="2800" dirty="0" smtClean="0">
                <a:sym typeface="Wingdings" panose="05000000000000000000" pitchFamily="2" charset="2"/>
              </a:rPr>
              <a:t> (X50)</a:t>
            </a:r>
          </a:p>
          <a:p>
            <a:r>
              <a:rPr lang="fr-FR" sz="2800" dirty="0" smtClean="0">
                <a:sym typeface="Wingdings" panose="05000000000000000000" pitchFamily="2" charset="2"/>
              </a:rPr>
              <a:t>		 No </a:t>
            </a:r>
            <a:r>
              <a:rPr lang="fr-FR" sz="2800" dirty="0" err="1" smtClean="0">
                <a:sym typeface="Wingdings" panose="05000000000000000000" pitchFamily="2" charset="2"/>
              </a:rPr>
              <a:t>crosstalk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3955644" y="322155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Sample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48264" y="3462373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Detector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7406542" y="3838982"/>
            <a:ext cx="45719" cy="382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34224" y="2996953"/>
            <a:ext cx="864096" cy="20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5977" y="292494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Guide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1598320" y="2924944"/>
            <a:ext cx="2109584" cy="720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580245" y="5015795"/>
            <a:ext cx="2127659" cy="822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021" y="5015795"/>
            <a:ext cx="3287483" cy="158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2"/>
          <p:cNvSpPr txBox="1"/>
          <p:nvPr/>
        </p:nvSpPr>
        <p:spPr>
          <a:xfrm>
            <a:off x="460820" y="108670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 - VSANS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81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730347"/>
              </p:ext>
            </p:extLst>
          </p:nvPr>
        </p:nvGraphicFramePr>
        <p:xfrm>
          <a:off x="351947" y="1660160"/>
          <a:ext cx="3900893" cy="2506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817662"/>
              </p:ext>
            </p:extLst>
          </p:nvPr>
        </p:nvGraphicFramePr>
        <p:xfrm>
          <a:off x="4696210" y="1586667"/>
          <a:ext cx="4108824" cy="2641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Ellipse 7"/>
          <p:cNvSpPr/>
          <p:nvPr/>
        </p:nvSpPr>
        <p:spPr>
          <a:xfrm>
            <a:off x="6198633" y="1957311"/>
            <a:ext cx="216024" cy="216024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" b="10256"/>
          <a:stretch/>
        </p:blipFill>
        <p:spPr bwMode="auto">
          <a:xfrm>
            <a:off x="351947" y="4725144"/>
            <a:ext cx="8620125" cy="141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87145" y="6237312"/>
            <a:ext cx="4307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ym typeface="Wingdings" panose="05000000000000000000" pitchFamily="2" charset="2"/>
              </a:rPr>
              <a:t> 2 m</a:t>
            </a:r>
            <a:r>
              <a:rPr lang="fr-FR" sz="2800" smtClean="0">
                <a:sym typeface="Wingdings" panose="05000000000000000000" pitchFamily="2" charset="2"/>
              </a:rPr>
              <a:t>: </a:t>
            </a:r>
            <a:r>
              <a:rPr lang="fr-FR" sz="2800">
                <a:sym typeface="Wingdings" panose="05000000000000000000" pitchFamily="2" charset="2"/>
              </a:rPr>
              <a:t>5</a:t>
            </a:r>
            <a:r>
              <a:rPr lang="fr-FR" sz="2800" smtClean="0"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ym typeface="Wingdings" panose="05000000000000000000" pitchFamily="2" charset="2"/>
              </a:rPr>
              <a:t>elements</a:t>
            </a:r>
            <a:r>
              <a:rPr lang="fr-FR" sz="2800" dirty="0" smtClean="0">
                <a:sym typeface="Wingdings" panose="05000000000000000000" pitchFamily="2" charset="2"/>
              </a:rPr>
              <a:t> of 40 cm</a:t>
            </a:r>
            <a:endParaRPr lang="fr-FR" sz="2800" dirty="0"/>
          </a:p>
        </p:txBody>
      </p:sp>
      <p:sp>
        <p:nvSpPr>
          <p:cNvPr id="11" name="ZoneTexte 2"/>
          <p:cNvSpPr txBox="1"/>
          <p:nvPr/>
        </p:nvSpPr>
        <p:spPr>
          <a:xfrm>
            <a:off x="460820" y="108670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Collimator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 - VSANS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3647" y="4228353"/>
            <a:ext cx="55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L/m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2079811" y="4261224"/>
            <a:ext cx="55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L/m</a:t>
            </a:r>
            <a:endParaRPr lang="de-DE" dirty="0"/>
          </a:p>
        </p:txBody>
      </p:sp>
      <p:sp>
        <p:nvSpPr>
          <p:cNvPr id="3" name="ZoneTexte 2"/>
          <p:cNvSpPr txBox="1"/>
          <p:nvPr/>
        </p:nvSpPr>
        <p:spPr>
          <a:xfrm>
            <a:off x="3424686" y="1207699"/>
            <a:ext cx="13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Channel size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8280" y="1060573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1"/>
                </a:solidFill>
              </a:rPr>
              <a:t>Number</a:t>
            </a:r>
            <a:r>
              <a:rPr lang="fr-FR" b="1" dirty="0" smtClean="0">
                <a:solidFill>
                  <a:schemeClr val="accent1"/>
                </a:solidFill>
              </a:rPr>
              <a:t> of </a:t>
            </a:r>
          </a:p>
          <a:p>
            <a:r>
              <a:rPr lang="fr-FR" b="1" dirty="0" err="1" smtClean="0">
                <a:solidFill>
                  <a:schemeClr val="accent1"/>
                </a:solidFill>
              </a:rPr>
              <a:t>channels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92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7124" y="127466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Sample exposure system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0" y="1977919"/>
            <a:ext cx="3970582" cy="216168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60" y="1977919"/>
            <a:ext cx="4139952" cy="225389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9579" y="4710807"/>
            <a:ext cx="8132991" cy="16045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+mn-lt"/>
                <a:cs typeface="+mn-cs"/>
              </a:rPr>
              <a:t>SKADI sample </a:t>
            </a:r>
            <a:r>
              <a:rPr lang="en-US" altLang="de-DE" sz="1800" dirty="0" smtClean="0">
                <a:latin typeface="+mn-lt"/>
                <a:cs typeface="+mn-cs"/>
              </a:rPr>
              <a:t>area: Sample environment</a:t>
            </a:r>
            <a:r>
              <a:rPr lang="en-US" altLang="de-DE" sz="1800" dirty="0">
                <a:latin typeface="+mn-lt"/>
                <a:cs typeface="+mn-cs"/>
              </a:rPr>
              <a:t>, the last components of the </a:t>
            </a:r>
            <a:r>
              <a:rPr lang="en-US" altLang="de-DE" sz="1800" dirty="0" smtClean="0">
                <a:latin typeface="+mn-lt"/>
                <a:cs typeface="+mn-cs"/>
              </a:rPr>
              <a:t>collimation, first </a:t>
            </a:r>
            <a:r>
              <a:rPr lang="en-US" altLang="de-DE" sz="1800" dirty="0">
                <a:latin typeface="+mn-lt"/>
                <a:cs typeface="+mn-cs"/>
              </a:rPr>
              <a:t>components of the detector </a:t>
            </a:r>
            <a:r>
              <a:rPr lang="en-US" altLang="de-DE" sz="1800" dirty="0" smtClean="0">
                <a:latin typeface="+mn-lt"/>
                <a:cs typeface="+mn-cs"/>
              </a:rPr>
              <a:t>tank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Guide field preserved when extending the vacuum nose</a:t>
            </a:r>
            <a:endParaRPr lang="en-US" altLang="de-DE" sz="1800" dirty="0">
              <a:latin typeface="+mn-lt"/>
              <a:cs typeface="+mn-cs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n-lt"/>
                <a:cs typeface="+mn-cs"/>
              </a:rPr>
              <a:t>Several vacuum noses for detector tube available</a:t>
            </a:r>
            <a:endParaRPr lang="en-US" altLang="de-DE" sz="1800" dirty="0">
              <a:latin typeface="+mn-lt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6210436" y="16146"/>
            <a:ext cx="29158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/>
          <p:cNvSpPr/>
          <p:nvPr/>
        </p:nvSpPr>
        <p:spPr>
          <a:xfrm rot="1371776">
            <a:off x="7933216" y="940493"/>
            <a:ext cx="115158" cy="13215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9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42046" y="4309908"/>
            <a:ext cx="8702335" cy="2294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Arial" panose="020B0604020202020204" pitchFamily="34" charset="0"/>
              <a:buChar char="•"/>
              <a:defRPr baseline="0"/>
            </a:lvl1pPr>
            <a:lvl2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de-DE" dirty="0" smtClean="0"/>
              <a:t>Media readily accessible below false floor</a:t>
            </a:r>
            <a:endParaRPr lang="en-US" altLang="de-DE" dirty="0"/>
          </a:p>
          <a:p>
            <a:r>
              <a:rPr lang="en-US" altLang="de-DE" dirty="0" smtClean="0"/>
              <a:t>Door minimum 2,0x2,0 </a:t>
            </a:r>
            <a:r>
              <a:rPr lang="en-US" altLang="de-DE" dirty="0"/>
              <a:t>m</a:t>
            </a:r>
            <a:r>
              <a:rPr lang="en-US" altLang="de-DE" baseline="30000" dirty="0"/>
              <a:t>2</a:t>
            </a:r>
          </a:p>
          <a:p>
            <a:r>
              <a:rPr lang="en-US" altLang="de-DE" dirty="0" smtClean="0"/>
              <a:t>Door and roof panel motorized</a:t>
            </a:r>
            <a:endParaRPr lang="en-US" altLang="de-DE" dirty="0"/>
          </a:p>
          <a:p>
            <a:r>
              <a:rPr lang="en-US" altLang="de-DE" dirty="0" smtClean="0"/>
              <a:t>Door also allows access to detector tube</a:t>
            </a:r>
            <a:endParaRPr lang="en-US" altLang="de-DE" dirty="0"/>
          </a:p>
          <a:p>
            <a:r>
              <a:rPr lang="en-US" altLang="de-DE" dirty="0" smtClean="0"/>
              <a:t>Hollow floor on wheels in order to be readily removable</a:t>
            </a:r>
            <a:endParaRPr lang="en-US" altLang="de-DE" dirty="0"/>
          </a:p>
          <a:p>
            <a:endParaRPr lang="en-US" altLang="de-DE" dirty="0"/>
          </a:p>
          <a:p>
            <a:endParaRPr lang="en-US" altLang="de-DE" dirty="0"/>
          </a:p>
          <a:p>
            <a:endParaRPr lang="en-US" altLang="de-DE" dirty="0"/>
          </a:p>
          <a:p>
            <a:endParaRPr lang="en-US" altLang="de-DE" dirty="0"/>
          </a:p>
        </p:txBody>
      </p:sp>
      <p:pic>
        <p:nvPicPr>
          <p:cNvPr id="14" name="Imag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0" y="688132"/>
            <a:ext cx="4201790" cy="247980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883052" y="3323393"/>
            <a:ext cx="1885388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de-DE" sz="1400" dirty="0"/>
              <a:t>hollow floor removable</a:t>
            </a:r>
            <a:endParaRPr lang="de-DE" sz="1400" dirty="0"/>
          </a:p>
        </p:txBody>
      </p:sp>
      <p:cxnSp>
        <p:nvCxnSpPr>
          <p:cNvPr id="5" name="Gerade Verbindung mit Pfeil 4"/>
          <p:cNvCxnSpPr>
            <a:endCxn id="2" idx="0"/>
          </p:cNvCxnSpPr>
          <p:nvPr/>
        </p:nvCxnSpPr>
        <p:spPr>
          <a:xfrm>
            <a:off x="2410131" y="2522478"/>
            <a:ext cx="1415615" cy="800915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2046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Sample area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3" name="Picture 2" descr="Probenvorbereitungsort 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87294"/>
            <a:ext cx="4512196" cy="24354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813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2308"/>
            <a:ext cx="3970582" cy="21616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8"/>
          <a:stretch/>
        </p:blipFill>
        <p:spPr>
          <a:xfrm>
            <a:off x="4078086" y="693364"/>
            <a:ext cx="5076000" cy="3263393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073" y="4330461"/>
            <a:ext cx="8132991" cy="1783172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Cross-section </a:t>
            </a:r>
            <a:r>
              <a:rPr lang="en-US" altLang="de-DE" sz="1900" dirty="0" smtClean="0">
                <a:latin typeface="+mn-lt"/>
                <a:cs typeface="+mn-cs"/>
              </a:rPr>
              <a:t>3,0x3,0 m</a:t>
            </a:r>
            <a:r>
              <a:rPr lang="en-US" altLang="de-DE" sz="1900" baseline="30000" dirty="0" smtClean="0">
                <a:latin typeface="+mn-lt"/>
                <a:cs typeface="+mn-cs"/>
              </a:rPr>
              <a:t>2</a:t>
            </a:r>
            <a:r>
              <a:rPr lang="en-US" altLang="de-DE" sz="1900" dirty="0" smtClean="0">
                <a:latin typeface="+mn-lt"/>
                <a:cs typeface="+mn-cs"/>
              </a:rPr>
              <a:t>  </a:t>
            </a:r>
            <a:r>
              <a:rPr lang="en-US" altLang="de-DE" sz="1900" dirty="0">
                <a:latin typeface="+mn-lt"/>
                <a:cs typeface="+mn-cs"/>
              </a:rPr>
              <a:t>at a height of 1.9 m below and 3.0 m above the neutron </a:t>
            </a:r>
            <a:r>
              <a:rPr lang="en-US" altLang="de-DE" sz="1900" dirty="0" smtClean="0">
                <a:latin typeface="+mn-lt"/>
                <a:cs typeface="+mn-cs"/>
              </a:rPr>
              <a:t>beam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 smtClean="0">
                <a:latin typeface="+mn-lt"/>
                <a:cs typeface="+mn-cs"/>
              </a:rPr>
              <a:t>Concrete </a:t>
            </a:r>
            <a:r>
              <a:rPr lang="en-US" altLang="de-DE" sz="1900" dirty="0">
                <a:latin typeface="+mn-lt"/>
                <a:cs typeface="+mn-cs"/>
              </a:rPr>
              <a:t>shielding (walls and roof) for sample cave consist </a:t>
            </a:r>
            <a:r>
              <a:rPr lang="en-US" altLang="de-DE" sz="1900" dirty="0" smtClean="0">
                <a:latin typeface="+mn-lt"/>
                <a:cs typeface="+mn-cs"/>
              </a:rPr>
              <a:t>of 60 cm </a:t>
            </a:r>
            <a:r>
              <a:rPr lang="en-US" altLang="de-DE" sz="1900" dirty="0">
                <a:latin typeface="+mn-lt"/>
                <a:cs typeface="+mn-cs"/>
              </a:rPr>
              <a:t>thick </a:t>
            </a:r>
            <a:r>
              <a:rPr lang="en-US" altLang="de-DE" sz="1900" dirty="0" smtClean="0">
                <a:latin typeface="+mn-lt"/>
                <a:cs typeface="+mn-cs"/>
              </a:rPr>
              <a:t>walls, total weight </a:t>
            </a:r>
            <a:r>
              <a:rPr lang="en-US" altLang="de-DE" sz="1900" dirty="0">
                <a:latin typeface="+mn-lt"/>
                <a:cs typeface="+mn-cs"/>
              </a:rPr>
              <a:t>ca</a:t>
            </a:r>
            <a:r>
              <a:rPr lang="en-US" altLang="de-DE" sz="1900" dirty="0" smtClean="0">
                <a:latin typeface="+mn-lt"/>
                <a:cs typeface="+mn-cs"/>
              </a:rPr>
              <a:t>. 161 t</a:t>
            </a:r>
            <a:endParaRPr lang="en-US" altLang="de-DE" sz="19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Additional steel shielding consist </a:t>
            </a:r>
            <a:r>
              <a:rPr lang="en-US" altLang="de-DE" sz="1900" dirty="0" smtClean="0">
                <a:latin typeface="+mn-lt"/>
                <a:cs typeface="+mn-cs"/>
              </a:rPr>
              <a:t>of 5 cm </a:t>
            </a:r>
            <a:r>
              <a:rPr lang="en-US" altLang="de-DE" sz="1900" dirty="0">
                <a:latin typeface="+mn-lt"/>
                <a:cs typeface="+mn-cs"/>
              </a:rPr>
              <a:t>thick </a:t>
            </a:r>
            <a:r>
              <a:rPr lang="en-US" altLang="de-DE" sz="1900" dirty="0" smtClean="0">
                <a:latin typeface="+mn-lt"/>
                <a:cs typeface="+mn-cs"/>
              </a:rPr>
              <a:t>walls, </a:t>
            </a:r>
            <a:r>
              <a:rPr lang="en-US" altLang="de-DE" sz="1900" dirty="0">
                <a:latin typeface="+mn-lt"/>
                <a:cs typeface="+mn-cs"/>
              </a:rPr>
              <a:t>weight ca. </a:t>
            </a:r>
            <a:r>
              <a:rPr lang="en-US" altLang="de-DE" sz="1900" dirty="0" smtClean="0">
                <a:latin typeface="+mn-lt"/>
                <a:cs typeface="+mn-cs"/>
              </a:rPr>
              <a:t>36 t</a:t>
            </a:r>
            <a:endParaRPr lang="en-US" altLang="de-DE" sz="19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Floor space for shielding </a:t>
            </a:r>
            <a:r>
              <a:rPr lang="en-US" altLang="de-DE" sz="1900" dirty="0" smtClean="0">
                <a:latin typeface="+mn-lt"/>
                <a:cs typeface="+mn-cs"/>
              </a:rPr>
              <a:t>12,2 m</a:t>
            </a:r>
            <a:r>
              <a:rPr lang="en-US" altLang="de-DE" sz="1900" baseline="30000" dirty="0" smtClean="0">
                <a:latin typeface="+mn-lt"/>
                <a:cs typeface="+mn-cs"/>
              </a:rPr>
              <a:t>2</a:t>
            </a:r>
            <a:endParaRPr lang="en-US" altLang="de-DE" sz="1900" baseline="300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Floor loading 16,5t/</a:t>
            </a:r>
            <a:r>
              <a:rPr lang="en-US" altLang="de-DE" sz="1900" dirty="0" smtClean="0">
                <a:latin typeface="+mn-lt"/>
                <a:cs typeface="+mn-cs"/>
              </a:rPr>
              <a:t>m</a:t>
            </a:r>
            <a:r>
              <a:rPr lang="en-US" altLang="de-DE" sz="1900" baseline="30000" dirty="0" smtClean="0">
                <a:latin typeface="+mn-lt"/>
                <a:cs typeface="+mn-cs"/>
              </a:rPr>
              <a:t>2</a:t>
            </a:r>
            <a:r>
              <a:rPr lang="en-US" altLang="de-DE" sz="1900" dirty="0" smtClean="0">
                <a:latin typeface="+mn-lt"/>
                <a:cs typeface="+mn-cs"/>
              </a:rPr>
              <a:t>, footprint will be increased to meet new floor load requirement</a:t>
            </a:r>
            <a:endParaRPr lang="en-US" altLang="de-DE" sz="1900" baseline="300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6854404" y="2058705"/>
            <a:ext cx="936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4900 mm</a:t>
            </a:r>
            <a:endParaRPr lang="de-DE" sz="1400" dirty="0"/>
          </a:p>
        </p:txBody>
      </p:sp>
      <p:cxnSp>
        <p:nvCxnSpPr>
          <p:cNvPr id="15" name="Gerade Verbindung 14"/>
          <p:cNvCxnSpPr/>
          <p:nvPr/>
        </p:nvCxnSpPr>
        <p:spPr>
          <a:xfrm flipH="1" flipV="1">
            <a:off x="7450313" y="1459544"/>
            <a:ext cx="11052" cy="1731035"/>
          </a:xfrm>
          <a:prstGeom prst="line">
            <a:avLst/>
          </a:prstGeom>
          <a:ln w="25400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 rot="16200000">
            <a:off x="5082981" y="1660554"/>
            <a:ext cx="8856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3000 mm</a:t>
            </a:r>
            <a:endParaRPr lang="de-DE" sz="1400" dirty="0"/>
          </a:p>
        </p:txBody>
      </p:sp>
      <p:cxnSp>
        <p:nvCxnSpPr>
          <p:cNvPr id="20" name="Gerade Verbindung 19"/>
          <p:cNvCxnSpPr/>
          <p:nvPr/>
        </p:nvCxnSpPr>
        <p:spPr>
          <a:xfrm flipV="1">
            <a:off x="5712908" y="1623447"/>
            <a:ext cx="0" cy="740687"/>
          </a:xfrm>
          <a:prstGeom prst="line">
            <a:avLst/>
          </a:prstGeom>
          <a:ln w="25400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 rot="16200000">
            <a:off x="5122995" y="2970311"/>
            <a:ext cx="863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1897 mm</a:t>
            </a:r>
            <a:endParaRPr lang="de-DE" sz="1400" dirty="0"/>
          </a:p>
        </p:txBody>
      </p:sp>
      <p:cxnSp>
        <p:nvCxnSpPr>
          <p:cNvPr id="22" name="Gerade Verbindung 21"/>
          <p:cNvCxnSpPr/>
          <p:nvPr/>
        </p:nvCxnSpPr>
        <p:spPr>
          <a:xfrm flipH="1" flipV="1">
            <a:off x="5693291" y="2387854"/>
            <a:ext cx="44958" cy="802725"/>
          </a:xfrm>
          <a:prstGeom prst="line">
            <a:avLst/>
          </a:prstGeom>
          <a:ln w="25400">
            <a:solidFill>
              <a:srgbClr val="C0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58645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Sample cave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662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9512" y="236551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Work Packages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82351" y="1379551"/>
            <a:ext cx="7704856" cy="4838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FZJ and LLB contribute equally to the work and budget for SKADI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 smtClean="0">
                <a:latin typeface="+mn-lt"/>
                <a:cs typeface="+mn-cs"/>
              </a:rPr>
              <a:t>Single work </a:t>
            </a:r>
            <a:r>
              <a:rPr lang="en-US" altLang="de-DE" sz="1900" dirty="0">
                <a:latin typeface="+mn-lt"/>
                <a:cs typeface="+mn-cs"/>
              </a:rPr>
              <a:t>packages are assigned to </a:t>
            </a:r>
            <a:r>
              <a:rPr lang="en-US" altLang="de-DE" sz="1900" dirty="0" smtClean="0">
                <a:latin typeface="+mn-lt"/>
                <a:cs typeface="+mn-cs"/>
              </a:rPr>
              <a:t>either FZJ or LLB</a:t>
            </a:r>
            <a:endParaRPr lang="en-US" altLang="de-DE" sz="1900" dirty="0">
              <a:latin typeface="+mn-lt"/>
              <a:cs typeface="+mn-cs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Major work packages for FZJ: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Beam extraction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Heavy shutter 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Polarizer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Chopper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Sample position system with shielding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US" altLang="de-DE" sz="1900" dirty="0">
                <a:latin typeface="+mn-lt"/>
                <a:cs typeface="+mn-cs"/>
              </a:rPr>
              <a:t>Major work packages for LLB: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Collimation with VSANS-Option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Detector tank with detector rail system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Shielding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de-DE" sz="1900" dirty="0">
                <a:latin typeface="+mn-lt"/>
                <a:cs typeface="+mn-cs"/>
              </a:rPr>
              <a:t>Beam monitors	</a:t>
            </a:r>
          </a:p>
          <a:p>
            <a:pPr eaLnBrk="1" hangingPunct="1"/>
            <a:endParaRPr lang="en-US" altLang="de-DE" sz="2400" dirty="0" smtClean="0">
              <a:solidFill>
                <a:srgbClr val="005B8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61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7" r="8346"/>
          <a:stretch/>
        </p:blipFill>
        <p:spPr>
          <a:xfrm>
            <a:off x="284061" y="1227039"/>
            <a:ext cx="2832117" cy="205099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38" y="1149154"/>
            <a:ext cx="2324013" cy="110338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6" y="2403219"/>
            <a:ext cx="3685195" cy="17496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76" y="4421800"/>
            <a:ext cx="2994752" cy="142183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r="27711"/>
          <a:stretch/>
        </p:blipFill>
        <p:spPr>
          <a:xfrm>
            <a:off x="3755980" y="4203091"/>
            <a:ext cx="1456166" cy="1407204"/>
          </a:xfrm>
          <a:prstGeom prst="rect">
            <a:avLst/>
          </a:prstGeom>
        </p:spPr>
      </p:pic>
      <p:cxnSp>
        <p:nvCxnSpPr>
          <p:cNvPr id="18" name="Gerade Verbindung mit Pfeil 17"/>
          <p:cNvCxnSpPr>
            <a:endCxn id="19" idx="0"/>
          </p:cNvCxnSpPr>
          <p:nvPr/>
        </p:nvCxnSpPr>
        <p:spPr>
          <a:xfrm flipH="1">
            <a:off x="6752370" y="1846053"/>
            <a:ext cx="416182" cy="698738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6449997" y="2544791"/>
            <a:ext cx="604746" cy="33643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6372526" y="3860581"/>
            <a:ext cx="517418" cy="2142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7749578" y="3653547"/>
            <a:ext cx="428264" cy="2444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 Verbindung mit Pfeil 25"/>
          <p:cNvCxnSpPr/>
          <p:nvPr/>
        </p:nvCxnSpPr>
        <p:spPr>
          <a:xfrm flipH="1" flipV="1">
            <a:off x="6778250" y="4069940"/>
            <a:ext cx="111694" cy="972962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6889944" y="3924885"/>
            <a:ext cx="1073766" cy="1118017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 flipV="1">
            <a:off x="4994694" y="5132717"/>
            <a:ext cx="1636542" cy="155276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181029" y="3447092"/>
            <a:ext cx="3493824" cy="2919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>
                <a:latin typeface="+mn-lt"/>
                <a:cs typeface="+mn-cs"/>
              </a:rPr>
              <a:t>Sample mounted on a pallet with mounting mechanism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>
                <a:latin typeface="+mn-lt"/>
                <a:cs typeface="+mn-cs"/>
              </a:rPr>
              <a:t>The same mounting mechanism for sample preparation area and for sample area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>
                <a:latin typeface="+mn-lt"/>
                <a:cs typeface="+mn-cs"/>
              </a:rPr>
              <a:t>The sample environment can then be aligned to a sufficient precision (0.1 mm) along any axis and then be transferred to the sample area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 smtClean="0">
                <a:latin typeface="+mn-lt"/>
                <a:cs typeface="+mn-cs"/>
              </a:rPr>
              <a:t>Transfer </a:t>
            </a:r>
            <a:r>
              <a:rPr lang="en-US" altLang="de-DE" sz="1600" dirty="0">
                <a:latin typeface="+mn-lt"/>
                <a:cs typeface="+mn-cs"/>
              </a:rPr>
              <a:t>between the preparation and the sample area by pallet jack or crane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3183148" y="1092569"/>
            <a:ext cx="2415396" cy="1891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>
                <a:latin typeface="+mn-lt"/>
                <a:cs typeface="+mn-cs"/>
              </a:rPr>
              <a:t>Mountings points with adjustable bolts embedded in concrete floor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de-DE" sz="1600" dirty="0" smtClean="0">
                <a:latin typeface="+mn-lt"/>
                <a:cs typeface="+mn-cs"/>
              </a:rPr>
              <a:t>Hardened receptacles will be included into</a:t>
            </a:r>
            <a:br>
              <a:rPr lang="en-US" altLang="de-DE" sz="1600" dirty="0" smtClean="0">
                <a:latin typeface="+mn-lt"/>
                <a:cs typeface="+mn-cs"/>
              </a:rPr>
            </a:br>
            <a:r>
              <a:rPr lang="en-US" altLang="de-DE" sz="1600" dirty="0" smtClean="0">
                <a:latin typeface="+mn-lt"/>
                <a:cs typeface="+mn-cs"/>
              </a:rPr>
              <a:t>the pallet</a:t>
            </a:r>
            <a:endParaRPr lang="en-US" altLang="de-DE" sz="1600" dirty="0">
              <a:latin typeface="+mn-lt"/>
              <a:cs typeface="+mn-cs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5505444" y="6280030"/>
            <a:ext cx="3578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Concept</a:t>
            </a:r>
            <a:r>
              <a:rPr lang="de-DE" sz="1100" dirty="0" smtClean="0"/>
              <a:t>: H. Feilbach, M. Pohl PGI/JCNS, S</a:t>
            </a:r>
            <a:r>
              <a:rPr lang="de-DE" sz="1100" dirty="0"/>
              <a:t>. Jaksch JCNS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91310" y="9487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>
                <a:solidFill>
                  <a:srgbClr val="005B82"/>
                </a:solidFill>
                <a:latin typeface="Arial"/>
                <a:cs typeface="Arial"/>
              </a:rPr>
              <a:t>Quick mounting sample environment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995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2704600" y="5906456"/>
            <a:ext cx="3493824" cy="4183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de-DE" sz="1800" dirty="0">
                <a:latin typeface="+mn-lt"/>
                <a:cs typeface="+mn-cs"/>
              </a:rPr>
              <a:t>Location for </a:t>
            </a:r>
            <a:r>
              <a:rPr lang="en-US" altLang="de-DE" sz="1800" dirty="0" smtClean="0">
                <a:latin typeface="+mn-lt"/>
                <a:cs typeface="+mn-cs"/>
              </a:rPr>
              <a:t>preparation </a:t>
            </a:r>
            <a:r>
              <a:rPr lang="en-US" altLang="de-DE" sz="1800" dirty="0">
                <a:latin typeface="+mn-lt"/>
                <a:cs typeface="+mn-cs"/>
              </a:rPr>
              <a:t>area</a:t>
            </a:r>
            <a:endParaRPr lang="en-US" altLang="de-DE" sz="1800" dirty="0" smtClean="0">
              <a:solidFill>
                <a:srgbClr val="005B82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altLang="de-DE" sz="1400" dirty="0">
              <a:solidFill>
                <a:srgbClr val="005B82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91310" y="9487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Sample preparation area</a:t>
            </a:r>
            <a:endParaRPr lang="en-US" alt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6" y="881212"/>
            <a:ext cx="3995706" cy="21566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25" y="3307179"/>
            <a:ext cx="4079544" cy="22018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46" y="881212"/>
            <a:ext cx="3995705" cy="21566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408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531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0104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9634" y="73220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Detector</a:t>
            </a:r>
          </a:p>
        </p:txBody>
      </p:sp>
      <p:sp>
        <p:nvSpPr>
          <p:cNvPr id="5" name="Ellipse 4"/>
          <p:cNvSpPr/>
          <p:nvPr/>
        </p:nvSpPr>
        <p:spPr>
          <a:xfrm rot="1371776">
            <a:off x="7996179" y="1006011"/>
            <a:ext cx="1154707" cy="3553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55576" y="1127646"/>
            <a:ext cx="78919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20 m vessel under vacuum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Three detectors for simultaneous data acquisition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27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01" y="1202775"/>
            <a:ext cx="6665279" cy="434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79485" y="795651"/>
            <a:ext cx="35811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2 </a:t>
            </a:r>
            <a:r>
              <a:rPr lang="fr-FR" sz="2000" dirty="0" err="1" smtClean="0"/>
              <a:t>moving</a:t>
            </a:r>
            <a:r>
              <a:rPr lang="fr-FR" sz="2000" dirty="0" smtClean="0"/>
              <a:t> detectors </a:t>
            </a:r>
          </a:p>
          <a:p>
            <a:r>
              <a:rPr lang="fr-FR" sz="2000" dirty="0" smtClean="0"/>
              <a:t>	1m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 – pixel 6 mm</a:t>
            </a:r>
          </a:p>
          <a:p>
            <a:r>
              <a:rPr lang="fr-FR" sz="2000" dirty="0" smtClean="0"/>
              <a:t>	400 modules /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1 </a:t>
            </a:r>
            <a:r>
              <a:rPr lang="fr-FR" sz="2000" dirty="0" err="1" smtClean="0"/>
              <a:t>fixed</a:t>
            </a:r>
            <a:r>
              <a:rPr lang="fr-FR" sz="2000" dirty="0" smtClean="0"/>
              <a:t> detector @20 m</a:t>
            </a:r>
          </a:p>
          <a:p>
            <a:r>
              <a:rPr lang="fr-FR" sz="2000" dirty="0" smtClean="0"/>
              <a:t>	20x20 cm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 – pixel 3 mm</a:t>
            </a:r>
            <a:endParaRPr lang="fr-FR" sz="20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49331" y="4274086"/>
            <a:ext cx="1591258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 rot="20074058">
            <a:off x="378702" y="4436647"/>
            <a:ext cx="103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neutrons</a:t>
            </a:r>
            <a:endParaRPr lang="fr-FR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47" y="3965863"/>
            <a:ext cx="2118153" cy="27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3"/>
          <p:cNvSpPr txBox="1"/>
          <p:nvPr/>
        </p:nvSpPr>
        <p:spPr>
          <a:xfrm>
            <a:off x="369634" y="73220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Detector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07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7" y="1091953"/>
            <a:ext cx="6480720" cy="55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9634" y="73220"/>
            <a:ext cx="3157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Detector Settings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13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45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20000" y="240588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Visibility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6" name="Picture 5" descr="DetectorVisibili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6" y="3051633"/>
            <a:ext cx="8582825" cy="3014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294" y="776941"/>
            <a:ext cx="3481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All </a:t>
            </a:r>
            <a:r>
              <a:rPr lang="de-DE" dirty="0" err="1" smtClean="0"/>
              <a:t>drawings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8 m </a:t>
            </a:r>
            <a:r>
              <a:rPr lang="de-DE" dirty="0" err="1" smtClean="0">
                <a:solidFill>
                  <a:srgbClr val="FF0000"/>
                </a:solidFill>
              </a:rPr>
              <a:t>Collimation</a:t>
            </a:r>
            <a:endParaRPr lang="de-DE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8000"/>
                </a:solidFill>
              </a:rPr>
              <a:t>14 m </a:t>
            </a:r>
            <a:r>
              <a:rPr lang="de-DE" dirty="0" err="1" smtClean="0">
                <a:solidFill>
                  <a:srgbClr val="008000"/>
                </a:solidFill>
              </a:rPr>
              <a:t>Collimation</a:t>
            </a:r>
            <a:endParaRPr lang="de-DE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3366FF"/>
                </a:solidFill>
              </a:rPr>
              <a:t>20 m </a:t>
            </a:r>
            <a:r>
              <a:rPr lang="de-DE" dirty="0" err="1" smtClean="0">
                <a:solidFill>
                  <a:srgbClr val="3366FF"/>
                </a:solidFill>
              </a:rPr>
              <a:t>Collimation</a:t>
            </a:r>
            <a:endParaRPr lang="de-DE" dirty="0" smtClean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89" y="2360709"/>
            <a:ext cx="940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Sample</a:t>
            </a:r>
          </a:p>
          <a:p>
            <a:pPr algn="ctr"/>
            <a:r>
              <a:rPr lang="de-DE" dirty="0" smtClean="0"/>
              <a:t>Position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672353" y="3615765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1.6 m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3379694" y="3618754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8.0 m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8430493" y="3561978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1208737" y="4903694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2.8 m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5977936" y="4906683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14 m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8488765" y="4849907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1686849" y="6116918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4.0 m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7800738" y="6119907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18.5 m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8488765" y="6122895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3615765" y="821766"/>
            <a:ext cx="500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All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illuminated</a:t>
            </a:r>
            <a:r>
              <a:rPr lang="de-DE" dirty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all </a:t>
            </a:r>
            <a:r>
              <a:rPr lang="de-DE" dirty="0" err="1" smtClean="0"/>
              <a:t>conditions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For</a:t>
            </a:r>
            <a:r>
              <a:rPr lang="de-DE" dirty="0" smtClean="0"/>
              <a:t> finite </a:t>
            </a:r>
            <a:r>
              <a:rPr lang="de-DE" dirty="0" err="1" smtClean="0"/>
              <a:t>thicknesses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(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0.4 m) </a:t>
            </a:r>
            <a:r>
              <a:rPr lang="de-DE" dirty="0" err="1" smtClean="0"/>
              <a:t>locations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flexible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1 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717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/>
          <a:stretch/>
        </p:blipFill>
        <p:spPr bwMode="auto">
          <a:xfrm>
            <a:off x="5469344" y="4346036"/>
            <a:ext cx="3295093" cy="226179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5" y="4436764"/>
            <a:ext cx="3408229" cy="19078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9777"/>
          <a:stretch/>
        </p:blipFill>
        <p:spPr bwMode="auto">
          <a:xfrm>
            <a:off x="5766271" y="1820848"/>
            <a:ext cx="3322070" cy="1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48382" y="898815"/>
            <a:ext cx="636860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/>
              <a:t>Monitor for </a:t>
            </a:r>
            <a:r>
              <a:rPr lang="fr-FR" sz="2400" b="1" u="sng" dirty="0" err="1"/>
              <a:t>b</a:t>
            </a:r>
            <a:r>
              <a:rPr lang="fr-FR" sz="2400" b="1" u="sng" dirty="0" err="1" smtClean="0"/>
              <a:t>eam</a:t>
            </a:r>
            <a:r>
              <a:rPr lang="fr-FR" sz="2400" b="1" u="sng" dirty="0" smtClean="0"/>
              <a:t> diagnostics </a:t>
            </a:r>
            <a:r>
              <a:rPr lang="fr-FR" sz="2400" b="1" u="sng" dirty="0"/>
              <a:t>and </a:t>
            </a:r>
            <a:r>
              <a:rPr lang="fr-FR" sz="2400" b="1" u="sng" dirty="0" err="1"/>
              <a:t>normalization</a:t>
            </a:r>
            <a:endParaRPr lang="fr-FR" sz="2400" b="1" u="sng" dirty="0"/>
          </a:p>
          <a:p>
            <a:pPr marL="285750" indent="-285750">
              <a:buFontTx/>
              <a:buChar char="-"/>
            </a:pPr>
            <a:r>
              <a:rPr lang="fr-FR" sz="2400" dirty="0" err="1" smtClean="0"/>
              <a:t>Very</a:t>
            </a:r>
            <a:r>
              <a:rPr lang="fr-FR" sz="2400" dirty="0" smtClean="0"/>
              <a:t> </a:t>
            </a:r>
            <a:r>
              <a:rPr lang="fr-FR" sz="2400" dirty="0" err="1" smtClean="0"/>
              <a:t>high</a:t>
            </a:r>
            <a:r>
              <a:rPr lang="fr-FR" sz="2400" dirty="0" smtClean="0"/>
              <a:t> transmission</a:t>
            </a: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 err="1"/>
              <a:t>ToF</a:t>
            </a:r>
            <a:r>
              <a:rPr lang="fr-FR" sz="2400" dirty="0"/>
              <a:t> </a:t>
            </a:r>
            <a:r>
              <a:rPr lang="fr-FR" sz="2400" dirty="0" err="1" smtClean="0"/>
              <a:t>capability</a:t>
            </a:r>
            <a:endParaRPr lang="fr-FR" sz="2400" dirty="0"/>
          </a:p>
          <a:p>
            <a:pPr marL="285750" indent="-285750">
              <a:buFontTx/>
              <a:buChar char="-"/>
            </a:pPr>
            <a:endParaRPr lang="fr-FR" sz="2400" dirty="0" smtClean="0"/>
          </a:p>
          <a:p>
            <a:r>
              <a:rPr lang="fr-FR" sz="2400" dirty="0" smtClean="0">
                <a:sym typeface="Wingdings" panose="05000000000000000000" pitchFamily="2" charset="2"/>
              </a:rPr>
              <a:t> Full time on-line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One </a:t>
            </a:r>
            <a:r>
              <a:rPr lang="fr-FR" sz="2400" dirty="0" err="1" smtClean="0"/>
              <a:t>after</a:t>
            </a:r>
            <a:r>
              <a:rPr lang="fr-FR" sz="2400" dirty="0" smtClean="0"/>
              <a:t> the </a:t>
            </a:r>
            <a:r>
              <a:rPr lang="fr-FR" sz="2400" dirty="0" err="1" smtClean="0"/>
              <a:t>bender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One </a:t>
            </a:r>
            <a:r>
              <a:rPr lang="fr-FR" sz="2400" dirty="0" err="1" smtClean="0"/>
              <a:t>movable</a:t>
            </a:r>
            <a:r>
              <a:rPr lang="fr-FR" sz="2400" dirty="0" smtClean="0"/>
              <a:t> (</a:t>
            </a:r>
            <a:r>
              <a:rPr lang="fr-FR" sz="2400" dirty="0" err="1" smtClean="0"/>
              <a:t>share</a:t>
            </a:r>
            <a:r>
              <a:rPr lang="fr-FR" sz="2400" dirty="0" smtClean="0"/>
              <a:t> VSANS translation)</a:t>
            </a:r>
            <a:endParaRPr lang="fr-FR" sz="2400" dirty="0"/>
          </a:p>
        </p:txBody>
      </p:sp>
      <p:sp>
        <p:nvSpPr>
          <p:cNvPr id="10" name="ZoneTexte 3"/>
          <p:cNvSpPr txBox="1"/>
          <p:nvPr/>
        </p:nvSpPr>
        <p:spPr>
          <a:xfrm>
            <a:off x="369634" y="73220"/>
            <a:ext cx="2958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/>
                <a:ea typeface="+mj-ea"/>
                <a:cs typeface="Arial"/>
              </a:rPr>
              <a:t>Beam</a:t>
            </a:r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 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Validation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83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47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7"/>
          </p:nvPr>
        </p:nvSpPr>
        <p:spPr>
          <a:xfrm>
            <a:off x="542084" y="173525"/>
            <a:ext cx="8172480" cy="576064"/>
          </a:xfrm>
        </p:spPr>
        <p:txBody>
          <a:bodyPr/>
          <a:lstStyle/>
          <a:p>
            <a:r>
              <a:rPr lang="de-DE" dirty="0" err="1">
                <a:latin typeface="Arial"/>
                <a:ea typeface="+mj-ea"/>
                <a:cs typeface="Arial"/>
              </a:rPr>
              <a:t>SoNDe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dirty="0" err="1">
                <a:latin typeface="Arial"/>
                <a:ea typeface="+mj-ea"/>
                <a:cs typeface="Arial"/>
              </a:rPr>
              <a:t>Overview</a:t>
            </a:r>
            <a:endParaRPr lang="de-DE" dirty="0">
              <a:latin typeface="Arial"/>
              <a:ea typeface="+mj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5896" y="969680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High</a:t>
            </a:r>
            <a:r>
              <a:rPr lang="en-US" dirty="0"/>
              <a:t>-flux capability, capable of handling the peak-flux of up-to-date spallation sources (gain factor of 20 over current detectors)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H</a:t>
            </a:r>
            <a:r>
              <a:rPr lang="en-US" dirty="0" smtClean="0"/>
              <a:t>igh</a:t>
            </a:r>
            <a:r>
              <a:rPr lang="en-US" dirty="0"/>
              <a:t>-resolution of 3 mm by single-pixel technique, below by interpolation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detection efficiency of 80 % or more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Strategic </a:t>
            </a:r>
            <a:r>
              <a:rPr lang="en-US" dirty="0"/>
              <a:t>independence from </a:t>
            </a:r>
            <a:r>
              <a:rPr lang="en-US" baseline="30000" dirty="0"/>
              <a:t>3</a:t>
            </a:r>
            <a:r>
              <a:rPr lang="en-US" dirty="0"/>
              <a:t>He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ime</a:t>
            </a:r>
            <a:r>
              <a:rPr lang="en-US" dirty="0"/>
              <a:t>-of-flight (TOF) capability, necessary to exploit maximum flux, with a time resolution in the µs regime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M</a:t>
            </a:r>
            <a:r>
              <a:rPr lang="en-US" dirty="0" smtClean="0"/>
              <a:t>odularity</a:t>
            </a:r>
            <a:r>
              <a:rPr lang="en-US" dirty="0"/>
              <a:t>, improving maintenance characteristics of today’s neutron detectors</a:t>
            </a:r>
            <a:endParaRPr lang="de-DE" dirty="0">
              <a:effectLst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94496" y="3830320"/>
            <a:ext cx="3206547" cy="2564685"/>
            <a:chOff x="2863137" y="679480"/>
            <a:chExt cx="6065937" cy="4028504"/>
          </a:xfrm>
        </p:grpSpPr>
        <p:graphicFrame>
          <p:nvGraphicFramePr>
            <p:cNvPr id="12" name="Diagram 11"/>
            <p:cNvGraphicFramePr/>
            <p:nvPr>
              <p:extLst>
                <p:ext uri="{D42A27DB-BD31-4B8C-83A1-F6EECF244321}">
                  <p14:modId xmlns:p14="http://schemas.microsoft.com/office/powerpoint/2010/main" val="3193842104"/>
                </p:ext>
              </p:extLst>
            </p:nvPr>
          </p:nvGraphicFramePr>
          <p:xfrm>
            <a:off x="2863137" y="679480"/>
            <a:ext cx="6065937" cy="40285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2120" y="1412776"/>
              <a:ext cx="576064" cy="361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0112" y="3645024"/>
              <a:ext cx="576064" cy="34563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4008" y="3645024"/>
              <a:ext cx="540060" cy="3600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0232" y="3645024"/>
              <a:ext cx="504056" cy="366281"/>
            </a:xfrm>
            <a:prstGeom prst="rect">
              <a:avLst/>
            </a:prstGeom>
          </p:spPr>
        </p:pic>
      </p:grpSp>
      <p:pic>
        <p:nvPicPr>
          <p:cNvPr id="18" name="Picture 17" descr="SoNDe-log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6" y="4877832"/>
            <a:ext cx="2002670" cy="8640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39440" y="4094479"/>
            <a:ext cx="2082800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/>
              <a:t>Supported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Union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H2020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80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48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509756" y="188640"/>
            <a:ext cx="8172480" cy="576064"/>
          </a:xfrm>
        </p:spPr>
        <p:txBody>
          <a:bodyPr/>
          <a:lstStyle/>
          <a:p>
            <a:r>
              <a:rPr lang="de-DE" dirty="0" err="1">
                <a:latin typeface="Arial"/>
                <a:ea typeface="+mj-ea"/>
                <a:cs typeface="Arial"/>
              </a:rPr>
              <a:t>SoNDe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dirty="0" err="1">
                <a:latin typeface="Arial"/>
                <a:ea typeface="+mj-ea"/>
                <a:cs typeface="Arial"/>
              </a:rPr>
              <a:t>Detector</a:t>
            </a:r>
            <a:endParaRPr lang="de-DE" dirty="0">
              <a:latin typeface="Arial"/>
              <a:ea typeface="+mj-ea"/>
              <a:cs typeface="Arial"/>
            </a:endParaRPr>
          </a:p>
        </p:txBody>
      </p:sp>
      <p:pic>
        <p:nvPicPr>
          <p:cNvPr id="12" name="Picture 3" descr="1x1Demo-Fro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28" y="923032"/>
            <a:ext cx="1885224" cy="19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oND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560" y="3717032"/>
            <a:ext cx="230439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25" y="3507854"/>
            <a:ext cx="5252521" cy="299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7"/>
          <p:cNvSpPr txBox="1">
            <a:spLocks noChangeArrowheads="1"/>
          </p:cNvSpPr>
          <p:nvPr/>
        </p:nvSpPr>
        <p:spPr bwMode="auto">
          <a:xfrm>
            <a:off x="683568" y="764704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de-DE" sz="1600" dirty="0"/>
              <a:t>Linear </a:t>
            </a:r>
            <a:r>
              <a:rPr lang="de-DE" sz="1600" dirty="0" err="1"/>
              <a:t>well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250 kHz on 5x5 cm</a:t>
            </a:r>
            <a:r>
              <a:rPr lang="de-DE" sz="1600" baseline="30000" dirty="0"/>
              <a:t>2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err="1"/>
              <a:t>module</a:t>
            </a:r>
            <a:r>
              <a:rPr lang="de-DE" sz="1600" dirty="0"/>
              <a:t> </a:t>
            </a:r>
            <a:r>
              <a:rPr lang="de-DE" sz="1600" dirty="0" smtClean="0"/>
              <a:t>(8x8 </a:t>
            </a:r>
            <a:r>
              <a:rPr lang="de-DE" sz="1600" dirty="0" err="1"/>
              <a:t>pixels</a:t>
            </a:r>
            <a:r>
              <a:rPr lang="de-DE" sz="1600" dirty="0"/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de-DE" sz="1600" dirty="0"/>
              <a:t>Single </a:t>
            </a:r>
            <a:r>
              <a:rPr lang="de-DE" sz="1600" dirty="0" err="1"/>
              <a:t>pixel</a:t>
            </a:r>
            <a:r>
              <a:rPr lang="de-DE" sz="1600" dirty="0"/>
              <a:t> </a:t>
            </a:r>
            <a:r>
              <a:rPr lang="de-DE" sz="1600" dirty="0" err="1"/>
              <a:t>linearity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125 kHz</a:t>
            </a:r>
            <a:endParaRPr lang="de-DE" sz="16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3568" y="1916832"/>
            <a:ext cx="90376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à"/>
              <a:defRPr/>
            </a:pPr>
            <a:r>
              <a:rPr lang="de-DE" sz="1600" dirty="0">
                <a:sym typeface="Wingdings"/>
              </a:rPr>
              <a:t>100 MHz on </a:t>
            </a:r>
            <a:r>
              <a:rPr lang="de-DE" sz="1600" dirty="0" err="1">
                <a:sym typeface="Wingdings"/>
              </a:rPr>
              <a:t>full</a:t>
            </a:r>
            <a:r>
              <a:rPr lang="de-DE" sz="1600" dirty="0">
                <a:sym typeface="Wingdings"/>
              </a:rPr>
              <a:t> 1x1 m</a:t>
            </a:r>
            <a:r>
              <a:rPr lang="de-DE" sz="1600" baseline="30000" dirty="0">
                <a:sym typeface="Wingdings"/>
              </a:rPr>
              <a:t>2</a:t>
            </a:r>
            <a:endParaRPr lang="de-DE" sz="1600" dirty="0">
              <a:sym typeface="Wingdings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de-DE" sz="1600" dirty="0" err="1">
                <a:sym typeface="Wingdings"/>
              </a:rPr>
              <a:t>at</a:t>
            </a:r>
            <a:r>
              <a:rPr lang="de-DE" sz="1600" dirty="0">
                <a:sym typeface="Wingdings"/>
              </a:rPr>
              <a:t> 20% </a:t>
            </a:r>
            <a:r>
              <a:rPr lang="de-DE" sz="1600" dirty="0" err="1">
                <a:sym typeface="Wingdings"/>
              </a:rPr>
              <a:t>dead</a:t>
            </a:r>
            <a:r>
              <a:rPr lang="de-DE" sz="1600" dirty="0">
                <a:sym typeface="Wingdings"/>
              </a:rPr>
              <a:t> time 20 MHz </a:t>
            </a:r>
            <a:r>
              <a:rPr lang="de-DE" sz="1600" dirty="0" err="1">
                <a:sym typeface="Wingdings"/>
              </a:rPr>
              <a:t>counting</a:t>
            </a:r>
            <a:endParaRPr lang="de-DE" sz="1600" dirty="0">
              <a:sym typeface="Wingdings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de-DE" sz="1600" dirty="0">
                <a:sym typeface="Wingdings"/>
              </a:rPr>
              <a:t>May still </a:t>
            </a:r>
            <a:r>
              <a:rPr lang="de-DE" sz="1600" dirty="0" err="1">
                <a:sym typeface="Wingdings"/>
              </a:rPr>
              <a:t>be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improved</a:t>
            </a:r>
            <a:r>
              <a:rPr lang="de-DE" sz="1600" dirty="0">
                <a:sym typeface="Wingdings"/>
              </a:rPr>
              <a:t>, </a:t>
            </a:r>
            <a:r>
              <a:rPr lang="de-DE" sz="1600" dirty="0" err="1">
                <a:sym typeface="Wingdings"/>
              </a:rPr>
              <a:t>single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pixels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are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better</a:t>
            </a:r>
            <a:endParaRPr lang="de-DE" sz="1600" dirty="0">
              <a:sym typeface="Wingdings"/>
            </a:endParaRPr>
          </a:p>
          <a:p>
            <a:pPr marL="285750" indent="-285750">
              <a:buFont typeface="Wingdings" charset="0"/>
              <a:buChar char="à"/>
              <a:defRPr/>
            </a:pPr>
            <a:endParaRPr lang="de-DE" sz="1600" dirty="0">
              <a:sym typeface="Wingdings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de-DE" sz="1600" dirty="0">
                <a:sym typeface="Wingdings"/>
              </a:rPr>
              <a:t>5.4E13 Neutrons </a:t>
            </a:r>
            <a:r>
              <a:rPr lang="de-DE" sz="1600" dirty="0" err="1">
                <a:sym typeface="Wingdings"/>
              </a:rPr>
              <a:t>over</a:t>
            </a:r>
            <a:r>
              <a:rPr lang="de-DE" sz="1600" dirty="0">
                <a:sym typeface="Wingdings"/>
              </a:rPr>
              <a:t> 10 </a:t>
            </a:r>
            <a:r>
              <a:rPr lang="de-DE" sz="1600" dirty="0" err="1">
                <a:sym typeface="Wingdings"/>
              </a:rPr>
              <a:t>days</a:t>
            </a:r>
            <a:r>
              <a:rPr lang="de-DE" sz="1600" dirty="0">
                <a:sym typeface="Wingdings"/>
              </a:rPr>
              <a:t>, </a:t>
            </a:r>
            <a:r>
              <a:rPr lang="de-DE" sz="1600" dirty="0" err="1">
                <a:sym typeface="Wingdings"/>
              </a:rPr>
              <a:t>module</a:t>
            </a:r>
            <a:r>
              <a:rPr lang="de-DE" sz="1600" dirty="0">
                <a:sym typeface="Wingdings"/>
              </a:rPr>
              <a:t> still operational</a:t>
            </a:r>
          </a:p>
          <a:p>
            <a:pPr>
              <a:defRPr/>
            </a:pPr>
            <a:r>
              <a:rPr lang="de-DE" sz="1600" b="1" dirty="0" err="1">
                <a:sym typeface="Wingdings"/>
              </a:rPr>
              <a:t>Corresponds</a:t>
            </a:r>
            <a:r>
              <a:rPr lang="de-DE" sz="1600" b="1" dirty="0">
                <a:sym typeface="Wingdings"/>
              </a:rPr>
              <a:t> </a:t>
            </a:r>
            <a:r>
              <a:rPr lang="de-DE" sz="1600" b="1" dirty="0" err="1">
                <a:sym typeface="Wingdings"/>
              </a:rPr>
              <a:t>to</a:t>
            </a:r>
            <a:r>
              <a:rPr lang="de-DE" sz="1600" b="1" dirty="0">
                <a:sym typeface="Wingdings"/>
              </a:rPr>
              <a:t> 10 </a:t>
            </a:r>
            <a:r>
              <a:rPr lang="de-DE" sz="1600" b="1" dirty="0" err="1">
                <a:sym typeface="Wingdings"/>
              </a:rPr>
              <a:t>years</a:t>
            </a:r>
            <a:r>
              <a:rPr lang="de-DE" sz="1600" b="1" dirty="0">
                <a:sym typeface="Wingdings"/>
              </a:rPr>
              <a:t> </a:t>
            </a:r>
            <a:r>
              <a:rPr lang="de-DE" sz="1600" b="1" dirty="0" err="1">
                <a:sym typeface="Wingdings"/>
              </a:rPr>
              <a:t>lifetime</a:t>
            </a:r>
            <a:r>
              <a:rPr lang="de-DE" sz="1600" b="1" dirty="0">
                <a:sym typeface="Wingdings"/>
              </a:rPr>
              <a:t> </a:t>
            </a:r>
            <a:r>
              <a:rPr lang="de-DE" sz="1600" b="1" dirty="0" err="1">
                <a:sym typeface="Wingdings"/>
              </a:rPr>
              <a:t>at</a:t>
            </a:r>
            <a:r>
              <a:rPr lang="de-DE" sz="1600" b="1" dirty="0">
                <a:sym typeface="Wingdings"/>
              </a:rPr>
              <a:t> ESS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11708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49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683568" y="188640"/>
            <a:ext cx="8172480" cy="576064"/>
          </a:xfrm>
        </p:spPr>
        <p:txBody>
          <a:bodyPr/>
          <a:lstStyle/>
          <a:p>
            <a:r>
              <a:rPr lang="de-DE" dirty="0" err="1">
                <a:latin typeface="Arial"/>
                <a:ea typeface="+mj-ea"/>
                <a:cs typeface="Arial"/>
              </a:rPr>
              <a:t>SoNDe</a:t>
            </a:r>
            <a:r>
              <a:rPr lang="de-DE" dirty="0">
                <a:latin typeface="Arial"/>
                <a:ea typeface="+mj-ea"/>
                <a:cs typeface="Arial"/>
              </a:rPr>
              <a:t> Status</a:t>
            </a:r>
          </a:p>
        </p:txBody>
      </p:sp>
      <p:pic>
        <p:nvPicPr>
          <p:cNvPr id="11" name="Picture 44" descr="Macintosh HD:Users:tiris:Documents:Uni:JCNS:Projekte:SoNDe:Reporting:Deliverables:2x2Demonstrator:2x2 Demonstrator sideward 201608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08720"/>
            <a:ext cx="2966733" cy="22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" descr="Macintosh HD:Users:tiris:Documents:Uni:JCNS:Projekte:SoNDe:Reporting:Deliverables:2x2Demonstrator:2x2 Demonstrator sideward - 2 201608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56992"/>
            <a:ext cx="292589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83568" y="1556792"/>
            <a:ext cx="4680520" cy="22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de-DE" sz="1600" b="1" u="sng" dirty="0"/>
              <a:t>2x2 </a:t>
            </a:r>
            <a:r>
              <a:rPr lang="de-DE" sz="1600" b="1" u="sng" dirty="0" err="1" smtClean="0"/>
              <a:t>demonstrators</a:t>
            </a:r>
            <a:r>
              <a:rPr lang="de-DE" sz="1600" b="1" u="sng" dirty="0" smtClean="0"/>
              <a:t> </a:t>
            </a:r>
            <a:r>
              <a:rPr lang="de-DE" sz="1600" b="1" u="sng" dirty="0" err="1" smtClean="0"/>
              <a:t>ready</a:t>
            </a:r>
            <a:endParaRPr lang="de-DE" sz="1600" b="1" u="sng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sz="1600" dirty="0"/>
              <a:t>Module </a:t>
            </a:r>
            <a:r>
              <a:rPr lang="de-DE" sz="1600" dirty="0" err="1"/>
              <a:t>completely</a:t>
            </a:r>
            <a:r>
              <a:rPr lang="de-DE" sz="1600" dirty="0"/>
              <a:t> </a:t>
            </a:r>
            <a:r>
              <a:rPr lang="de-DE" sz="1600" dirty="0" err="1"/>
              <a:t>hidden</a:t>
            </a:r>
            <a:r>
              <a:rPr lang="de-DE" sz="1600" dirty="0"/>
              <a:t> </a:t>
            </a:r>
            <a:r>
              <a:rPr lang="de-DE" sz="1600" dirty="0" err="1"/>
              <a:t>behind</a:t>
            </a:r>
            <a:r>
              <a:rPr lang="de-DE" sz="1600" dirty="0"/>
              <a:t> </a:t>
            </a:r>
            <a:r>
              <a:rPr lang="de-DE" sz="1600" dirty="0" err="1"/>
              <a:t>MaPMT</a:t>
            </a:r>
            <a:endParaRPr lang="de-DE" sz="1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sz="1600" dirty="0" err="1"/>
              <a:t>I</a:t>
            </a:r>
            <a:r>
              <a:rPr lang="de-DE" sz="1600" dirty="0" err="1" smtClean="0"/>
              <a:t>mproved</a:t>
            </a:r>
            <a:r>
              <a:rPr lang="de-DE" sz="1600" dirty="0" smtClean="0"/>
              <a:t> </a:t>
            </a:r>
            <a:r>
              <a:rPr lang="de-DE" sz="1600" dirty="0"/>
              <a:t>countrate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sz="1600" dirty="0" err="1"/>
              <a:t>Full</a:t>
            </a:r>
            <a:r>
              <a:rPr lang="de-DE" sz="1600" dirty="0"/>
              <a:t> </a:t>
            </a:r>
            <a:r>
              <a:rPr lang="de-DE" sz="1600" dirty="0" err="1"/>
              <a:t>communication</a:t>
            </a:r>
            <a:r>
              <a:rPr lang="de-DE" sz="1600" dirty="0"/>
              <a:t> via </a:t>
            </a:r>
            <a:r>
              <a:rPr lang="de-DE" sz="1600" dirty="0" err="1" smtClean="0"/>
              <a:t>ethernet</a:t>
            </a:r>
            <a:endParaRPr lang="de-DE" sz="1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sz="1600" dirty="0" err="1" smtClean="0"/>
              <a:t>Better</a:t>
            </a:r>
            <a:r>
              <a:rPr lang="de-DE" sz="1600" dirty="0" smtClean="0"/>
              <a:t> </a:t>
            </a:r>
            <a:r>
              <a:rPr lang="de-DE" sz="1600" dirty="0" err="1"/>
              <a:t>suppression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crosstalk</a:t>
            </a:r>
            <a:r>
              <a:rPr lang="de-DE" sz="1600" dirty="0"/>
              <a:t> due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improved</a:t>
            </a:r>
            <a:r>
              <a:rPr lang="de-DE" sz="1600" dirty="0"/>
              <a:t> </a:t>
            </a:r>
            <a:r>
              <a:rPr lang="de-DE" sz="1600" dirty="0" err="1"/>
              <a:t>scintillator</a:t>
            </a:r>
            <a:r>
              <a:rPr lang="de-DE" sz="1600" dirty="0"/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51324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Bild 79" descr="fig4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1600200" cy="2074002"/>
          </a:xfrm>
          <a:prstGeom prst="rect">
            <a:avLst/>
          </a:prstGeom>
        </p:spPr>
      </p:pic>
      <p:pic>
        <p:nvPicPr>
          <p:cNvPr id="81" name="Bild 80" descr="fig2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45" y="3122879"/>
            <a:ext cx="1443548" cy="1387362"/>
          </a:xfrm>
          <a:prstGeom prst="rect">
            <a:avLst/>
          </a:prstGeom>
        </p:spPr>
      </p:pic>
      <p:pic>
        <p:nvPicPr>
          <p:cNvPr id="6" name="Picture 33" descr="101216_skyrmionen2_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2514607" cy="12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332656"/>
            <a:ext cx="1730641" cy="129798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404664"/>
            <a:ext cx="1545838" cy="1168283"/>
          </a:xfrm>
          <a:prstGeom prst="rect">
            <a:avLst/>
          </a:prstGeom>
        </p:spPr>
      </p:pic>
      <p:pic>
        <p:nvPicPr>
          <p:cNvPr id="12" name="Bild 11" descr="pochain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96952"/>
            <a:ext cx="1339684" cy="1431026"/>
          </a:xfrm>
          <a:prstGeom prst="rect">
            <a:avLst/>
          </a:prstGeom>
        </p:spPr>
      </p:pic>
      <p:grpSp>
        <p:nvGrpSpPr>
          <p:cNvPr id="54" name="Gruppierung 53"/>
          <p:cNvGrpSpPr/>
          <p:nvPr/>
        </p:nvGrpSpPr>
        <p:grpSpPr>
          <a:xfrm>
            <a:off x="114393" y="3729890"/>
            <a:ext cx="9000273" cy="2687975"/>
            <a:chOff x="114393" y="3620471"/>
            <a:chExt cx="9000273" cy="2687975"/>
          </a:xfrm>
        </p:grpSpPr>
        <p:pic>
          <p:nvPicPr>
            <p:cNvPr id="13" name="Picture 10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-1" r="84021"/>
            <a:stretch/>
          </p:blipFill>
          <p:spPr bwMode="auto">
            <a:xfrm>
              <a:off x="8801193" y="3620471"/>
              <a:ext cx="313473" cy="487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169956" y="4115529"/>
              <a:ext cx="878522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530318" y="3971066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314418" y="4331429"/>
              <a:ext cx="4540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latin typeface="Comic Sans MS" charset="0"/>
                </a:rPr>
                <a:t>1</a:t>
              </a:r>
              <a:r>
                <a:rPr lang="en-US">
                  <a:latin typeface="Comic Sans MS" charset="0"/>
                </a:rPr>
                <a:t>Å</a:t>
              </a: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0955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1790793" y="4271618"/>
              <a:ext cx="5937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</a:t>
              </a:r>
              <a:r>
                <a:rPr lang="en-US" dirty="0" err="1">
                  <a:latin typeface="Comic Sans MS" charset="0"/>
                </a:rPr>
                <a:t>Å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19" name="Line 32"/>
            <p:cNvSpPr>
              <a:spLocks noChangeShapeType="1"/>
            </p:cNvSpPr>
            <p:nvPr/>
          </p:nvSpPr>
          <p:spPr bwMode="auto">
            <a:xfrm>
              <a:off x="3581400" y="3962400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3390993" y="4271618"/>
              <a:ext cx="7334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100</a:t>
              </a:r>
              <a:r>
                <a:rPr lang="en-US" dirty="0" err="1">
                  <a:latin typeface="Comic Sans MS" charset="0"/>
                </a:rPr>
                <a:t>Å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21" name="Line 46"/>
            <p:cNvSpPr>
              <a:spLocks noChangeShapeType="1"/>
            </p:cNvSpPr>
            <p:nvPr/>
          </p:nvSpPr>
          <p:spPr bwMode="auto">
            <a:xfrm>
              <a:off x="52959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Text Box 47"/>
            <p:cNvSpPr txBox="1">
              <a:spLocks noChangeArrowheads="1"/>
            </p:cNvSpPr>
            <p:nvPr/>
          </p:nvSpPr>
          <p:spPr bwMode="auto">
            <a:xfrm>
              <a:off x="4914993" y="4271618"/>
              <a:ext cx="8731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1000</a:t>
              </a:r>
              <a:r>
                <a:rPr lang="en-US" dirty="0" err="1">
                  <a:latin typeface="Comic Sans MS" charset="0"/>
                </a:rPr>
                <a:t>Å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23" name="Line 48"/>
            <p:cNvSpPr>
              <a:spLocks noChangeShapeType="1"/>
            </p:cNvSpPr>
            <p:nvPr/>
          </p:nvSpPr>
          <p:spPr bwMode="auto">
            <a:xfrm>
              <a:off x="68199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 Box 49"/>
            <p:cNvSpPr txBox="1">
              <a:spLocks noChangeArrowheads="1"/>
            </p:cNvSpPr>
            <p:nvPr/>
          </p:nvSpPr>
          <p:spPr bwMode="auto">
            <a:xfrm>
              <a:off x="6515193" y="4271618"/>
              <a:ext cx="6064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latin typeface="Comic Sans MS" charset="0"/>
                </a:rPr>
                <a:t>1µ</a:t>
              </a:r>
              <a:r>
                <a:rPr lang="de-DE" sz="600">
                  <a:latin typeface="Comic Sans MS" charset="0"/>
                </a:rPr>
                <a:t> </a:t>
              </a:r>
              <a:r>
                <a:rPr lang="de-DE">
                  <a:latin typeface="Comic Sans MS" charset="0"/>
                </a:rPr>
                <a:t>m</a:t>
              </a:r>
              <a:endParaRPr lang="en-US">
                <a:latin typeface="Comic Sans MS" charset="0"/>
              </a:endParaRPr>
            </a:p>
          </p:txBody>
        </p:sp>
        <p:sp>
          <p:nvSpPr>
            <p:cNvPr id="25" name="Line 57"/>
            <p:cNvSpPr>
              <a:spLocks noChangeShapeType="1"/>
            </p:cNvSpPr>
            <p:nvPr/>
          </p:nvSpPr>
          <p:spPr bwMode="auto">
            <a:xfrm flipV="1">
              <a:off x="1638393" y="5795618"/>
              <a:ext cx="45720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59"/>
            <p:cNvSpPr>
              <a:spLocks noChangeShapeType="1"/>
            </p:cNvSpPr>
            <p:nvPr/>
          </p:nvSpPr>
          <p:spPr bwMode="auto">
            <a:xfrm>
              <a:off x="6224775" y="560089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Text Box 60"/>
            <p:cNvSpPr txBox="1">
              <a:spLocks noChangeArrowheads="1"/>
            </p:cNvSpPr>
            <p:nvPr/>
          </p:nvSpPr>
          <p:spPr bwMode="auto">
            <a:xfrm>
              <a:off x="3392742" y="5785226"/>
              <a:ext cx="123137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800" dirty="0" smtClean="0">
                  <a:solidFill>
                    <a:srgbClr val="FF0000"/>
                  </a:solidFill>
                  <a:latin typeface="Comic Sans MS" charset="0"/>
                </a:rPr>
                <a:t>SANS</a:t>
              </a:r>
              <a:endParaRPr lang="de-DE" sz="2800" dirty="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29" name="Line 57"/>
            <p:cNvSpPr>
              <a:spLocks noChangeShapeType="1"/>
            </p:cNvSpPr>
            <p:nvPr/>
          </p:nvSpPr>
          <p:spPr bwMode="auto">
            <a:xfrm>
              <a:off x="6286592" y="5795617"/>
              <a:ext cx="1404527" cy="654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Text Box 60"/>
            <p:cNvSpPr txBox="1">
              <a:spLocks noChangeArrowheads="1"/>
            </p:cNvSpPr>
            <p:nvPr/>
          </p:nvSpPr>
          <p:spPr bwMode="auto">
            <a:xfrm>
              <a:off x="6494873" y="5830893"/>
              <a:ext cx="109900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 dirty="0" smtClean="0">
                  <a:solidFill>
                    <a:srgbClr val="FF0000"/>
                  </a:solidFill>
                  <a:latin typeface="Comic Sans MS" charset="0"/>
                </a:rPr>
                <a:t>VSANS</a:t>
              </a:r>
              <a:endParaRPr lang="de-DE" sz="2000" dirty="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34" name="Line 5"/>
            <p:cNvSpPr>
              <a:spLocks noChangeShapeType="1"/>
            </p:cNvSpPr>
            <p:nvPr/>
          </p:nvSpPr>
          <p:spPr bwMode="auto">
            <a:xfrm flipH="1">
              <a:off x="114393" y="4881218"/>
              <a:ext cx="8839199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6"/>
            <p:cNvSpPr>
              <a:spLocks noChangeShapeType="1"/>
            </p:cNvSpPr>
            <p:nvPr/>
          </p:nvSpPr>
          <p:spPr bwMode="auto">
            <a:xfrm>
              <a:off x="14097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>
              <a:off x="30861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6"/>
            <p:cNvSpPr>
              <a:spLocks noChangeShapeType="1"/>
            </p:cNvSpPr>
            <p:nvPr/>
          </p:nvSpPr>
          <p:spPr bwMode="auto">
            <a:xfrm>
              <a:off x="46863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6"/>
            <p:cNvSpPr>
              <a:spLocks noChangeShapeType="1"/>
            </p:cNvSpPr>
            <p:nvPr/>
          </p:nvSpPr>
          <p:spPr bwMode="auto">
            <a:xfrm>
              <a:off x="62103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6"/>
            <p:cNvSpPr>
              <a:spLocks noChangeShapeType="1"/>
            </p:cNvSpPr>
            <p:nvPr/>
          </p:nvSpPr>
          <p:spPr bwMode="auto">
            <a:xfrm>
              <a:off x="88011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190593" y="4805018"/>
              <a:ext cx="7271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000" i="1" dirty="0" smtClean="0">
                  <a:latin typeface="Times New Roman"/>
                  <a:cs typeface="Times New Roman"/>
                </a:rPr>
                <a:t>Q</a:t>
              </a:r>
              <a:endParaRPr lang="de-DE" sz="4000" i="1" dirty="0">
                <a:latin typeface="Times New Roman"/>
                <a:cs typeface="Times New Roman"/>
              </a:endParaRPr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1181193" y="5033618"/>
              <a:ext cx="59080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1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2705193" y="5033618"/>
              <a:ext cx="78917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0.1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auto">
            <a:xfrm>
              <a:off x="4229193" y="5033618"/>
              <a:ext cx="9300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0.01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>
              <a:off x="81915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5753193" y="5033618"/>
              <a:ext cx="10709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0.001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6" name="Line 6"/>
            <p:cNvSpPr>
              <a:spLocks noChangeShapeType="1"/>
            </p:cNvSpPr>
            <p:nvPr/>
          </p:nvSpPr>
          <p:spPr bwMode="auto">
            <a:xfrm>
              <a:off x="75819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Text Box 49"/>
            <p:cNvSpPr txBox="1">
              <a:spLocks noChangeArrowheads="1"/>
            </p:cNvSpPr>
            <p:nvPr/>
          </p:nvSpPr>
          <p:spPr bwMode="auto">
            <a:xfrm>
              <a:off x="7810593" y="4271618"/>
              <a:ext cx="75182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10µ</a:t>
              </a:r>
              <a:r>
                <a:rPr lang="de-DE" sz="600" dirty="0" smtClean="0">
                  <a:latin typeface="Comic Sans MS" charset="0"/>
                </a:rPr>
                <a:t> </a:t>
              </a:r>
              <a:r>
                <a:rPr lang="de-DE" dirty="0">
                  <a:latin typeface="Comic Sans MS" charset="0"/>
                </a:rPr>
                <a:t>m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7124793" y="5033618"/>
              <a:ext cx="88971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10</a:t>
              </a:r>
              <a:r>
                <a:rPr lang="de-DE" baseline="30000" dirty="0" smtClean="0">
                  <a:latin typeface="Comic Sans MS" charset="0"/>
                </a:rPr>
                <a:t>-4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8216281" y="5033618"/>
              <a:ext cx="88971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Comic Sans MS" charset="0"/>
                </a:rPr>
                <a:t>10</a:t>
              </a:r>
              <a:r>
                <a:rPr lang="de-DE" baseline="30000" dirty="0" smtClean="0">
                  <a:latin typeface="Comic Sans MS" charset="0"/>
                </a:rPr>
                <a:t>-5</a:t>
              </a:r>
              <a:r>
                <a:rPr lang="en-US" dirty="0" smtClean="0">
                  <a:latin typeface="Comic Sans MS" charset="0"/>
                </a:rPr>
                <a:t>Å</a:t>
              </a:r>
              <a:r>
                <a:rPr lang="en-US" baseline="30000" dirty="0" smtClean="0">
                  <a:latin typeface="Comic Sans MS" charset="0"/>
                </a:rPr>
                <a:t>-1</a:t>
              </a:r>
              <a:endParaRPr lang="en-US" baseline="30000" dirty="0">
                <a:latin typeface="Comic Sans MS" charset="0"/>
              </a:endParaRPr>
            </a:p>
          </p:txBody>
        </p:sp>
        <p:sp>
          <p:nvSpPr>
            <p:cNvPr id="51" name="Line 59"/>
            <p:cNvSpPr>
              <a:spLocks noChangeShapeType="1"/>
            </p:cNvSpPr>
            <p:nvPr/>
          </p:nvSpPr>
          <p:spPr bwMode="auto">
            <a:xfrm>
              <a:off x="7734393" y="559073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59"/>
            <p:cNvSpPr>
              <a:spLocks noChangeShapeType="1"/>
            </p:cNvSpPr>
            <p:nvPr/>
          </p:nvSpPr>
          <p:spPr bwMode="auto">
            <a:xfrm>
              <a:off x="1424602" y="557166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7" name="Gruppierung 76"/>
          <p:cNvGrpSpPr/>
          <p:nvPr/>
        </p:nvGrpSpPr>
        <p:grpSpPr>
          <a:xfrm>
            <a:off x="755576" y="836712"/>
            <a:ext cx="1655762" cy="977900"/>
            <a:chOff x="-134752" y="1616974"/>
            <a:chExt cx="1655762" cy="977900"/>
          </a:xfrm>
        </p:grpSpPr>
        <p:sp>
          <p:nvSpPr>
            <p:cNvPr id="56" name="Oval 30"/>
            <p:cNvSpPr>
              <a:spLocks noChangeArrowheads="1"/>
            </p:cNvSpPr>
            <p:nvPr/>
          </p:nvSpPr>
          <p:spPr bwMode="auto">
            <a:xfrm>
              <a:off x="197035" y="1772549"/>
              <a:ext cx="1152525" cy="82232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585973" y="21932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944748" y="19773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Oval 66"/>
            <p:cNvSpPr>
              <a:spLocks noChangeArrowheads="1"/>
            </p:cNvSpPr>
            <p:nvPr/>
          </p:nvSpPr>
          <p:spPr bwMode="auto">
            <a:xfrm>
              <a:off x="225610" y="19773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" name="Oval 67"/>
            <p:cNvSpPr>
              <a:spLocks noChangeArrowheads="1"/>
            </p:cNvSpPr>
            <p:nvPr/>
          </p:nvSpPr>
          <p:spPr bwMode="auto">
            <a:xfrm>
              <a:off x="-134752" y="21932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1160648" y="1616974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 flipV="1">
              <a:off x="133535" y="2183712"/>
              <a:ext cx="217487" cy="142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Line 26"/>
            <p:cNvSpPr>
              <a:spLocks noChangeShapeType="1"/>
            </p:cNvSpPr>
            <p:nvPr/>
          </p:nvSpPr>
          <p:spPr bwMode="auto">
            <a:xfrm flipV="1">
              <a:off x="873310" y="2193237"/>
              <a:ext cx="198437" cy="142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Line 27"/>
            <p:cNvSpPr>
              <a:spLocks noChangeShapeType="1"/>
            </p:cNvSpPr>
            <p:nvPr/>
          </p:nvSpPr>
          <p:spPr bwMode="auto">
            <a:xfrm flipV="1">
              <a:off x="1166998" y="1901137"/>
              <a:ext cx="130175" cy="190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Line 28"/>
            <p:cNvSpPr>
              <a:spLocks noChangeShapeType="1"/>
            </p:cNvSpPr>
            <p:nvPr/>
          </p:nvSpPr>
          <p:spPr bwMode="auto">
            <a:xfrm>
              <a:off x="512948" y="2191649"/>
              <a:ext cx="141287" cy="1460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4" name="Freihandform 83"/>
          <p:cNvSpPr/>
          <p:nvPr/>
        </p:nvSpPr>
        <p:spPr>
          <a:xfrm>
            <a:off x="1327674" y="2085372"/>
            <a:ext cx="6193955" cy="805470"/>
          </a:xfrm>
          <a:custGeom>
            <a:avLst/>
            <a:gdLst>
              <a:gd name="connsiteX0" fmla="*/ 5685912 w 5685912"/>
              <a:gd name="connsiteY0" fmla="*/ 310058 h 685246"/>
              <a:gd name="connsiteX1" fmla="*/ 4690156 w 5685912"/>
              <a:gd name="connsiteY1" fmla="*/ 108034 h 685246"/>
              <a:gd name="connsiteX2" fmla="*/ 2871818 w 5685912"/>
              <a:gd name="connsiteY2" fmla="*/ 35882 h 685246"/>
              <a:gd name="connsiteX3" fmla="*/ 0 w 5685912"/>
              <a:gd name="connsiteY3" fmla="*/ 685246 h 68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5912" h="685246">
                <a:moveTo>
                  <a:pt x="5685912" y="310058"/>
                </a:moveTo>
                <a:cubicBezTo>
                  <a:pt x="5422542" y="231894"/>
                  <a:pt x="5159172" y="153730"/>
                  <a:pt x="4690156" y="108034"/>
                </a:cubicBezTo>
                <a:cubicBezTo>
                  <a:pt x="4221140" y="62338"/>
                  <a:pt x="3653511" y="-60320"/>
                  <a:pt x="2871818" y="35882"/>
                </a:cubicBezTo>
                <a:cubicBezTo>
                  <a:pt x="2090125" y="132084"/>
                  <a:pt x="0" y="685246"/>
                  <a:pt x="0" y="685246"/>
                </a:cubicBezTo>
              </a:path>
            </a:pathLst>
          </a:custGeom>
          <a:ln w="190500">
            <a:solidFill>
              <a:srgbClr val="72BD44"/>
            </a:solidFill>
            <a:headEnd type="stealth"/>
            <a:tailEnd type="stealth"/>
          </a:ln>
          <a:effectLst>
            <a:outerShdw blurRad="40000" dist="63500" dir="5400000" rotWithShape="0">
              <a:srgbClr val="008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2" name="Bild 8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988840"/>
            <a:ext cx="1561141" cy="1417152"/>
          </a:xfrm>
          <a:prstGeom prst="rect">
            <a:avLst/>
          </a:prstGeom>
        </p:spPr>
      </p:pic>
      <p:pic>
        <p:nvPicPr>
          <p:cNvPr id="10" name="Bild 9" descr="l_2858_caren-alpert4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8927"/>
          <a:stretch/>
        </p:blipFill>
        <p:spPr>
          <a:xfrm>
            <a:off x="6832663" y="2700483"/>
            <a:ext cx="1982693" cy="1280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680" y="1844824"/>
            <a:ext cx="117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Polymers</a:t>
            </a:r>
            <a:endParaRPr lang="de-DE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11760" y="2492896"/>
            <a:ext cx="107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Proteins</a:t>
            </a:r>
            <a:endParaRPr lang="de-DE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1340768"/>
            <a:ext cx="2113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Magnetic</a:t>
            </a:r>
            <a:r>
              <a:rPr lang="de-DE" sz="2000" b="1" dirty="0" smtClean="0"/>
              <a:t> Systems</a:t>
            </a:r>
            <a:endParaRPr lang="de-DE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2492896"/>
            <a:ext cx="197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Viruses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Cells</a:t>
            </a:r>
            <a:endParaRPr lang="de-DE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92280" y="2274080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Food Science</a:t>
            </a:r>
            <a:endParaRPr lang="de-DE" sz="20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4716016" y="1700808"/>
            <a:ext cx="2135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Geological Studies</a:t>
            </a:r>
            <a:endParaRPr lang="de-DE" sz="20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7020272" y="162880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Electronics</a:t>
            </a:r>
            <a:endParaRPr lang="de-DE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5</a:t>
            </a:fld>
            <a:endParaRPr lang="de-DE"/>
          </a:p>
        </p:txBody>
      </p:sp>
      <p:sp>
        <p:nvSpPr>
          <p:cNvPr id="74" name="Line 57"/>
          <p:cNvSpPr>
            <a:spLocks noChangeShapeType="1"/>
          </p:cNvSpPr>
          <p:nvPr/>
        </p:nvSpPr>
        <p:spPr bwMode="auto">
          <a:xfrm>
            <a:off x="1624470" y="6677268"/>
            <a:ext cx="6071762" cy="497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5" name="Text Box 60"/>
          <p:cNvSpPr txBox="1">
            <a:spLocks noChangeArrowheads="1"/>
          </p:cNvSpPr>
          <p:nvPr/>
        </p:nvSpPr>
        <p:spPr bwMode="auto">
          <a:xfrm>
            <a:off x="4603562" y="6107511"/>
            <a:ext cx="13709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latin typeface="Comic Sans MS" charset="0"/>
              </a:rPr>
              <a:t>SKADI</a:t>
            </a:r>
            <a:endParaRPr lang="de-DE" sz="28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76" name="Line 59"/>
          <p:cNvSpPr>
            <a:spLocks noChangeShapeType="1"/>
          </p:cNvSpPr>
          <p:nvPr/>
        </p:nvSpPr>
        <p:spPr bwMode="auto">
          <a:xfrm>
            <a:off x="1425799" y="6150965"/>
            <a:ext cx="0" cy="56209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" name="Line 59"/>
          <p:cNvSpPr>
            <a:spLocks noChangeShapeType="1"/>
          </p:cNvSpPr>
          <p:nvPr/>
        </p:nvSpPr>
        <p:spPr bwMode="auto">
          <a:xfrm>
            <a:off x="7735590" y="6139798"/>
            <a:ext cx="0" cy="56209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61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6123" y="98286"/>
            <a:ext cx="490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Protections + 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Infrastructure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7" name="Ellipse 6"/>
          <p:cNvSpPr/>
          <p:nvPr/>
        </p:nvSpPr>
        <p:spPr>
          <a:xfrm rot="1396491">
            <a:off x="6520270" y="712391"/>
            <a:ext cx="2664296" cy="3433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0685" y="1140355"/>
            <a:ext cx="552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5 mm B</a:t>
            </a:r>
            <a:r>
              <a:rPr lang="en-US" sz="2400" baseline="-25000" dirty="0" smtClean="0">
                <a:sym typeface="Wingdings" panose="05000000000000000000" pitchFamily="2" charset="2"/>
              </a:rPr>
              <a:t>4</a:t>
            </a:r>
            <a:r>
              <a:rPr lang="en-US" sz="2400" dirty="0" smtClean="0">
                <a:sym typeface="Wingdings" panose="05000000000000000000" pitchFamily="2" charset="2"/>
              </a:rPr>
              <a:t>C / 60 cm concrete / 5-10 cm steel</a:t>
            </a:r>
            <a:endParaRPr lang="en-U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r="695"/>
          <a:stretch/>
        </p:blipFill>
        <p:spPr bwMode="auto">
          <a:xfrm>
            <a:off x="64120" y="1794883"/>
            <a:ext cx="9017001" cy="506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92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leding optical cave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71" y="3261046"/>
            <a:ext cx="6124584" cy="400881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15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 rot="1396491">
            <a:off x="6520270" y="712391"/>
            <a:ext cx="2664296" cy="3433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5"/>
          <p:cNvSpPr txBox="1"/>
          <p:nvPr/>
        </p:nvSpPr>
        <p:spPr>
          <a:xfrm>
            <a:off x="326123" y="98286"/>
            <a:ext cx="490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Protections + 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Infrastructure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3" name="Picture 2" descr="Shileding det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2" y="556757"/>
            <a:ext cx="4840184" cy="351101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86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26" y="806030"/>
            <a:ext cx="7800975" cy="42069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52</a:t>
            </a:fld>
            <a:endParaRPr lang="de-DE"/>
          </a:p>
        </p:txBody>
      </p:sp>
      <p:sp>
        <p:nvSpPr>
          <p:cNvPr id="5" name="ZoneTexte 5"/>
          <p:cNvSpPr txBox="1"/>
          <p:nvPr/>
        </p:nvSpPr>
        <p:spPr>
          <a:xfrm>
            <a:off x="595064" y="158051"/>
            <a:ext cx="3467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Overlay </a:t>
            </a:r>
            <a:r>
              <a:rPr lang="fr-FR" sz="2800" b="1" dirty="0" err="1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with</a:t>
            </a:r>
            <a:r>
              <a:rPr lang="fr-FR" sz="2800" b="1" dirty="0" smtClean="0">
                <a:solidFill>
                  <a:srgbClr val="005B82"/>
                </a:solidFill>
                <a:latin typeface="Arial"/>
                <a:ea typeface="+mj-ea"/>
                <a:cs typeface="Arial"/>
              </a:rPr>
              <a:t> ESTIA</a:t>
            </a:r>
            <a:endParaRPr lang="fr-FR" sz="2800" b="1" dirty="0">
              <a:solidFill>
                <a:srgbClr val="005B82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7" y="4286249"/>
            <a:ext cx="4112783" cy="22179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98" y="4286249"/>
            <a:ext cx="4096652" cy="22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53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683568" y="260648"/>
            <a:ext cx="8172480" cy="576064"/>
          </a:xfrm>
        </p:spPr>
        <p:txBody>
          <a:bodyPr/>
          <a:lstStyle/>
          <a:p>
            <a:r>
              <a:rPr lang="de-DE" dirty="0" smtClean="0"/>
              <a:t>SKADI Schedule </a:t>
            </a:r>
            <a:r>
              <a:rPr lang="de-DE" dirty="0" err="1" smtClean="0"/>
              <a:t>with</a:t>
            </a:r>
            <a:r>
              <a:rPr lang="de-DE" dirty="0" smtClean="0"/>
              <a:t> Milestones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95106" y="2104281"/>
            <a:ext cx="397644" cy="959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ounded Rectangle 15"/>
          <p:cNvSpPr/>
          <p:nvPr/>
        </p:nvSpPr>
        <p:spPr>
          <a:xfrm>
            <a:off x="5911850" y="2209800"/>
            <a:ext cx="444500" cy="1346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 descr="Bildschirmfoto 2017-03-06 um 21.49.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6" y="771029"/>
            <a:ext cx="8769374" cy="35904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5773" y="4777356"/>
            <a:ext cx="7514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Early </a:t>
            </a:r>
            <a:r>
              <a:rPr lang="de-DE" dirty="0" err="1" smtClean="0"/>
              <a:t>Procurement</a:t>
            </a:r>
            <a:endParaRPr lang="de-DE" dirty="0"/>
          </a:p>
          <a:p>
            <a:pPr marL="742950" lvl="1" indent="-285750">
              <a:buFont typeface="Arial"/>
              <a:buChar char="•"/>
            </a:pPr>
            <a:r>
              <a:rPr lang="de-DE" dirty="0" smtClean="0"/>
              <a:t>Bender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 smtClean="0"/>
              <a:t>Shutter</a:t>
            </a:r>
            <a:endParaRPr lang="de-DE" dirty="0" smtClean="0"/>
          </a:p>
          <a:p>
            <a:pPr marL="742950" lvl="1" indent="-285750">
              <a:buFont typeface="Arial"/>
              <a:buChar char="•"/>
            </a:pPr>
            <a:r>
              <a:rPr lang="de-DE" dirty="0" smtClean="0"/>
              <a:t>Inserts (Bunker, Monolith)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/>
              <a:t>S</a:t>
            </a:r>
            <a:r>
              <a:rPr lang="de-DE" dirty="0" err="1" smtClean="0"/>
              <a:t>ome</a:t>
            </a:r>
            <a:r>
              <a:rPr lang="de-DE" dirty="0" smtClean="0"/>
              <a:t> </a:t>
            </a:r>
            <a:r>
              <a:rPr lang="de-DE" dirty="0" err="1"/>
              <a:t>C</a:t>
            </a:r>
            <a:r>
              <a:rPr lang="de-DE" dirty="0" err="1" smtClean="0"/>
              <a:t>hopper</a:t>
            </a:r>
            <a:r>
              <a:rPr lang="de-DE" dirty="0" smtClean="0"/>
              <a:t> </a:t>
            </a:r>
            <a:r>
              <a:rPr lang="de-DE" dirty="0"/>
              <a:t>C</a:t>
            </a:r>
            <a:r>
              <a:rPr lang="de-DE" dirty="0" smtClean="0"/>
              <a:t>omponents</a:t>
            </a:r>
          </a:p>
        </p:txBody>
      </p:sp>
    </p:spTree>
    <p:extLst>
      <p:ext uri="{BB962C8B-B14F-4D97-AF65-F5344CB8AC3E}">
        <p14:creationId xmlns:p14="http://schemas.microsoft.com/office/powerpoint/2010/main" val="331999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54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755576" y="260648"/>
            <a:ext cx="8172480" cy="576064"/>
          </a:xfrm>
        </p:spPr>
        <p:txBody>
          <a:bodyPr/>
          <a:lstStyle/>
          <a:p>
            <a:r>
              <a:rPr lang="de-DE" dirty="0" err="1" smtClean="0"/>
              <a:t>Risks</a:t>
            </a:r>
            <a:endParaRPr lang="de-DE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41680" y="863600"/>
            <a:ext cx="80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categories</a:t>
            </a:r>
            <a:r>
              <a:rPr lang="de-DE" dirty="0" smtClean="0"/>
              <a:t> </a:t>
            </a:r>
            <a:r>
              <a:rPr lang="de-DE" dirty="0" err="1" smtClean="0"/>
              <a:t>considered</a:t>
            </a:r>
            <a:r>
              <a:rPr lang="de-DE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Technical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Schedule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Budget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4460240" y="883920"/>
            <a:ext cx="40436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Severity</a:t>
            </a:r>
            <a:r>
              <a:rPr lang="de-DE" dirty="0" smtClean="0"/>
              <a:t> Assessment </a:t>
            </a:r>
            <a:r>
              <a:rPr lang="de-DE" dirty="0" err="1" smtClean="0"/>
              <a:t>of</a:t>
            </a:r>
            <a:r>
              <a:rPr lang="de-DE" dirty="0" smtClean="0"/>
              <a:t> individual </a:t>
            </a:r>
            <a:r>
              <a:rPr lang="de-DE" dirty="0" err="1" smtClean="0"/>
              <a:t>risk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Severity</a:t>
            </a:r>
            <a:r>
              <a:rPr lang="de-DE" dirty="0" smtClean="0"/>
              <a:t> = </a:t>
            </a:r>
            <a:r>
              <a:rPr lang="de-DE" dirty="0" err="1" smtClean="0"/>
              <a:t>Probability</a:t>
            </a:r>
            <a:r>
              <a:rPr lang="de-DE" dirty="0" smtClean="0"/>
              <a:t> (1...5)×Impact(1...5)</a:t>
            </a:r>
          </a:p>
          <a:p>
            <a:endParaRPr lang="de-DE" dirty="0" smtClean="0"/>
          </a:p>
          <a:p>
            <a:r>
              <a:rPr lang="de-DE" dirty="0" smtClean="0">
                <a:solidFill>
                  <a:srgbClr val="008000"/>
                </a:solidFill>
              </a:rPr>
              <a:t>1..4 </a:t>
            </a:r>
            <a:r>
              <a:rPr lang="de-DE" dirty="0" smtClean="0">
                <a:solidFill>
                  <a:srgbClr val="000000"/>
                </a:solidFill>
              </a:rPr>
              <a:t>	Low </a:t>
            </a:r>
            <a:r>
              <a:rPr lang="de-DE" dirty="0" err="1" smtClean="0">
                <a:solidFill>
                  <a:srgbClr val="000000"/>
                </a:solidFill>
              </a:rPr>
              <a:t>severity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FF6600"/>
                </a:solidFill>
              </a:rPr>
              <a:t>5...7 </a:t>
            </a:r>
            <a:r>
              <a:rPr lang="de-DE" dirty="0" smtClean="0"/>
              <a:t>	Medium </a:t>
            </a:r>
            <a:r>
              <a:rPr lang="de-DE" dirty="0" err="1" smtClean="0"/>
              <a:t>severity</a:t>
            </a:r>
            <a:endParaRPr lang="de-DE" dirty="0" smtClean="0"/>
          </a:p>
          <a:p>
            <a:r>
              <a:rPr lang="de-DE" dirty="0" smtClean="0">
                <a:solidFill>
                  <a:srgbClr val="FF0000"/>
                </a:solidFill>
              </a:rPr>
              <a:t>8...15 </a:t>
            </a:r>
            <a:r>
              <a:rPr lang="de-DE" dirty="0" smtClean="0"/>
              <a:t>	High </a:t>
            </a:r>
            <a:r>
              <a:rPr lang="de-DE" dirty="0" err="1" smtClean="0"/>
              <a:t>severity</a:t>
            </a:r>
            <a:endParaRPr lang="de-DE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166198"/>
              </p:ext>
            </p:extLst>
          </p:nvPr>
        </p:nvGraphicFramePr>
        <p:xfrm>
          <a:off x="751840" y="3058160"/>
          <a:ext cx="7853679" cy="31191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77567"/>
                <a:gridCol w="1308946"/>
                <a:gridCol w="1125694"/>
                <a:gridCol w="1086425"/>
                <a:gridCol w="2055047"/>
              </a:tblGrid>
              <a:tr h="23526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Risk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Probability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Impact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Severity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Mitigation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6153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 err="1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SoNDe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 project does not deliver a detector meeting specifications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Follow up with the SoNDe project, </a:t>
                      </a:r>
                      <a:r>
                        <a:rPr lang="en-GB" sz="1100" baseline="300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He solution as a backup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Supplier of a neutron guides fails to deliver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Switch supplier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Chopper delivery failure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5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Switch supplier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Insufficient Shielding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2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6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Modify Shielding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Neutron Optics not meeting specification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Improve adjustment, accept reduction in performance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Misalignment due to building movement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2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6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Tahoma"/>
                        </a:rPr>
                        <a:t>Re-align components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62000" y="2550160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Technical </a:t>
            </a:r>
            <a:r>
              <a:rPr lang="de-DE" b="1" u="sng" dirty="0" err="1" smtClean="0"/>
              <a:t>Risks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72640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55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740320" y="186800"/>
            <a:ext cx="8172480" cy="576064"/>
          </a:xfrm>
        </p:spPr>
        <p:txBody>
          <a:bodyPr/>
          <a:lstStyle/>
          <a:p>
            <a:r>
              <a:rPr lang="de-DE" dirty="0" err="1" smtClean="0"/>
              <a:t>Risks</a:t>
            </a:r>
            <a:endParaRPr lang="de-DE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5715"/>
              </p:ext>
            </p:extLst>
          </p:nvPr>
        </p:nvGraphicFramePr>
        <p:xfrm>
          <a:off x="690880" y="965200"/>
          <a:ext cx="7853679" cy="22117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77567"/>
                <a:gridCol w="1308946"/>
                <a:gridCol w="1125694"/>
                <a:gridCol w="1086425"/>
                <a:gridCol w="2055047"/>
              </a:tblGrid>
              <a:tr h="23526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Risk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Probability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Impact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Severity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Mitigation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53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Detector costs exceed budget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8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Reduce active area, use contingency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Shielding costs exceed budget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Use contingency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General cost underestimate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8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Balance value/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performance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Increase of personnel costs due to longer project runtime /delays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9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Use contingency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085813"/>
              </p:ext>
            </p:extLst>
          </p:nvPr>
        </p:nvGraphicFramePr>
        <p:xfrm>
          <a:off x="660400" y="3596640"/>
          <a:ext cx="7853679" cy="276383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77567"/>
                <a:gridCol w="1308946"/>
                <a:gridCol w="1125694"/>
                <a:gridCol w="1086425"/>
                <a:gridCol w="2055047"/>
              </a:tblGrid>
              <a:tr h="23526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Risk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Probability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Impact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Severity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Mitigation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53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Access to CF within the ESS not possible when needed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6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Close communication with ESS, rescheduling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Infrastructure not yet ready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8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 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Delay in delivery of components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2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3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6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Reorder installation of components, early start of procurement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Supporting laboratories not ready at </a:t>
                      </a:r>
                      <a:r>
                        <a:rPr lang="en-GB" sz="1100" dirty="0" err="1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startup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1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4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Temporary use of sample preparation area with reduced capabilities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70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In-Bunker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100" baseline="0" dirty="0" err="1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components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100" baseline="0" dirty="0" err="1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cannot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100" baseline="0" dirty="0" err="1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be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100" baseline="0" dirty="0" err="1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installed</a:t>
                      </a:r>
                      <a:r>
                        <a:rPr lang="de-DE" sz="1100" baseline="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in time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de-DE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9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Times New Roman"/>
                          <a:cs typeface="Tahoma"/>
                        </a:rPr>
                        <a:t>Close communication with ESS, rescheduling</a:t>
                      </a:r>
                      <a:endParaRPr lang="de-DE" sz="1100" dirty="0" smtClean="0">
                        <a:solidFill>
                          <a:schemeClr val="tx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1040" y="497840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Budget </a:t>
            </a:r>
            <a:r>
              <a:rPr lang="de-DE" b="1" u="sng" dirty="0" err="1" smtClean="0"/>
              <a:t>Risks</a:t>
            </a:r>
            <a:endParaRPr lang="de-DE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680720" y="3119120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Schedule </a:t>
            </a:r>
            <a:r>
              <a:rPr lang="de-DE" b="1" u="sng" dirty="0" err="1" smtClean="0"/>
              <a:t>Risks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387302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56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669200" y="186800"/>
            <a:ext cx="8172480" cy="576064"/>
          </a:xfrm>
        </p:spPr>
        <p:txBody>
          <a:bodyPr/>
          <a:lstStyle/>
          <a:p>
            <a:r>
              <a:rPr lang="de-DE" dirty="0" err="1" smtClean="0"/>
              <a:t>Risk</a:t>
            </a:r>
            <a:r>
              <a:rPr lang="de-DE" dirty="0" smtClean="0"/>
              <a:t> Monitoring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Mitigation</a:t>
            </a:r>
            <a:endParaRPr lang="de-DE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98523967"/>
              </p:ext>
            </p:extLst>
          </p:nvPr>
        </p:nvGraphicFramePr>
        <p:xfrm>
          <a:off x="816495" y="725674"/>
          <a:ext cx="7545491" cy="5731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944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94696"/>
            <a:ext cx="4724400" cy="23202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57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516800" y="196960"/>
            <a:ext cx="8172480" cy="576064"/>
          </a:xfrm>
        </p:spPr>
        <p:txBody>
          <a:bodyPr/>
          <a:lstStyle/>
          <a:p>
            <a:r>
              <a:rPr lang="de-DE" dirty="0" smtClean="0"/>
              <a:t>Take </a:t>
            </a:r>
            <a:r>
              <a:rPr lang="de-DE" dirty="0" err="1" smtClean="0"/>
              <a:t>home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619760" y="995680"/>
            <a:ext cx="5781040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SKADI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leading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day</a:t>
            </a:r>
            <a:r>
              <a:rPr lang="de-DE" dirty="0" smtClean="0"/>
              <a:t> 1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SKADI design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outstanding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/>
              <a:t>SKADI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 smtClean="0"/>
              <a:t>instrument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SKADI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potential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an essential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overall</a:t>
            </a:r>
            <a:r>
              <a:rPr lang="de-DE" dirty="0" smtClean="0"/>
              <a:t> ESS </a:t>
            </a:r>
            <a:r>
              <a:rPr lang="de-DE" dirty="0" err="1" smtClean="0"/>
              <a:t>early</a:t>
            </a:r>
            <a:r>
              <a:rPr lang="de-DE" dirty="0" smtClean="0"/>
              <a:t> </a:t>
            </a:r>
            <a:r>
              <a:rPr lang="de-DE" dirty="0" err="1" smtClean="0"/>
              <a:t>success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err="1" smtClean="0"/>
              <a:t>Upgradeability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maintained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err="1" smtClean="0"/>
              <a:t>Detector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delivered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SoNDe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smtClean="0"/>
              <a:t>Early </a:t>
            </a:r>
            <a:r>
              <a:rPr lang="de-DE" dirty="0" err="1" smtClean="0"/>
              <a:t>Procurement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meet</a:t>
            </a:r>
            <a:r>
              <a:rPr lang="de-DE" dirty="0" smtClean="0"/>
              <a:t> </a:t>
            </a:r>
            <a:r>
              <a:rPr lang="de-DE" dirty="0" err="1" smtClean="0"/>
              <a:t>overall</a:t>
            </a:r>
            <a:r>
              <a:rPr lang="de-DE" dirty="0" smtClean="0"/>
              <a:t> ESS </a:t>
            </a:r>
            <a:r>
              <a:rPr lang="de-DE" dirty="0" err="1" smtClean="0"/>
              <a:t>schedule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/>
              <a:t> </a:t>
            </a:r>
            <a:r>
              <a:rPr lang="de-DE" dirty="0" smtClean="0"/>
              <a:t>LLB </a:t>
            </a:r>
            <a:r>
              <a:rPr lang="de-DE" dirty="0" err="1" smtClean="0"/>
              <a:t>and</a:t>
            </a:r>
            <a:r>
              <a:rPr lang="de-DE" dirty="0" smtClean="0"/>
              <a:t> FZJ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team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/>
              <a:t> </a:t>
            </a:r>
            <a:r>
              <a:rPr lang="de-DE" dirty="0" err="1" smtClean="0"/>
              <a:t>confident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meet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upcoming</a:t>
            </a:r>
            <a:r>
              <a:rPr lang="de-DE" dirty="0" smtClean="0"/>
              <a:t> </a:t>
            </a:r>
            <a:r>
              <a:rPr lang="de-DE" dirty="0" err="1" smtClean="0"/>
              <a:t>challenges</a:t>
            </a:r>
            <a:endParaRPr lang="de-DE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de-DE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126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58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679360" y="257920"/>
            <a:ext cx="8172480" cy="576064"/>
          </a:xfrm>
        </p:spPr>
        <p:txBody>
          <a:bodyPr/>
          <a:lstStyle/>
          <a:p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....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90880" y="914400"/>
            <a:ext cx="79044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Henrich </a:t>
            </a:r>
            <a:r>
              <a:rPr lang="de-DE" dirty="0" err="1" smtClean="0"/>
              <a:t>Frielinghaus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Jacques </a:t>
            </a:r>
            <a:r>
              <a:rPr lang="de-DE" dirty="0" err="1" smtClean="0"/>
              <a:t>Jestin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JCNS </a:t>
            </a:r>
            <a:r>
              <a:rPr lang="de-DE" dirty="0" err="1" smtClean="0"/>
              <a:t>and</a:t>
            </a:r>
            <a:r>
              <a:rPr lang="de-DE" dirty="0" smtClean="0"/>
              <a:t> LLB Technical Groups</a:t>
            </a: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ESS Technical Groups</a:t>
            </a:r>
            <a:endParaRPr lang="de-DE" dirty="0"/>
          </a:p>
        </p:txBody>
      </p:sp>
      <p:sp>
        <p:nvSpPr>
          <p:cNvPr id="6" name="Content Placeholder 6"/>
          <p:cNvSpPr>
            <a:spLocks noGrp="1"/>
          </p:cNvSpPr>
          <p:nvPr>
            <p:ph idx="17"/>
          </p:nvPr>
        </p:nvSpPr>
        <p:spPr>
          <a:xfrm>
            <a:off x="811440" y="3813920"/>
            <a:ext cx="8172480" cy="576064"/>
          </a:xfrm>
        </p:spPr>
        <p:txBody>
          <a:bodyPr/>
          <a:lstStyle/>
          <a:p>
            <a:r>
              <a:rPr lang="de-DE" dirty="0" smtClean="0"/>
              <a:t>... 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kind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263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SKADI TG2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 smtClean="0"/>
              <a:t>Answers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March 10th 2017 | Sebastian Jaksch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94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7"/>
          <a:stretch/>
        </p:blipFill>
        <p:spPr>
          <a:xfrm>
            <a:off x="5339896" y="4100265"/>
            <a:ext cx="3682921" cy="2344648"/>
          </a:xfrm>
          <a:prstGeom prst="rect">
            <a:avLst/>
          </a:prstGeom>
        </p:spPr>
      </p:pic>
      <p:pic>
        <p:nvPicPr>
          <p:cNvPr id="6" name="Bild 5" descr="Macintosh HD:Users:frielinghaus:Desktop:ESS-formal:Proposal-Oct2013:Proposal New Pic:Science Case SM:Folie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96" y="1345521"/>
            <a:ext cx="4211960" cy="22390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467544" y="1268760"/>
            <a:ext cx="4574690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Release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endParaRPr lang="de-DE" sz="2400" dirty="0"/>
          </a:p>
          <a:p>
            <a:r>
              <a:rPr lang="de-DE" sz="2400" dirty="0" smtClean="0"/>
              <a:t>super-</a:t>
            </a:r>
            <a:r>
              <a:rPr lang="de-DE" sz="2400" dirty="0" err="1" smtClean="0"/>
              <a:t>critical</a:t>
            </a:r>
            <a:r>
              <a:rPr lang="de-DE" sz="2400" dirty="0" smtClean="0"/>
              <a:t> CO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microemulsions</a:t>
            </a:r>
          </a:p>
          <a:p>
            <a:r>
              <a:rPr lang="de-DE" sz="1900" dirty="0" smtClean="0"/>
              <a:t>(</a:t>
            </a:r>
            <a:r>
              <a:rPr lang="de-DE" sz="1900" dirty="0" err="1" smtClean="0"/>
              <a:t>Sottmann</a:t>
            </a:r>
            <a:r>
              <a:rPr lang="de-DE" sz="1900" dirty="0" smtClean="0"/>
              <a:t>, Klemmer, </a:t>
            </a:r>
            <a:r>
              <a:rPr lang="de-DE" sz="1900" dirty="0" err="1" smtClean="0"/>
              <a:t>Strey</a:t>
            </a:r>
            <a:r>
              <a:rPr lang="de-DE" sz="1900" dirty="0" smtClean="0"/>
              <a:t>: U Köln)</a:t>
            </a:r>
            <a:endParaRPr lang="de-DE" sz="1900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2564904"/>
            <a:ext cx="4545632" cy="4293096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H="1">
            <a:off x="4161754" y="5644020"/>
            <a:ext cx="2236415" cy="0"/>
          </a:xfrm>
          <a:prstGeom prst="straightConnector1">
            <a:avLst/>
          </a:prstGeom>
          <a:ln w="508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/>
          <p:cNvSpPr>
            <a:spLocks noGrp="1"/>
          </p:cNvSpPr>
          <p:nvPr>
            <p:ph idx="4294967295"/>
          </p:nvPr>
        </p:nvSpPr>
        <p:spPr>
          <a:xfrm>
            <a:off x="683568" y="260648"/>
            <a:ext cx="8172480" cy="5760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</a:rPr>
              <a:t>Science Case </a:t>
            </a: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  <a:sym typeface="Wingdings"/>
              </a:rPr>
              <a:t>Example 1: Fast Kinetics</a:t>
            </a:r>
            <a:endParaRPr lang="en-US" sz="2800" b="1" dirty="0">
              <a:solidFill>
                <a:srgbClr val="005B82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6</a:t>
            </a:fld>
            <a:endParaRPr lang="de-DE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71826" y="4354046"/>
            <a:ext cx="15120" cy="11792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60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60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689520" y="257920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Arrangement</a:t>
            </a:r>
            <a:endParaRPr lang="de-DE" dirty="0"/>
          </a:p>
        </p:txBody>
      </p:sp>
      <p:pic>
        <p:nvPicPr>
          <p:cNvPr id="7" name="Image 1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21384" r="38024" b="22641"/>
          <a:stretch/>
        </p:blipFill>
        <p:spPr bwMode="auto">
          <a:xfrm>
            <a:off x="6579235" y="1062144"/>
            <a:ext cx="1695450" cy="1658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" y="819467"/>
            <a:ext cx="4983480" cy="313277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1905000" y="3098800"/>
            <a:ext cx="1295400" cy="7535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75466" y="3522133"/>
            <a:ext cx="9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1.6-4 m</a:t>
            </a:r>
            <a:endParaRPr lang="de-DE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90800" y="804334"/>
            <a:ext cx="1295400" cy="7535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98133" y="863600"/>
            <a:ext cx="101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8</a:t>
            </a:r>
            <a:r>
              <a:rPr lang="de-DE" dirty="0" smtClean="0"/>
              <a:t>-18.5 m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5340350" y="920750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 m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1971040" y="4399280"/>
            <a:ext cx="56680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1 m</a:t>
            </a:r>
            <a:r>
              <a:rPr lang="de-DE" baseline="30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in a </a:t>
            </a:r>
            <a:r>
              <a:rPr lang="de-DE" dirty="0" err="1" smtClean="0"/>
              <a:t>balanced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movable</a:t>
            </a:r>
            <a:r>
              <a:rPr lang="de-DE" dirty="0" smtClean="0"/>
              <a:t>,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settings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collimation</a:t>
            </a:r>
            <a:r>
              <a:rPr lang="de-DE" dirty="0" smtClean="0"/>
              <a:t> </a:t>
            </a:r>
            <a:r>
              <a:rPr lang="de-DE" dirty="0" err="1" smtClean="0"/>
              <a:t>settings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(</a:t>
            </a:r>
            <a:r>
              <a:rPr lang="de-DE" dirty="0" err="1" smtClean="0"/>
              <a:t>middle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collimations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, </a:t>
            </a:r>
            <a:r>
              <a:rPr lang="de-DE" dirty="0" err="1" smtClean="0"/>
              <a:t>rear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high </a:t>
            </a:r>
            <a:r>
              <a:rPr lang="de-DE" dirty="0" err="1" smtClean="0"/>
              <a:t>resolution</a:t>
            </a:r>
            <a:r>
              <a:rPr lang="de-DE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241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61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20000" y="240588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Visibility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6" name="Picture 5" descr="DetectorVisibili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6" y="3051633"/>
            <a:ext cx="8582825" cy="3014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294" y="776941"/>
            <a:ext cx="3481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All </a:t>
            </a:r>
            <a:r>
              <a:rPr lang="de-DE" dirty="0" err="1" smtClean="0"/>
              <a:t>drawings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8 m </a:t>
            </a:r>
            <a:r>
              <a:rPr lang="de-DE" dirty="0" err="1" smtClean="0">
                <a:solidFill>
                  <a:srgbClr val="FF0000"/>
                </a:solidFill>
              </a:rPr>
              <a:t>Collimation</a:t>
            </a:r>
            <a:endParaRPr lang="de-DE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8000"/>
                </a:solidFill>
              </a:rPr>
              <a:t>14 m </a:t>
            </a:r>
            <a:r>
              <a:rPr lang="de-DE" dirty="0" err="1" smtClean="0">
                <a:solidFill>
                  <a:srgbClr val="008000"/>
                </a:solidFill>
              </a:rPr>
              <a:t>Collimation</a:t>
            </a:r>
            <a:endParaRPr lang="de-DE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3366FF"/>
                </a:solidFill>
              </a:rPr>
              <a:t>20 m </a:t>
            </a:r>
            <a:r>
              <a:rPr lang="de-DE" dirty="0" err="1" smtClean="0">
                <a:solidFill>
                  <a:srgbClr val="3366FF"/>
                </a:solidFill>
              </a:rPr>
              <a:t>Collimation</a:t>
            </a:r>
            <a:endParaRPr lang="de-DE" dirty="0" smtClean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89" y="2360709"/>
            <a:ext cx="940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Sample</a:t>
            </a:r>
          </a:p>
          <a:p>
            <a:pPr algn="ctr"/>
            <a:r>
              <a:rPr lang="de-DE" dirty="0" smtClean="0"/>
              <a:t>Position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672353" y="3615765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1.6 m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3379694" y="3618754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8.0 m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8430493" y="3561978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1208737" y="4903694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2.8 m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5977936" y="4906683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14 m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8488765" y="4849907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1686849" y="6116918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4.0 m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7800738" y="6119907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18.5 m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8488765" y="6122895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0 m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3615765" y="821766"/>
            <a:ext cx="500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All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illuminated</a:t>
            </a:r>
            <a:r>
              <a:rPr lang="de-DE" dirty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all </a:t>
            </a:r>
            <a:r>
              <a:rPr lang="de-DE" dirty="0" err="1" smtClean="0"/>
              <a:t>conditions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For</a:t>
            </a:r>
            <a:r>
              <a:rPr lang="de-DE" dirty="0" smtClean="0"/>
              <a:t> finite </a:t>
            </a:r>
            <a:r>
              <a:rPr lang="de-DE" dirty="0" err="1" smtClean="0"/>
              <a:t>thicknesses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(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0.4 m) </a:t>
            </a:r>
            <a:r>
              <a:rPr lang="de-DE" dirty="0" err="1" smtClean="0"/>
              <a:t>locations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flexible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1 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503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62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689520" y="186800"/>
            <a:ext cx="7488832" cy="576064"/>
          </a:xfrm>
        </p:spPr>
        <p:txBody>
          <a:bodyPr/>
          <a:lstStyle/>
          <a:p>
            <a:r>
              <a:rPr lang="de-DE" dirty="0" smtClean="0"/>
              <a:t>Q-</a:t>
            </a:r>
            <a:r>
              <a:rPr lang="de-DE" dirty="0" err="1" smtClean="0"/>
              <a:t>Coverage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721360" y="833120"/>
            <a:ext cx="809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Lowest</a:t>
            </a:r>
            <a:r>
              <a:rPr lang="de-DE" dirty="0" smtClean="0"/>
              <a:t> Q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collimation</a:t>
            </a:r>
            <a:r>
              <a:rPr lang="de-DE" dirty="0" smtClean="0"/>
              <a:t>/sample </a:t>
            </a:r>
            <a:r>
              <a:rPr lang="de-DE" dirty="0" err="1" smtClean="0"/>
              <a:t>aperture</a:t>
            </a:r>
            <a:r>
              <a:rPr lang="de-DE" dirty="0" smtClean="0"/>
              <a:t> </a:t>
            </a:r>
            <a:r>
              <a:rPr lang="de-DE" dirty="0" err="1" smtClean="0"/>
              <a:t>setting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wavelength</a:t>
            </a:r>
            <a:r>
              <a:rPr lang="de-DE" dirty="0" smtClean="0"/>
              <a:t>:</a:t>
            </a:r>
            <a:endParaRPr lang="de-DE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378599"/>
              </p:ext>
            </p:extLst>
          </p:nvPr>
        </p:nvGraphicFramePr>
        <p:xfrm>
          <a:off x="895985" y="1282700"/>
          <a:ext cx="1644015" cy="649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" name="Equation" r:id="rId3" imgW="1092200" imgH="431800" progId="Equation.3">
                  <p:embed/>
                </p:oleObj>
              </mc:Choice>
              <mc:Fallback>
                <p:oleObj name="Equation" r:id="rId3" imgW="1092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5985" y="1282700"/>
                        <a:ext cx="1644015" cy="649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2009"/>
              </p:ext>
            </p:extLst>
          </p:nvPr>
        </p:nvGraphicFramePr>
        <p:xfrm>
          <a:off x="873760" y="2026920"/>
          <a:ext cx="490728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760"/>
                <a:gridCol w="1635760"/>
                <a:gridCol w="16357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Collimation</a:t>
                      </a:r>
                      <a:r>
                        <a:rPr lang="de-DE" baseline="0" dirty="0" smtClean="0"/>
                        <a:t> Setting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λ</a:t>
                      </a:r>
                      <a:r>
                        <a:rPr lang="de-DE" baseline="-25000" dirty="0" err="1" smtClean="0"/>
                        <a:t>max</a:t>
                      </a:r>
                      <a:r>
                        <a:rPr lang="de-DE" baseline="0" dirty="0" smtClean="0"/>
                        <a:t> = 8 </a:t>
                      </a:r>
                      <a:r>
                        <a:rPr lang="de-DE" baseline="0" dirty="0" err="1" smtClean="0"/>
                        <a:t>Å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λ</a:t>
                      </a:r>
                      <a:r>
                        <a:rPr lang="de-DE" baseline="-25000" dirty="0" err="1" smtClean="0"/>
                        <a:t>max</a:t>
                      </a:r>
                      <a:r>
                        <a:rPr lang="de-DE" baseline="0" dirty="0" smtClean="0"/>
                        <a:t> = 13 </a:t>
                      </a:r>
                      <a:r>
                        <a:rPr lang="de-DE" baseline="0" dirty="0" err="1" smtClean="0"/>
                        <a:t>Å</a:t>
                      </a:r>
                      <a:endParaRPr lang="de-D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8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1.8x10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14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1.6x10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1.1x10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mtClean="0"/>
                        <a:t>7.2x10</a:t>
                      </a:r>
                      <a:r>
                        <a:rPr lang="de-DE" baseline="30000" dirty="0" smtClean="0"/>
                        <a:t>-4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197600" y="2722880"/>
            <a:ext cx="249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maximum</a:t>
            </a:r>
            <a:r>
              <a:rPr lang="de-DE" dirty="0" smtClean="0"/>
              <a:t> </a:t>
            </a:r>
            <a:r>
              <a:rPr lang="de-DE" dirty="0" err="1" smtClean="0"/>
              <a:t>divergence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θ</a:t>
            </a:r>
            <a:r>
              <a:rPr lang="de-DE" baseline="-25000" dirty="0" err="1" smtClean="0"/>
              <a:t>min</a:t>
            </a:r>
            <a:endParaRPr lang="de-DE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05134"/>
              </p:ext>
            </p:extLst>
          </p:nvPr>
        </p:nvGraphicFramePr>
        <p:xfrm>
          <a:off x="976630" y="3924300"/>
          <a:ext cx="1675130" cy="64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" name="Equation" r:id="rId5" imgW="1117600" imgH="431800" progId="Equation.3">
                  <p:embed/>
                </p:oleObj>
              </mc:Choice>
              <mc:Fallback>
                <p:oleObj name="Equation" r:id="rId5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630" y="3924300"/>
                        <a:ext cx="1675130" cy="646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366609"/>
              </p:ext>
            </p:extLst>
          </p:nvPr>
        </p:nvGraphicFramePr>
        <p:xfrm>
          <a:off x="894080" y="4678680"/>
          <a:ext cx="490728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760"/>
                <a:gridCol w="1635760"/>
                <a:gridCol w="16357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Collimation</a:t>
                      </a:r>
                      <a:r>
                        <a:rPr lang="de-DE" baseline="0" dirty="0" smtClean="0"/>
                        <a:t> Setting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λ</a:t>
                      </a:r>
                      <a:r>
                        <a:rPr lang="de-DE" baseline="-25000" dirty="0" err="1" smtClean="0"/>
                        <a:t>min</a:t>
                      </a:r>
                      <a:r>
                        <a:rPr lang="de-DE" baseline="0" dirty="0" smtClean="0"/>
                        <a:t> = 3 </a:t>
                      </a:r>
                      <a:r>
                        <a:rPr lang="de-DE" baseline="0" dirty="0" err="1" smtClean="0"/>
                        <a:t>Å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λ</a:t>
                      </a:r>
                      <a:r>
                        <a:rPr lang="de-DE" baseline="-25000" dirty="0" err="1" smtClean="0"/>
                        <a:t>min</a:t>
                      </a:r>
                      <a:r>
                        <a:rPr lang="de-DE" baseline="0" dirty="0" smtClean="0"/>
                        <a:t> = 8 </a:t>
                      </a:r>
                      <a:r>
                        <a:rPr lang="de-DE" baseline="0" dirty="0" err="1" smtClean="0"/>
                        <a:t>Å</a:t>
                      </a:r>
                      <a:endParaRPr lang="de-D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8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1.3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0.5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14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0.75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0.28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0.5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0.19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69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63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689520" y="298560"/>
            <a:ext cx="7488832" cy="576064"/>
          </a:xfrm>
        </p:spPr>
        <p:txBody>
          <a:bodyPr/>
          <a:lstStyle/>
          <a:p>
            <a:r>
              <a:rPr lang="de-DE" dirty="0" smtClean="0"/>
              <a:t>Q-</a:t>
            </a:r>
            <a:r>
              <a:rPr lang="de-DE" dirty="0" err="1" smtClean="0"/>
              <a:t>Overlap</a:t>
            </a:r>
            <a:endParaRPr lang="de-D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444994"/>
              </p:ext>
            </p:extLst>
          </p:nvPr>
        </p:nvGraphicFramePr>
        <p:xfrm>
          <a:off x="792480" y="1488440"/>
          <a:ext cx="6675120" cy="337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024"/>
                <a:gridCol w="1335024"/>
                <a:gridCol w="1335024"/>
                <a:gridCol w="1335024"/>
                <a:gridCol w="1335024"/>
              </a:tblGrid>
              <a:tr h="84455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Collimation</a:t>
                      </a:r>
                      <a:r>
                        <a:rPr lang="de-DE" dirty="0" smtClean="0"/>
                        <a:t> Setting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Det</a:t>
                      </a:r>
                      <a:r>
                        <a:rPr lang="de-DE" dirty="0" smtClean="0"/>
                        <a:t> 1 </a:t>
                      </a:r>
                      <a:r>
                        <a:rPr lang="de-DE" dirty="0" err="1" smtClean="0"/>
                        <a:t>Q</a:t>
                      </a:r>
                      <a:r>
                        <a:rPr lang="de-DE" baseline="-25000" dirty="0" err="1" smtClean="0"/>
                        <a:t>min</a:t>
                      </a:r>
                      <a:endParaRPr lang="de-DE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Det2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Q</a:t>
                      </a:r>
                      <a:r>
                        <a:rPr lang="de-DE" baseline="-25000" dirty="0" err="1" smtClean="0"/>
                        <a:t>max</a:t>
                      </a:r>
                      <a:endParaRPr lang="de-DE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Det2 </a:t>
                      </a:r>
                      <a:r>
                        <a:rPr lang="de-DE" dirty="0" err="1" smtClean="0"/>
                        <a:t>Q</a:t>
                      </a:r>
                      <a:r>
                        <a:rPr lang="de-DE" baseline="-25000" dirty="0" err="1" smtClean="0"/>
                        <a:t>min</a:t>
                      </a:r>
                      <a:endParaRPr lang="de-DE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Det3 </a:t>
                      </a:r>
                      <a:r>
                        <a:rPr lang="de-DE" dirty="0" err="1" smtClean="0"/>
                        <a:t>Q</a:t>
                      </a:r>
                      <a:r>
                        <a:rPr lang="de-DE" baseline="-25000" dirty="0" err="1" smtClean="0"/>
                        <a:t>max</a:t>
                      </a:r>
                      <a:endParaRPr lang="de-DE" baseline="-25000" dirty="0"/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r>
                        <a:rPr lang="de-DE" dirty="0" smtClean="0"/>
                        <a:t>8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0.26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0.019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0.02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r>
                        <a:rPr lang="de-DE" dirty="0" smtClean="0"/>
                        <a:t>14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0.06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0.15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0.01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0.02 Å</a:t>
                      </a:r>
                      <a:r>
                        <a:rPr lang="de-DE" baseline="30000" dirty="0" smtClean="0"/>
                        <a:t>-1</a:t>
                      </a:r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r>
                        <a:rPr lang="de-DE" dirty="0" smtClean="0"/>
                        <a:t>20</a:t>
                      </a:r>
                      <a:r>
                        <a:rPr lang="de-DE" baseline="0" dirty="0" smtClean="0"/>
                        <a:t> 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0.04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0.11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8x10</a:t>
                      </a:r>
                      <a:r>
                        <a:rPr lang="de-DE" baseline="30000" dirty="0" smtClean="0"/>
                        <a:t>-3</a:t>
                      </a:r>
                      <a:r>
                        <a:rPr lang="de-DE" dirty="0" smtClean="0"/>
                        <a:t> Å</a:t>
                      </a:r>
                      <a:r>
                        <a:rPr lang="de-DE" baseline="30000" dirty="0" smtClean="0"/>
                        <a:t>-1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0.02 Å</a:t>
                      </a:r>
                      <a:r>
                        <a:rPr lang="de-DE" baseline="30000" dirty="0" smtClean="0"/>
                        <a:t>-1</a:t>
                      </a:r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1200" y="99568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λ</a:t>
            </a:r>
            <a:r>
              <a:rPr lang="de-DE" dirty="0" smtClean="0"/>
              <a:t> = 3 ... 8 </a:t>
            </a:r>
            <a:r>
              <a:rPr lang="de-DE" dirty="0" err="1" smtClean="0"/>
              <a:t>Å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41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64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720000" y="369680"/>
            <a:ext cx="7488832" cy="576064"/>
          </a:xfrm>
        </p:spPr>
        <p:txBody>
          <a:bodyPr/>
          <a:lstStyle/>
          <a:p>
            <a:r>
              <a:rPr lang="de-DE" dirty="0" err="1" smtClean="0"/>
              <a:t>Chopper</a:t>
            </a:r>
            <a:r>
              <a:rPr lang="de-DE" dirty="0" smtClean="0"/>
              <a:t> Frame </a:t>
            </a:r>
            <a:r>
              <a:rPr lang="de-DE" dirty="0" err="1" smtClean="0"/>
              <a:t>Overlap</a:t>
            </a:r>
            <a:endParaRPr lang="de-DE" dirty="0"/>
          </a:p>
        </p:txBody>
      </p:sp>
      <p:pic>
        <p:nvPicPr>
          <p:cNvPr id="6" name="Picture 5" descr="Macintosh HD:Users:tiris:Documents:Uni:JCNS:Projekte:SKADI:Phase1:TG2-Prep:TG2Documentation:PulseSkippingMod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" y="943928"/>
            <a:ext cx="5578158" cy="37906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2367280" y="1463040"/>
            <a:ext cx="3982720" cy="257048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537226" y="131393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λ</a:t>
            </a:r>
            <a:r>
              <a:rPr lang="de-DE" dirty="0"/>
              <a:t> </a:t>
            </a:r>
            <a:r>
              <a:rPr lang="de-DE" dirty="0" smtClean="0"/>
              <a:t>= 21.25 </a:t>
            </a:r>
            <a:r>
              <a:rPr lang="de-DE" dirty="0" err="1" smtClean="0"/>
              <a:t>Å</a:t>
            </a:r>
            <a:endParaRPr lang="de-DE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461695"/>
              </p:ext>
            </p:extLst>
          </p:nvPr>
        </p:nvGraphicFramePr>
        <p:xfrm>
          <a:off x="6072505" y="2025651"/>
          <a:ext cx="2919095" cy="102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" name="Equation" r:id="rId4" imgW="2374900" imgH="838200" progId="Equation.3">
                  <p:embed/>
                </p:oleObj>
              </mc:Choice>
              <mc:Fallback>
                <p:oleObj name="Equation" r:id="rId4" imgW="23749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72505" y="2025651"/>
                        <a:ext cx="2919095" cy="1028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16320" y="3088640"/>
            <a:ext cx="2773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This </a:t>
            </a:r>
            <a:r>
              <a:rPr lang="de-DE" dirty="0" err="1" smtClean="0"/>
              <a:t>setting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20 m </a:t>
            </a:r>
            <a:r>
              <a:rPr lang="de-DE" dirty="0" err="1" smtClean="0"/>
              <a:t>collimation</a:t>
            </a:r>
            <a:r>
              <a:rPr lang="de-DE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max. </a:t>
            </a:r>
            <a:r>
              <a:rPr lang="de-DE" dirty="0" err="1" smtClean="0"/>
              <a:t>divergence</a:t>
            </a:r>
            <a:r>
              <a:rPr lang="de-DE" dirty="0" smtClean="0"/>
              <a:t> 0.75 </a:t>
            </a:r>
            <a:r>
              <a:rPr lang="de-DE" dirty="0" err="1" smtClean="0"/>
              <a:t>mrad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max. </a:t>
            </a:r>
            <a:r>
              <a:rPr lang="de-DE" dirty="0" err="1" smtClean="0"/>
              <a:t>upward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gravity</a:t>
            </a:r>
            <a:r>
              <a:rPr lang="de-DE" dirty="0" smtClean="0"/>
              <a:t> 0.015 m</a:t>
            </a:r>
            <a:endParaRPr lang="de-DE" dirty="0"/>
          </a:p>
          <a:p>
            <a:pPr marL="285750" indent="-285750">
              <a:buFont typeface="Wingdings" charset="2"/>
              <a:buChar char="Ø"/>
            </a:pPr>
            <a:r>
              <a:rPr lang="de-DE" dirty="0" smtClean="0"/>
              <a:t>Neutron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falling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collimation</a:t>
            </a: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20 m </a:t>
            </a:r>
            <a:r>
              <a:rPr lang="de-DE" dirty="0" err="1" smtClean="0"/>
              <a:t>collimation</a:t>
            </a:r>
            <a:r>
              <a:rPr lang="de-DE" dirty="0" smtClean="0"/>
              <a:t> </a:t>
            </a:r>
            <a:r>
              <a:rPr lang="de-DE" dirty="0" err="1" smtClean="0"/>
              <a:t>setting</a:t>
            </a:r>
            <a:r>
              <a:rPr lang="de-DE" dirty="0" smtClean="0"/>
              <a:t> </a:t>
            </a:r>
            <a:r>
              <a:rPr lang="de-DE" dirty="0" err="1" smtClean="0"/>
              <a:t>foreseen</a:t>
            </a:r>
            <a:r>
              <a:rPr lang="de-DE" dirty="0" smtClean="0"/>
              <a:t> (</a:t>
            </a:r>
            <a:r>
              <a:rPr lang="de-DE" dirty="0" err="1" smtClean="0"/>
              <a:t>only</a:t>
            </a:r>
            <a:r>
              <a:rPr lang="de-DE" dirty="0" smtClean="0"/>
              <a:t> sensible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Q)</a:t>
            </a:r>
          </a:p>
        </p:txBody>
      </p:sp>
    </p:spTree>
    <p:extLst>
      <p:ext uri="{BB962C8B-B14F-4D97-AF65-F5344CB8AC3E}">
        <p14:creationId xmlns:p14="http://schemas.microsoft.com/office/powerpoint/2010/main" val="198104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65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20000" y="244907"/>
            <a:ext cx="7488832" cy="576064"/>
          </a:xfrm>
        </p:spPr>
        <p:txBody>
          <a:bodyPr/>
          <a:lstStyle/>
          <a:p>
            <a:r>
              <a:rPr lang="de-DE" dirty="0" smtClean="0"/>
              <a:t>Comments on </a:t>
            </a:r>
            <a:r>
              <a:rPr lang="de-DE" dirty="0" err="1" smtClean="0"/>
              <a:t>Chopper</a:t>
            </a:r>
            <a:r>
              <a:rPr lang="de-DE" dirty="0" smtClean="0"/>
              <a:t> Setup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725774" y="907093"/>
            <a:ext cx="78474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Out </a:t>
            </a:r>
            <a:r>
              <a:rPr lang="de-DE" b="1" u="sng" dirty="0" err="1" smtClean="0"/>
              <a:t>of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bunker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placement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beneficial</a:t>
            </a:r>
            <a:endParaRPr lang="de-DE" b="1" u="sng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No</a:t>
            </a:r>
            <a:r>
              <a:rPr lang="de-DE" dirty="0" smtClean="0"/>
              <a:t> additional </a:t>
            </a:r>
            <a:r>
              <a:rPr lang="de-DE" dirty="0" err="1" smtClean="0"/>
              <a:t>shielding</a:t>
            </a:r>
            <a:r>
              <a:rPr lang="de-DE" dirty="0" smtClean="0"/>
              <a:t> </a:t>
            </a:r>
            <a:r>
              <a:rPr lang="de-DE" dirty="0" err="1" smtClean="0"/>
              <a:t>costs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placing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outside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endParaRPr lang="de-DE" dirty="0"/>
          </a:p>
          <a:p>
            <a:pPr marL="742950" lvl="1" indent="-285750">
              <a:buFont typeface="Arial"/>
              <a:buChar char="•"/>
            </a:pPr>
            <a:r>
              <a:rPr lang="de-DE" dirty="0" err="1" smtClean="0"/>
              <a:t>Collimation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</a:t>
            </a:r>
            <a:r>
              <a:rPr lang="de-DE" dirty="0" err="1" smtClean="0"/>
              <a:t>nearly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chopper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Considerable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placed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r>
              <a:rPr lang="de-DE" dirty="0" smtClean="0"/>
              <a:t> (S-Bender </a:t>
            </a:r>
            <a:r>
              <a:rPr lang="de-DE" dirty="0" err="1" smtClean="0"/>
              <a:t>interrupted</a:t>
            </a:r>
            <a:r>
              <a:rPr lang="de-DE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/>
              <a:t>2</a:t>
            </a:r>
            <a:r>
              <a:rPr lang="de-DE" dirty="0" smtClean="0"/>
              <a:t>% just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displacement</a:t>
            </a:r>
            <a:r>
              <a:rPr lang="de-DE" dirty="0" smtClean="0"/>
              <a:t> (0.1 mm) per </a:t>
            </a:r>
            <a:r>
              <a:rPr lang="de-DE" dirty="0" err="1" smtClean="0"/>
              <a:t>chopper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 4%</a:t>
            </a:r>
            <a:endParaRPr lang="de-DE" dirty="0" smtClean="0"/>
          </a:p>
          <a:p>
            <a:pPr marL="742950" lvl="1" indent="-285750">
              <a:buFont typeface="Arial"/>
              <a:buChar char="•"/>
            </a:pPr>
            <a:r>
              <a:rPr lang="de-DE" dirty="0" smtClean="0"/>
              <a:t>Additional </a:t>
            </a:r>
            <a:r>
              <a:rPr lang="de-DE" dirty="0" err="1" smtClean="0"/>
              <a:t>loss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non-zero </a:t>
            </a:r>
            <a:r>
              <a:rPr lang="de-DE" dirty="0" err="1" smtClean="0"/>
              <a:t>divergence</a:t>
            </a:r>
            <a:endParaRPr lang="de-DE" dirty="0" smtClean="0"/>
          </a:p>
          <a:p>
            <a:pPr marL="742950" lvl="1" indent="-285750">
              <a:buFont typeface="Arial"/>
              <a:buChar char="•"/>
            </a:pPr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Estimated</a:t>
            </a:r>
            <a:r>
              <a:rPr lang="de-DE" dirty="0" smtClean="0">
                <a:sym typeface="Wingdings"/>
              </a:rPr>
              <a:t> 5-10% </a:t>
            </a:r>
            <a:r>
              <a:rPr lang="de-DE" dirty="0" err="1" smtClean="0">
                <a:sym typeface="Wingdings"/>
              </a:rPr>
              <a:t>loss</a:t>
            </a:r>
            <a:r>
              <a:rPr lang="de-DE" dirty="0" smtClean="0">
                <a:sym typeface="Wingdings"/>
              </a:rPr>
              <a:t> in </a:t>
            </a:r>
            <a:r>
              <a:rPr lang="de-DE" dirty="0" err="1" smtClean="0">
                <a:sym typeface="Wingdings"/>
              </a:rPr>
              <a:t>flux</a:t>
            </a:r>
            <a:endParaRPr lang="de-DE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maintainability</a:t>
            </a:r>
            <a:r>
              <a:rPr lang="de-DE" dirty="0"/>
              <a:t> outside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 smtClean="0"/>
              <a:t>bunker</a:t>
            </a:r>
            <a:endParaRPr lang="de-DE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Integration </a:t>
            </a:r>
            <a:r>
              <a:rPr lang="de-DE" dirty="0" err="1" smtClean="0"/>
              <a:t>with</a:t>
            </a:r>
            <a:r>
              <a:rPr lang="de-DE" dirty="0" smtClean="0"/>
              <a:t> ESTIA </a:t>
            </a:r>
            <a:r>
              <a:rPr lang="de-DE" dirty="0" err="1" smtClean="0"/>
              <a:t>ongoing</a:t>
            </a:r>
            <a:r>
              <a:rPr lang="de-DE" dirty="0" smtClean="0"/>
              <a:t>, </a:t>
            </a:r>
            <a:r>
              <a:rPr lang="de-DE" dirty="0" err="1" smtClean="0"/>
              <a:t>sufficient</a:t>
            </a:r>
            <a:r>
              <a:rPr lang="de-DE" dirty="0" smtClean="0"/>
              <a:t> </a:t>
            </a:r>
            <a:r>
              <a:rPr lang="de-DE" dirty="0" err="1" smtClean="0"/>
              <a:t>space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(1.6 m in </a:t>
            </a:r>
            <a:r>
              <a:rPr lang="de-DE" dirty="0" err="1" smtClean="0"/>
              <a:t>wedge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chopper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)</a:t>
            </a:r>
          </a:p>
          <a:p>
            <a:r>
              <a:rPr lang="de-DE" b="1" u="sng" dirty="0" err="1" smtClean="0"/>
              <a:t>HiRes</a:t>
            </a:r>
            <a:r>
              <a:rPr lang="de-DE" b="1" u="sng" dirty="0" smtClean="0"/>
              <a:t> Setup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Disks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200 Hz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Any</a:t>
            </a:r>
            <a:r>
              <a:rPr lang="de-DE" dirty="0" smtClean="0"/>
              <a:t> multiple </a:t>
            </a:r>
            <a:r>
              <a:rPr lang="de-DE" dirty="0" err="1" smtClean="0"/>
              <a:t>of</a:t>
            </a:r>
            <a:r>
              <a:rPr lang="de-DE" dirty="0" smtClean="0"/>
              <a:t> 14 Hz </a:t>
            </a:r>
            <a:r>
              <a:rPr lang="de-DE" dirty="0" err="1" smtClean="0"/>
              <a:t>acceptable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HiRes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Stroboscopic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free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  <p:pic>
        <p:nvPicPr>
          <p:cNvPr id="7" name="Picture 6" descr="Bildschirmfoto 2017-03-07 um 17.0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27" y="4611056"/>
            <a:ext cx="3457475" cy="22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2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66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04879" y="33256"/>
            <a:ext cx="7488832" cy="576064"/>
          </a:xfrm>
        </p:spPr>
        <p:txBody>
          <a:bodyPr/>
          <a:lstStyle/>
          <a:p>
            <a:r>
              <a:rPr lang="de-DE" dirty="0" smtClean="0"/>
              <a:t>High Res </a:t>
            </a:r>
            <a:r>
              <a:rPr lang="de-DE" dirty="0" err="1" smtClean="0"/>
              <a:t>Choppers</a:t>
            </a:r>
            <a:endParaRPr lang="de-DE" dirty="0" smtClean="0"/>
          </a:p>
        </p:txBody>
      </p:sp>
      <p:pic>
        <p:nvPicPr>
          <p:cNvPr id="5" name="Picture 4" descr="dQQ-ChopperR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91" y="916632"/>
            <a:ext cx="4236635" cy="2575678"/>
          </a:xfrm>
          <a:prstGeom prst="rect">
            <a:avLst/>
          </a:prstGeom>
        </p:spPr>
      </p:pic>
      <p:pic>
        <p:nvPicPr>
          <p:cNvPr id="6" name="Picture 5" descr="Peak-dQQ-Chopper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6" y="939400"/>
            <a:ext cx="4112721" cy="2472057"/>
          </a:xfrm>
          <a:prstGeom prst="rect">
            <a:avLst/>
          </a:prstGeom>
        </p:spPr>
      </p:pic>
      <p:pic>
        <p:nvPicPr>
          <p:cNvPr id="7" name="Picture 6" descr="ResImprovementPl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7" y="3960971"/>
            <a:ext cx="4309284" cy="24802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8736" y="3537667"/>
            <a:ext cx="39766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Resolution (</a:t>
            </a:r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dQQ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20 % </a:t>
            </a:r>
            <a:r>
              <a:rPr lang="de-DE" dirty="0" err="1" smtClean="0"/>
              <a:t>at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Q = 2x10</a:t>
            </a:r>
            <a:r>
              <a:rPr lang="de-DE" baseline="30000" dirty="0" smtClean="0"/>
              <a:t>-3</a:t>
            </a:r>
            <a:r>
              <a:rPr lang="de-DE" dirty="0" smtClean="0"/>
              <a:t> </a:t>
            </a:r>
            <a:r>
              <a:rPr lang="de-DE" dirty="0" err="1" smtClean="0"/>
              <a:t>Å</a:t>
            </a:r>
            <a:r>
              <a:rPr lang="de-DE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Improvement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S/N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Simulated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identical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neutrons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Science Case: Low Q </a:t>
            </a:r>
            <a:r>
              <a:rPr lang="de-DE" dirty="0" err="1" smtClean="0"/>
              <a:t>phenomena</a:t>
            </a:r>
            <a:r>
              <a:rPr lang="de-DE" dirty="0" smtClean="0"/>
              <a:t> (</a:t>
            </a:r>
            <a:r>
              <a:rPr lang="de-DE" dirty="0" err="1" smtClean="0"/>
              <a:t>magnetics</a:t>
            </a:r>
            <a:r>
              <a:rPr lang="de-DE" dirty="0" smtClean="0"/>
              <a:t>, large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r>
              <a:rPr lang="de-DE" dirty="0" smtClean="0"/>
              <a:t>, </a:t>
            </a:r>
            <a:r>
              <a:rPr lang="de-DE" dirty="0" err="1" smtClean="0"/>
              <a:t>clustering</a:t>
            </a:r>
            <a:r>
              <a:rPr lang="de-DE" dirty="0" smtClean="0"/>
              <a:t>/</a:t>
            </a:r>
            <a:r>
              <a:rPr lang="de-DE" dirty="0" err="1" smtClean="0"/>
              <a:t>aggregates</a:t>
            </a:r>
            <a:r>
              <a:rPr lang="de-DE" dirty="0" smtClean="0"/>
              <a:t>), 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Cubic 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phase silica particles (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W.Briscoe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et.al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.</a:t>
            </a:r>
            <a:r>
              <a:rPr lang="en-GB" i="1" dirty="0" smtClean="0">
                <a:solidFill>
                  <a:srgbClr val="000000"/>
                </a:solidFill>
                <a:latin typeface="Calibri" charset="0"/>
                <a:ea typeface="ＭＳ 明朝" charset="-128"/>
                <a:cs typeface="Arial" charset="0"/>
              </a:rPr>
              <a:t>)</a:t>
            </a:r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846736" y="529138"/>
            <a:ext cx="115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 smtClean="0"/>
              <a:t>Simulated</a:t>
            </a:r>
            <a:endParaRPr lang="de-DE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832813" y="3538880"/>
            <a:ext cx="320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 smtClean="0"/>
              <a:t>Calculated</a:t>
            </a:r>
            <a:r>
              <a:rPr lang="de-DE" b="1" u="sng" dirty="0" smtClean="0"/>
              <a:t> (</a:t>
            </a:r>
            <a:r>
              <a:rPr lang="de-DE" b="1" u="sng" dirty="0" err="1" smtClean="0"/>
              <a:t>acc</a:t>
            </a:r>
            <a:r>
              <a:rPr lang="de-DE" b="1" u="sng" dirty="0" smtClean="0"/>
              <a:t>. </a:t>
            </a:r>
            <a:r>
              <a:rPr lang="de-DE" b="1" u="sng" dirty="0" err="1" smtClean="0"/>
              <a:t>to</a:t>
            </a:r>
            <a:r>
              <a:rPr lang="de-DE" b="1" u="sng" dirty="0" smtClean="0"/>
              <a:t> Glinka et al.)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371307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67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>
          <a:xfrm>
            <a:off x="750241" y="244907"/>
            <a:ext cx="7488832" cy="576064"/>
          </a:xfrm>
        </p:spPr>
        <p:txBody>
          <a:bodyPr/>
          <a:lstStyle/>
          <a:p>
            <a:r>
              <a:rPr lang="de-DE" dirty="0" smtClean="0"/>
              <a:t>Signal </a:t>
            </a:r>
            <a:r>
              <a:rPr lang="de-DE" dirty="0" err="1" smtClean="0"/>
              <a:t>to</a:t>
            </a:r>
            <a:r>
              <a:rPr lang="de-DE" dirty="0" smtClean="0"/>
              <a:t> Noise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595752" y="838291"/>
            <a:ext cx="428889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NOSG Handbook ESS-0039408</a:t>
            </a:r>
            <a:r>
              <a:rPr lang="en-US" dirty="0" smtClean="0"/>
              <a:t>:</a:t>
            </a:r>
          </a:p>
          <a:p>
            <a:r>
              <a:rPr lang="en-US" dirty="0"/>
              <a:t>“The signal to noise ratio for reflectometry translates into the dynamic range of a </a:t>
            </a:r>
            <a:endParaRPr lang="en-US" dirty="0" smtClean="0"/>
          </a:p>
          <a:p>
            <a:r>
              <a:rPr lang="en-US" dirty="0" smtClean="0"/>
              <a:t>Q</a:t>
            </a:r>
            <a:r>
              <a:rPr lang="en-US" dirty="0"/>
              <a:t>-dependent intensity measurement of a standard sample, such as </a:t>
            </a:r>
            <a:r>
              <a:rPr lang="en-US" dirty="0" err="1"/>
              <a:t>NiC.</a:t>
            </a:r>
            <a:r>
              <a:rPr lang="en-US" dirty="0"/>
              <a:t> In other words,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the </a:t>
            </a:r>
            <a:r>
              <a:rPr lang="en-US" dirty="0" err="1"/>
              <a:t>reflectometer</a:t>
            </a:r>
            <a:r>
              <a:rPr lang="en-US" dirty="0"/>
              <a:t> background level was 10</a:t>
            </a:r>
            <a:r>
              <a:rPr lang="en-US" baseline="30000" dirty="0"/>
              <a:t>-7</a:t>
            </a:r>
            <a:r>
              <a:rPr lang="en-US" dirty="0"/>
              <a:t>, then with a relative intensity of 1 at the </a:t>
            </a:r>
            <a:endParaRPr lang="en-US" dirty="0" smtClean="0"/>
          </a:p>
          <a:p>
            <a:r>
              <a:rPr lang="en-US" dirty="0" smtClean="0"/>
              <a:t>smallest </a:t>
            </a:r>
            <a:r>
              <a:rPr lang="en-US" dirty="0"/>
              <a:t>Q values, the specular reflectivity would be measurable down to 10</a:t>
            </a:r>
            <a:r>
              <a:rPr lang="en-US" baseline="30000" dirty="0"/>
              <a:t>-7</a:t>
            </a:r>
            <a:r>
              <a:rPr lang="en-US" dirty="0"/>
              <a:t> </a:t>
            </a:r>
            <a:r>
              <a:rPr lang="en-US" dirty="0" smtClean="0"/>
              <a:t>before</a:t>
            </a:r>
          </a:p>
          <a:p>
            <a:r>
              <a:rPr lang="en-US" dirty="0" smtClean="0"/>
              <a:t> </a:t>
            </a:r>
            <a:r>
              <a:rPr lang="en-US" dirty="0"/>
              <a:t>the data reaches a Q-independent background, or the standard deviation of the data </a:t>
            </a:r>
            <a:endParaRPr lang="en-US" dirty="0" smtClean="0"/>
          </a:p>
          <a:p>
            <a:r>
              <a:rPr lang="en-US" dirty="0" smtClean="0"/>
              <a:t>points </a:t>
            </a:r>
            <a:r>
              <a:rPr lang="en-US" dirty="0"/>
              <a:t>equals the counts.”</a:t>
            </a:r>
            <a:endParaRPr lang="de-DE" dirty="0"/>
          </a:p>
          <a:p>
            <a:r>
              <a:rPr lang="de-DE" dirty="0" smtClean="0"/>
              <a:t> 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SANS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dispersed</a:t>
            </a:r>
            <a:r>
              <a:rPr lang="de-DE" dirty="0" smtClean="0"/>
              <a:t> </a:t>
            </a:r>
            <a:r>
              <a:rPr lang="de-DE" dirty="0" err="1" smtClean="0"/>
              <a:t>spheres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6" name="Picture 5" descr="Macintosh HD:Users:tiris:Documents:Uni:JCNS:Projekte:SKADI:Simulation:SKADI_AfterBeamportChange:SKADI_Standard_13122016:SKADI_SampleSpheres:500nmSphere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29" y="3402541"/>
            <a:ext cx="4719868" cy="294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12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71600" y="10867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Collimator</a:t>
            </a:r>
            <a:r>
              <a:rPr lang="fr-FR" sz="2800" b="1" dirty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 VSANS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0" y="820914"/>
            <a:ext cx="8973001" cy="539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39760" y="912755"/>
            <a:ext cx="2274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Latex 1µm </a:t>
            </a:r>
            <a:r>
              <a:rPr lang="fr-FR" sz="2000" dirty="0" err="1" smtClean="0"/>
              <a:t>diameter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7030528" y="1380226"/>
            <a:ext cx="1552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       </a:t>
            </a:r>
            <a:r>
              <a:rPr lang="fr-FR" dirty="0" err="1" smtClean="0">
                <a:solidFill>
                  <a:schemeClr val="accent1"/>
                </a:solidFill>
              </a:rPr>
              <a:t>Slit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952891" y="1823836"/>
            <a:ext cx="523510" cy="10228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25351" y="273457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4"/>
                </a:solidFill>
              </a:rPr>
              <a:t>Pinhole</a:t>
            </a:r>
            <a:endParaRPr lang="fr-FR" dirty="0">
              <a:solidFill>
                <a:schemeClr val="accent4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5339760" y="2919240"/>
            <a:ext cx="85400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514076" y="4804915"/>
            <a:ext cx="54330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                                           Q /Å</a:t>
            </a:r>
            <a:r>
              <a:rPr lang="fr-FR" sz="1600" baseline="30000" dirty="0" smtClean="0"/>
              <a:t>-1</a:t>
            </a:r>
            <a:endParaRPr lang="fr-FR" sz="1600" baseline="30000" dirty="0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1601644" y="2887805"/>
            <a:ext cx="4165597" cy="3457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fr-FR" sz="1600" dirty="0" err="1" smtClean="0"/>
              <a:t>IIntentsy</a:t>
            </a:r>
            <a:r>
              <a:rPr lang="fr-FR" sz="1600" dirty="0" smtClean="0"/>
              <a:t> in </a:t>
            </a:r>
            <a:r>
              <a:rPr lang="fr-FR" sz="1600" dirty="0" err="1" smtClean="0"/>
              <a:t>arb.units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858546" y="4651025"/>
            <a:ext cx="4667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-4</a:t>
            </a:r>
            <a:endParaRPr lang="fr-FR" sz="1400" baseline="30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175590" y="4658162"/>
            <a:ext cx="4639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-3</a:t>
            </a:r>
            <a:endParaRPr lang="fr-FR" sz="1400" baseline="30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8474601" y="4670678"/>
            <a:ext cx="4667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-2</a:t>
            </a:r>
            <a:endParaRPr lang="fr-FR" sz="1400" baseline="30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814796" y="1874020"/>
            <a:ext cx="2760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3514077" y="4401960"/>
            <a:ext cx="5950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0.001</a:t>
            </a:r>
            <a:endParaRPr lang="fr-FR" sz="1400" dirty="0"/>
          </a:p>
        </p:txBody>
      </p:sp>
      <p:sp>
        <p:nvSpPr>
          <p:cNvPr id="2" name="Rectangle 1"/>
          <p:cNvSpPr/>
          <p:nvPr/>
        </p:nvSpPr>
        <p:spPr>
          <a:xfrm>
            <a:off x="3869267" y="2802466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25"/>
          <p:cNvSpPr/>
          <p:nvPr/>
        </p:nvSpPr>
        <p:spPr>
          <a:xfrm>
            <a:off x="3835401" y="368299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26"/>
          <p:cNvSpPr/>
          <p:nvPr/>
        </p:nvSpPr>
        <p:spPr>
          <a:xfrm>
            <a:off x="3827992" y="111759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Straight Connector 30"/>
          <p:cNvCxnSpPr/>
          <p:nvPr/>
        </p:nvCxnSpPr>
        <p:spPr>
          <a:xfrm>
            <a:off x="3962400" y="12827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56050" y="29464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956050" y="379095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002623" y="4620670"/>
            <a:ext cx="112177" cy="21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000500" y="2116667"/>
            <a:ext cx="107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79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5" y="1045187"/>
            <a:ext cx="8976253" cy="553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25736" y="10867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Collimator</a:t>
            </a:r>
            <a:r>
              <a:rPr lang="fr-FR" sz="2800" b="1" dirty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 VSANS</a:t>
            </a:r>
          </a:p>
        </p:txBody>
      </p:sp>
      <p:sp>
        <p:nvSpPr>
          <p:cNvPr id="4" name="ZoneTexte 15"/>
          <p:cNvSpPr txBox="1"/>
          <p:nvPr/>
        </p:nvSpPr>
        <p:spPr>
          <a:xfrm>
            <a:off x="293356" y="5800595"/>
            <a:ext cx="51320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                                           Q /Å</a:t>
            </a:r>
            <a:r>
              <a:rPr lang="fr-FR" sz="1600" baseline="30000" dirty="0" smtClean="0"/>
              <a:t>-1</a:t>
            </a:r>
            <a:endParaRPr lang="fr-FR" sz="1600" baseline="30000" dirty="0"/>
          </a:p>
        </p:txBody>
      </p:sp>
      <p:sp>
        <p:nvSpPr>
          <p:cNvPr id="5" name="ZoneTexte 13"/>
          <p:cNvSpPr txBox="1"/>
          <p:nvPr/>
        </p:nvSpPr>
        <p:spPr>
          <a:xfrm rot="16200000">
            <a:off x="-1486532" y="3931281"/>
            <a:ext cx="3985255" cy="430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fr-FR" sz="1600" dirty="0" err="1" smtClean="0"/>
              <a:t>IIntentsy</a:t>
            </a:r>
            <a:r>
              <a:rPr lang="fr-FR" sz="1600" dirty="0" smtClean="0"/>
              <a:t> in </a:t>
            </a:r>
            <a:r>
              <a:rPr lang="fr-FR" sz="1600" dirty="0" err="1" smtClean="0"/>
              <a:t>arb.units</a:t>
            </a:r>
            <a:endParaRPr lang="fr-FR" sz="1600" dirty="0"/>
          </a:p>
        </p:txBody>
      </p:sp>
      <p:sp>
        <p:nvSpPr>
          <p:cNvPr id="8" name="ZoneTexte 18"/>
          <p:cNvSpPr txBox="1"/>
          <p:nvPr/>
        </p:nvSpPr>
        <p:spPr>
          <a:xfrm>
            <a:off x="1593430" y="5572562"/>
            <a:ext cx="4639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-3</a:t>
            </a:r>
            <a:endParaRPr lang="fr-FR" sz="1400" baseline="30000" dirty="0"/>
          </a:p>
        </p:txBody>
      </p:sp>
      <p:sp>
        <p:nvSpPr>
          <p:cNvPr id="9" name="ZoneTexte 19"/>
          <p:cNvSpPr txBox="1"/>
          <p:nvPr/>
        </p:nvSpPr>
        <p:spPr>
          <a:xfrm>
            <a:off x="4735721" y="5564758"/>
            <a:ext cx="4667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</a:t>
            </a:r>
            <a:r>
              <a:rPr lang="fr-FR" sz="1400" baseline="30000" dirty="0" smtClean="0"/>
              <a:t>-2</a:t>
            </a:r>
            <a:endParaRPr lang="fr-FR" sz="1400" baseline="30000" dirty="0"/>
          </a:p>
        </p:txBody>
      </p:sp>
      <p:sp>
        <p:nvSpPr>
          <p:cNvPr id="10" name="ZoneTexte 21"/>
          <p:cNvSpPr txBox="1"/>
          <p:nvPr/>
        </p:nvSpPr>
        <p:spPr>
          <a:xfrm>
            <a:off x="377328" y="2763860"/>
            <a:ext cx="5486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1000</a:t>
            </a:r>
            <a:endParaRPr lang="fr-FR" sz="1400" dirty="0"/>
          </a:p>
        </p:txBody>
      </p:sp>
      <p:sp>
        <p:nvSpPr>
          <p:cNvPr id="11" name="ZoneTexte 24"/>
          <p:cNvSpPr txBox="1"/>
          <p:nvPr/>
        </p:nvSpPr>
        <p:spPr>
          <a:xfrm>
            <a:off x="638796" y="4709536"/>
            <a:ext cx="2756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1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648547" y="3798146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716281" y="404875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/>
          <p:cNvSpPr/>
          <p:nvPr/>
        </p:nvSpPr>
        <p:spPr>
          <a:xfrm>
            <a:off x="706121" y="341883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/>
          <p:cNvSpPr/>
          <p:nvPr/>
        </p:nvSpPr>
        <p:spPr>
          <a:xfrm>
            <a:off x="3114041" y="5643879"/>
            <a:ext cx="21166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39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Macintosh HD:Users:tiris:Pictures:Screenshots:Bildschirmfoto 2014-02-04 um 14.51.23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7"/>
          <a:stretch/>
        </p:blipFill>
        <p:spPr bwMode="auto">
          <a:xfrm>
            <a:off x="137968" y="3304830"/>
            <a:ext cx="8705758" cy="304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4" descr="homemadeferroflu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43" y="692696"/>
            <a:ext cx="3472464" cy="20556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691680" y="764704"/>
            <a:ext cx="20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Ferrofluid</a:t>
            </a:r>
            <a:endParaRPr lang="de-DE" sz="3600" dirty="0"/>
          </a:p>
        </p:txBody>
      </p:sp>
      <p:sp>
        <p:nvSpPr>
          <p:cNvPr id="7" name="Textfeld 6"/>
          <p:cNvSpPr txBox="1"/>
          <p:nvPr/>
        </p:nvSpPr>
        <p:spPr>
          <a:xfrm>
            <a:off x="255860" y="2736360"/>
            <a:ext cx="5725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/>
              <a:t>Magnetic</a:t>
            </a:r>
            <a:r>
              <a:rPr lang="de-DE" sz="3600" dirty="0" smtClean="0"/>
              <a:t> </a:t>
            </a:r>
            <a:r>
              <a:rPr lang="de-DE" sz="3600" dirty="0" err="1" smtClean="0"/>
              <a:t>Nanoparticles</a:t>
            </a:r>
            <a:r>
              <a:rPr lang="de-DE" sz="3600" dirty="0" smtClean="0"/>
              <a:t> @ 2T</a:t>
            </a:r>
            <a:endParaRPr lang="de-DE" sz="3600" dirty="0"/>
          </a:p>
        </p:txBody>
      </p:sp>
      <p:sp>
        <p:nvSpPr>
          <p:cNvPr id="2" name="Textfeld 1"/>
          <p:cNvSpPr txBox="1"/>
          <p:nvPr/>
        </p:nvSpPr>
        <p:spPr>
          <a:xfrm>
            <a:off x="383922" y="1580201"/>
            <a:ext cx="2208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mechanic</a:t>
            </a:r>
            <a:r>
              <a:rPr lang="de-DE" dirty="0" smtClean="0"/>
              <a:t> </a:t>
            </a:r>
            <a:r>
              <a:rPr lang="de-DE" dirty="0" err="1" smtClean="0"/>
              <a:t>absorbers</a:t>
            </a:r>
            <a:r>
              <a:rPr lang="de-DE" dirty="0" smtClean="0"/>
              <a:t>)</a:t>
            </a:r>
          </a:p>
          <a:p>
            <a:r>
              <a:rPr lang="de-DE" dirty="0" smtClean="0"/>
              <a:t>(EMF </a:t>
            </a:r>
            <a:r>
              <a:rPr lang="de-DE" dirty="0" err="1" smtClean="0"/>
              <a:t>absorbers</a:t>
            </a:r>
            <a:r>
              <a:rPr lang="de-DE" dirty="0" smtClean="0"/>
              <a:t>)</a:t>
            </a:r>
          </a:p>
          <a:p>
            <a:r>
              <a:rPr lang="de-DE" dirty="0" smtClean="0"/>
              <a:t>(</a:t>
            </a:r>
            <a:r>
              <a:rPr lang="de-DE" dirty="0" err="1" smtClean="0"/>
              <a:t>switches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395535" y="116632"/>
            <a:ext cx="8748465" cy="5760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</a:rPr>
              <a:t>Science Case </a:t>
            </a:r>
            <a:r>
              <a:rPr lang="en-US" sz="2800" b="1" dirty="0" smtClean="0">
                <a:solidFill>
                  <a:srgbClr val="005B82"/>
                </a:solidFill>
                <a:latin typeface="Arial"/>
                <a:cs typeface="Arial"/>
                <a:sym typeface="Wingdings"/>
              </a:rPr>
              <a:t>Example 2: Polarization (Full Scope)</a:t>
            </a:r>
            <a:endParaRPr lang="en-US" sz="2800" b="1" dirty="0">
              <a:solidFill>
                <a:srgbClr val="005B82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e-DE" sz="2800" b="1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3F89-1F75-2F44-848E-39A630E673E9}" type="slidenum">
              <a:rPr lang="de-DE" smtClean="0"/>
              <a:t>7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503749" y="6435089"/>
            <a:ext cx="7857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Dirk </a:t>
            </a:r>
            <a:r>
              <a:rPr lang="en-US" sz="1200" dirty="0" err="1">
                <a:latin typeface="Arial"/>
                <a:cs typeface="Arial"/>
              </a:rPr>
              <a:t>Honecker</a:t>
            </a:r>
            <a:r>
              <a:rPr lang="en-US" sz="1200" dirty="0">
                <a:latin typeface="Arial"/>
                <a:cs typeface="Arial"/>
              </a:rPr>
              <a:t> and Andreas </a:t>
            </a:r>
            <a:r>
              <a:rPr lang="en-US" sz="1200" dirty="0" err="1" smtClean="0">
                <a:latin typeface="Arial"/>
                <a:cs typeface="Arial"/>
              </a:rPr>
              <a:t>Michels</a:t>
            </a:r>
            <a:r>
              <a:rPr lang="en-US" sz="1200" dirty="0" smtClean="0">
                <a:latin typeface="Arial"/>
                <a:cs typeface="Arial"/>
              </a:rPr>
              <a:t> PHYSICAL </a:t>
            </a:r>
            <a:r>
              <a:rPr lang="en-US" sz="1200" dirty="0">
                <a:latin typeface="Arial"/>
                <a:cs typeface="Arial"/>
              </a:rPr>
              <a:t>REVIEW B 87, 224426 (2013)</a:t>
            </a:r>
            <a:endParaRPr lang="de-DE" sz="12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8662" y="3341125"/>
            <a:ext cx="19051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>
                <a:latin typeface="Arial"/>
                <a:cs typeface="Arial"/>
              </a:rPr>
              <a:t>H</a:t>
            </a:r>
            <a:r>
              <a:rPr lang="de-DE" i="1" baseline="-25000" dirty="0" err="1" smtClean="0">
                <a:latin typeface="Arial"/>
                <a:cs typeface="Arial"/>
              </a:rPr>
              <a:t>p</a:t>
            </a:r>
            <a:r>
              <a:rPr lang="de-DE" i="1" dirty="0" smtClean="0">
                <a:latin typeface="Arial"/>
                <a:cs typeface="Arial"/>
              </a:rPr>
              <a:t>/ΔM = </a:t>
            </a:r>
            <a:r>
              <a:rPr lang="de-DE" dirty="0" smtClean="0">
                <a:latin typeface="Arial"/>
                <a:cs typeface="Arial"/>
              </a:rPr>
              <a:t>0.2</a:t>
            </a:r>
            <a:endParaRPr lang="de-DE" i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2955" y="3327225"/>
            <a:ext cx="19051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>
                <a:latin typeface="Arial"/>
                <a:cs typeface="Arial"/>
              </a:rPr>
              <a:t>H</a:t>
            </a:r>
            <a:r>
              <a:rPr lang="de-DE" i="1" baseline="-25000" dirty="0" err="1" smtClean="0">
                <a:latin typeface="Arial"/>
                <a:cs typeface="Arial"/>
              </a:rPr>
              <a:t>p</a:t>
            </a:r>
            <a:r>
              <a:rPr lang="de-DE" i="1" dirty="0" smtClean="0">
                <a:latin typeface="Arial"/>
                <a:cs typeface="Arial"/>
              </a:rPr>
              <a:t>/ΔM = </a:t>
            </a:r>
            <a:r>
              <a:rPr lang="de-DE" dirty="0" smtClean="0">
                <a:latin typeface="Arial"/>
                <a:cs typeface="Arial"/>
              </a:rPr>
              <a:t>1.6</a:t>
            </a:r>
            <a:endParaRPr lang="de-DE" i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9723" y="3388915"/>
            <a:ext cx="19051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>
                <a:latin typeface="Arial"/>
                <a:cs typeface="Arial"/>
              </a:rPr>
              <a:t>H</a:t>
            </a:r>
            <a:r>
              <a:rPr lang="de-DE" i="1" baseline="-25000" dirty="0" err="1" smtClean="0">
                <a:latin typeface="Arial"/>
                <a:cs typeface="Arial"/>
              </a:rPr>
              <a:t>p</a:t>
            </a:r>
            <a:r>
              <a:rPr lang="de-DE" i="1" dirty="0" smtClean="0">
                <a:latin typeface="Arial"/>
                <a:cs typeface="Arial"/>
              </a:rPr>
              <a:t>/ΔM = 8</a:t>
            </a:r>
            <a:endParaRPr lang="de-DE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61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70</a:t>
            </a:fld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/>
          <a:stretch/>
        </p:blipFill>
        <p:spPr bwMode="auto">
          <a:xfrm>
            <a:off x="3304007" y="1343661"/>
            <a:ext cx="5270649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2333" y="142815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Sample</a:t>
            </a:r>
            <a:r>
              <a:rPr lang="fr-FR" sz="2800" b="1" dirty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 cave </a:t>
            </a:r>
            <a:r>
              <a:rPr lang="fr-FR" sz="2800" b="1" dirty="0" err="1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door</a:t>
            </a:r>
            <a:endParaRPr lang="fr-FR" sz="2800" b="1" dirty="0">
              <a:solidFill>
                <a:srgbClr val="005B8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604390" y="1576574"/>
            <a:ext cx="3218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 m</a:t>
            </a:r>
            <a:r>
              <a:rPr lang="de-DE" baseline="30000" dirty="0" smtClean="0"/>
              <a:t>3</a:t>
            </a:r>
            <a:r>
              <a:rPr lang="de-DE" dirty="0" smtClean="0"/>
              <a:t> : 4.5 x 3.5 x 0.6</a:t>
            </a:r>
          </a:p>
          <a:p>
            <a:r>
              <a:rPr lang="de-DE" dirty="0" smtClean="0"/>
              <a:t>22 T </a:t>
            </a:r>
            <a:r>
              <a:rPr lang="de-DE" dirty="0" err="1" smtClean="0"/>
              <a:t>balanced</a:t>
            </a:r>
            <a:r>
              <a:rPr lang="de-DE" dirty="0" smtClean="0"/>
              <a:t> on 6 </a:t>
            </a:r>
            <a:r>
              <a:rPr lang="de-DE" dirty="0" err="1" smtClean="0"/>
              <a:t>supports</a:t>
            </a:r>
            <a:endParaRPr lang="de-DE" dirty="0" smtClean="0"/>
          </a:p>
          <a:p>
            <a:r>
              <a:rPr lang="de-DE" dirty="0" smtClean="0"/>
              <a:t>Profile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floor</a:t>
            </a:r>
            <a:endParaRPr lang="de-DE" dirty="0" smtClean="0"/>
          </a:p>
          <a:p>
            <a:r>
              <a:rPr lang="de-DE" dirty="0" smtClean="0"/>
              <a:t>Design </a:t>
            </a:r>
            <a:r>
              <a:rPr lang="de-DE" dirty="0" err="1" smtClean="0"/>
              <a:t>compatible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trolleys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2096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B7B1-9786-4688-BF55-875B7E8A06EB}" type="slidenum">
              <a:rPr lang="fr-FR" smtClean="0"/>
              <a:t>71</a:t>
            </a:fld>
            <a:endParaRPr lang="fr-FR"/>
          </a:p>
        </p:txBody>
      </p:sp>
      <p:sp>
        <p:nvSpPr>
          <p:cNvPr id="3" name="ZoneTexte 3"/>
          <p:cNvSpPr txBox="1"/>
          <p:nvPr/>
        </p:nvSpPr>
        <p:spPr>
          <a:xfrm>
            <a:off x="362333" y="142815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Short Questions</a:t>
            </a:r>
            <a:endParaRPr lang="fr-FR" sz="2800" b="1" dirty="0">
              <a:solidFill>
                <a:srgbClr val="005B8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09" y="922211"/>
            <a:ext cx="836152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Why does the collimation stop already at </a:t>
            </a:r>
            <a:r>
              <a:rPr lang="en-US" dirty="0" smtClean="0"/>
              <a:t>8 m?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Rarely used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Can be upgraded easily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There are no requirements on avoiding windows materials, which caused small-angle scattering.</a:t>
            </a:r>
            <a:r>
              <a:rPr lang="de-DE" dirty="0"/>
              <a:t> </a:t>
            </a:r>
            <a:endParaRPr lang="de-DE" dirty="0" smtClean="0"/>
          </a:p>
          <a:p>
            <a:pPr marL="285750" lvl="0" indent="-285750">
              <a:buFont typeface="Arial"/>
              <a:buChar char="•"/>
            </a:pPr>
            <a:r>
              <a:rPr lang="de-DE" dirty="0" err="1" smtClean="0"/>
              <a:t>Only</a:t>
            </a:r>
            <a:r>
              <a:rPr lang="de-DE" dirty="0" smtClean="0"/>
              <a:t> Si, </a:t>
            </a:r>
            <a:r>
              <a:rPr lang="de-DE" dirty="0" err="1" smtClean="0"/>
              <a:t>Sapphire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Al </a:t>
            </a:r>
            <a:r>
              <a:rPr lang="de-DE" dirty="0" err="1" smtClean="0"/>
              <a:t>considered</a:t>
            </a:r>
            <a:endParaRPr lang="de-DE" dirty="0"/>
          </a:p>
          <a:p>
            <a:pPr lvl="0"/>
            <a:endParaRPr lang="de-DE" dirty="0"/>
          </a:p>
          <a:p>
            <a:pPr lvl="0"/>
            <a:r>
              <a:rPr lang="en-US" dirty="0" smtClean="0"/>
              <a:t>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30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B9AEA1-3281-46F0-9EDB-48FF2E5FF267}" type="slidenum">
              <a:rPr lang="de-DE" smtClean="0"/>
              <a:t>8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683568" y="1628800"/>
            <a:ext cx="48245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Flexibility</a:t>
            </a:r>
            <a:r>
              <a:rPr lang="en-US" dirty="0" smtClean="0"/>
              <a:t> </a:t>
            </a:r>
            <a:r>
              <a:rPr lang="en-US" dirty="0"/>
              <a:t>(sample area is approx. 3x3 m</a:t>
            </a:r>
            <a:r>
              <a:rPr lang="en-US" baseline="30000" dirty="0"/>
              <a:t>2</a:t>
            </a:r>
            <a:r>
              <a:rPr lang="en-US" dirty="0"/>
              <a:t>, and versatile collimation) for custom sample environments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Very small Q</a:t>
            </a:r>
            <a:r>
              <a:rPr lang="en-US" dirty="0"/>
              <a:t> by focusing optics, for accessing length scales in the µm range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High dynamic Q-range</a:t>
            </a:r>
            <a:r>
              <a:rPr lang="en-US" dirty="0"/>
              <a:t> covering three orders of magnitude simultaneously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Polarization</a:t>
            </a:r>
            <a:r>
              <a:rPr lang="en-US" dirty="0"/>
              <a:t> for magnetic samples</a:t>
            </a:r>
          </a:p>
          <a:p>
            <a:pPr marL="285750" lvl="0" indent="-285750">
              <a:buFont typeface="Arial"/>
              <a:buChar char="•"/>
            </a:pPr>
            <a:r>
              <a:rPr lang="en-US" b="1" dirty="0"/>
              <a:t>High time-resolution</a:t>
            </a:r>
            <a:r>
              <a:rPr lang="en-US" dirty="0"/>
              <a:t> together with</a:t>
            </a:r>
            <a:br>
              <a:rPr lang="en-US" dirty="0"/>
            </a:br>
            <a:r>
              <a:rPr lang="en-US" dirty="0"/>
              <a:t>Q-range will allow for the in-situ investigation of fast, non-reversible processes in a single measurement</a:t>
            </a:r>
            <a:endParaRPr lang="de-DE" dirty="0"/>
          </a:p>
        </p:txBody>
      </p:sp>
      <p:sp>
        <p:nvSpPr>
          <p:cNvPr id="9" name="Content Placeholder 7"/>
          <p:cNvSpPr>
            <a:spLocks noGrp="1"/>
          </p:cNvSpPr>
          <p:nvPr>
            <p:ph idx="17"/>
          </p:nvPr>
        </p:nvSpPr>
        <p:spPr>
          <a:xfrm>
            <a:off x="683568" y="188640"/>
            <a:ext cx="8172480" cy="576064"/>
          </a:xfrm>
        </p:spPr>
        <p:txBody>
          <a:bodyPr/>
          <a:lstStyle/>
          <a:p>
            <a:r>
              <a:rPr lang="en-US" dirty="0" smtClean="0"/>
              <a:t>Science Case </a:t>
            </a:r>
            <a:r>
              <a:rPr lang="en-US" dirty="0" smtClean="0">
                <a:sym typeface="Wingdings"/>
              </a:rPr>
              <a:t> Design Goals</a:t>
            </a:r>
            <a:endParaRPr lang="en-US" dirty="0"/>
          </a:p>
          <a:p>
            <a:endParaRPr lang="de-DE" dirty="0"/>
          </a:p>
        </p:txBody>
      </p:sp>
      <p:pic>
        <p:nvPicPr>
          <p:cNvPr id="10" name="Picture 9" descr="nano-foa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852936"/>
            <a:ext cx="1485900" cy="1485900"/>
          </a:xfrm>
          <a:prstGeom prst="rect">
            <a:avLst/>
          </a:prstGeom>
        </p:spPr>
      </p:pic>
      <p:pic>
        <p:nvPicPr>
          <p:cNvPr id="11" name="Picture 10" descr="rock-ge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1485900" cy="1485900"/>
          </a:xfrm>
          <a:prstGeom prst="rect">
            <a:avLst/>
          </a:prstGeom>
        </p:spPr>
      </p:pic>
      <p:pic>
        <p:nvPicPr>
          <p:cNvPr id="12" name="Picture 11" descr="Heating-Ri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24744"/>
            <a:ext cx="1486800" cy="1486800"/>
          </a:xfrm>
          <a:prstGeom prst="rect">
            <a:avLst/>
          </a:prstGeom>
        </p:spPr>
      </p:pic>
      <p:pic>
        <p:nvPicPr>
          <p:cNvPr id="13" name="Bild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3717032"/>
            <a:ext cx="1486800" cy="1486800"/>
          </a:xfrm>
          <a:prstGeom prst="rect">
            <a:avLst/>
          </a:prstGeom>
        </p:spPr>
      </p:pic>
      <p:pic>
        <p:nvPicPr>
          <p:cNvPr id="14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437112"/>
            <a:ext cx="1486800" cy="19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6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9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699680" y="156320"/>
            <a:ext cx="7488832" cy="576064"/>
          </a:xfrm>
        </p:spPr>
        <p:txBody>
          <a:bodyPr/>
          <a:lstStyle/>
          <a:p>
            <a:r>
              <a:rPr lang="de-DE" dirty="0" smtClean="0"/>
              <a:t>SKADI: Project </a:t>
            </a:r>
            <a:r>
              <a:rPr lang="de-DE" dirty="0" err="1" smtClean="0"/>
              <a:t>Scope</a:t>
            </a:r>
            <a:r>
              <a:rPr lang="de-DE" dirty="0" smtClean="0"/>
              <a:t> &amp; Upgrade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772160" y="904240"/>
            <a:ext cx="7995920" cy="524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u="sng" dirty="0" smtClean="0"/>
              <a:t>Project </a:t>
            </a:r>
            <a:r>
              <a:rPr lang="de-DE" b="1" u="sng" dirty="0" err="1" smtClean="0"/>
              <a:t>Scope</a:t>
            </a:r>
            <a:endParaRPr lang="de-DE" b="1" u="sng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smtClean="0"/>
              <a:t>1 m</a:t>
            </a:r>
            <a:r>
              <a:rPr lang="de-DE" baseline="30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, </a:t>
            </a:r>
            <a:r>
              <a:rPr lang="de-DE" dirty="0" err="1" smtClean="0"/>
              <a:t>arranged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positions</a:t>
            </a:r>
            <a:r>
              <a:rPr lang="de-DE" dirty="0" smtClean="0"/>
              <a:t> in a </a:t>
            </a:r>
            <a:r>
              <a:rPr lang="de-DE" dirty="0" err="1" smtClean="0"/>
              <a:t>balanced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contributed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SoNDe</a:t>
            </a:r>
            <a:r>
              <a:rPr lang="de-DE" dirty="0" smtClean="0"/>
              <a:t> H2020 </a:t>
            </a:r>
            <a:r>
              <a:rPr lang="de-DE" dirty="0" err="1" smtClean="0"/>
              <a:t>project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Adapted</a:t>
            </a:r>
            <a:r>
              <a:rPr lang="de-DE" dirty="0" smtClean="0"/>
              <a:t> </a:t>
            </a:r>
            <a:r>
              <a:rPr lang="de-DE" dirty="0" err="1" smtClean="0"/>
              <a:t>width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footprint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, but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smtClean="0"/>
              <a:t>2m </a:t>
            </a:r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diameter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tank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/>
              <a:t>M</a:t>
            </a:r>
            <a:r>
              <a:rPr lang="de-DE" dirty="0" err="1" smtClean="0"/>
              <a:t>oveabale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, </a:t>
            </a:r>
            <a:r>
              <a:rPr lang="de-DE" dirty="0" err="1" smtClean="0"/>
              <a:t>including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motion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Four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disk</a:t>
            </a:r>
            <a:r>
              <a:rPr lang="de-DE" dirty="0" smtClean="0"/>
              <a:t> </a:t>
            </a:r>
            <a:r>
              <a:rPr lang="de-DE" dirty="0" err="1" smtClean="0"/>
              <a:t>choppers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Prepared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/>
              <a:t>e</a:t>
            </a:r>
            <a:r>
              <a:rPr lang="de-DE" dirty="0" smtClean="0"/>
              <a:t>asy </a:t>
            </a:r>
            <a:r>
              <a:rPr lang="de-DE" dirty="0"/>
              <a:t>u</a:t>
            </a:r>
            <a:r>
              <a:rPr lang="de-DE" dirty="0" smtClean="0"/>
              <a:t>pgrade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/>
              <a:t>F</a:t>
            </a:r>
            <a:r>
              <a:rPr lang="de-DE" dirty="0" err="1" smtClean="0"/>
              <a:t>ull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cope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de-DE" dirty="0"/>
          </a:p>
          <a:p>
            <a:pPr>
              <a:spcBef>
                <a:spcPts val="600"/>
              </a:spcBef>
            </a:pPr>
            <a:r>
              <a:rPr lang="de-DE" b="1" u="sng" dirty="0" smtClean="0"/>
              <a:t>Upgrade </a:t>
            </a:r>
            <a:r>
              <a:rPr lang="de-DE" b="1" u="sng" dirty="0" err="1" smtClean="0"/>
              <a:t>to</a:t>
            </a:r>
            <a:r>
              <a:rPr lang="de-DE" b="1" u="sng" dirty="0" smtClean="0"/>
              <a:t> </a:t>
            </a:r>
            <a:r>
              <a:rPr lang="de-DE" b="1" u="sng" dirty="0" err="1"/>
              <a:t>F</a:t>
            </a:r>
            <a:r>
              <a:rPr lang="de-DE" b="1" u="sng" dirty="0" err="1" smtClean="0"/>
              <a:t>ull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Scope</a:t>
            </a:r>
            <a:endParaRPr lang="de-DE" b="1" u="sng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coverage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 m</a:t>
            </a:r>
            <a:r>
              <a:rPr lang="de-DE" baseline="30000" dirty="0" smtClean="0"/>
              <a:t>2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de-DE" dirty="0" smtClean="0"/>
              <a:t>Set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specialized</a:t>
            </a:r>
            <a:r>
              <a:rPr lang="de-DE" dirty="0" smtClean="0"/>
              <a:t> sample </a:t>
            </a:r>
            <a:r>
              <a:rPr lang="de-DE" dirty="0" err="1" smtClean="0"/>
              <a:t>environments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9231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CNS-Presentat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JCNS-Presentation.pptx</Template>
  <TotalTime>3546</TotalTime>
  <Words>3345</Words>
  <Application>Microsoft Macintosh PowerPoint</Application>
  <PresentationFormat>On-screen Show (4:3)</PresentationFormat>
  <Paragraphs>858</Paragraphs>
  <Slides>71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JCNS-Presentation</vt:lpstr>
      <vt:lpstr>Equation</vt:lpstr>
      <vt:lpstr>PowerPoint Presentation</vt:lpstr>
      <vt:lpstr>PowerPoint Presentation</vt:lpstr>
      <vt:lpstr>Coordination and Responsibilities for SKADI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Admin.Reisen</dc:creator>
  <cp:lastModifiedBy>Sebastian Jaksch</cp:lastModifiedBy>
  <cp:revision>370</cp:revision>
  <cp:lastPrinted>2011-05-13T10:04:16Z</cp:lastPrinted>
  <dcterms:created xsi:type="dcterms:W3CDTF">2011-04-21T10:53:40Z</dcterms:created>
  <dcterms:modified xsi:type="dcterms:W3CDTF">2017-05-31T08:45:57Z</dcterms:modified>
</cp:coreProperties>
</file>