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tif" ContentType="image/tif"/>
  <Default Extension="gif" ContentType="image/gif"/>
  <Default Extension="png" ContentType="image/png"/>
  <Default Extension="mov" ContentType="video/quicktime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Relationship Id="rId3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6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</p:sldIdLst>
  <p:sldSz cx="9144000" cy="6858000" type="screen4x3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1pPr>
    <a:lvl2pPr marL="0" marR="0" indent="457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2pPr>
    <a:lvl3pPr marL="0" marR="0" indent="914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3pPr>
    <a:lvl4pPr marL="0" marR="0" indent="1371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4pPr>
    <a:lvl5pPr marL="0" marR="0" indent="18288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5pPr>
    <a:lvl6pPr marL="0" marR="0" indent="22860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6pPr>
    <a:lvl7pPr marL="0" marR="0" indent="27432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7pPr>
    <a:lvl8pPr marL="0" marR="0" indent="32004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8pPr>
    <a:lvl9pPr marL="0" marR="0" indent="3657600" algn="l" defTabSz="914400" rtl="0" fontAlgn="auto" latinLnBrk="0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kumimoji="0" sz="1800" b="0" i="0" u="none" strike="noStrike" cap="none" spc="0" normalizeH="0" baseline="0">
        <a:ln>
          <a:noFill/>
        </a:ln>
        <a:solidFill>
          <a:srgbClr val="000000"/>
        </a:solidFill>
        <a:effectLst/>
        <a:uFillTx/>
        <a:latin typeface="Calibri"/>
        <a:ea typeface="Calibri"/>
        <a:cs typeface="Calibri"/>
        <a:sym typeface="Calibri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00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940675A-B579-460E-94D1-54222C63F5DA}">
  <a:tblStyle styleId="{4C3C2611-4C71-4FC5-86AE-919BDF0F9419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FD7E7"/>
          </a:solidFill>
        </a:fill>
      </a:tcStyle>
    </a:wholeTbl>
    <a:band2H>
      <a:tcTxStyle/>
      <a:tcStyle>
        <a:tcBdr/>
        <a:fill>
          <a:solidFill>
            <a:srgbClr val="E8ECF4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1"/>
          </a:solidFill>
        </a:fill>
      </a:tcStyle>
    </a:firstRow>
  </a:tblStyle>
  <a:tblStyle styleId="{C7B018BB-80A7-4F77-B60F-C8B233D01FF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DEE7D0"/>
          </a:solidFill>
        </a:fill>
      </a:tcStyle>
    </a:wholeTbl>
    <a:band2H>
      <a:tcTxStyle/>
      <a:tcStyle>
        <a:tcBdr/>
        <a:fill>
          <a:solidFill>
            <a:srgbClr val="EFF3E9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3"/>
          </a:solidFill>
        </a:fill>
      </a:tcStyle>
    </a:firstRow>
  </a:tblStyle>
  <a:tblStyle styleId="{EEE7283C-3CF3-47DC-8721-378D4A62B228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FCDCCE"/>
          </a:solidFill>
        </a:fill>
      </a:tcStyle>
    </a:wholeTbl>
    <a:band2H>
      <a:tcTxStyle/>
      <a:tcStyle>
        <a:tcBdr/>
        <a:fill>
          <a:solidFill>
            <a:srgbClr val="FDEEE8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6E6E6"/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FFFFFF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1"/>
          </a:solidFill>
        </a:fill>
      </a:tcStyle>
    </a:firstRow>
  </a:tblStyle>
  <a:tblStyle styleId="{33BA23B1-9221-436E-865A-0063620EA4FD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CACACA"/>
          </a:solidFill>
        </a:fill>
      </a:tcStyle>
    </a:wholeTbl>
    <a:band2H>
      <a:tcTxStyle/>
      <a:tcStyle>
        <a:tcBdr/>
        <a:fill>
          <a:solidFill>
            <a:srgbClr val="E6E6E6"/>
          </a:solidFill>
        </a:fill>
      </a:tcStyle>
    </a:band2H>
    <a:firstCol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Col>
    <a:la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38100" cap="flat">
              <a:solidFill>
                <a:srgbClr val="FFFFFF"/>
              </a:solidFill>
              <a:prstDash val="solid"/>
              <a:bevel/>
            </a:ln>
          </a:top>
          <a:bottom>
            <a:ln w="127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lastRow>
    <a:firstRow>
      <a:tcTxStyle b="on" i="on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FFFFFF"/>
              </a:solidFill>
              <a:prstDash val="solid"/>
              <a:bevel/>
            </a:ln>
          </a:left>
          <a:right>
            <a:ln w="12700" cap="flat">
              <a:solidFill>
                <a:srgbClr val="FFFFFF"/>
              </a:solidFill>
              <a:prstDash val="solid"/>
              <a:bevel/>
            </a:ln>
          </a:right>
          <a:top>
            <a:ln w="12700" cap="flat">
              <a:solidFill>
                <a:srgbClr val="FFFFFF"/>
              </a:solidFill>
              <a:prstDash val="solid"/>
              <a:bevel/>
            </a:ln>
          </a:top>
          <a:bottom>
            <a:ln w="38100" cap="flat">
              <a:solidFill>
                <a:srgbClr val="FFFFFF"/>
              </a:solidFill>
              <a:prstDash val="solid"/>
              <a:bevel/>
            </a:ln>
          </a:bottom>
          <a:insideH>
            <a:ln w="12700" cap="flat">
              <a:solidFill>
                <a:srgbClr val="FFFFFF"/>
              </a:solidFill>
              <a:prstDash val="solid"/>
              <a:bevel/>
            </a:ln>
          </a:insideH>
          <a:insideV>
            <a:ln w="12700" cap="flat">
              <a:solidFill>
                <a:srgbClr val="FFFFFF"/>
              </a:solidFill>
              <a:prstDash val="solid"/>
              <a:bevel/>
            </a:ln>
          </a:insideV>
        </a:tcBdr>
        <a:fill>
          <a:solidFill>
            <a:srgbClr val="000000"/>
          </a:solidFill>
        </a:fill>
      </a:tcStyle>
    </a:firstRow>
  </a:tblStyle>
  <a:tblStyle styleId="{2708684C-4D16-4618-839F-0558EEFCDFE6}" styleName="">
    <a:tblBg/>
    <a:wholeTb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wholeTbl>
    <a:band2H>
      <a:tcTxStyle/>
      <a:tcStyle>
        <a:tcBdr/>
        <a:fill>
          <a:solidFill>
            <a:srgbClr val="FFFFFF"/>
          </a:solidFill>
        </a:fill>
      </a:tcStyle>
    </a:band2H>
    <a:firstCol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solidFill>
            <a:srgbClr val="000000">
              <a:alpha val="20000"/>
            </a:srgbClr>
          </a:solidFill>
        </a:fill>
      </a:tcStyle>
    </a:firstCol>
    <a:la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50800" cap="flat">
              <a:solidFill>
                <a:srgbClr val="000000"/>
              </a:solidFill>
              <a:prstDash val="solid"/>
              <a:bevel/>
            </a:ln>
          </a:top>
          <a:bottom>
            <a:ln w="127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lastRow>
    <a:firstRow>
      <a:tcTxStyle b="on" i="on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000000"/>
              </a:solidFill>
              <a:prstDash val="solid"/>
              <a:bevel/>
            </a:ln>
          </a:left>
          <a:right>
            <a:ln w="12700" cap="flat">
              <a:solidFill>
                <a:srgbClr val="000000"/>
              </a:solidFill>
              <a:prstDash val="solid"/>
              <a:bevel/>
            </a:ln>
          </a:right>
          <a:top>
            <a:ln w="12700" cap="flat">
              <a:solidFill>
                <a:srgbClr val="000000"/>
              </a:solidFill>
              <a:prstDash val="solid"/>
              <a:bevel/>
            </a:ln>
          </a:top>
          <a:bottom>
            <a:ln w="25400" cap="flat">
              <a:solidFill>
                <a:srgbClr val="000000"/>
              </a:solidFill>
              <a:prstDash val="solid"/>
              <a:bevel/>
            </a:ln>
          </a:bottom>
          <a:insideH>
            <a:ln w="12700" cap="flat">
              <a:solidFill>
                <a:srgbClr val="000000"/>
              </a:solidFill>
              <a:prstDash val="solid"/>
              <a:bevel/>
            </a:ln>
          </a:insideH>
          <a:insideV>
            <a:ln w="12700" cap="flat">
              <a:solidFill>
                <a:srgbClr val="000000"/>
              </a:solidFill>
              <a:prstDash val="solid"/>
              <a:bevel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0"/>
    <p:restoredTop sz="94648"/>
  </p:normalViewPr>
  <p:slideViewPr>
    <p:cSldViewPr snapToGrid="0" snapToObjects="1">
      <p:cViewPr>
        <p:scale>
          <a:sx n="90" d="100"/>
          <a:sy n="90" d="100"/>
        </p:scale>
        <p:origin x="2280" y="5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notesMaster" Target="notesMasters/notesMaster1.xml"/><Relationship Id="rId57" Type="http://schemas.openxmlformats.org/officeDocument/2006/relationships/presProps" Target="presProps.xml"/><Relationship Id="rId58" Type="http://schemas.openxmlformats.org/officeDocument/2006/relationships/viewProps" Target="viewProps.xml"/><Relationship Id="rId59" Type="http://schemas.openxmlformats.org/officeDocument/2006/relationships/theme" Target="theme/theme1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Shape 224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225" name="Shape 225"/>
          <p:cNvSpPr>
            <a:spLocks noGrp="1"/>
          </p:cNvSpPr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1pPr>
    <a:lvl2pPr indent="228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2pPr>
    <a:lvl3pPr indent="457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3pPr>
    <a:lvl4pPr indent="685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4pPr>
    <a:lvl5pPr indent="9144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5pPr>
    <a:lvl6pPr indent="11430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6pPr>
    <a:lvl7pPr indent="13716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7pPr>
    <a:lvl8pPr indent="16002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8pPr>
    <a:lvl9pPr indent="1828800" defTabSz="457200" latinLnBrk="0">
      <a:lnSpc>
        <a:spcPct val="117999"/>
      </a:lnSpc>
      <a:defRPr sz="2200">
        <a:latin typeface="+mj-lt"/>
        <a:ea typeface="+mj-ea"/>
        <a:cs typeface="+mj-cs"/>
        <a:sym typeface="Helvetica Neue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" name="Shape 364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365" name="Shape 365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pPr defTabSz="584200">
              <a:lnSpc>
                <a:spcPct val="10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this is our workflow</a:t>
            </a:r>
          </a:p>
          <a:p>
            <a:pPr defTabSz="584200">
              <a:lnSpc>
                <a:spcPct val="100000"/>
              </a:lnSpc>
              <a:defRPr sz="3600">
                <a:latin typeface="Calibri"/>
                <a:ea typeface="Calibri"/>
                <a:cs typeface="Calibri"/>
                <a:sym typeface="Calibri"/>
              </a:defRPr>
            </a:pPr>
            <a:r>
              <a:t>often high through put beamlines if data is not analysed at the end of the experiment it will not get published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2" name="Shape 71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/>
          </a:p>
        </p:txBody>
      </p:sp>
      <p:sp>
        <p:nvSpPr>
          <p:cNvPr id="713" name="Shape 71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>
            <a:lvl1pPr defTabSz="914400">
              <a:lnSpc>
                <a:spcPct val="100000"/>
              </a:lnSpc>
              <a:defRPr sz="1200"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Double check numbers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4.png"/><Relationship Id="rId3" Type="http://schemas.openxmlformats.org/officeDocument/2006/relationships/image" Target="../media/image2.png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png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bg>
      <p:bgPr>
        <a:solidFill>
          <a:srgbClr val="0094C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>
            <a:spLocks noGrp="1"/>
          </p:cNvSpPr>
          <p:nvPr>
            <p:ph type="title"/>
          </p:nvPr>
        </p:nvSpPr>
        <p:spPr>
          <a:xfrm>
            <a:off x="685800" y="1844675"/>
            <a:ext cx="7772400" cy="20415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2" name="Body Level One…"/>
          <p:cNvSpPr>
            <a:spLocks noGrp="1"/>
          </p:cNvSpPr>
          <p:nvPr>
            <p:ph type="body" sz="half" idx="1"/>
          </p:nvPr>
        </p:nvSpPr>
        <p:spPr>
          <a:xfrm>
            <a:off x="1371600" y="3886200"/>
            <a:ext cx="6400800" cy="2971800"/>
          </a:xfrm>
          <a:prstGeom prst="rect">
            <a:avLst/>
          </a:prstGeom>
        </p:spPr>
        <p:txBody>
          <a:bodyPr lIns="45719" tIns="45719" rIns="45719" bIns="45719"/>
          <a:lstStyle>
            <a:lvl1pPr marL="0" indent="0" algn="ctr" defTabSz="914400">
              <a:spcBef>
                <a:spcPts val="600"/>
              </a:spcBef>
              <a:buClrTx/>
              <a:buSzTx/>
              <a:buNone/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 algn="ctr" defTabSz="914400">
              <a:spcBef>
                <a:spcPts val="600"/>
              </a:spcBef>
              <a:buClrTx/>
              <a:buSzTx/>
              <a:buFontTx/>
              <a:buNone/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 algn="ctr" defTabSz="914400">
              <a:spcBef>
                <a:spcPts val="600"/>
              </a:spcBef>
              <a:buClrTx/>
              <a:buSzTx/>
              <a:buFontTx/>
              <a:buNone/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 algn="ctr" defTabSz="914400">
              <a:spcBef>
                <a:spcPts val="600"/>
              </a:spcBef>
              <a:buClrTx/>
              <a:buSzTx/>
              <a:buFontTx/>
              <a:buNone/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 algn="ctr" defTabSz="914400">
              <a:spcBef>
                <a:spcPts val="600"/>
              </a:spcBef>
              <a:buClrTx/>
              <a:buSzTx/>
              <a:buFontTx/>
              <a:buNone/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08304" y="260647"/>
            <a:ext cx="1656185" cy="88606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Rectangle"/>
          <p:cNvSpPr/>
          <p:nvPr/>
        </p:nvSpPr>
        <p:spPr>
          <a:xfrm>
            <a:off x="-1" y="-1"/>
            <a:ext cx="9144001" cy="1100190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642937">
              <a:defRPr sz="1600"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10" name="Title Text"/>
          <p:cNvSpPr>
            <a:spLocks noGrp="1"/>
          </p:cNvSpPr>
          <p:nvPr>
            <p:ph type="title"/>
          </p:nvPr>
        </p:nvSpPr>
        <p:spPr>
          <a:xfrm>
            <a:off x="198238" y="-203968"/>
            <a:ext cx="7139138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642937">
              <a:defRPr sz="30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11" name="Body Level One…"/>
          <p:cNvSpPr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18407" indent="-318407" defTabSz="642937">
              <a:spcBef>
                <a:spcPts val="400"/>
              </a:spcBef>
              <a:buClrTx/>
              <a:buSzPct val="100000"/>
              <a:buFont typeface="Arial"/>
              <a:buChar char="•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66762" indent="-309562" defTabSz="642937">
              <a:spcBef>
                <a:spcPts val="400"/>
              </a:spcBef>
              <a:buClrTx/>
              <a:buSzPct val="100000"/>
              <a:buFont typeface="Arial"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11580" indent="-297180" defTabSz="642937">
              <a:spcBef>
                <a:spcPts val="400"/>
              </a:spcBef>
              <a:buClrTx/>
              <a:buSzPct val="100000"/>
              <a:buFont typeface="Arial"/>
              <a:buChar char="•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01800" indent="-330200" defTabSz="642937">
              <a:spcBef>
                <a:spcPts val="400"/>
              </a:spcBef>
              <a:buClrTx/>
              <a:buSzPct val="100000"/>
              <a:buFont typeface="Arial"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59000" indent="-330200" defTabSz="642937">
              <a:spcBef>
                <a:spcPts val="400"/>
              </a:spcBef>
              <a:buClrTx/>
              <a:buSzPct val="100000"/>
              <a:buFont typeface="Arial"/>
              <a:buChar char="»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12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642937">
              <a:defRPr sz="1100"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13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8943" y="186340"/>
            <a:ext cx="1359827" cy="727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Title Text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121" name="Body Level One…"/>
          <p:cNvSpPr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Rektangel 6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37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7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38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39" indent="-320039" defTabSz="914400">
              <a:spcBef>
                <a:spcPts val="600"/>
              </a:spcBef>
              <a:buClrTx/>
              <a:buSzPct val="100000"/>
              <a:buFont typeface="Arial"/>
              <a:buChar char="»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9" name="Slide Number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40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Defau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7" name="image.png" descr="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9050" y="-19050"/>
            <a:ext cx="9175750" cy="1030288"/>
          </a:xfrm>
          <a:prstGeom prst="rect">
            <a:avLst/>
          </a:prstGeom>
          <a:ln w="12700">
            <a:miter lim="400000"/>
          </a:ln>
        </p:spPr>
      </p:pic>
      <p:pic>
        <p:nvPicPr>
          <p:cNvPr id="148" name="image1.png" descr="image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280275" y="9525"/>
            <a:ext cx="1360488" cy="727075"/>
          </a:xfrm>
          <a:prstGeom prst="rect">
            <a:avLst/>
          </a:prstGeom>
          <a:ln w="12700">
            <a:miter lim="400000"/>
          </a:ln>
        </p:spPr>
      </p:pic>
      <p:sp>
        <p:nvSpPr>
          <p:cNvPr id="149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Rektangel 6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57" name="Title Text"/>
          <p:cNvSpPr>
            <a:spLocks noGrp="1"/>
          </p:cNvSpPr>
          <p:nvPr>
            <p:ph type="title"/>
          </p:nvPr>
        </p:nvSpPr>
        <p:spPr>
          <a:xfrm>
            <a:off x="457200" y="274638"/>
            <a:ext cx="7139137" cy="1143001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58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39" indent="-320039" defTabSz="914400">
              <a:spcBef>
                <a:spcPts val="600"/>
              </a:spcBef>
              <a:buClrTx/>
              <a:buSzPct val="100000"/>
              <a:buFont typeface="Arial"/>
              <a:buChar char="»"/>
              <a:defRPr spc="0"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9" name="Slide Number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60" name="Bildobjekt 5" descr="Bildobjekt 5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Rectangle"/>
          <p:cNvSpPr/>
          <p:nvPr/>
        </p:nvSpPr>
        <p:spPr>
          <a:xfrm>
            <a:off x="-1" y="-1"/>
            <a:ext cx="9144001" cy="1100190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642937">
              <a:defRPr sz="1400"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68" name="Title Text"/>
          <p:cNvSpPr>
            <a:spLocks noGrp="1"/>
          </p:cNvSpPr>
          <p:nvPr>
            <p:ph type="title"/>
          </p:nvPr>
        </p:nvSpPr>
        <p:spPr>
          <a:xfrm>
            <a:off x="198238" y="-203968"/>
            <a:ext cx="7139138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642937">
              <a:defRPr sz="28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69" name="Body Level One…"/>
          <p:cNvSpPr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293914" indent="-293914" defTabSz="642937">
              <a:spcBef>
                <a:spcPts val="400"/>
              </a:spcBef>
              <a:buClrTx/>
              <a:buSzPct val="100000"/>
              <a:buFont typeface="Arial"/>
              <a:buChar char="•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42950" indent="-285750" defTabSz="642937">
              <a:spcBef>
                <a:spcPts val="400"/>
              </a:spcBef>
              <a:buClrTx/>
              <a:buSzPct val="100000"/>
              <a:buFont typeface="Arial"/>
              <a:buChar char="–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188719" indent="-274319" defTabSz="642937">
              <a:spcBef>
                <a:spcPts val="400"/>
              </a:spcBef>
              <a:buClrTx/>
              <a:buSzPct val="100000"/>
              <a:buFont typeface="Arial"/>
              <a:buChar char="•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676400" indent="-304800" defTabSz="642937">
              <a:spcBef>
                <a:spcPts val="400"/>
              </a:spcBef>
              <a:buClrTx/>
              <a:buSzPct val="100000"/>
              <a:buFont typeface="Arial"/>
              <a:buChar char="–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33600" indent="-304800" defTabSz="642937">
              <a:spcBef>
                <a:spcPts val="400"/>
              </a:spcBef>
              <a:buClrTx/>
              <a:buSzPct val="100000"/>
              <a:buFont typeface="Arial"/>
              <a:buChar char="»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70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23342"/>
            <a:ext cx="2133600" cy="2311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642937">
              <a:defRPr sz="900"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71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68943" y="186340"/>
            <a:ext cx="1359827" cy="727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Rectangle"/>
          <p:cNvSpPr/>
          <p:nvPr/>
        </p:nvSpPr>
        <p:spPr>
          <a:xfrm>
            <a:off x="-1" y="-1"/>
            <a:ext cx="9144001" cy="1434356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57200">
              <a:defRPr sz="1600"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79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3" y="378758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180" name="Title Text"/>
          <p:cNvSpPr>
            <a:spLocks noGrp="1"/>
          </p:cNvSpPr>
          <p:nvPr>
            <p:ph type="title"/>
          </p:nvPr>
        </p:nvSpPr>
        <p:spPr>
          <a:xfrm>
            <a:off x="578912" y="-1"/>
            <a:ext cx="6067428" cy="1441533"/>
          </a:xfrm>
          <a:prstGeom prst="rect">
            <a:avLst/>
          </a:prstGeom>
        </p:spPr>
        <p:txBody>
          <a:bodyPr/>
          <a:lstStyle>
            <a:lvl1pPr algn="l" defTabSz="457200">
              <a:defRPr sz="26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81" name="Body Level One…"/>
          <p:cNvSpPr>
            <a:spLocks noGrp="1"/>
          </p:cNvSpPr>
          <p:nvPr>
            <p:ph type="body" idx="1"/>
          </p:nvPr>
        </p:nvSpPr>
        <p:spPr>
          <a:xfrm>
            <a:off x="569992" y="1964944"/>
            <a:ext cx="6536400" cy="4038983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ts val="2400"/>
              </a:lnSpc>
              <a:spcBef>
                <a:spcPts val="1200"/>
              </a:spcBef>
              <a:buClrTx/>
              <a:buSzTx/>
              <a:buNone/>
              <a:defRPr sz="18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18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18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18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18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82" name="Slide Number"/>
          <p:cNvSpPr>
            <a:spLocks noGrp="1"/>
          </p:cNvSpPr>
          <p:nvPr>
            <p:ph type="sldNum" sz="quarter" idx="2"/>
          </p:nvPr>
        </p:nvSpPr>
        <p:spPr>
          <a:xfrm>
            <a:off x="8436138" y="6416992"/>
            <a:ext cx="250662" cy="2438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z="11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183" name="Line"/>
          <p:cNvSpPr/>
          <p:nvPr/>
        </p:nvSpPr>
        <p:spPr>
          <a:xfrm>
            <a:off x="-326074" y="1452399"/>
            <a:ext cx="9696395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Rectangle"/>
          <p:cNvSpPr/>
          <p:nvPr/>
        </p:nvSpPr>
        <p:spPr>
          <a:xfrm>
            <a:off x="-1" y="-1"/>
            <a:ext cx="9144001" cy="1434355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57200">
              <a:defRPr sz="1400"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91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3" y="378758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192" name="Rectangle"/>
          <p:cNvSpPr/>
          <p:nvPr/>
        </p:nvSpPr>
        <p:spPr>
          <a:xfrm>
            <a:off x="8929" y="-1"/>
            <a:ext cx="9144001" cy="1434355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57200">
              <a:defRPr sz="1400"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193" name="Title Text"/>
          <p:cNvSpPr>
            <a:spLocks noGrp="1"/>
          </p:cNvSpPr>
          <p:nvPr>
            <p:ph type="title"/>
          </p:nvPr>
        </p:nvSpPr>
        <p:spPr>
          <a:xfrm>
            <a:off x="198237" y="-203969"/>
            <a:ext cx="7139139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642915">
              <a:defRPr sz="28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194" name="Body Level One…"/>
          <p:cNvSpPr>
            <a:spLocks noGrp="1"/>
          </p:cNvSpPr>
          <p:nvPr>
            <p:ph type="body" sz="half" idx="1"/>
          </p:nvPr>
        </p:nvSpPr>
        <p:spPr>
          <a:xfrm>
            <a:off x="457198" y="1600200"/>
            <a:ext cx="4038602" cy="5257802"/>
          </a:xfrm>
          <a:prstGeom prst="rect">
            <a:avLst/>
          </a:prstGeom>
        </p:spPr>
        <p:txBody>
          <a:bodyPr lIns="45719" tIns="45719" rIns="45719" bIns="45719"/>
          <a:lstStyle>
            <a:lvl1pPr marL="327196" indent="-327196" defTabSz="642915">
              <a:lnSpc>
                <a:spcPts val="2400"/>
              </a:lnSpc>
              <a:spcBef>
                <a:spcPts val="1200"/>
              </a:spcBef>
              <a:buClrTx/>
              <a:buSzTx/>
              <a:buNone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04220" indent="-282762" defTabSz="642915">
              <a:lnSpc>
                <a:spcPts val="2400"/>
              </a:lnSpc>
              <a:spcBef>
                <a:spcPts val="1200"/>
              </a:spcBef>
              <a:buClrTx/>
              <a:buSzPct val="100000"/>
              <a:buFontTx/>
              <a:buChar char="–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27196" indent="315717" defTabSz="642915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265986" indent="-301614" defTabSz="642915">
              <a:lnSpc>
                <a:spcPts val="2400"/>
              </a:lnSpc>
              <a:spcBef>
                <a:spcPts val="1200"/>
              </a:spcBef>
              <a:buClrTx/>
              <a:buSzPct val="100000"/>
              <a:buFontTx/>
              <a:buChar char="–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587443" indent="-301614" defTabSz="642915">
              <a:lnSpc>
                <a:spcPts val="2400"/>
              </a:lnSpc>
              <a:spcBef>
                <a:spcPts val="1200"/>
              </a:spcBef>
              <a:buClrTx/>
              <a:buSzPct val="100000"/>
              <a:buFontTx/>
              <a:buChar char="»"/>
              <a:defRPr sz="24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95" name="Slide Number"/>
          <p:cNvSpPr>
            <a:spLocks noGrp="1"/>
          </p:cNvSpPr>
          <p:nvPr>
            <p:ph type="sldNum" sz="quarter" idx="2"/>
          </p:nvPr>
        </p:nvSpPr>
        <p:spPr>
          <a:xfrm>
            <a:off x="8469649" y="6429692"/>
            <a:ext cx="217152" cy="2184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642915">
              <a:defRPr sz="800"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196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29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Rectangle"/>
          <p:cNvSpPr/>
          <p:nvPr/>
        </p:nvSpPr>
        <p:spPr>
          <a:xfrm>
            <a:off x="-1" y="-1"/>
            <a:ext cx="9144001" cy="1434356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>
              <a:defRPr sz="1600"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204" name="Title Text"/>
          <p:cNvSpPr>
            <a:spLocks noGrp="1"/>
          </p:cNvSpPr>
          <p:nvPr>
            <p:ph type="title"/>
          </p:nvPr>
        </p:nvSpPr>
        <p:spPr>
          <a:xfrm>
            <a:off x="457199" y="92075"/>
            <a:ext cx="7139138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0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05" name="Body Level One…"/>
          <p:cNvSpPr>
            <a:spLocks noGrp="1"/>
          </p:cNvSpPr>
          <p:nvPr>
            <p:ph type="body" sz="half" idx="1"/>
          </p:nvPr>
        </p:nvSpPr>
        <p:spPr>
          <a:xfrm>
            <a:off x="457199" y="1600200"/>
            <a:ext cx="4038601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18407" indent="-318407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66762" indent="-309562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11580" indent="-297180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01800" indent="-330200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59000" indent="-330200" defTabSz="914400">
              <a:spcBef>
                <a:spcPts val="600"/>
              </a:spcBef>
              <a:buClrTx/>
              <a:buSzPct val="100000"/>
              <a:buFont typeface="Arial"/>
              <a:buChar char="»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06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914400">
              <a:defRPr sz="1100"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07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4662" y="260647"/>
            <a:ext cx="1359827" cy="727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22" name="Title Text"/>
          <p:cNvSpPr>
            <a:spLocks noGrp="1"/>
          </p:cNvSpPr>
          <p:nvPr>
            <p:ph type="title"/>
          </p:nvPr>
        </p:nvSpPr>
        <p:spPr>
          <a:xfrm>
            <a:off x="457200" y="92076"/>
            <a:ext cx="7139137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3" name="Body Level One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48839" indent="-320039" defTabSz="914400">
              <a:spcBef>
                <a:spcPts val="600"/>
              </a:spcBef>
              <a:buClrTx/>
              <a:buSzPct val="100000"/>
              <a:buFont typeface="Arial"/>
              <a:buChar char="»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4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25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30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Rectangle"/>
          <p:cNvSpPr/>
          <p:nvPr/>
        </p:nvSpPr>
        <p:spPr>
          <a:xfrm>
            <a:off x="-1" y="-1"/>
            <a:ext cx="9144001" cy="1150689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57200">
              <a:defRPr sz="1600"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215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4273" y="211590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216" name="Title Text"/>
          <p:cNvSpPr>
            <a:spLocks noGrp="1"/>
          </p:cNvSpPr>
          <p:nvPr>
            <p:ph type="title"/>
          </p:nvPr>
        </p:nvSpPr>
        <p:spPr>
          <a:xfrm>
            <a:off x="504611" y="-145382"/>
            <a:ext cx="5762625" cy="1441452"/>
          </a:xfrm>
          <a:prstGeom prst="rect">
            <a:avLst/>
          </a:prstGeom>
        </p:spPr>
        <p:txBody>
          <a:bodyPr/>
          <a:lstStyle>
            <a:lvl1pPr algn="l" defTabSz="457200">
              <a:defRPr sz="26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217" name="Line"/>
          <p:cNvSpPr/>
          <p:nvPr/>
        </p:nvSpPr>
        <p:spPr>
          <a:xfrm>
            <a:off x="-326074" y="1452399"/>
            <a:ext cx="9696395" cy="1"/>
          </a:xfrm>
          <a:prstGeom prst="line">
            <a:avLst/>
          </a:prstGeom>
          <a:ln w="3175">
            <a:solidFill>
              <a:srgbClr val="FFFFFF"/>
            </a:solidFill>
          </a:ln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218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z="11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Rectangle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33" name="Title Text"/>
          <p:cNvSpPr>
            <a:spLocks noGrp="1"/>
          </p:cNvSpPr>
          <p:nvPr>
            <p:ph type="title"/>
          </p:nvPr>
        </p:nvSpPr>
        <p:spPr>
          <a:xfrm>
            <a:off x="457200" y="92076"/>
            <a:ext cx="7139137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34" name="Body Level One…"/>
          <p:cNvSpPr>
            <a:spLocks noGrp="1"/>
          </p:cNvSpPr>
          <p:nvPr>
            <p:ph type="body" sz="half" idx="1"/>
          </p:nvPr>
        </p:nvSpPr>
        <p:spPr>
          <a:xfrm>
            <a:off x="457200" y="1600200"/>
            <a:ext cx="4038600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42900" indent="-342900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90575" indent="-333375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34439" indent="-320039" defTabSz="914400">
              <a:spcBef>
                <a:spcPts val="600"/>
              </a:spcBef>
              <a:buClrTx/>
              <a:buSzPct val="100000"/>
              <a:buFont typeface="Arial"/>
              <a:buChar char="•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27200" indent="-355600" defTabSz="914400">
              <a:spcBef>
                <a:spcPts val="600"/>
              </a:spcBef>
              <a:buClrTx/>
              <a:buSzPct val="100000"/>
              <a:buFont typeface="Arial"/>
              <a:buChar char="–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84400" indent="-355600" defTabSz="914400">
              <a:spcBef>
                <a:spcPts val="600"/>
              </a:spcBef>
              <a:buClrTx/>
              <a:buSzPct val="100000"/>
              <a:buFont typeface="Arial"/>
              <a:buChar char="»"/>
              <a:defRPr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35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36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4662" y="260647"/>
            <a:ext cx="1359827" cy="72750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Title Text"/>
          <p:cNvSpPr>
            <a:spLocks noGrp="1"/>
          </p:cNvSpPr>
          <p:nvPr>
            <p:ph type="title"/>
          </p:nvPr>
        </p:nvSpPr>
        <p:spPr>
          <a:xfrm>
            <a:off x="457200" y="256810"/>
            <a:ext cx="7139137" cy="117865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44" name="Body Level One…"/>
          <p:cNvSpPr>
            <a:spLocks noGrp="1"/>
          </p:cNvSpPr>
          <p:nvPr>
            <p:ph type="body" sz="quarter" idx="1"/>
          </p:nvPr>
        </p:nvSpPr>
        <p:spPr>
          <a:xfrm>
            <a:off x="457200" y="1435465"/>
            <a:ext cx="4040188" cy="739411"/>
          </a:xfrm>
          <a:prstGeom prst="rect">
            <a:avLst/>
          </a:prstGeom>
        </p:spPr>
        <p:txBody>
          <a:bodyPr lIns="45719" tIns="45719" rIns="45719" bIns="45719" anchor="b"/>
          <a:lstStyle>
            <a:lvl1pPr marL="0" indent="0" defTabSz="914400">
              <a:spcBef>
                <a:spcPts val="500"/>
              </a:spcBef>
              <a:buClrTx/>
              <a:buSzTx/>
              <a:buNone/>
              <a:defRPr sz="2400" b="1" spc="0">
                <a:solidFill>
                  <a:srgbClr val="80808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1pPr>
            <a:lvl2pPr marL="0" indent="457200" defTabSz="914400">
              <a:spcBef>
                <a:spcPts val="500"/>
              </a:spcBef>
              <a:buClrTx/>
              <a:buSzTx/>
              <a:buFontTx/>
              <a:buNone/>
              <a:defRPr sz="2400" b="1" spc="0">
                <a:solidFill>
                  <a:srgbClr val="80808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2pPr>
            <a:lvl3pPr marL="0" indent="914400" defTabSz="914400">
              <a:spcBef>
                <a:spcPts val="500"/>
              </a:spcBef>
              <a:buClrTx/>
              <a:buSzTx/>
              <a:buFontTx/>
              <a:buNone/>
              <a:defRPr sz="2400" b="1" spc="0">
                <a:solidFill>
                  <a:srgbClr val="80808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3pPr>
            <a:lvl4pPr marL="0" indent="1371600" defTabSz="914400">
              <a:spcBef>
                <a:spcPts val="500"/>
              </a:spcBef>
              <a:buClrTx/>
              <a:buSzTx/>
              <a:buFontTx/>
              <a:buNone/>
              <a:defRPr sz="2400" b="1" spc="0">
                <a:solidFill>
                  <a:srgbClr val="80808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4pPr>
            <a:lvl5pPr marL="0" indent="1828800" defTabSz="914400">
              <a:spcBef>
                <a:spcPts val="500"/>
              </a:spcBef>
              <a:buClrTx/>
              <a:buSzTx/>
              <a:buFontTx/>
              <a:buNone/>
              <a:defRPr sz="2400" b="1" spc="0">
                <a:solidFill>
                  <a:srgbClr val="808080"/>
                </a:solidFill>
                <a:uFillTx/>
                <a:latin typeface="+mn-lt"/>
                <a:ea typeface="+mn-ea"/>
                <a:cs typeface="+mn-cs"/>
                <a:sym typeface="Helvetica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5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46" name="Rectangle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</p:spTree>
  </p:cSld>
  <p:clrMapOvr>
    <a:masterClrMapping/>
  </p:clrMapOvr>
  <p:transition spd="med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bild bil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"/>
          <p:cNvSpPr/>
          <p:nvPr/>
        </p:nvSpPr>
        <p:spPr>
          <a:xfrm>
            <a:off x="0" y="-1"/>
            <a:ext cx="9144000" cy="1150689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54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14273" y="211590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55" name="Title Text"/>
          <p:cNvSpPr>
            <a:spLocks noGrp="1"/>
          </p:cNvSpPr>
          <p:nvPr>
            <p:ph type="title"/>
          </p:nvPr>
        </p:nvSpPr>
        <p:spPr>
          <a:xfrm>
            <a:off x="504611" y="-145382"/>
            <a:ext cx="5762625" cy="1441452"/>
          </a:xfrm>
          <a:prstGeom prst="rect">
            <a:avLst/>
          </a:prstGeom>
        </p:spPr>
        <p:txBody>
          <a:bodyPr/>
          <a:lstStyle>
            <a:lvl1pPr algn="l" defTabSz="457200">
              <a:defRPr sz="28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56" name="Line"/>
          <p:cNvSpPr/>
          <p:nvPr/>
        </p:nvSpPr>
        <p:spPr>
          <a:xfrm>
            <a:off x="-326074" y="1452399"/>
            <a:ext cx="9696396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57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00" y="6172200"/>
            <a:ext cx="2133600" cy="36830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Rubrik och innehå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" name="Rectangle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65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3" y="378759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66" name="Title Text"/>
          <p:cNvSpPr>
            <a:spLocks noGrp="1"/>
          </p:cNvSpPr>
          <p:nvPr>
            <p:ph type="title"/>
          </p:nvPr>
        </p:nvSpPr>
        <p:spPr>
          <a:xfrm>
            <a:off x="578913" y="0"/>
            <a:ext cx="6067427" cy="1441532"/>
          </a:xfrm>
          <a:prstGeom prst="rect">
            <a:avLst/>
          </a:prstGeom>
        </p:spPr>
        <p:txBody>
          <a:bodyPr/>
          <a:lstStyle>
            <a:lvl1pPr algn="l" defTabSz="457200">
              <a:defRPr sz="28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67" name="Body Level One…"/>
          <p:cNvSpPr>
            <a:spLocks noGrp="1"/>
          </p:cNvSpPr>
          <p:nvPr>
            <p:ph type="body" idx="1"/>
          </p:nvPr>
        </p:nvSpPr>
        <p:spPr>
          <a:xfrm>
            <a:off x="569993" y="1964944"/>
            <a:ext cx="6536399" cy="4038982"/>
          </a:xfrm>
          <a:prstGeom prst="rect">
            <a:avLst/>
          </a:prstGeom>
        </p:spPr>
        <p:txBody>
          <a:bodyPr/>
          <a:lstStyle>
            <a:lvl1pPr marL="0" indent="0" defTabSz="457200">
              <a:lnSpc>
                <a:spcPts val="2400"/>
              </a:lnSpc>
              <a:spcBef>
                <a:spcPts val="1200"/>
              </a:spcBef>
              <a:buClrTx/>
              <a:buSzTx/>
              <a:buNone/>
              <a:defRPr sz="20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indent="4572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20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indent="9144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20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indent="13716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20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indent="1828800" defTabSz="457200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2000"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457200">
              <a:defRPr spc="0">
                <a:solidFill>
                  <a:srgbClr val="0094CA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sp>
        <p:nvSpPr>
          <p:cNvPr id="69" name="Line"/>
          <p:cNvSpPr/>
          <p:nvPr/>
        </p:nvSpPr>
        <p:spPr>
          <a:xfrm>
            <a:off x="-326074" y="1452399"/>
            <a:ext cx="9696396" cy="1"/>
          </a:xfrm>
          <a:prstGeom prst="line">
            <a:avLst/>
          </a:prstGeom>
          <a:ln w="6350">
            <a:solidFill>
              <a:srgbClr val="FFFFFF"/>
            </a:solidFill>
          </a:ln>
        </p:spPr>
        <p:txBody>
          <a:bodyPr lIns="45719" rIns="45719"/>
          <a:lstStyle/>
          <a:p>
            <a:pPr defTabSz="457200"/>
            <a:endParaRPr/>
          </a:p>
        </p:txBody>
      </p:sp>
    </p:spTree>
  </p:cSld>
  <p:clrMapOvr>
    <a:masterClrMapping/>
  </p:clrMapOvr>
  <p:transition spd="med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Rectangle"/>
          <p:cNvSpPr/>
          <p:nvPr/>
        </p:nvSpPr>
        <p:spPr>
          <a:xfrm>
            <a:off x="-1" y="-1"/>
            <a:ext cx="9144001" cy="1434356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57200">
              <a:defRPr sz="1600"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77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326973" y="378758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78" name="Rectangle"/>
          <p:cNvSpPr/>
          <p:nvPr/>
        </p:nvSpPr>
        <p:spPr>
          <a:xfrm>
            <a:off x="8929" y="-1"/>
            <a:ext cx="9144001" cy="1434356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457200">
              <a:defRPr sz="1600"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79" name="Title Text"/>
          <p:cNvSpPr>
            <a:spLocks noGrp="1"/>
          </p:cNvSpPr>
          <p:nvPr>
            <p:ph type="title"/>
          </p:nvPr>
        </p:nvSpPr>
        <p:spPr>
          <a:xfrm>
            <a:off x="198237" y="-203969"/>
            <a:ext cx="7139139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642915">
              <a:defRPr sz="30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80" name="Body Level One…"/>
          <p:cNvSpPr>
            <a:spLocks noGrp="1"/>
          </p:cNvSpPr>
          <p:nvPr>
            <p:ph type="body" sz="half" idx="1"/>
          </p:nvPr>
        </p:nvSpPr>
        <p:spPr>
          <a:xfrm>
            <a:off x="457198" y="1600200"/>
            <a:ext cx="4038603" cy="5257802"/>
          </a:xfrm>
          <a:prstGeom prst="rect">
            <a:avLst/>
          </a:prstGeom>
        </p:spPr>
        <p:txBody>
          <a:bodyPr lIns="45719" tIns="45719" rIns="45719" bIns="45719"/>
          <a:lstStyle>
            <a:lvl1pPr marL="327196" indent="-327196" defTabSz="642915">
              <a:lnSpc>
                <a:spcPts val="2400"/>
              </a:lnSpc>
              <a:spcBef>
                <a:spcPts val="1200"/>
              </a:spcBef>
              <a:buClrTx/>
              <a:buSzTx/>
              <a:buNone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627784" indent="-306326" defTabSz="642915">
              <a:lnSpc>
                <a:spcPts val="2400"/>
              </a:lnSpc>
              <a:spcBef>
                <a:spcPts val="1200"/>
              </a:spcBef>
              <a:buClrTx/>
              <a:buSzPct val="100000"/>
              <a:buFontTx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327196" indent="315717" defTabSz="642915">
              <a:lnSpc>
                <a:spcPts val="2400"/>
              </a:lnSpc>
              <a:spcBef>
                <a:spcPts val="1200"/>
              </a:spcBef>
              <a:buClrTx/>
              <a:buSzTx/>
              <a:buFontTx/>
              <a:buNone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291120" indent="-326748" defTabSz="642915">
              <a:lnSpc>
                <a:spcPts val="2400"/>
              </a:lnSpc>
              <a:spcBef>
                <a:spcPts val="1200"/>
              </a:spcBef>
              <a:buClrTx/>
              <a:buSzPct val="100000"/>
              <a:buFontTx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1612577" indent="-326748" defTabSz="642915">
              <a:lnSpc>
                <a:spcPts val="2400"/>
              </a:lnSpc>
              <a:spcBef>
                <a:spcPts val="1200"/>
              </a:spcBef>
              <a:buClrTx/>
              <a:buSzPct val="100000"/>
              <a:buFontTx/>
              <a:buChar char="»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1" name="Slide Number"/>
          <p:cNvSpPr>
            <a:spLocks noGrp="1"/>
          </p:cNvSpPr>
          <p:nvPr>
            <p:ph type="sldNum" sz="quarter" idx="2"/>
          </p:nvPr>
        </p:nvSpPr>
        <p:spPr>
          <a:xfrm>
            <a:off x="8455523" y="6423342"/>
            <a:ext cx="231278" cy="231141"/>
          </a:xfrm>
          <a:prstGeom prst="rect">
            <a:avLst/>
          </a:prstGeom>
        </p:spPr>
        <p:txBody>
          <a:bodyPr lIns="45719" tIns="45719" rIns="45719" bIns="45719" anchor="ctr"/>
          <a:lstStyle>
            <a:lvl1pPr defTabSz="642915">
              <a:defRPr sz="900"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82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29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Rectangle"/>
          <p:cNvSpPr/>
          <p:nvPr/>
        </p:nvSpPr>
        <p:spPr>
          <a:xfrm>
            <a:off x="-1" y="-1"/>
            <a:ext cx="9144001" cy="1434356"/>
          </a:xfrm>
          <a:prstGeom prst="rect">
            <a:avLst/>
          </a:prstGeom>
          <a:solidFill>
            <a:srgbClr val="0094CA"/>
          </a:solidFill>
          <a:ln w="3175">
            <a:miter lim="400000"/>
          </a:ln>
        </p:spPr>
        <p:txBody>
          <a:bodyPr lIns="45719" rIns="45719" anchor="ctr"/>
          <a:lstStyle/>
          <a:p>
            <a:pPr algn="ctr" defTabSz="642937">
              <a:defRPr sz="1600">
                <a:solidFill>
                  <a:srgbClr val="0094CA"/>
                </a:solidFill>
              </a:defRPr>
            </a:pPr>
            <a:endParaRPr/>
          </a:p>
        </p:txBody>
      </p:sp>
      <p:sp>
        <p:nvSpPr>
          <p:cNvPr id="90" name="Title Text"/>
          <p:cNvSpPr>
            <a:spLocks noGrp="1"/>
          </p:cNvSpPr>
          <p:nvPr>
            <p:ph type="title"/>
          </p:nvPr>
        </p:nvSpPr>
        <p:spPr>
          <a:xfrm>
            <a:off x="457199" y="92075"/>
            <a:ext cx="7139138" cy="1508125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642937">
              <a:defRPr sz="30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Title Text</a:t>
            </a:r>
          </a:p>
        </p:txBody>
      </p:sp>
      <p:sp>
        <p:nvSpPr>
          <p:cNvPr id="91" name="Body Level One…"/>
          <p:cNvSpPr>
            <a:spLocks noGrp="1"/>
          </p:cNvSpPr>
          <p:nvPr>
            <p:ph type="body" idx="1"/>
          </p:nvPr>
        </p:nvSpPr>
        <p:spPr>
          <a:xfrm>
            <a:off x="457199" y="1600200"/>
            <a:ext cx="8229601" cy="5257800"/>
          </a:xfrm>
          <a:prstGeom prst="rect">
            <a:avLst/>
          </a:prstGeom>
        </p:spPr>
        <p:txBody>
          <a:bodyPr lIns="45719" tIns="45719" rIns="45719" bIns="45719"/>
          <a:lstStyle>
            <a:lvl1pPr marL="318407" indent="-318407" defTabSz="642937">
              <a:spcBef>
                <a:spcPts val="400"/>
              </a:spcBef>
              <a:buClrTx/>
              <a:buSzPct val="100000"/>
              <a:buFont typeface="Arial"/>
              <a:buChar char="•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766762" indent="-309562" defTabSz="642937">
              <a:spcBef>
                <a:spcPts val="400"/>
              </a:spcBef>
              <a:buClrTx/>
              <a:buSzPct val="100000"/>
              <a:buFont typeface="Arial"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211580" indent="-297180" defTabSz="642937">
              <a:spcBef>
                <a:spcPts val="400"/>
              </a:spcBef>
              <a:buClrTx/>
              <a:buSzPct val="100000"/>
              <a:buFont typeface="Arial"/>
              <a:buChar char="•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701800" indent="-330200" defTabSz="642937">
              <a:spcBef>
                <a:spcPts val="400"/>
              </a:spcBef>
              <a:buClrTx/>
              <a:buSzPct val="100000"/>
              <a:buFont typeface="Arial"/>
              <a:buChar char="–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125979" indent="-297179" defTabSz="642937">
              <a:spcBef>
                <a:spcPts val="400"/>
              </a:spcBef>
              <a:buClrTx/>
              <a:buSzPct val="100000"/>
              <a:buFont typeface="Arial"/>
              <a:buChar char="»"/>
              <a:defRPr sz="2600" spc="0">
                <a:solidFill>
                  <a:srgbClr val="808080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2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10642"/>
            <a:ext cx="2133600" cy="2565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642937">
              <a:defRPr sz="1100"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  <p:pic>
        <p:nvPicPr>
          <p:cNvPr id="93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594007" y="319529"/>
            <a:ext cx="1370481" cy="73320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wo Content copy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Rectangle"/>
          <p:cNvSpPr/>
          <p:nvPr/>
        </p:nvSpPr>
        <p:spPr>
          <a:xfrm>
            <a:off x="0" y="-1"/>
            <a:ext cx="9144000" cy="1434356"/>
          </a:xfrm>
          <a:prstGeom prst="rect">
            <a:avLst/>
          </a:prstGeom>
          <a:solidFill>
            <a:srgbClr val="0094CA"/>
          </a:solidFill>
          <a:ln w="12700">
            <a:miter lim="400000"/>
          </a:ln>
        </p:spPr>
        <p:txBody>
          <a:bodyPr lIns="45719" rIns="45719" anchor="ctr"/>
          <a:lstStyle/>
          <a:p>
            <a:pPr algn="ctr">
              <a:defRPr>
                <a:solidFill>
                  <a:srgbClr val="0094CA"/>
                </a:solidFill>
              </a:defRPr>
            </a:pPr>
            <a:endParaRPr/>
          </a:p>
        </p:txBody>
      </p:sp>
      <p:pic>
        <p:nvPicPr>
          <p:cNvPr id="101" name="ESS-vit-logga.png" descr="ESS-vit-logga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604662" y="260647"/>
            <a:ext cx="1359827" cy="727508"/>
          </a:xfrm>
          <a:prstGeom prst="rect">
            <a:avLst/>
          </a:prstGeom>
          <a:ln w="12700">
            <a:miter lim="400000"/>
          </a:ln>
        </p:spPr>
      </p:pic>
      <p:sp>
        <p:nvSpPr>
          <p:cNvPr id="102" name="Slide Number"/>
          <p:cNvSpPr>
            <a:spLocks noGrp="1"/>
          </p:cNvSpPr>
          <p:nvPr>
            <p:ph type="sldNum" sz="quarter" idx="2"/>
          </p:nvPr>
        </p:nvSpPr>
        <p:spPr>
          <a:xfrm>
            <a:off x="6553200" y="6404292"/>
            <a:ext cx="2133600" cy="269241"/>
          </a:xfrm>
          <a:prstGeom prst="rect">
            <a:avLst/>
          </a:prstGeom>
        </p:spPr>
        <p:txBody>
          <a:bodyPr wrap="square" lIns="45719" tIns="45719" rIns="45719" bIns="45719" anchor="ctr"/>
          <a:lstStyle>
            <a:lvl1pPr defTabSz="914400">
              <a:defRPr spc="0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Ovr>
    <a:masterClrMapping/>
  </p:clrMapOvr>
  <p:transition spd="med"/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slideLayout" Target="../slideLayouts/slideLayout20.xml"/><Relationship Id="rId21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slideLayout" Target="../slideLayouts/slideLayout17.xml"/><Relationship Id="rId18" Type="http://schemas.openxmlformats.org/officeDocument/2006/relationships/slideLayout" Target="../slideLayouts/slideLayout18.xml"/><Relationship Id="rId19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>
            <a:spLocks noGrp="1"/>
          </p:cNvSpPr>
          <p:nvPr>
            <p:ph type="title"/>
          </p:nvPr>
        </p:nvSpPr>
        <p:spPr>
          <a:xfrm>
            <a:off x="630535" y="364949"/>
            <a:ext cx="7890027" cy="1325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 anchor="ctr">
            <a:normAutofit/>
          </a:bodyPr>
          <a:lstStyle/>
          <a:p>
            <a:r>
              <a:t>Title Text</a:t>
            </a:r>
          </a:p>
        </p:txBody>
      </p:sp>
      <p:sp>
        <p:nvSpPr>
          <p:cNvPr id="3" name="Body Level One…"/>
          <p:cNvSpPr>
            <a:spLocks noGrp="1"/>
          </p:cNvSpPr>
          <p:nvPr>
            <p:ph type="body" idx="1"/>
          </p:nvPr>
        </p:nvSpPr>
        <p:spPr>
          <a:xfrm>
            <a:off x="630535" y="1826379"/>
            <a:ext cx="7890027" cy="4352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normAutofit/>
          </a:bodyPr>
          <a:lstStyle/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>
            <a:spLocks noGrp="1"/>
          </p:cNvSpPr>
          <p:nvPr>
            <p:ph type="sldNum" sz="quarter" idx="2"/>
          </p:nvPr>
        </p:nvSpPr>
        <p:spPr>
          <a:xfrm>
            <a:off x="4419664" y="6356350"/>
            <a:ext cx="2132704" cy="368301"/>
          </a:xfrm>
          <a:prstGeom prst="rect">
            <a:avLst/>
          </a:prstGeom>
          <a:ln w="12700">
            <a:miter lim="400000"/>
          </a:ln>
        </p:spPr>
        <p:txBody>
          <a:bodyPr wrap="none" lIns="0" tIns="0" rIns="0" bIns="0">
            <a:spAutoFit/>
          </a:bodyPr>
          <a:lstStyle>
            <a:lvl1pPr algn="r" defTabSz="829875">
              <a:defRPr sz="1200" spc="0">
                <a:uFill>
                  <a:solidFill>
                    <a:srgbClr val="FFFFFF"/>
                  </a:solidFill>
                </a:uFill>
                <a:latin typeface="Times New Roman"/>
                <a:ea typeface="Times New Roman"/>
                <a:cs typeface="Times New Roman"/>
                <a:sym typeface="Times New Roman"/>
              </a:defRPr>
            </a:lvl1pPr>
          </a:lstStyle>
          <a:p>
            <a:fld id="{86CB4B4D-7CA3-9044-876B-883B54F8677D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  <p:sldLayoutId id="2147483664" r:id="rId16"/>
    <p:sldLayoutId id="2147483665" r:id="rId17"/>
    <p:sldLayoutId id="2147483666" r:id="rId18"/>
    <p:sldLayoutId id="2147483667" r:id="rId19"/>
    <p:sldLayoutId id="2147483668" r:id="rId20"/>
  </p:sldLayoutIdLst>
  <p:transition spd="med"/>
  <p:txStyles>
    <p:titleStyle>
      <a:lvl1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1pPr>
      <a:lvl2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2pPr>
      <a:lvl3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3pPr>
      <a:lvl4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4pPr>
      <a:lvl5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5pPr>
      <a:lvl6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6pPr>
      <a:lvl7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7pPr>
      <a:lvl8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8pPr>
      <a:lvl9pPr marL="0" marR="0" indent="0" algn="ct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3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9pPr>
    </p:titleStyle>
    <p:bodyStyle>
      <a:lvl1pPr marL="391499" marR="0" indent="-283499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Tx/>
        <a:buChar char="●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1pPr>
      <a:lvl2pPr marL="863999" marR="0" indent="-323999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2pPr>
      <a:lvl3pPr marL="1343999" marR="0" indent="-336000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3pPr>
      <a:lvl4pPr marL="1814399" marR="0" indent="-302399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75000"/>
        <a:buFont typeface="Wingdings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4pPr>
      <a:lvl5pPr marL="2246399" marR="0" indent="-302399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5pPr>
      <a:lvl6pPr marL="2678399" marR="0" indent="-302399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6pPr>
      <a:lvl7pPr marL="3110399" marR="0" indent="-302399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Pct val="45000"/>
        <a:buFont typeface="Wingdings"/>
        <a:buChar char=""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7pPr>
      <a:lvl8pPr marL="0" marR="0" indent="0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8pPr>
      <a:lvl9pPr marL="0" marR="0" indent="0" algn="l" defTabSz="829875" latinLnBrk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SzTx/>
        <a:buFont typeface="Wingdings"/>
        <a:buNone/>
        <a:tabLst/>
        <a:defRPr sz="2800" b="0" i="0" u="none" strike="noStrike" cap="none" spc="0" baseline="0">
          <a:ln>
            <a:noFill/>
          </a:ln>
          <a:solidFill>
            <a:srgbClr val="000000"/>
          </a:solidFill>
          <a:uFill>
            <a:solidFill>
              <a:srgbClr val="FFFFFF"/>
            </a:solidFill>
          </a:uFill>
          <a:latin typeface="Open Sans"/>
          <a:ea typeface="Open Sans"/>
          <a:cs typeface="Open Sans"/>
          <a:sym typeface="Open Sans"/>
        </a:defRPr>
      </a:lvl9pPr>
    </p:bodyStyle>
    <p:otherStyle>
      <a:lvl1pPr marL="0" marR="0" indent="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1pPr>
      <a:lvl2pPr marL="0" marR="0" indent="4572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2pPr>
      <a:lvl3pPr marL="0" marR="0" indent="9144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3pPr>
      <a:lvl4pPr marL="0" marR="0" indent="13716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4pPr>
      <a:lvl5pPr marL="0" marR="0" indent="18288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5pPr>
      <a:lvl6pPr marL="0" marR="0" indent="22860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6pPr>
      <a:lvl7pPr marL="0" marR="0" indent="27432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7pPr>
      <a:lvl8pPr marL="0" marR="0" indent="32004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8pPr>
      <a:lvl9pPr marL="0" marR="0" indent="3657600" algn="r" defTabSz="829875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sz="1200" b="0" i="0" u="none" strike="noStrike" cap="none" spc="0" baseline="0">
          <a:ln>
            <a:noFill/>
          </a:ln>
          <a:solidFill>
            <a:schemeClr val="tx1"/>
          </a:solidFill>
          <a:uFill>
            <a:solidFill>
              <a:srgbClr val="FFFFFF"/>
            </a:solidFill>
          </a:uFill>
          <a:latin typeface="+mn-lt"/>
          <a:ea typeface="+mn-ea"/>
          <a:cs typeface="+mn-cs"/>
          <a:sym typeface="Times New Roman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2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"/><Relationship Id="rId4" Type="http://schemas.openxmlformats.org/officeDocument/2006/relationships/image" Target="../media/image30.tif"/><Relationship Id="rId5" Type="http://schemas.openxmlformats.org/officeDocument/2006/relationships/image" Target="../media/image31.tif"/><Relationship Id="rId6" Type="http://schemas.openxmlformats.org/officeDocument/2006/relationships/image" Target="../media/image32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tif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3.png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tif"/><Relationship Id="rId4" Type="http://schemas.openxmlformats.org/officeDocument/2006/relationships/image" Target="../media/image37.tif"/><Relationship Id="rId5" Type="http://schemas.openxmlformats.org/officeDocument/2006/relationships/image" Target="../media/image38.png"/><Relationship Id="rId6" Type="http://schemas.openxmlformats.org/officeDocument/2006/relationships/image" Target="../media/image39.tif"/><Relationship Id="rId7" Type="http://schemas.openxmlformats.org/officeDocument/2006/relationships/image" Target="../media/image40.tif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35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41.png"/><Relationship Id="rId3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4" Type="http://schemas.openxmlformats.org/officeDocument/2006/relationships/image" Target="../media/image4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tif"/><Relationship Id="rId4" Type="http://schemas.openxmlformats.org/officeDocument/2006/relationships/image" Target="../media/image48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6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5" Type="http://schemas.openxmlformats.org/officeDocument/2006/relationships/image" Target="../media/image52.png"/><Relationship Id="rId6" Type="http://schemas.openxmlformats.org/officeDocument/2006/relationships/image" Target="../media/image53.png"/><Relationship Id="rId7" Type="http://schemas.openxmlformats.org/officeDocument/2006/relationships/image" Target="../media/image54.png"/><Relationship Id="rId8" Type="http://schemas.openxmlformats.org/officeDocument/2006/relationships/image" Target="../media/image55.png"/><Relationship Id="rId9" Type="http://schemas.openxmlformats.org/officeDocument/2006/relationships/image" Target="../media/image56.png"/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4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tif"/><Relationship Id="rId4" Type="http://schemas.openxmlformats.org/officeDocument/2006/relationships/image" Target="../media/image59.tif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5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6" Type="http://schemas.openxmlformats.org/officeDocument/2006/relationships/image" Target="../media/image64.jpeg"/><Relationship Id="rId7" Type="http://schemas.openxmlformats.org/officeDocument/2006/relationships/image" Target="../media/image65.png"/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6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Relationship Id="rId2" Type="http://schemas.openxmlformats.org/officeDocument/2006/relationships/image" Target="../media/image66.gif"/><Relationship Id="rId3" Type="http://schemas.openxmlformats.org/officeDocument/2006/relationships/image" Target="../media/image67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gif"/><Relationship Id="rId4" Type="http://schemas.openxmlformats.org/officeDocument/2006/relationships/image" Target="../media/image70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8.png"/></Relationships>
</file>

<file path=ppt/slides/_rels/slide28.xml.rels><?xml version="1.0" encoding="UTF-8" standalone="yes"?>
<Relationships xmlns="http://schemas.openxmlformats.org/package/2006/relationships"><Relationship Id="rId11" Type="http://schemas.openxmlformats.org/officeDocument/2006/relationships/image" Target="../media/image80.tif"/><Relationship Id="rId12" Type="http://schemas.openxmlformats.org/officeDocument/2006/relationships/image" Target="../media/image81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1.png"/><Relationship Id="rId3" Type="http://schemas.openxmlformats.org/officeDocument/2006/relationships/image" Target="../media/image72.tif"/><Relationship Id="rId4" Type="http://schemas.openxmlformats.org/officeDocument/2006/relationships/image" Target="../media/image73.tif"/><Relationship Id="rId5" Type="http://schemas.openxmlformats.org/officeDocument/2006/relationships/image" Target="../media/image74.tif"/><Relationship Id="rId6" Type="http://schemas.openxmlformats.org/officeDocument/2006/relationships/image" Target="../media/image75.tif"/><Relationship Id="rId7" Type="http://schemas.openxmlformats.org/officeDocument/2006/relationships/image" Target="../media/image76.tif"/><Relationship Id="rId8" Type="http://schemas.openxmlformats.org/officeDocument/2006/relationships/image" Target="../media/image77.tif"/><Relationship Id="rId9" Type="http://schemas.openxmlformats.org/officeDocument/2006/relationships/image" Target="../media/image78.tif"/><Relationship Id="rId10" Type="http://schemas.openxmlformats.org/officeDocument/2006/relationships/image" Target="../media/image7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4" Type="http://schemas.openxmlformats.org/officeDocument/2006/relationships/image" Target="../media/image24.png"/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27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8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4" Type="http://schemas.openxmlformats.org/officeDocument/2006/relationships/image" Target="../media/image8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7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5.tif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86.png"/><Relationship Id="rId3" Type="http://schemas.openxmlformats.org/officeDocument/2006/relationships/image" Target="../media/image8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88.png"/><Relationship Id="rId3" Type="http://schemas.openxmlformats.org/officeDocument/2006/relationships/image" Target="../media/image8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6" Type="http://schemas.openxmlformats.org/officeDocument/2006/relationships/image" Target="../media/image20.png"/><Relationship Id="rId7" Type="http://schemas.openxmlformats.org/officeDocument/2006/relationships/image" Target="../media/image93.png"/><Relationship Id="rId1" Type="http://schemas.openxmlformats.org/officeDocument/2006/relationships/slideLayout" Target="../slideLayouts/slideLayout14.xml"/><Relationship Id="rId2" Type="http://schemas.openxmlformats.org/officeDocument/2006/relationships/image" Target="../media/image70.tif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image" Target="../media/image94.tif"/><Relationship Id="rId3" Type="http://schemas.openxmlformats.org/officeDocument/2006/relationships/image" Target="../media/image95.t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1" Type="http://schemas.openxmlformats.org/officeDocument/2006/relationships/slideLayout" Target="../slideLayouts/slideLayout20.xml"/><Relationship Id="rId2" Type="http://schemas.openxmlformats.org/officeDocument/2006/relationships/image" Target="../media/image5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20.png"/><Relationship Id="rId5" Type="http://schemas.openxmlformats.org/officeDocument/2006/relationships/image" Target="../media/image96.png"/><Relationship Id="rId6" Type="http://schemas.openxmlformats.org/officeDocument/2006/relationships/image" Target="../media/image97.tif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Relationship Id="rId2" Type="http://schemas.openxmlformats.org/officeDocument/2006/relationships/notesSlide" Target="../notesSlides/notesSlide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8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tif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6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tif"/><Relationship Id="rId3" Type="http://schemas.openxmlformats.org/officeDocument/2006/relationships/image" Target="../media/image9.tif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Relationship Id="rId2" Type="http://schemas.openxmlformats.org/officeDocument/2006/relationships/image" Target="../media/image99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Relationship Id="rId2" Type="http://schemas.openxmlformats.org/officeDocument/2006/relationships/image" Target="../media/image100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image" Target="../media/image70.tif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jpeg"/><Relationship Id="rId5" Type="http://schemas.openxmlformats.org/officeDocument/2006/relationships/image" Target="../media/image13.png"/><Relationship Id="rId6" Type="http://schemas.openxmlformats.org/officeDocument/2006/relationships/image" Target="../media/image14.tif"/><Relationship Id="rId7" Type="http://schemas.openxmlformats.org/officeDocument/2006/relationships/image" Target="../media/image15.t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t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png"/><Relationship Id="rId5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0.xml"/><Relationship Id="rId2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DMSC Software for the ESS instrument suite."/>
          <p:cNvSpPr>
            <a:spLocks noGrp="1"/>
          </p:cNvSpPr>
          <p:nvPr>
            <p:ph type="ctr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 smtClean="0"/>
              <a:t>DMSC</a:t>
            </a:r>
            <a:r>
              <a:rPr lang="en-US" dirty="0" smtClean="0"/>
              <a:t>,</a:t>
            </a:r>
            <a:r>
              <a:rPr dirty="0" smtClean="0"/>
              <a:t> </a:t>
            </a:r>
            <a:r>
              <a:rPr dirty="0"/>
              <a:t>Software for the ESS instrument suite.</a:t>
            </a:r>
          </a:p>
        </p:txBody>
      </p:sp>
      <p:sp>
        <p:nvSpPr>
          <p:cNvPr id="228" name="Jonathan Taylor…"/>
          <p:cNvSpPr>
            <a:spLocks noGrp="1"/>
          </p:cNvSpPr>
          <p:nvPr>
            <p:ph type="subTitle" sz="half" idx="1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FFFFFF"/>
                </a:solidFill>
              </a:defRPr>
            </a:pPr>
            <a:r>
              <a:t>Jonathan Taylor</a:t>
            </a:r>
          </a:p>
          <a:p>
            <a:pPr>
              <a:defRPr>
                <a:solidFill>
                  <a:srgbClr val="FFFFFF"/>
                </a:solidFill>
              </a:defRPr>
            </a:pPr>
            <a:endParaRPr/>
          </a:p>
          <a:p>
            <a:pPr>
              <a:defRPr>
                <a:solidFill>
                  <a:srgbClr val="FFFFFF"/>
                </a:solidFill>
              </a:defRPr>
            </a:pPr>
            <a:endParaRPr/>
          </a:p>
          <a:p>
            <a:pPr>
              <a:defRPr>
                <a:solidFill>
                  <a:srgbClr val="FFFFFF"/>
                </a:solidFill>
              </a:defRPr>
            </a:pPr>
            <a:r>
              <a:t>SAC 17 18</a:t>
            </a:r>
            <a:r>
              <a:rPr baseline="31999"/>
              <a:t>th</a:t>
            </a:r>
            <a:r>
              <a:t>-19</a:t>
            </a:r>
            <a:r>
              <a:rPr baseline="31999"/>
              <a:t>th</a:t>
            </a:r>
            <a:r>
              <a:t> May</a:t>
            </a:r>
          </a:p>
        </p:txBody>
      </p:sp>
      <p:sp>
        <p:nvSpPr>
          <p:cNvPr id="22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</a:t>
            </a:fld>
            <a:endParaRPr/>
          </a:p>
        </p:txBody>
      </p:sp>
    </p:spTree>
  </p:cSld>
  <p:clrMapOvr>
    <a:masterClrMapping/>
  </p:clrMapOvr>
  <p:transition spd="med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Data rate challeng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Data rate challenge</a:t>
            </a:r>
          </a:p>
        </p:txBody>
      </p:sp>
      <p:sp>
        <p:nvSpPr>
          <p:cNvPr id="321" name="The detector rate challenge presents the same challenge to DMSC…"/>
          <p:cNvSpPr>
            <a:spLocks noGrp="1"/>
          </p:cNvSpPr>
          <p:nvPr>
            <p:ph type="body" sz="half" idx="1"/>
          </p:nvPr>
        </p:nvSpPr>
        <p:spPr>
          <a:xfrm>
            <a:off x="0" y="4177348"/>
            <a:ext cx="9144001" cy="1508125"/>
          </a:xfrm>
          <a:prstGeom prst="rect">
            <a:avLst/>
          </a:prstGeom>
        </p:spPr>
        <p:txBody>
          <a:bodyPr/>
          <a:lstStyle/>
          <a:p>
            <a:pPr marL="283382" indent="-283382" defTabSz="572214">
              <a:defRPr sz="2314">
                <a:solidFill>
                  <a:srgbClr val="535353"/>
                </a:solidFill>
              </a:defRPr>
            </a:pPr>
            <a:r>
              <a:t>The detector rate challenge presents the same challenge to DMSC </a:t>
            </a:r>
          </a:p>
          <a:p>
            <a:pPr marL="283382" indent="-283382" defTabSz="572214">
              <a:defRPr sz="2314">
                <a:solidFill>
                  <a:srgbClr val="535353"/>
                </a:solidFill>
              </a:defRPr>
            </a:pPr>
            <a:endParaRPr/>
          </a:p>
          <a:p>
            <a:pPr marL="283382" indent="-283382" defTabSz="572214">
              <a:defRPr sz="2314">
                <a:solidFill>
                  <a:srgbClr val="535353"/>
                </a:solidFill>
              </a:defRPr>
            </a:pPr>
            <a:r>
              <a:t>Average data rate ~8GB / minute / instrument on disk</a:t>
            </a:r>
          </a:p>
        </p:txBody>
      </p:sp>
      <p:sp>
        <p:nvSpPr>
          <p:cNvPr id="3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10</a:t>
            </a:fld>
            <a:endParaRPr/>
          </a:p>
        </p:txBody>
      </p:sp>
      <p:pic>
        <p:nvPicPr>
          <p:cNvPr id="323" name="Screen Shot 2016-07-07 at 10.12.07.png" descr="Screen Shot 2016-07-07 at 10.12.0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43968" y="1765055"/>
            <a:ext cx="8427638" cy="195139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5" name="Rounded Rectangle"/>
          <p:cNvSpPr/>
          <p:nvPr/>
        </p:nvSpPr>
        <p:spPr>
          <a:xfrm>
            <a:off x="1643062" y="2318024"/>
            <a:ext cx="5857876" cy="892970"/>
          </a:xfrm>
          <a:prstGeom prst="roundRect">
            <a:avLst>
              <a:gd name="adj" fmla="val 21333"/>
            </a:avLst>
          </a:prstGeom>
          <a:gradFill>
            <a:gsLst>
              <a:gs pos="0">
                <a:srgbClr val="51A7F9">
                  <a:alpha val="49527"/>
                </a:srgbClr>
              </a:gs>
              <a:gs pos="100000">
                <a:srgbClr val="0365C0">
                  <a:alpha val="49527"/>
                </a:srgbClr>
              </a:gs>
            </a:gsLst>
            <a:lin ang="5400000"/>
          </a:grad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</p:spPr>
        <p:txBody>
          <a:bodyPr lIns="35718" tIns="35718" rIns="35718" bIns="35718" anchor="ctr"/>
          <a:lstStyle/>
          <a:p>
            <a:pPr algn="ctr" defTabSz="584200">
              <a:defRPr sz="2800">
                <a:solidFill>
                  <a:srgbClr val="FFFFFF"/>
                </a:solidFill>
                <a:effectLst>
                  <a:outerShdw blurRad="38100" dist="12700" dir="5400000" rotWithShape="0">
                    <a:srgbClr val="000000">
                      <a:alpha val="50000"/>
                    </a:srgbClr>
                  </a:outerShdw>
                </a:effectLst>
                <a:latin typeface="Gill Sans"/>
                <a:ea typeface="Gill Sans"/>
                <a:cs typeface="Gill Sans"/>
                <a:sym typeface="Gill Sans"/>
              </a:defRPr>
            </a:pPr>
            <a:endParaRPr/>
          </a:p>
        </p:txBody>
      </p:sp>
      <p:sp>
        <p:nvSpPr>
          <p:cNvPr id="326" name="Analysis and interpretation are a barrier to publication"/>
          <p:cNvSpPr/>
          <p:nvPr/>
        </p:nvSpPr>
        <p:spPr>
          <a:xfrm>
            <a:off x="902500" y="4540960"/>
            <a:ext cx="7943007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 defTabSz="584200"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Analysis and interpretation are a barrier to publication</a:t>
            </a:r>
          </a:p>
        </p:txBody>
      </p:sp>
      <p:pic>
        <p:nvPicPr>
          <p:cNvPr id="327" name="mantid1.png" descr="mantid1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-80725" y="2035902"/>
            <a:ext cx="9152930" cy="1457082"/>
          </a:xfrm>
          <a:prstGeom prst="rect">
            <a:avLst/>
          </a:prstGeom>
          <a:ln w="3175">
            <a:miter lim="400000"/>
          </a:ln>
        </p:spPr>
      </p:pic>
      <p:sp>
        <p:nvSpPr>
          <p:cNvPr id="328" name="Rounded Rectangle"/>
          <p:cNvSpPr/>
          <p:nvPr/>
        </p:nvSpPr>
        <p:spPr>
          <a:xfrm>
            <a:off x="4607718" y="2321718"/>
            <a:ext cx="2911079" cy="892970"/>
          </a:xfrm>
          <a:prstGeom prst="roundRect">
            <a:avLst>
              <a:gd name="adj" fmla="val 21333"/>
            </a:avLst>
          </a:prstGeom>
          <a:solidFill>
            <a:srgbClr val="095CC4">
              <a:alpha val="50000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29" name="Rounded Rectangle"/>
          <p:cNvSpPr/>
          <p:nvPr/>
        </p:nvSpPr>
        <p:spPr>
          <a:xfrm>
            <a:off x="3125390" y="2321718"/>
            <a:ext cx="1410892" cy="892970"/>
          </a:xfrm>
          <a:prstGeom prst="roundRect">
            <a:avLst>
              <a:gd name="adj" fmla="val 21333"/>
            </a:avLst>
          </a:prstGeom>
          <a:solidFill>
            <a:srgbClr val="095CC4">
              <a:alpha val="50000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sp>
        <p:nvSpPr>
          <p:cNvPr id="330" name="Data reduction needs to be Fast"/>
          <p:cNvSpPr/>
          <p:nvPr/>
        </p:nvSpPr>
        <p:spPr>
          <a:xfrm>
            <a:off x="1589484" y="3982480"/>
            <a:ext cx="59650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584200"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Data reduction needs to be Fast </a:t>
            </a:r>
          </a:p>
        </p:txBody>
      </p:sp>
      <p:sp>
        <p:nvSpPr>
          <p:cNvPr id="363" name="Connection Line"/>
          <p:cNvSpPr/>
          <p:nvPr/>
        </p:nvSpPr>
        <p:spPr>
          <a:xfrm>
            <a:off x="2450283" y="1711093"/>
            <a:ext cx="4781275" cy="952029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16303" extrusionOk="0">
                <a:moveTo>
                  <a:pt x="0" y="16303"/>
                </a:moveTo>
                <a:cubicBezTo>
                  <a:pt x="6917" y="-3708"/>
                  <a:pt x="14117" y="-5297"/>
                  <a:pt x="21600" y="11537"/>
                </a:cubicBezTo>
              </a:path>
            </a:pathLst>
          </a:custGeom>
          <a:ln w="50800">
            <a:solidFill>
              <a:schemeClr val="accent1"/>
            </a:solidFill>
            <a:miter lim="400000"/>
            <a:headEnd type="triangle"/>
            <a:tailEnd type="triangle"/>
          </a:ln>
          <a:effectLst>
            <a:reflection stA="50000" endPos="40000" dir="5400000" sy="-100000" algn="bl" rotWithShape="0"/>
          </a:effectLst>
        </p:spPr>
        <p:txBody>
          <a:bodyPr/>
          <a:lstStyle/>
          <a:p>
            <a:endParaRPr/>
          </a:p>
        </p:txBody>
      </p:sp>
      <p:sp>
        <p:nvSpPr>
          <p:cNvPr id="332" name="DAQ should be data driven"/>
          <p:cNvSpPr/>
          <p:nvPr/>
        </p:nvSpPr>
        <p:spPr>
          <a:xfrm>
            <a:off x="2491313" y="5220172"/>
            <a:ext cx="7143890" cy="8636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>
            <a:spAutoFit/>
          </a:bodyPr>
          <a:lstStyle>
            <a:lvl1pPr defTabSz="584200"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DAQ should be data driven</a:t>
            </a:r>
          </a:p>
        </p:txBody>
      </p:sp>
      <p:sp>
        <p:nvSpPr>
          <p:cNvPr id="333" name="Data collection needs to be Flexible"/>
          <p:cNvSpPr/>
          <p:nvPr/>
        </p:nvSpPr>
        <p:spPr>
          <a:xfrm>
            <a:off x="1589484" y="3505160"/>
            <a:ext cx="5965032" cy="46990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>
            <a:lvl1pPr defTabSz="584200">
              <a:defRPr sz="2400" b="1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Data collection needs to be Flexible </a:t>
            </a:r>
          </a:p>
        </p:txBody>
      </p:sp>
      <p:sp>
        <p:nvSpPr>
          <p:cNvPr id="334" name="Rounded Rectangle"/>
          <p:cNvSpPr/>
          <p:nvPr/>
        </p:nvSpPr>
        <p:spPr>
          <a:xfrm>
            <a:off x="1643062" y="2321718"/>
            <a:ext cx="1410892" cy="892970"/>
          </a:xfrm>
          <a:prstGeom prst="roundRect">
            <a:avLst>
              <a:gd name="adj" fmla="val 21333"/>
            </a:avLst>
          </a:prstGeom>
          <a:solidFill>
            <a:srgbClr val="095CC4">
              <a:alpha val="50000"/>
            </a:srgbClr>
          </a:solidFill>
          <a:ln w="3175">
            <a:miter lim="400000"/>
          </a:ln>
        </p:spPr>
        <p:txBody>
          <a:bodyPr lIns="35718" tIns="35718" rIns="35718" bIns="35718" anchor="ctr"/>
          <a:lstStyle/>
          <a:p>
            <a:pPr algn="ctr" defTabSz="584200">
              <a:defRPr sz="1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pPr>
            <a:endParaRPr/>
          </a:p>
        </p:txBody>
      </p:sp>
      <p:grpSp>
        <p:nvGrpSpPr>
          <p:cNvPr id="361" name="Group"/>
          <p:cNvGrpSpPr/>
          <p:nvPr/>
        </p:nvGrpSpPr>
        <p:grpSpPr>
          <a:xfrm>
            <a:off x="545001" y="3274267"/>
            <a:ext cx="8306440" cy="3618274"/>
            <a:chOff x="0" y="0"/>
            <a:chExt cx="8306438" cy="3618272"/>
          </a:xfrm>
        </p:grpSpPr>
        <p:sp>
          <p:nvSpPr>
            <p:cNvPr id="335" name="Rectangle"/>
            <p:cNvSpPr/>
            <p:nvPr/>
          </p:nvSpPr>
          <p:spPr>
            <a:xfrm>
              <a:off x="0" y="130862"/>
              <a:ext cx="8306439" cy="306345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defTabSz="457200">
                <a:defRPr>
                  <a:latin typeface="Arial"/>
                  <a:ea typeface="Arial"/>
                  <a:cs typeface="Arial"/>
                  <a:sym typeface="Arial"/>
                </a:defRPr>
              </a:pPr>
              <a:endParaRPr/>
            </a:p>
          </p:txBody>
        </p:sp>
        <p:grpSp>
          <p:nvGrpSpPr>
            <p:cNvPr id="360" name="Group"/>
            <p:cNvGrpSpPr/>
            <p:nvPr/>
          </p:nvGrpSpPr>
          <p:grpSpPr>
            <a:xfrm>
              <a:off x="676214" y="0"/>
              <a:ext cx="6954011" cy="3618273"/>
              <a:chOff x="0" y="0"/>
              <a:chExt cx="6954010" cy="3618272"/>
            </a:xfrm>
          </p:grpSpPr>
          <p:sp>
            <p:nvSpPr>
              <p:cNvPr id="336" name="Rounded Rectangle"/>
              <p:cNvSpPr/>
              <p:nvPr/>
            </p:nvSpPr>
            <p:spPr>
              <a:xfrm>
                <a:off x="0" y="0"/>
                <a:ext cx="6954011" cy="3618273"/>
              </a:xfrm>
              <a:prstGeom prst="roundRect">
                <a:avLst>
                  <a:gd name="adj" fmla="val 5374"/>
                </a:avLst>
              </a:prstGeom>
              <a:solidFill>
                <a:srgbClr val="E0EDD4">
                  <a:alpha val="60000"/>
                </a:srgbClr>
              </a:solidFill>
              <a:ln w="12700" cap="flat">
                <a:solidFill>
                  <a:srgbClr val="000000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7" name="Rounded Rectangle"/>
              <p:cNvSpPr/>
              <p:nvPr/>
            </p:nvSpPr>
            <p:spPr>
              <a:xfrm>
                <a:off x="5577790" y="63798"/>
                <a:ext cx="1321537" cy="2378765"/>
              </a:xfrm>
              <a:prstGeom prst="roundRect">
                <a:avLst>
                  <a:gd name="adj" fmla="val 14713"/>
                </a:avLst>
              </a:prstGeom>
              <a:gradFill flip="none" rotWithShape="1">
                <a:gsLst>
                  <a:gs pos="0">
                    <a:srgbClr val="FFFC79">
                      <a:alpha val="60000"/>
                    </a:srgbClr>
                  </a:gs>
                  <a:gs pos="57043">
                    <a:srgbClr val="8297BC">
                      <a:alpha val="60000"/>
                    </a:srgbClr>
                  </a:gs>
                  <a:gs pos="100000">
                    <a:srgbClr val="0433FF">
                      <a:alpha val="60000"/>
                    </a:srgbClr>
                  </a:gs>
                </a:gsLst>
                <a:lin ang="0" scaled="0"/>
              </a:gradFill>
              <a:ln w="12700" cap="flat">
                <a:solidFill>
                  <a:srgbClr val="000000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8" name="Rounded Rectangle"/>
              <p:cNvSpPr/>
              <p:nvPr/>
            </p:nvSpPr>
            <p:spPr>
              <a:xfrm>
                <a:off x="2068886" y="63798"/>
                <a:ext cx="3472449" cy="2378765"/>
              </a:xfrm>
              <a:prstGeom prst="roundRect">
                <a:avLst>
                  <a:gd name="adj" fmla="val 8174"/>
                </a:avLst>
              </a:prstGeom>
              <a:gradFill flip="none" rotWithShape="1">
                <a:gsLst>
                  <a:gs pos="0">
                    <a:srgbClr val="F1C9FE">
                      <a:alpha val="60000"/>
                    </a:srgbClr>
                  </a:gs>
                  <a:gs pos="85927">
                    <a:srgbClr val="F8E3BB">
                      <a:alpha val="60000"/>
                    </a:srgbClr>
                  </a:gs>
                  <a:gs pos="100000">
                    <a:srgbClr val="FFFC79">
                      <a:alpha val="60000"/>
                    </a:srgbClr>
                  </a:gs>
                </a:gsLst>
                <a:lin ang="0" scaled="0"/>
              </a:gradFill>
              <a:ln w="12700" cap="flat">
                <a:solidFill>
                  <a:srgbClr val="000000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39" name="Rounded Rectangle"/>
              <p:cNvSpPr/>
              <p:nvPr/>
            </p:nvSpPr>
            <p:spPr>
              <a:xfrm>
                <a:off x="45570" y="63798"/>
                <a:ext cx="1986861" cy="2378765"/>
              </a:xfrm>
              <a:prstGeom prst="roundRect">
                <a:avLst>
                  <a:gd name="adj" fmla="val 9786"/>
                </a:avLst>
              </a:prstGeom>
              <a:gradFill flip="none" rotWithShape="1">
                <a:gsLst>
                  <a:gs pos="0">
                    <a:srgbClr val="0433FF">
                      <a:alpha val="60000"/>
                    </a:srgbClr>
                  </a:gs>
                  <a:gs pos="17572">
                    <a:srgbClr val="7B7EFF">
                      <a:alpha val="60000"/>
                    </a:srgbClr>
                  </a:gs>
                  <a:gs pos="100000">
                    <a:srgbClr val="F1C9FE">
                      <a:alpha val="60000"/>
                    </a:srgbClr>
                  </a:gs>
                </a:gsLst>
                <a:lin ang="0" scaled="0"/>
              </a:gradFill>
              <a:ln w="12700" cap="flat">
                <a:solidFill>
                  <a:srgbClr val="000000">
                    <a:alpha val="6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0" name="Rounded Rectangle"/>
              <p:cNvSpPr/>
              <p:nvPr/>
            </p:nvSpPr>
            <p:spPr>
              <a:xfrm>
                <a:off x="91140" y="437473"/>
                <a:ext cx="911405" cy="911405"/>
              </a:xfrm>
              <a:prstGeom prst="roundRect">
                <a:avLst>
                  <a:gd name="adj" fmla="val 21333"/>
                </a:avLst>
              </a:prstGeom>
              <a:solidFill>
                <a:srgbClr val="74A7FE">
                  <a:alpha val="70000"/>
                </a:srgbClr>
              </a:solidFill>
              <a:ln w="12700" cap="flat">
                <a:solidFill>
                  <a:srgbClr val="000000">
                    <a:alpha val="7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1" name="Proposal"/>
              <p:cNvSpPr/>
              <p:nvPr/>
            </p:nvSpPr>
            <p:spPr>
              <a:xfrm>
                <a:off x="226770" y="761427"/>
                <a:ext cx="632642" cy="254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>
                <a:lvl1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Proposal</a:t>
                </a:r>
              </a:p>
            </p:txBody>
          </p:sp>
          <p:sp>
            <p:nvSpPr>
              <p:cNvPr id="342" name="Rounded Rectangle"/>
              <p:cNvSpPr/>
              <p:nvPr/>
            </p:nvSpPr>
            <p:spPr>
              <a:xfrm>
                <a:off x="1084570" y="437473"/>
                <a:ext cx="911405" cy="911405"/>
              </a:xfrm>
              <a:prstGeom prst="roundRect">
                <a:avLst>
                  <a:gd name="adj" fmla="val 21333"/>
                </a:avLst>
              </a:prstGeom>
              <a:solidFill>
                <a:srgbClr val="74A7FE">
                  <a:alpha val="70000"/>
                </a:srgbClr>
              </a:solidFill>
              <a:ln w="12700" cap="flat">
                <a:solidFill>
                  <a:srgbClr val="000000">
                    <a:alpha val="7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3" name="Experiment…"/>
              <p:cNvSpPr/>
              <p:nvPr/>
            </p:nvSpPr>
            <p:spPr>
              <a:xfrm>
                <a:off x="1109061" y="675248"/>
                <a:ext cx="856619" cy="435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Experiment</a:t>
                </a:r>
              </a:p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Planning</a:t>
                </a:r>
              </a:p>
            </p:txBody>
          </p:sp>
          <p:sp>
            <p:nvSpPr>
              <p:cNvPr id="344" name="Rounded Rectangle"/>
              <p:cNvSpPr/>
              <p:nvPr/>
            </p:nvSpPr>
            <p:spPr>
              <a:xfrm>
                <a:off x="2105342" y="437473"/>
                <a:ext cx="911405" cy="911405"/>
              </a:xfrm>
              <a:prstGeom prst="roundRect">
                <a:avLst>
                  <a:gd name="adj" fmla="val 21333"/>
                </a:avLst>
              </a:prstGeom>
              <a:solidFill>
                <a:srgbClr val="74A7FE">
                  <a:alpha val="70000"/>
                </a:srgbClr>
              </a:solidFill>
              <a:ln w="12700" cap="flat">
                <a:solidFill>
                  <a:srgbClr val="000000">
                    <a:alpha val="7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5" name="Data…"/>
              <p:cNvSpPr/>
              <p:nvPr/>
            </p:nvSpPr>
            <p:spPr>
              <a:xfrm>
                <a:off x="2158932" y="675248"/>
                <a:ext cx="742162" cy="435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Data </a:t>
                </a:r>
              </a:p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Collection</a:t>
                </a:r>
              </a:p>
            </p:txBody>
          </p:sp>
          <p:sp>
            <p:nvSpPr>
              <p:cNvPr id="346" name="Rounded Rectangle"/>
              <p:cNvSpPr/>
              <p:nvPr/>
            </p:nvSpPr>
            <p:spPr>
              <a:xfrm>
                <a:off x="3062316" y="437473"/>
                <a:ext cx="911405" cy="911405"/>
              </a:xfrm>
              <a:prstGeom prst="roundRect">
                <a:avLst>
                  <a:gd name="adj" fmla="val 21333"/>
                </a:avLst>
              </a:prstGeom>
              <a:solidFill>
                <a:srgbClr val="74A7FE">
                  <a:alpha val="70000"/>
                </a:srgbClr>
              </a:solidFill>
              <a:ln w="12700" cap="flat">
                <a:solidFill>
                  <a:srgbClr val="000000">
                    <a:alpha val="7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7" name="Data…"/>
              <p:cNvSpPr/>
              <p:nvPr/>
            </p:nvSpPr>
            <p:spPr>
              <a:xfrm>
                <a:off x="3148705" y="675248"/>
                <a:ext cx="729023" cy="435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Data </a:t>
                </a:r>
              </a:p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Reduction</a:t>
                </a:r>
              </a:p>
            </p:txBody>
          </p:sp>
          <p:sp>
            <p:nvSpPr>
              <p:cNvPr id="348" name="Rounded Rectangle"/>
              <p:cNvSpPr/>
              <p:nvPr/>
            </p:nvSpPr>
            <p:spPr>
              <a:xfrm>
                <a:off x="4101316" y="437473"/>
                <a:ext cx="911405" cy="911405"/>
              </a:xfrm>
              <a:prstGeom prst="roundRect">
                <a:avLst>
                  <a:gd name="adj" fmla="val 21333"/>
                </a:avLst>
              </a:prstGeom>
              <a:solidFill>
                <a:srgbClr val="74A7FE">
                  <a:alpha val="70000"/>
                </a:srgbClr>
              </a:solidFill>
              <a:ln w="12700" cap="flat">
                <a:solidFill>
                  <a:srgbClr val="000000">
                    <a:alpha val="70000"/>
                  </a:srgbClr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sp>
            <p:nvSpPr>
              <p:cNvPr id="349" name="Data…"/>
              <p:cNvSpPr/>
              <p:nvPr/>
            </p:nvSpPr>
            <p:spPr>
              <a:xfrm>
                <a:off x="4123472" y="675248"/>
                <a:ext cx="861860" cy="43585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Data </a:t>
                </a:r>
              </a:p>
              <a:p>
                <a: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Visualisation</a:t>
                </a:r>
              </a:p>
            </p:txBody>
          </p:sp>
          <p:sp>
            <p:nvSpPr>
              <p:cNvPr id="350" name="Rounded Rectangle"/>
              <p:cNvSpPr/>
              <p:nvPr/>
            </p:nvSpPr>
            <p:spPr>
              <a:xfrm>
                <a:off x="5094746" y="437473"/>
                <a:ext cx="1321537" cy="911405"/>
              </a:xfrm>
              <a:prstGeom prst="roundRect">
                <a:avLst>
                  <a:gd name="adj" fmla="val 21333"/>
                </a:avLst>
              </a:prstGeom>
              <a:solidFill>
                <a:srgbClr val="FFFFFF"/>
              </a:solidFill>
              <a:ln w="12700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584200">
                  <a:defRPr sz="2800">
                    <a:solidFill>
                      <a:srgbClr val="FFFFFF"/>
                    </a:solidFill>
                    <a:effectLst>
                      <a:outerShdw blurRad="38100" dist="12700" dir="5400000" rotWithShape="0">
                        <a:srgbClr val="000000">
                          <a:alpha val="50000"/>
                        </a:srgbClr>
                      </a:outerShdw>
                    </a:effectLst>
                    <a:latin typeface="Gill Sans"/>
                    <a:ea typeface="Gill Sans"/>
                    <a:cs typeface="Gill Sans"/>
                    <a:sym typeface="Gill Sans"/>
                  </a:defRPr>
                </a:pPr>
                <a:endParaRPr/>
              </a:p>
            </p:txBody>
          </p:sp>
          <p:grpSp>
            <p:nvGrpSpPr>
              <p:cNvPr id="353" name="Group"/>
              <p:cNvGrpSpPr/>
              <p:nvPr/>
            </p:nvGrpSpPr>
            <p:grpSpPr>
              <a:xfrm>
                <a:off x="5094746" y="437473"/>
                <a:ext cx="1321537" cy="911405"/>
                <a:chOff x="0" y="0"/>
                <a:chExt cx="1321535" cy="911403"/>
              </a:xfrm>
            </p:grpSpPr>
            <p:sp>
              <p:nvSpPr>
                <p:cNvPr id="351" name="Rounded Rectangle"/>
                <p:cNvSpPr/>
                <p:nvPr/>
              </p:nvSpPr>
              <p:spPr>
                <a:xfrm>
                  <a:off x="0" y="0"/>
                  <a:ext cx="1321536" cy="911404"/>
                </a:xfrm>
                <a:prstGeom prst="roundRect">
                  <a:avLst>
                    <a:gd name="adj" fmla="val 21333"/>
                  </a:avLst>
                </a:prstGeom>
                <a:solidFill>
                  <a:srgbClr val="74A7FE">
                    <a:alpha val="70000"/>
                  </a:srgbClr>
                </a:solidFill>
                <a:ln w="12700" cap="flat">
                  <a:solidFill>
                    <a:srgbClr val="000000">
                      <a:alpha val="70000"/>
                    </a:srgbClr>
                  </a:solidFill>
                  <a:prstDash val="solid"/>
                  <a:miter lim="400000"/>
                </a:ln>
                <a:effectLst/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584200">
                    <a:defRPr sz="2800">
                      <a:solidFill>
                        <a:srgbClr val="FFFFFF"/>
                      </a:solidFill>
                      <a:effectLst>
                        <a:outerShdw blurRad="38100" dist="12700" dir="5400000" rotWithShape="0">
                          <a:srgbClr val="000000">
                            <a:alpha val="50000"/>
                          </a:srgbClr>
                        </a:outerShdw>
                      </a:effectLst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endParaRPr/>
                </a:p>
              </p:txBody>
            </p:sp>
            <p:sp>
              <p:nvSpPr>
                <p:cNvPr id="352" name="Analysis &amp; Simulation…"/>
                <p:cNvSpPr/>
                <p:nvPr/>
              </p:nvSpPr>
              <p:spPr>
                <a:xfrm>
                  <a:off x="147297" y="172964"/>
                  <a:ext cx="1029887" cy="565476"/>
                </a:xfrm>
                <a:prstGeom prst="rect">
                  <a:avLst/>
                </a:prstGeom>
                <a:noFill/>
                <a:ln w="12700" cap="flat">
                  <a:noFill/>
                  <a:miter lim="400000"/>
                </a:ln>
                <a:effectLst/>
                <a:extLst>
                  <a:ext uri="{C572A759-6A51-4108-AA02-DFA0A04FC94B}">
                    <ma14:wrappingTextBoxFlag xmlns:ma14="http://schemas.microsoft.com/office/mac/drawingml/2011/main" val="1"/>
                  </a:ext>
                </a:extLst>
              </p:spPr>
              <p:txBody>
                <a:bodyPr wrap="square" lIns="35718" tIns="35718" rIns="35718" bIns="35718" numCol="1" anchor="ctr">
                  <a:noAutofit/>
                </a:bodyPr>
                <a:lstStyle/>
                <a:p>
                  <a:pPr algn="ctr" defTabSz="584200">
                    <a:defRPr sz="12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r>
                    <a:t>Analysis &amp; Simulation</a:t>
                  </a:r>
                </a:p>
                <a:p>
                  <a:pPr algn="ctr" defTabSz="584200">
                    <a:defRPr sz="900">
                      <a:latin typeface="Gill Sans"/>
                      <a:ea typeface="Gill Sans"/>
                      <a:cs typeface="Gill Sans"/>
                      <a:sym typeface="Gill Sans"/>
                    </a:defRPr>
                  </a:pPr>
                  <a:r>
                    <a:t>Interpretation</a:t>
                  </a:r>
                </a:p>
              </p:txBody>
            </p:sp>
          </p:grpSp>
          <p:sp>
            <p:nvSpPr>
              <p:cNvPr id="354" name="Pre Beamtime"/>
              <p:cNvSpPr/>
              <p:nvPr/>
            </p:nvSpPr>
            <p:spPr>
              <a:xfrm>
                <a:off x="176529" y="150786"/>
                <a:ext cx="970089" cy="254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>
                <a:lvl1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Pre Beamtime</a:t>
                </a:r>
              </a:p>
            </p:txBody>
          </p:sp>
          <p:sp>
            <p:nvSpPr>
              <p:cNvPr id="355" name="Beamtime"/>
              <p:cNvSpPr/>
              <p:nvPr/>
            </p:nvSpPr>
            <p:spPr>
              <a:xfrm>
                <a:off x="2155090" y="150786"/>
                <a:ext cx="714592" cy="254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>
                <a:lvl1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Beamtime</a:t>
                </a:r>
              </a:p>
            </p:txBody>
          </p:sp>
          <p:sp>
            <p:nvSpPr>
              <p:cNvPr id="356" name="Post Beamtime"/>
              <p:cNvSpPr/>
              <p:nvPr/>
            </p:nvSpPr>
            <p:spPr>
              <a:xfrm>
                <a:off x="5671970" y="150786"/>
                <a:ext cx="1030698" cy="25438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>
                <a:lvl1pPr algn="ctr"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Post Beamtime</a:t>
                </a:r>
              </a:p>
            </p:txBody>
          </p:sp>
          <p:sp>
            <p:nvSpPr>
              <p:cNvPr id="357" name="Live data view…"/>
              <p:cNvSpPr/>
              <p:nvPr/>
            </p:nvSpPr>
            <p:spPr>
              <a:xfrm>
                <a:off x="2163836" y="1463613"/>
                <a:ext cx="1480095" cy="4358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Live data view</a:t>
                </a:r>
              </a:p>
              <a:p>
                <a:pPr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Data driven collection</a:t>
                </a:r>
              </a:p>
            </p:txBody>
          </p:sp>
          <p:sp>
            <p:nvSpPr>
              <p:cNvPr id="358" name="Virtual experiment aided planning"/>
              <p:cNvSpPr/>
              <p:nvPr/>
            </p:nvSpPr>
            <p:spPr>
              <a:xfrm>
                <a:off x="98327" y="1463613"/>
                <a:ext cx="1841036" cy="435854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>
                <a:lvl1pPr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lvl1pPr>
              </a:lstStyle>
              <a:p>
                <a:r>
                  <a:t>Virtual experiment aided planning</a:t>
                </a:r>
              </a:p>
            </p:txBody>
          </p:sp>
          <p:sp>
            <p:nvSpPr>
              <p:cNvPr id="359" name="Common data backplane…"/>
              <p:cNvSpPr/>
              <p:nvPr/>
            </p:nvSpPr>
            <p:spPr>
              <a:xfrm>
                <a:off x="109368" y="2626058"/>
                <a:ext cx="3235484" cy="617325"/>
              </a:xfrm>
              <a:prstGeom prst="rect">
                <a:avLst/>
              </a:prstGeom>
              <a:noFill/>
              <a:ln w="12700" cap="flat">
                <a:noFill/>
                <a:miter lim="400000"/>
              </a:ln>
              <a:effectLst/>
              <a:extLst>
                <a:ext uri="{C572A759-6A51-4108-AA02-DFA0A04FC94B}">
                  <ma14:wrappingTextBoxFlag xmlns:ma14="http://schemas.microsoft.com/office/mac/drawingml/2011/main" val="1"/>
                </a:ext>
              </a:extLst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Common data backplane</a:t>
                </a:r>
              </a:p>
              <a:p>
                <a:pPr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Simplified remote access</a:t>
                </a:r>
              </a:p>
              <a:p>
                <a:pPr defTabSz="584200">
                  <a:defRPr sz="1200">
                    <a:latin typeface="Gill Sans"/>
                    <a:ea typeface="Gill Sans"/>
                    <a:cs typeface="Gill Sans"/>
                    <a:sym typeface="Gill Sans"/>
                  </a:defRPr>
                </a:pPr>
                <a:r>
                  <a:t>Common experiment and simulation data</a:t>
                </a:r>
              </a:p>
            </p:txBody>
          </p:sp>
        </p:grpSp>
      </p:grpSp>
      <p:sp>
        <p:nvSpPr>
          <p:cNvPr id="362" name="Research pipelines…"/>
          <p:cNvSpPr>
            <a:spLocks noGrp="1"/>
          </p:cNvSpPr>
          <p:nvPr>
            <p:ph type="title" idx="4294967295"/>
          </p:nvPr>
        </p:nvSpPr>
        <p:spPr>
          <a:xfrm>
            <a:off x="161255" y="-129661"/>
            <a:ext cx="7139137" cy="1508125"/>
          </a:xfrm>
          <a:prstGeom prst="rect">
            <a:avLst/>
          </a:prstGeom>
        </p:spPr>
        <p:txBody>
          <a:bodyPr lIns="45719" tIns="45719" rIns="45719" bIns="45719"/>
          <a:lstStyle/>
          <a:p>
            <a: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Research pipelines </a:t>
            </a:r>
          </a:p>
          <a:p>
            <a: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Data pipelines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fill="hold" grpId="1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" presetClass="entr" presetSubtype="0" fill="hold" grpId="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9" presetClass="entr" fill="hold" grpId="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3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000"/>
                            </p:stCondLst>
                            <p:childTnLst>
                              <p:par>
                                <p:cTn id="17" presetID="1" presetClass="entr" presetSubtype="0" fill="hold" grpId="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9" presetClass="entr" fill="hold" grpId="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2" fill="hold"/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23" dur="1000"/>
                                        <p:tgtEl>
                                          <p:spTgt spid="3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1" presetClass="entr" presetSubtype="0" fill="hold" grpId="6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6" fill="hold"/>
                                        <p:tgtEl>
                                          <p:spTgt spid="3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7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3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9" presetClass="entr" fill="hold" grpId="8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3" fill="hold"/>
                                        <p:tgtEl>
                                          <p:spTgt spid="3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34" dur="1000"/>
                                        <p:tgtEl>
                                          <p:spTgt spid="3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000"/>
                            </p:stCondLst>
                            <p:childTnLst>
                              <p:par>
                                <p:cTn id="36" presetID="1" presetClass="entr" presetSubtype="0" fill="hold" grpId="9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7" fill="hold"/>
                                        <p:tgtEl>
                                          <p:spTgt spid="3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000"/>
                            </p:stCondLst>
                            <p:childTnLst>
                              <p:par>
                                <p:cTn id="39" presetID="1" presetClass="exit" presetSubtype="0" fill="hold" grpId="1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1000"/>
                            </p:stCondLst>
                            <p:childTnLst>
                              <p:par>
                                <p:cTn id="42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1" presetClass="exit" presetSubtype="0" fill="hold" grpId="12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46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xit" presetSubtype="0" fill="hold" grpId="13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exit" presetSubtype="0" fill="hold" grpId="14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3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entr" presetSubtype="0" fill="hold" grpId="15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57" fill="hold"/>
                                        <p:tgtEl>
                                          <p:spTgt spid="3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5" grpId="8" animBg="1" advAuto="0"/>
      <p:bldP spid="326" grpId="6" animBg="1" advAuto="0"/>
      <p:bldP spid="328" grpId="5" animBg="1" advAuto="0"/>
      <p:bldP spid="328" grpId="10" animBg="1" advAuto="0"/>
      <p:bldP spid="329" grpId="3" animBg="1" advAuto="0"/>
      <p:bldP spid="329" grpId="11" animBg="1" advAuto="0"/>
      <p:bldP spid="330" grpId="4" animBg="1" advAuto="0"/>
      <p:bldP spid="330" grpId="14" animBg="1" advAuto="0"/>
      <p:bldP spid="363" grpId="7" animBg="1" advAuto="0"/>
      <p:bldP spid="332" grpId="9" animBg="1" advAuto="0"/>
      <p:bldP spid="333" grpId="2" animBg="1" advAuto="0"/>
      <p:bldP spid="333" grpId="13" animBg="1" advAuto="0"/>
      <p:bldP spid="334" grpId="1" animBg="1" advAuto="0"/>
      <p:bldP spid="334" grpId="12" animBg="1" advAuto="0"/>
      <p:bldP spid="361" grpId="15" animBg="1" advAuto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7" name="Horizontal vs vertical scope"/>
          <p:cNvSpPr>
            <a:spLocks noGrp="1"/>
          </p:cNvSpPr>
          <p:nvPr>
            <p:ph type="title"/>
          </p:nvPr>
        </p:nvSpPr>
        <p:spPr>
          <a:xfrm>
            <a:off x="168911" y="-1155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Horizontal vs vertical scope </a:t>
            </a:r>
          </a:p>
        </p:txBody>
      </p:sp>
      <p:sp>
        <p:nvSpPr>
          <p:cNvPr id="36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12</a:t>
            </a:fld>
            <a:endParaRPr/>
          </a:p>
        </p:txBody>
      </p:sp>
      <p:sp>
        <p:nvSpPr>
          <p:cNvPr id="369" name="Experiment control Framework"/>
          <p:cNvSpPr/>
          <p:nvPr/>
        </p:nvSpPr>
        <p:spPr>
          <a:xfrm>
            <a:off x="135929" y="5209925"/>
            <a:ext cx="8890001" cy="253366"/>
          </a:xfrm>
          <a:prstGeom prst="rect">
            <a:avLst/>
          </a:prstGeom>
          <a:solidFill>
            <a:srgbClr val="DCDEE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Experiment control Framework</a:t>
            </a:r>
          </a:p>
        </p:txBody>
      </p:sp>
      <p:sp>
        <p:nvSpPr>
          <p:cNvPr id="370" name="NMX"/>
          <p:cNvSpPr/>
          <p:nvPr/>
        </p:nvSpPr>
        <p:spPr>
          <a:xfrm rot="16200000">
            <a:off x="5728743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NMX</a:t>
            </a:r>
          </a:p>
        </p:txBody>
      </p:sp>
      <p:sp>
        <p:nvSpPr>
          <p:cNvPr id="371" name="LOKI"/>
          <p:cNvSpPr/>
          <p:nvPr/>
        </p:nvSpPr>
        <p:spPr>
          <a:xfrm rot="16200000">
            <a:off x="1189285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LOKI</a:t>
            </a:r>
          </a:p>
        </p:txBody>
      </p:sp>
      <p:sp>
        <p:nvSpPr>
          <p:cNvPr id="372" name="ODIN"/>
          <p:cNvSpPr/>
          <p:nvPr/>
        </p:nvSpPr>
        <p:spPr>
          <a:xfrm rot="16200000">
            <a:off x="7614496" y="3611069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ODIN</a:t>
            </a:r>
          </a:p>
        </p:txBody>
      </p:sp>
      <p:sp>
        <p:nvSpPr>
          <p:cNvPr id="373" name="ESTIA"/>
          <p:cNvSpPr/>
          <p:nvPr/>
        </p:nvSpPr>
        <p:spPr>
          <a:xfrm rot="16200000">
            <a:off x="7034562" y="3611069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ESTIA</a:t>
            </a:r>
          </a:p>
        </p:txBody>
      </p:sp>
      <p:sp>
        <p:nvSpPr>
          <p:cNvPr id="374" name="BiFrost"/>
          <p:cNvSpPr/>
          <p:nvPr/>
        </p:nvSpPr>
        <p:spPr>
          <a:xfrm rot="16200000">
            <a:off x="3103855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BiFrost</a:t>
            </a:r>
          </a:p>
        </p:txBody>
      </p:sp>
      <p:sp>
        <p:nvSpPr>
          <p:cNvPr id="375" name="BEER"/>
          <p:cNvSpPr/>
          <p:nvPr/>
        </p:nvSpPr>
        <p:spPr>
          <a:xfrm rot="16200000">
            <a:off x="8288923" y="3606054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BEER</a:t>
            </a:r>
          </a:p>
        </p:txBody>
      </p:sp>
      <p:sp>
        <p:nvSpPr>
          <p:cNvPr id="376" name="DREAM"/>
          <p:cNvSpPr/>
          <p:nvPr/>
        </p:nvSpPr>
        <p:spPr>
          <a:xfrm rot="16200000">
            <a:off x="4739104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DREAM</a:t>
            </a:r>
          </a:p>
        </p:txBody>
      </p:sp>
      <p:sp>
        <p:nvSpPr>
          <p:cNvPr id="377" name="TREX"/>
          <p:cNvSpPr/>
          <p:nvPr/>
        </p:nvSpPr>
        <p:spPr>
          <a:xfrm rot="16200000">
            <a:off x="2551369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TREX</a:t>
            </a:r>
          </a:p>
        </p:txBody>
      </p:sp>
      <p:sp>
        <p:nvSpPr>
          <p:cNvPr id="378" name="FRIEA"/>
          <p:cNvSpPr/>
          <p:nvPr/>
        </p:nvSpPr>
        <p:spPr>
          <a:xfrm rot="16200000">
            <a:off x="6653674" y="3611069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FRIEA</a:t>
            </a:r>
          </a:p>
        </p:txBody>
      </p:sp>
      <p:sp>
        <p:nvSpPr>
          <p:cNvPr id="379" name="CSpec"/>
          <p:cNvSpPr/>
          <p:nvPr/>
        </p:nvSpPr>
        <p:spPr>
          <a:xfrm rot="16200000">
            <a:off x="2191021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CSpec</a:t>
            </a:r>
          </a:p>
        </p:txBody>
      </p:sp>
      <p:sp>
        <p:nvSpPr>
          <p:cNvPr id="380" name="HIEMDAL"/>
          <p:cNvSpPr/>
          <p:nvPr/>
        </p:nvSpPr>
        <p:spPr>
          <a:xfrm rot="16200000">
            <a:off x="5204209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HIEMDAL</a:t>
            </a:r>
          </a:p>
        </p:txBody>
      </p:sp>
      <p:sp>
        <p:nvSpPr>
          <p:cNvPr id="381" name="SANS"/>
          <p:cNvSpPr/>
          <p:nvPr/>
        </p:nvSpPr>
        <p:spPr>
          <a:xfrm>
            <a:off x="1303069" y="4153626"/>
            <a:ext cx="776689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SANS</a:t>
            </a:r>
          </a:p>
        </p:txBody>
      </p:sp>
      <p:sp>
        <p:nvSpPr>
          <p:cNvPr id="382" name="Direct geometry"/>
          <p:cNvSpPr/>
          <p:nvPr/>
        </p:nvSpPr>
        <p:spPr>
          <a:xfrm>
            <a:off x="2263663" y="4153626"/>
            <a:ext cx="757246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Direct geometry</a:t>
            </a:r>
          </a:p>
        </p:txBody>
      </p:sp>
      <p:sp>
        <p:nvSpPr>
          <p:cNvPr id="383" name="Indirect geometry"/>
          <p:cNvSpPr/>
          <p:nvPr/>
        </p:nvSpPr>
        <p:spPr>
          <a:xfrm>
            <a:off x="3222691" y="4153626"/>
            <a:ext cx="1356652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Indirect geometry </a:t>
            </a:r>
          </a:p>
        </p:txBody>
      </p:sp>
      <p:sp>
        <p:nvSpPr>
          <p:cNvPr id="384" name="Diffraction Powder"/>
          <p:cNvSpPr/>
          <p:nvPr/>
        </p:nvSpPr>
        <p:spPr>
          <a:xfrm>
            <a:off x="4787705" y="4153626"/>
            <a:ext cx="903767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Diffraction Powder</a:t>
            </a:r>
          </a:p>
        </p:txBody>
      </p:sp>
      <p:sp>
        <p:nvSpPr>
          <p:cNvPr id="385" name="Diffraction XTAL"/>
          <p:cNvSpPr/>
          <p:nvPr/>
        </p:nvSpPr>
        <p:spPr>
          <a:xfrm>
            <a:off x="5902004" y="4153626"/>
            <a:ext cx="757245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Diffraction XTAL</a:t>
            </a:r>
          </a:p>
        </p:txBody>
      </p:sp>
      <p:sp>
        <p:nvSpPr>
          <p:cNvPr id="386" name="Imaging"/>
          <p:cNvSpPr/>
          <p:nvPr/>
        </p:nvSpPr>
        <p:spPr>
          <a:xfrm>
            <a:off x="7685108" y="4165901"/>
            <a:ext cx="493776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Imaging</a:t>
            </a:r>
          </a:p>
        </p:txBody>
      </p:sp>
      <p:sp>
        <p:nvSpPr>
          <p:cNvPr id="387" name="Reflectometry"/>
          <p:cNvSpPr/>
          <p:nvPr/>
        </p:nvSpPr>
        <p:spPr>
          <a:xfrm>
            <a:off x="6797261" y="4153626"/>
            <a:ext cx="757246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Reflectometry</a:t>
            </a:r>
          </a:p>
        </p:txBody>
      </p:sp>
      <p:sp>
        <p:nvSpPr>
          <p:cNvPr id="388" name="Live data reduction Framework and visualisation"/>
          <p:cNvSpPr/>
          <p:nvPr/>
        </p:nvSpPr>
        <p:spPr>
          <a:xfrm>
            <a:off x="135929" y="4896997"/>
            <a:ext cx="8890001" cy="253366"/>
          </a:xfrm>
          <a:prstGeom prst="rect">
            <a:avLst/>
          </a:prstGeom>
          <a:solidFill>
            <a:srgbClr val="DCDEE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Live data reduction Framework and visualisation</a:t>
            </a:r>
          </a:p>
        </p:txBody>
      </p:sp>
      <p:sp>
        <p:nvSpPr>
          <p:cNvPr id="389" name="Skadi"/>
          <p:cNvSpPr/>
          <p:nvPr/>
        </p:nvSpPr>
        <p:spPr>
          <a:xfrm rot="16200000">
            <a:off x="1597141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Skadi</a:t>
            </a:r>
          </a:p>
        </p:txBody>
      </p:sp>
      <p:sp>
        <p:nvSpPr>
          <p:cNvPr id="390" name="Engineering"/>
          <p:cNvSpPr/>
          <p:nvPr/>
        </p:nvSpPr>
        <p:spPr>
          <a:xfrm>
            <a:off x="8309485" y="4165901"/>
            <a:ext cx="586921" cy="6350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7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Engineering</a:t>
            </a:r>
          </a:p>
        </p:txBody>
      </p:sp>
      <p:sp>
        <p:nvSpPr>
          <p:cNvPr id="391" name="Data analysis…"/>
          <p:cNvSpPr/>
          <p:nvPr/>
        </p:nvSpPr>
        <p:spPr>
          <a:xfrm>
            <a:off x="181231" y="4165901"/>
            <a:ext cx="937933" cy="635001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defTabSz="410765"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Data analysis </a:t>
            </a:r>
          </a:p>
          <a:p>
            <a:pPr defTabSz="410765"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Data reduction </a:t>
            </a:r>
          </a:p>
        </p:txBody>
      </p:sp>
      <p:sp>
        <p:nvSpPr>
          <p:cNvPr id="392" name="Instrument specific…"/>
          <p:cNvSpPr/>
          <p:nvPr/>
        </p:nvSpPr>
        <p:spPr>
          <a:xfrm>
            <a:off x="181231" y="3429358"/>
            <a:ext cx="937933" cy="634835"/>
          </a:xfrm>
          <a:prstGeom prst="rect">
            <a:avLst/>
          </a:prstGeom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/>
          <a:p>
            <a:pPr defTabSz="410765"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Instrument specific </a:t>
            </a:r>
          </a:p>
          <a:p>
            <a:pPr defTabSz="410765"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Data analysis </a:t>
            </a:r>
          </a:p>
          <a:p>
            <a:pPr defTabSz="410765"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Data reduction</a:t>
            </a:r>
          </a:p>
          <a:p>
            <a:pPr defTabSz="410765">
              <a:defRPr sz="700">
                <a:latin typeface="+mn-lt"/>
                <a:ea typeface="+mn-ea"/>
                <a:cs typeface="+mn-cs"/>
                <a:sym typeface="Helvetica"/>
              </a:defRPr>
            </a:pPr>
            <a:r>
              <a:t>Instrument control</a:t>
            </a:r>
          </a:p>
        </p:txBody>
      </p:sp>
      <p:sp>
        <p:nvSpPr>
          <p:cNvPr id="393" name="Detector readout"/>
          <p:cNvSpPr/>
          <p:nvPr/>
        </p:nvSpPr>
        <p:spPr>
          <a:xfrm>
            <a:off x="135929" y="5820619"/>
            <a:ext cx="8890001" cy="253366"/>
          </a:xfrm>
          <a:prstGeom prst="rect">
            <a:avLst/>
          </a:prstGeom>
          <a:solidFill>
            <a:srgbClr val="DCDEE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Detector readout</a:t>
            </a:r>
          </a:p>
        </p:txBody>
      </p:sp>
      <p:sp>
        <p:nvSpPr>
          <p:cNvPr id="394" name="DAQ"/>
          <p:cNvSpPr/>
          <p:nvPr/>
        </p:nvSpPr>
        <p:spPr>
          <a:xfrm>
            <a:off x="135929" y="5515272"/>
            <a:ext cx="8890001" cy="253366"/>
          </a:xfrm>
          <a:prstGeom prst="rect">
            <a:avLst/>
          </a:prstGeom>
          <a:solidFill>
            <a:srgbClr val="DCDEE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DAQ</a:t>
            </a:r>
          </a:p>
        </p:txBody>
      </p:sp>
      <p:sp>
        <p:nvSpPr>
          <p:cNvPr id="395" name="Compute &amp; storage"/>
          <p:cNvSpPr/>
          <p:nvPr/>
        </p:nvSpPr>
        <p:spPr>
          <a:xfrm>
            <a:off x="135929" y="6412229"/>
            <a:ext cx="8890001" cy="253366"/>
          </a:xfrm>
          <a:prstGeom prst="rect">
            <a:avLst/>
          </a:prstGeom>
          <a:solidFill>
            <a:srgbClr val="DCDEE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Compute &amp; storage</a:t>
            </a:r>
          </a:p>
        </p:txBody>
      </p:sp>
      <p:sp>
        <p:nvSpPr>
          <p:cNvPr id="396" name="Text"/>
          <p:cNvSpPr/>
          <p:nvPr/>
        </p:nvSpPr>
        <p:spPr>
          <a:xfrm>
            <a:off x="7436246" y="5822275"/>
            <a:ext cx="2133601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 defTabSz="642937">
              <a:defRPr sz="1100">
                <a:solidFill>
                  <a:srgbClr val="888888"/>
                </a:solidFill>
                <a:latin typeface="+mn-lt"/>
                <a:ea typeface="+mn-ea"/>
                <a:cs typeface="+mn-cs"/>
                <a:sym typeface="Helvetica"/>
              </a:defRPr>
            </a:pPr>
            <a:fld id="{86CB4B4D-7CA3-9044-876B-883B54F8677D}" type="slidenum">
              <a:t>12</a:t>
            </a:fld>
            <a:r>
              <a:t>￼</a:t>
            </a:r>
          </a:p>
        </p:txBody>
      </p:sp>
      <p:sp>
        <p:nvSpPr>
          <p:cNvPr id="397" name="MAGIC"/>
          <p:cNvSpPr/>
          <p:nvPr/>
        </p:nvSpPr>
        <p:spPr>
          <a:xfrm rot="16200000">
            <a:off x="6104353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MAGIC</a:t>
            </a:r>
          </a:p>
        </p:txBody>
      </p:sp>
      <p:sp>
        <p:nvSpPr>
          <p:cNvPr id="398" name="MIRECLES"/>
          <p:cNvSpPr/>
          <p:nvPr/>
        </p:nvSpPr>
        <p:spPr>
          <a:xfrm rot="16200000">
            <a:off x="3583516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MIRECLES</a:t>
            </a:r>
          </a:p>
        </p:txBody>
      </p:sp>
      <p:sp>
        <p:nvSpPr>
          <p:cNvPr id="399" name="Vespa"/>
          <p:cNvSpPr/>
          <p:nvPr/>
        </p:nvSpPr>
        <p:spPr>
          <a:xfrm rot="16200000">
            <a:off x="4087641" y="3588025"/>
            <a:ext cx="635001" cy="317501"/>
          </a:xfrm>
          <a:prstGeom prst="rect">
            <a:avLst/>
          </a:prstGeom>
          <a:ln w="25400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6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Vespa</a:t>
            </a:r>
          </a:p>
        </p:txBody>
      </p:sp>
      <p:sp>
        <p:nvSpPr>
          <p:cNvPr id="400" name="Centralised scientific computing…"/>
          <p:cNvSpPr>
            <a:spLocks noGrp="1"/>
          </p:cNvSpPr>
          <p:nvPr>
            <p:ph type="body" sz="quarter" idx="1"/>
          </p:nvPr>
        </p:nvSpPr>
        <p:spPr>
          <a:xfrm>
            <a:off x="155146" y="1480748"/>
            <a:ext cx="5698210" cy="1649790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174658" indent="-174658" defTabSz="430753">
              <a:lnSpc>
                <a:spcPct val="100000"/>
              </a:lnSpc>
              <a:spcBef>
                <a:spcPts val="500"/>
              </a:spcBef>
              <a:buSzPct val="52000"/>
              <a:buBlip>
                <a:blip r:embed="rId2"/>
              </a:buBlip>
              <a:defRPr sz="1742">
                <a:solidFill>
                  <a:srgbClr val="000000"/>
                </a:solidFill>
              </a:defRPr>
            </a:pPr>
            <a:r>
              <a:t>Centralised scientific computing  </a:t>
            </a:r>
          </a:p>
          <a:p>
            <a:pPr marL="174658" indent="-174658" defTabSz="430753">
              <a:lnSpc>
                <a:spcPct val="100000"/>
              </a:lnSpc>
              <a:spcBef>
                <a:spcPts val="500"/>
              </a:spcBef>
              <a:buSzPct val="52000"/>
              <a:buBlip>
                <a:blip r:embed="rId2"/>
              </a:buBlip>
              <a:defRPr sz="1742">
                <a:solidFill>
                  <a:srgbClr val="000000"/>
                </a:solidFill>
              </a:defRPr>
            </a:pPr>
            <a:r>
              <a:t>Maximise common features</a:t>
            </a:r>
          </a:p>
          <a:p>
            <a:pPr marL="174658" indent="-174658" defTabSz="430753">
              <a:lnSpc>
                <a:spcPct val="100000"/>
              </a:lnSpc>
              <a:spcBef>
                <a:spcPts val="500"/>
              </a:spcBef>
              <a:buSzPct val="52000"/>
              <a:buBlip>
                <a:blip r:embed="rId2"/>
              </a:buBlip>
              <a:defRPr sz="1742">
                <a:solidFill>
                  <a:srgbClr val="000000"/>
                </a:solidFill>
              </a:defRPr>
            </a:pPr>
            <a:r>
              <a:t>Easier to maintain</a:t>
            </a:r>
          </a:p>
          <a:p>
            <a:pPr marL="174658" indent="-174658" defTabSz="430753">
              <a:lnSpc>
                <a:spcPct val="100000"/>
              </a:lnSpc>
              <a:spcBef>
                <a:spcPts val="500"/>
              </a:spcBef>
              <a:buSzPct val="52000"/>
              <a:buBlip>
                <a:blip r:embed="rId2"/>
              </a:buBlip>
              <a:defRPr sz="1742">
                <a:solidFill>
                  <a:srgbClr val="000000"/>
                </a:solidFill>
              </a:defRPr>
            </a:pPr>
            <a:r>
              <a:t>Ensure quality</a:t>
            </a:r>
          </a:p>
          <a:p>
            <a:pPr marL="174658" indent="-174658" defTabSz="430753">
              <a:lnSpc>
                <a:spcPct val="100000"/>
              </a:lnSpc>
              <a:spcBef>
                <a:spcPts val="500"/>
              </a:spcBef>
              <a:buSzPct val="52000"/>
              <a:buBlip>
                <a:blip r:embed="rId2"/>
              </a:buBlip>
              <a:defRPr sz="1742">
                <a:solidFill>
                  <a:srgbClr val="000000"/>
                </a:solidFill>
              </a:defRPr>
            </a:pPr>
            <a:r>
              <a:t>Standard approach across facilities</a:t>
            </a:r>
          </a:p>
        </p:txBody>
      </p:sp>
      <p:sp>
        <p:nvSpPr>
          <p:cNvPr id="401" name="User office"/>
          <p:cNvSpPr/>
          <p:nvPr/>
        </p:nvSpPr>
        <p:spPr>
          <a:xfrm>
            <a:off x="135929" y="6122774"/>
            <a:ext cx="8890001" cy="253366"/>
          </a:xfrm>
          <a:prstGeom prst="rect">
            <a:avLst/>
          </a:prstGeom>
          <a:solidFill>
            <a:srgbClr val="DCDEE0"/>
          </a:solidFill>
          <a:ln w="3175">
            <a:solidFill>
              <a:srgbClr val="000000"/>
            </a:solidFill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/>
          <a:lstStyle>
            <a:lvl1pPr defTabSz="410765">
              <a:defRPr sz="800">
                <a:latin typeface="+mn-lt"/>
                <a:ea typeface="+mn-ea"/>
                <a:cs typeface="+mn-cs"/>
                <a:sym typeface="Helvetica"/>
              </a:defRPr>
            </a:lvl1pPr>
          </a:lstStyle>
          <a:p>
            <a:r>
              <a:t>User office 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:dissolv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3" name="DMSC priorities for instruments"/>
          <p:cNvSpPr>
            <a:spLocks noGrp="1"/>
          </p:cNvSpPr>
          <p:nvPr>
            <p:ph type="title"/>
          </p:nvPr>
        </p:nvSpPr>
        <p:spPr>
          <a:xfrm>
            <a:off x="198237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DMSC priorities for instruments</a:t>
            </a:r>
          </a:p>
        </p:txBody>
      </p:sp>
      <p:sp>
        <p:nvSpPr>
          <p:cNvPr id="404" name="Quality…"/>
          <p:cNvSpPr>
            <a:spLocks noGrp="1"/>
          </p:cNvSpPr>
          <p:nvPr>
            <p:ph type="body" idx="1"/>
          </p:nvPr>
        </p:nvSpPr>
        <p:spPr>
          <a:xfrm>
            <a:off x="-440236" y="1121179"/>
            <a:ext cx="9584236" cy="5257803"/>
          </a:xfrm>
          <a:prstGeom prst="rect">
            <a:avLst/>
          </a:prstGeom>
        </p:spPr>
        <p:txBody>
          <a:bodyPr>
            <a:normAutofit fontScale="92500" lnSpcReduction="10000"/>
          </a:bodyPr>
          <a:lstStyle/>
          <a:p>
            <a:pPr marL="855578" lvl="1" indent="-347578" defTabSz="642937">
              <a:lnSpc>
                <a:spcPct val="230000"/>
              </a:lnSpc>
              <a:spcBef>
                <a:spcPts val="400"/>
              </a:spcBef>
              <a:buAutoNum type="arabicPeriod"/>
              <a:defRPr>
                <a:solidFill>
                  <a:srgbClr val="000000"/>
                </a:solidFill>
              </a:defRPr>
            </a:pPr>
            <a:r>
              <a:rPr dirty="0"/>
              <a:t>Quality</a:t>
            </a:r>
          </a:p>
          <a:p>
            <a:pPr marL="855578" lvl="1" indent="-347578" defTabSz="642937">
              <a:lnSpc>
                <a:spcPct val="230000"/>
              </a:lnSpc>
              <a:spcBef>
                <a:spcPts val="400"/>
              </a:spcBef>
              <a:buAutoNum type="arabicPeriod"/>
              <a:defRPr>
                <a:solidFill>
                  <a:srgbClr val="000000"/>
                </a:solidFill>
              </a:defRPr>
            </a:pPr>
            <a:r>
              <a:rPr dirty="0"/>
              <a:t>Data acquisition, detector readout &amp; data management Operation of interim cluster</a:t>
            </a:r>
          </a:p>
          <a:p>
            <a:pPr marL="855578" lvl="1" indent="-347578" defTabSz="642937">
              <a:lnSpc>
                <a:spcPct val="230000"/>
              </a:lnSpc>
              <a:spcBef>
                <a:spcPts val="400"/>
              </a:spcBef>
              <a:buAutoNum type="arabicPeriod"/>
              <a:defRPr>
                <a:solidFill>
                  <a:srgbClr val="000000"/>
                </a:solidFill>
              </a:defRPr>
            </a:pPr>
            <a:r>
              <a:rPr dirty="0"/>
              <a:t>Experiment control</a:t>
            </a:r>
          </a:p>
          <a:p>
            <a:pPr marL="855578" lvl="1" indent="-347578" defTabSz="642937">
              <a:lnSpc>
                <a:spcPct val="230000"/>
              </a:lnSpc>
              <a:spcBef>
                <a:spcPts val="400"/>
              </a:spcBef>
              <a:buAutoNum type="arabicPeriod"/>
              <a:defRPr>
                <a:solidFill>
                  <a:srgbClr val="000000"/>
                </a:solidFill>
              </a:defRPr>
            </a:pPr>
            <a:r>
              <a:rPr dirty="0"/>
              <a:t>Data reduction &amp; data correction</a:t>
            </a:r>
          </a:p>
          <a:p>
            <a:pPr marL="855578" lvl="1" indent="-347578" defTabSz="642937">
              <a:lnSpc>
                <a:spcPct val="230000"/>
              </a:lnSpc>
              <a:spcBef>
                <a:spcPts val="400"/>
              </a:spcBef>
              <a:buAutoNum type="arabicPeriod"/>
              <a:defRPr>
                <a:solidFill>
                  <a:srgbClr val="000000"/>
                </a:solidFill>
              </a:defRPr>
            </a:pPr>
            <a:r>
              <a:rPr dirty="0"/>
              <a:t>Data analysis for early scientific success</a:t>
            </a:r>
          </a:p>
        </p:txBody>
      </p:sp>
      <p:sp>
        <p:nvSpPr>
          <p:cNvPr id="405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7" name="Current and Planned in-kind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Current and Planned in-kind</a:t>
            </a:r>
          </a:p>
        </p:txBody>
      </p:sp>
      <p:sp>
        <p:nvSpPr>
          <p:cNvPr id="408" name="Data streaming - STFC active…"/>
          <p:cNvSpPr>
            <a:spLocks noGrp="1"/>
          </p:cNvSpPr>
          <p:nvPr>
            <p:ph type="body" idx="1"/>
          </p:nvPr>
        </p:nvSpPr>
        <p:spPr>
          <a:xfrm>
            <a:off x="107300" y="1268755"/>
            <a:ext cx="8482361" cy="5257801"/>
          </a:xfrm>
          <a:prstGeom prst="rect">
            <a:avLst/>
          </a:prstGeom>
        </p:spPr>
        <p:txBody>
          <a:bodyPr/>
          <a:lstStyle/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r>
              <a:rPr dirty="0"/>
              <a:t>Data streaming - STFC </a:t>
            </a:r>
            <a:r>
              <a:rPr dirty="0">
                <a:solidFill>
                  <a:srgbClr val="FF0000"/>
                </a:solidFill>
              </a:rPr>
              <a:t>active</a:t>
            </a: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endParaRPr dirty="0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r>
              <a:rPr dirty="0"/>
              <a:t>Data reduction and experiment control STFC </a:t>
            </a:r>
            <a:r>
              <a:rPr dirty="0">
                <a:solidFill>
                  <a:srgbClr val="FF0000"/>
                </a:solidFill>
              </a:rPr>
              <a:t>active</a:t>
            </a: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endParaRPr dirty="0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r>
              <a:rPr dirty="0"/>
              <a:t>Experiment control PSI </a:t>
            </a:r>
            <a:r>
              <a:rPr dirty="0">
                <a:solidFill>
                  <a:srgbClr val="FF0000"/>
                </a:solidFill>
              </a:rPr>
              <a:t>active</a:t>
            </a: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endParaRPr dirty="0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r>
              <a:rPr dirty="0"/>
              <a:t>Data curation PSI </a:t>
            </a:r>
            <a:r>
              <a:rPr dirty="0">
                <a:solidFill>
                  <a:srgbClr val="FF0000"/>
                </a:solidFill>
              </a:rPr>
              <a:t>active</a:t>
            </a: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endParaRPr dirty="0">
              <a:solidFill>
                <a:schemeClr val="accent2">
                  <a:satOff val="-4966"/>
                  <a:lumOff val="-10549"/>
                </a:schemeClr>
              </a:solidFill>
            </a:endParaRP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r>
              <a:rPr dirty="0"/>
              <a:t>Imaging data treatment PSI </a:t>
            </a:r>
            <a:r>
              <a:rPr lang="en-US" dirty="0" smtClean="0"/>
              <a:t>agreed </a:t>
            </a:r>
            <a:r>
              <a:rPr dirty="0" smtClean="0"/>
              <a:t>at </a:t>
            </a:r>
            <a:r>
              <a:rPr dirty="0"/>
              <a:t>PSI</a:t>
            </a:r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endParaRPr dirty="0"/>
          </a:p>
          <a:p>
            <a:pPr marL="308854" indent="-308854" defTabSz="623649">
              <a:defRPr sz="2522">
                <a:solidFill>
                  <a:srgbClr val="000000"/>
                </a:solidFill>
              </a:defRPr>
            </a:pPr>
            <a:r>
              <a:rPr dirty="0"/>
              <a:t>Reflectometry / QENS / Engineering diffraction data treatment FZJ agreed by FZJ</a:t>
            </a:r>
          </a:p>
        </p:txBody>
      </p:sp>
      <p:sp>
        <p:nvSpPr>
          <p:cNvPr id="40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14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1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914923" y="3847699"/>
            <a:ext cx="1852658" cy="19197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2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331912" y="5336887"/>
            <a:ext cx="1852658" cy="1600022"/>
          </a:xfrm>
          <a:prstGeom prst="rect">
            <a:avLst/>
          </a:prstGeom>
          <a:ln w="12700">
            <a:miter lim="400000"/>
          </a:ln>
        </p:spPr>
      </p:pic>
      <p:pic>
        <p:nvPicPr>
          <p:cNvPr id="413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27797" y="1479892"/>
            <a:ext cx="2868212" cy="1508125"/>
          </a:xfrm>
          <a:prstGeom prst="rect">
            <a:avLst/>
          </a:prstGeom>
          <a:ln w="12700">
            <a:miter lim="400000"/>
          </a:ln>
        </p:spPr>
      </p:pic>
      <p:sp>
        <p:nvSpPr>
          <p:cNvPr id="414" name="Software development"/>
          <p:cNvSpPr>
            <a:spLocks noGrp="1"/>
          </p:cNvSpPr>
          <p:nvPr>
            <p:ph type="title"/>
          </p:nvPr>
        </p:nvSpPr>
        <p:spPr>
          <a:xfrm>
            <a:off x="151568" y="12988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Software development</a:t>
            </a:r>
          </a:p>
        </p:txBody>
      </p:sp>
      <p:sp>
        <p:nvSpPr>
          <p:cNvPr id="415" name="Collaborate on projects…"/>
          <p:cNvSpPr>
            <a:spLocks noGrp="1"/>
          </p:cNvSpPr>
          <p:nvPr>
            <p:ph type="body" idx="1"/>
          </p:nvPr>
        </p:nvSpPr>
        <p:spPr>
          <a:xfrm>
            <a:off x="101409" y="1695379"/>
            <a:ext cx="5520739" cy="5257802"/>
          </a:xfrm>
          <a:prstGeom prst="rect">
            <a:avLst/>
          </a:prstGeom>
        </p:spPr>
        <p:txBody>
          <a:bodyPr/>
          <a:lstStyle/>
          <a:p>
            <a:pPr marL="228600" indent="-228600">
              <a:buSzPct val="100000"/>
              <a:buChar char="•"/>
              <a:defRPr b="1" i="1">
                <a:solidFill>
                  <a:schemeClr val="accent2">
                    <a:satOff val="-4966"/>
                    <a:lumOff val="-10549"/>
                  </a:schemeClr>
                </a:solidFill>
                <a:latin typeface="Times"/>
                <a:ea typeface="Times"/>
                <a:cs typeface="Times"/>
                <a:sym typeface="Times"/>
              </a:defRPr>
            </a:pPr>
            <a:r>
              <a:rPr dirty="0">
                <a:solidFill>
                  <a:srgbClr val="FF0000"/>
                </a:solidFill>
              </a:rPr>
              <a:t>Collaborate on projects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Engage with the community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lang="en-US" dirty="0" smtClean="0"/>
              <a:t>Project </a:t>
            </a:r>
            <a:r>
              <a:rPr dirty="0" smtClean="0"/>
              <a:t>Governance</a:t>
            </a: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Don’t reinvent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Use the right tools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Be open </a:t>
            </a:r>
          </a:p>
        </p:txBody>
      </p:sp>
      <p:sp>
        <p:nvSpPr>
          <p:cNvPr id="41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15</a:t>
            </a:fld>
            <a:endParaRPr/>
          </a:p>
        </p:txBody>
      </p:sp>
      <p:pic>
        <p:nvPicPr>
          <p:cNvPr id="417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 rot="3609716">
            <a:off x="5995990" y="2789183"/>
            <a:ext cx="3719512" cy="1192875"/>
          </a:xfrm>
          <a:prstGeom prst="rect">
            <a:avLst/>
          </a:prstGeom>
          <a:ln w="12700">
            <a:miter lim="400000"/>
          </a:ln>
        </p:spPr>
      </p:pic>
      <p:pic>
        <p:nvPicPr>
          <p:cNvPr id="418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3326800" y="5074241"/>
            <a:ext cx="3073401" cy="1740794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What is already decided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What is already decided</a:t>
            </a:r>
          </a:p>
        </p:txBody>
      </p:sp>
      <p:sp>
        <p:nvSpPr>
          <p:cNvPr id="421" name="Event mode collection…"/>
          <p:cNvSpPr>
            <a:spLocks noGrp="1"/>
          </p:cNvSpPr>
          <p:nvPr>
            <p:ph type="body" idx="1"/>
          </p:nvPr>
        </p:nvSpPr>
        <p:spPr>
          <a:xfrm>
            <a:off x="457199" y="1600199"/>
            <a:ext cx="6985954" cy="52578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Event mode collection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Controls architecture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Mantid for reduction and visualisation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NICOS2 core experiment control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SASView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Several in-kind packages</a:t>
            </a:r>
          </a:p>
        </p:txBody>
      </p:sp>
      <p:sp>
        <p:nvSpPr>
          <p:cNvPr id="42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16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17</a:t>
            </a:fld>
            <a:endParaRPr/>
          </a:p>
        </p:txBody>
      </p:sp>
      <p:sp>
        <p:nvSpPr>
          <p:cNvPr id="425" name="Shared comms room ICS &amp; DMSC"/>
          <p:cNvSpPr/>
          <p:nvPr/>
        </p:nvSpPr>
        <p:spPr>
          <a:xfrm>
            <a:off x="5928109" y="4800624"/>
            <a:ext cx="559118" cy="256541"/>
          </a:xfrm>
          <a:prstGeom prst="rect">
            <a:avLst/>
          </a:prstGeom>
          <a:blipFill>
            <a:blip r:embed="rId2"/>
          </a:blipFill>
          <a:ln w="3175">
            <a:miter lim="400000"/>
          </a:ln>
          <a:effectLst>
            <a:outerShdw blurRad="25400" dist="12700" dir="5400000" rotWithShape="0">
              <a:srgbClr val="000000">
                <a:alpha val="50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600">
                <a:solidFill>
                  <a:srgbClr val="FFFFFF"/>
                </a:solidFill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Shared comms room ICS &amp; DMSC</a:t>
            </a:r>
          </a:p>
        </p:txBody>
      </p:sp>
      <p:sp>
        <p:nvSpPr>
          <p:cNvPr id="426" name="Infrastructure"/>
          <p:cNvSpPr>
            <a:spLocks noGrp="1"/>
          </p:cNvSpPr>
          <p:nvPr>
            <p:ph type="title"/>
          </p:nvPr>
        </p:nvSpPr>
        <p:spPr>
          <a:xfrm>
            <a:off x="150675" y="-203968"/>
            <a:ext cx="7139137" cy="1508125"/>
          </a:xfrm>
          <a:prstGeom prst="rect">
            <a:avLst/>
          </a:prstGeom>
        </p:spPr>
        <p:txBody>
          <a:bodyPr/>
          <a:lstStyle/>
          <a:p>
            <a:r>
              <a:t>Infrastructure</a:t>
            </a:r>
          </a:p>
        </p:txBody>
      </p:sp>
      <p:grpSp>
        <p:nvGrpSpPr>
          <p:cNvPr id="429" name="Group"/>
          <p:cNvGrpSpPr/>
          <p:nvPr/>
        </p:nvGrpSpPr>
        <p:grpSpPr>
          <a:xfrm>
            <a:off x="84708" y="1171687"/>
            <a:ext cx="6797289" cy="4844119"/>
            <a:chOff x="0" y="0"/>
            <a:chExt cx="6797288" cy="4844117"/>
          </a:xfrm>
        </p:grpSpPr>
        <p:pic>
          <p:nvPicPr>
            <p:cNvPr id="427" name="Screen Shot 2017-04-02 at 20.29.40.png" descr="Screen Shot 2017-04-02 at 20.29.40.png"/>
            <p:cNvPicPr>
              <a:picLocks noChangeAspect="1"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6797289" cy="484411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28" name="Line"/>
            <p:cNvSpPr/>
            <p:nvPr/>
          </p:nvSpPr>
          <p:spPr>
            <a:xfrm>
              <a:off x="1146448" y="1623672"/>
              <a:ext cx="4795412" cy="2327342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572" h="20757" extrusionOk="0">
                  <a:moveTo>
                    <a:pt x="21572" y="9480"/>
                  </a:moveTo>
                  <a:cubicBezTo>
                    <a:pt x="19632" y="9391"/>
                    <a:pt x="17720" y="9403"/>
                    <a:pt x="15827" y="9506"/>
                  </a:cubicBezTo>
                  <a:cubicBezTo>
                    <a:pt x="14904" y="9556"/>
                    <a:pt x="13938" y="9613"/>
                    <a:pt x="13015" y="9458"/>
                  </a:cubicBezTo>
                  <a:cubicBezTo>
                    <a:pt x="12100" y="9305"/>
                    <a:pt x="11211" y="8930"/>
                    <a:pt x="10455" y="7769"/>
                  </a:cubicBezTo>
                  <a:cubicBezTo>
                    <a:pt x="9826" y="6802"/>
                    <a:pt x="9428" y="5401"/>
                    <a:pt x="8956" y="4131"/>
                  </a:cubicBezTo>
                  <a:cubicBezTo>
                    <a:pt x="8447" y="2765"/>
                    <a:pt x="7856" y="1555"/>
                    <a:pt x="7085" y="811"/>
                  </a:cubicBezTo>
                  <a:cubicBezTo>
                    <a:pt x="5372" y="-843"/>
                    <a:pt x="3322" y="143"/>
                    <a:pt x="1818" y="2783"/>
                  </a:cubicBezTo>
                  <a:cubicBezTo>
                    <a:pt x="1465" y="3403"/>
                    <a:pt x="1150" y="4103"/>
                    <a:pt x="880" y="4871"/>
                  </a:cubicBezTo>
                  <a:cubicBezTo>
                    <a:pt x="527" y="5745"/>
                    <a:pt x="271" y="6758"/>
                    <a:pt x="128" y="7843"/>
                  </a:cubicBezTo>
                  <a:cubicBezTo>
                    <a:pt x="9" y="8756"/>
                    <a:pt x="-28" y="9704"/>
                    <a:pt x="20" y="10643"/>
                  </a:cubicBezTo>
                  <a:cubicBezTo>
                    <a:pt x="-10" y="11531"/>
                    <a:pt x="42" y="12422"/>
                    <a:pt x="174" y="13272"/>
                  </a:cubicBezTo>
                  <a:cubicBezTo>
                    <a:pt x="295" y="14051"/>
                    <a:pt x="481" y="14783"/>
                    <a:pt x="724" y="15440"/>
                  </a:cubicBezTo>
                  <a:cubicBezTo>
                    <a:pt x="956" y="16173"/>
                    <a:pt x="1233" y="16845"/>
                    <a:pt x="1550" y="17441"/>
                  </a:cubicBezTo>
                  <a:cubicBezTo>
                    <a:pt x="1840" y="17986"/>
                    <a:pt x="2160" y="18464"/>
                    <a:pt x="2505" y="18864"/>
                  </a:cubicBezTo>
                  <a:cubicBezTo>
                    <a:pt x="2778" y="19273"/>
                    <a:pt x="3070" y="19630"/>
                    <a:pt x="3377" y="19929"/>
                  </a:cubicBezTo>
                  <a:cubicBezTo>
                    <a:pt x="3685" y="20229"/>
                    <a:pt x="4007" y="20470"/>
                    <a:pt x="4338" y="20648"/>
                  </a:cubicBezTo>
                  <a:lnTo>
                    <a:pt x="6480" y="20757"/>
                  </a:lnTo>
                  <a:lnTo>
                    <a:pt x="8517" y="18423"/>
                  </a:lnTo>
                  <a:lnTo>
                    <a:pt x="9748" y="15488"/>
                  </a:lnTo>
                </a:path>
              </a:pathLst>
            </a:custGeom>
            <a:noFill/>
            <a:ln w="63500" cap="flat">
              <a:solidFill>
                <a:srgbClr val="FF2600"/>
              </a:solidFill>
              <a:prstDash val="solid"/>
              <a:bevel/>
            </a:ln>
            <a:effectLst>
              <a:outerShdw blurRad="38100" dist="20000" dir="5400000" rotWithShape="0">
                <a:srgbClr val="000000">
                  <a:alpha val="38000"/>
                </a:srgbClr>
              </a:outerShdw>
            </a:effectLst>
          </p:spPr>
          <p:txBody>
            <a:bodyPr wrap="square" lIns="45719" tIns="45719" rIns="45719" bIns="45719" numCol="1" anchor="t">
              <a:noAutofit/>
            </a:bodyPr>
            <a:lstStyle/>
            <a:p>
              <a:pPr defTabSz="457200">
                <a:defRPr sz="1200">
                  <a:latin typeface="+mn-lt"/>
                  <a:ea typeface="+mn-ea"/>
                  <a:cs typeface="+mn-cs"/>
                  <a:sym typeface="Helvetica"/>
                </a:defRPr>
              </a:pPr>
              <a:endParaRPr/>
            </a:p>
          </p:txBody>
        </p:sp>
      </p:grpSp>
      <p:sp>
        <p:nvSpPr>
          <p:cNvPr id="430" name="Global fibre route"/>
          <p:cNvSpPr/>
          <p:nvPr/>
        </p:nvSpPr>
        <p:spPr>
          <a:xfrm>
            <a:off x="300062" y="1184387"/>
            <a:ext cx="1863106" cy="376238"/>
          </a:xfrm>
          <a:prstGeom prst="rect">
            <a:avLst/>
          </a:prstGeom>
          <a:solidFill>
            <a:schemeClr val="accent2"/>
          </a:solidFill>
          <a:ln w="25400">
            <a:solidFill>
              <a:srgbClr val="8C3A38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35718" tIns="35718" rIns="35718" bIns="35718" anchor="ctr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Global fibre route</a:t>
            </a:r>
          </a:p>
        </p:txBody>
      </p:sp>
      <p:sp>
        <p:nvSpPr>
          <p:cNvPr id="431" name="Oval"/>
          <p:cNvSpPr/>
          <p:nvPr/>
        </p:nvSpPr>
        <p:spPr>
          <a:xfrm>
            <a:off x="1876046" y="3193253"/>
            <a:ext cx="244013" cy="231141"/>
          </a:xfrm>
          <a:prstGeom prst="ellipse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32" name="Oval"/>
          <p:cNvSpPr/>
          <p:nvPr/>
        </p:nvSpPr>
        <p:spPr>
          <a:xfrm>
            <a:off x="2133336" y="4291507"/>
            <a:ext cx="244013" cy="231141"/>
          </a:xfrm>
          <a:prstGeom prst="ellipse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33" name="Oval"/>
          <p:cNvSpPr/>
          <p:nvPr/>
        </p:nvSpPr>
        <p:spPr>
          <a:xfrm>
            <a:off x="3053922" y="3731523"/>
            <a:ext cx="244012" cy="231141"/>
          </a:xfrm>
          <a:prstGeom prst="ellipse">
            <a:avLst/>
          </a:prstGeom>
          <a:solidFill>
            <a:schemeClr val="accent1">
              <a:satOff val="-4409"/>
              <a:lumOff val="-10509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34" name="ICS DMSC Comms rooms"/>
          <p:cNvSpPr/>
          <p:nvPr/>
        </p:nvSpPr>
        <p:spPr>
          <a:xfrm>
            <a:off x="294999" y="1649585"/>
            <a:ext cx="2780852" cy="380366"/>
          </a:xfrm>
          <a:prstGeom prst="rect">
            <a:avLst/>
          </a:prstGeom>
          <a:solidFill>
            <a:schemeClr val="accent1">
              <a:satOff val="-4409"/>
              <a:lumOff val="-10509"/>
            </a:schemeClr>
          </a:solidFill>
          <a:ln>
            <a:solidFill>
              <a:srgbClr val="46AAC4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ICS DMSC Comms rooms</a:t>
            </a:r>
          </a:p>
        </p:txBody>
      </p:sp>
      <p:sp>
        <p:nvSpPr>
          <p:cNvPr id="435" name="Oval"/>
          <p:cNvSpPr/>
          <p:nvPr/>
        </p:nvSpPr>
        <p:spPr>
          <a:xfrm>
            <a:off x="3361347" y="3064937"/>
            <a:ext cx="244012" cy="231141"/>
          </a:xfrm>
          <a:prstGeom prst="ellipse">
            <a:avLst/>
          </a:prstGeom>
          <a:solidFill>
            <a:schemeClr val="accent4">
              <a:satOff val="-1335"/>
              <a:lumOff val="-10274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436" name="H01 server room"/>
          <p:cNvSpPr/>
          <p:nvPr/>
        </p:nvSpPr>
        <p:spPr>
          <a:xfrm>
            <a:off x="315677" y="2118912"/>
            <a:ext cx="1831875" cy="396241"/>
          </a:xfrm>
          <a:prstGeom prst="rect">
            <a:avLst/>
          </a:prstGeom>
          <a:solidFill>
            <a:schemeClr val="accent4">
              <a:satOff val="-1335"/>
              <a:lumOff val="-10274"/>
            </a:schemeClr>
          </a:solidFill>
          <a:ln w="25400">
            <a:solidFill>
              <a:srgbClr val="8C3A38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t>H01 server room</a:t>
            </a:r>
          </a:p>
        </p:txBody>
      </p:sp>
      <p:sp>
        <p:nvSpPr>
          <p:cNvPr id="437" name="Focus on network capacity…"/>
          <p:cNvSpPr/>
          <p:nvPr/>
        </p:nvSpPr>
        <p:spPr>
          <a:xfrm>
            <a:off x="5952145" y="1128312"/>
            <a:ext cx="2814549" cy="2606041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marL="228600" indent="-228600">
              <a:buSzPct val="100000"/>
              <a:buChar char="•"/>
              <a:defRPr sz="1500"/>
            </a:pPr>
            <a:r>
              <a:t>Focus on network capacity</a:t>
            </a:r>
          </a:p>
          <a:p>
            <a:pPr marL="228600" indent="-228600">
              <a:buSzPct val="100000"/>
              <a:buChar char="•"/>
              <a:defRPr sz="1500"/>
            </a:pPr>
            <a:endParaRPr/>
          </a:p>
          <a:p>
            <a:pPr marL="457200" lvl="1" indent="0">
              <a:buSzPct val="100000"/>
              <a:buChar char="•"/>
              <a:defRPr sz="1500"/>
            </a:pPr>
            <a:r>
              <a:t>Dual redundant link from instrument to server room </a:t>
            </a:r>
          </a:p>
          <a:p>
            <a:pPr marL="457200" lvl="1" indent="0">
              <a:buSzPct val="100000"/>
              <a:buChar char="•"/>
              <a:defRPr sz="1500"/>
            </a:pPr>
            <a:endParaRPr/>
          </a:p>
          <a:p>
            <a:pPr marL="457200" lvl="1" indent="0">
              <a:buSzPct val="100000"/>
              <a:buChar char="•"/>
              <a:defRPr sz="1500"/>
            </a:pPr>
            <a:r>
              <a:t>Instrument on virtual LAN that includes server room infrastructure</a:t>
            </a:r>
          </a:p>
          <a:p>
            <a:pPr marL="457200" lvl="1" indent="0">
              <a:buSzPct val="100000"/>
              <a:buChar char="•"/>
              <a:defRPr sz="1500"/>
            </a:pPr>
            <a:endParaRPr/>
          </a:p>
          <a:p>
            <a:pPr marL="228600" indent="-228600">
              <a:buSzPct val="100000"/>
              <a:buChar char="•"/>
              <a:defRPr sz="1500"/>
            </a:pPr>
            <a:r>
              <a:t>Minimise hardware deployed on instrument </a:t>
            </a:r>
          </a:p>
        </p:txBody>
      </p:sp>
      <p:sp>
        <p:nvSpPr>
          <p:cNvPr id="438" name="Detector read out hardware instrument / H01…"/>
          <p:cNvSpPr>
            <a:spLocks noGrp="1"/>
          </p:cNvSpPr>
          <p:nvPr>
            <p:ph type="body" sz="quarter" idx="1"/>
          </p:nvPr>
        </p:nvSpPr>
        <p:spPr>
          <a:xfrm>
            <a:off x="50114" y="5009424"/>
            <a:ext cx="5247482" cy="1794310"/>
          </a:xfrm>
          <a:prstGeom prst="rect">
            <a:avLst/>
          </a:prstGeom>
          <a:solidFill>
            <a:srgbClr val="FFFFFF"/>
          </a:solidFill>
        </p:spPr>
        <p:txBody>
          <a:bodyPr/>
          <a:lstStyle/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Detector read out hardware instrument / H01</a:t>
            </a:r>
          </a:p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Experiment control server in H01</a:t>
            </a:r>
          </a:p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Online data reduction in H01</a:t>
            </a:r>
          </a:p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Online analysis in H01</a:t>
            </a:r>
          </a:p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archival storage in CPH</a:t>
            </a:r>
          </a:p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Systems can failover between locations</a:t>
            </a:r>
          </a:p>
          <a:p>
            <a:pPr marL="171939" indent="-171939" defTabSz="347186">
              <a:spcBef>
                <a:spcPts val="200"/>
              </a:spcBef>
              <a:defRPr sz="1404">
                <a:solidFill>
                  <a:srgbClr val="000000"/>
                </a:solidFill>
              </a:defRPr>
            </a:pPr>
            <a:r>
              <a:t>Offline reduction analysis and modelling in Copenhagen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18</a:t>
            </a:fld>
            <a:endParaRPr/>
          </a:p>
        </p:txBody>
      </p:sp>
      <p:pic>
        <p:nvPicPr>
          <p:cNvPr id="441" name="Screen Shot 2017-02-08 at 09.37.04.png" descr="Screen Shot 2017-02-08 at 09.37.04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1646" y="3206108"/>
            <a:ext cx="8079235" cy="3547614"/>
          </a:xfrm>
          <a:prstGeom prst="rect">
            <a:avLst/>
          </a:prstGeom>
          <a:ln w="12700">
            <a:miter lim="400000"/>
          </a:ln>
        </p:spPr>
      </p:pic>
      <p:sp>
        <p:nvSpPr>
          <p:cNvPr id="442" name="Line"/>
          <p:cNvSpPr/>
          <p:nvPr/>
        </p:nvSpPr>
        <p:spPr>
          <a:xfrm>
            <a:off x="7762931" y="3298533"/>
            <a:ext cx="1" cy="421510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43" name="Line"/>
          <p:cNvSpPr/>
          <p:nvPr/>
        </p:nvSpPr>
        <p:spPr>
          <a:xfrm>
            <a:off x="925351" y="3033817"/>
            <a:ext cx="425468" cy="1266584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pic>
        <p:nvPicPr>
          <p:cNvPr id="44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42826" y="1911480"/>
            <a:ext cx="1270001" cy="1270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5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896641" y="3528736"/>
            <a:ext cx="1138160" cy="459507"/>
          </a:xfrm>
          <a:prstGeom prst="rect">
            <a:avLst/>
          </a:prstGeom>
          <a:ln w="12700">
            <a:miter lim="400000"/>
          </a:ln>
        </p:spPr>
      </p:pic>
      <p:pic>
        <p:nvPicPr>
          <p:cNvPr id="446" name="Screen Shot 2017-03-27 at 12.47.31.png" descr="Screen Shot 2017-03-27 at 12.47.31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138445" y="6328157"/>
            <a:ext cx="2004157" cy="421510"/>
          </a:xfrm>
          <a:prstGeom prst="rect">
            <a:avLst/>
          </a:prstGeom>
          <a:ln w="12700">
            <a:miter lim="400000"/>
          </a:ln>
        </p:spPr>
      </p:pic>
      <p:pic>
        <p:nvPicPr>
          <p:cNvPr id="447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15654" y="2228624"/>
            <a:ext cx="1010817" cy="825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448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7254405" y="2053951"/>
            <a:ext cx="1206194" cy="985058"/>
          </a:xfrm>
          <a:prstGeom prst="rect">
            <a:avLst/>
          </a:prstGeom>
          <a:ln w="12700">
            <a:miter lim="400000"/>
          </a:ln>
        </p:spPr>
      </p:pic>
      <p:sp>
        <p:nvSpPr>
          <p:cNvPr id="449" name="SUNET"/>
          <p:cNvSpPr/>
          <p:nvPr/>
        </p:nvSpPr>
        <p:spPr>
          <a:xfrm>
            <a:off x="8005922" y="3547669"/>
            <a:ext cx="980255" cy="421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>
              <a:defRPr>
                <a:latin typeface="Arial Black"/>
                <a:ea typeface="Arial Black"/>
                <a:cs typeface="Arial Black"/>
                <a:sym typeface="Arial Black"/>
              </a:defRPr>
            </a:lvl1pPr>
          </a:lstStyle>
          <a:p>
            <a:r>
              <a:t>SUNET</a:t>
            </a:r>
          </a:p>
        </p:txBody>
      </p:sp>
      <p:pic>
        <p:nvPicPr>
          <p:cNvPr id="450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1428750" y="1252172"/>
            <a:ext cx="1703009" cy="921301"/>
          </a:xfrm>
          <a:prstGeom prst="rect">
            <a:avLst/>
          </a:prstGeom>
          <a:ln w="12700">
            <a:miter lim="400000"/>
          </a:ln>
        </p:spPr>
      </p:pic>
      <p:sp>
        <p:nvSpPr>
          <p:cNvPr id="451" name="Remote…"/>
          <p:cNvSpPr/>
          <p:nvPr/>
        </p:nvSpPr>
        <p:spPr>
          <a:xfrm>
            <a:off x="1758247" y="1397287"/>
            <a:ext cx="1082388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Remote </a:t>
            </a:r>
          </a:p>
          <a:p>
            <a:r>
              <a:t>Scientists</a:t>
            </a:r>
          </a:p>
        </p:txBody>
      </p:sp>
      <p:sp>
        <p:nvSpPr>
          <p:cNvPr id="452" name="Centralised scientific computing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Centralised scientific computing</a:t>
            </a:r>
          </a:p>
        </p:txBody>
      </p:sp>
      <p:sp>
        <p:nvSpPr>
          <p:cNvPr id="457" name="Connection Line"/>
          <p:cNvSpPr/>
          <p:nvPr/>
        </p:nvSpPr>
        <p:spPr>
          <a:xfrm>
            <a:off x="872412" y="1657200"/>
            <a:ext cx="556338" cy="571424"/>
          </a:xfrm>
          <a:custGeom>
            <a:avLst/>
            <a:gdLst/>
            <a:ahLst/>
            <a:cxnLst>
              <a:cxn ang="0">
                <a:pos x="wd2" y="hd2"/>
              </a:cxn>
              <a:cxn ang="5400000">
                <a:pos x="wd2" y="hd2"/>
              </a:cxn>
              <a:cxn ang="10800000">
                <a:pos x="wd2" y="hd2"/>
              </a:cxn>
              <a:cxn ang="16200000">
                <a:pos x="wd2" y="hd2"/>
              </a:cxn>
            </a:cxnLst>
            <a:rect l="0" t="0" r="r" b="b"/>
            <a:pathLst>
              <a:path w="21600" h="21600" extrusionOk="0">
                <a:moveTo>
                  <a:pt x="0" y="21600"/>
                </a:moveTo>
                <a:cubicBezTo>
                  <a:pt x="667" y="9257"/>
                  <a:pt x="7867" y="2057"/>
                  <a:pt x="21600" y="0"/>
                </a:cubicBezTo>
              </a:path>
            </a:pathLst>
          </a:custGeom>
          <a:ln w="50800">
            <a:solidFill>
              <a:schemeClr val="accent1"/>
            </a:solidFill>
            <a:miter lim="400000"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/>
          <a:lstStyle/>
          <a:p>
            <a:endParaRPr/>
          </a:p>
        </p:txBody>
      </p:sp>
      <p:sp>
        <p:nvSpPr>
          <p:cNvPr id="454" name="Line"/>
          <p:cNvSpPr/>
          <p:nvPr/>
        </p:nvSpPr>
        <p:spPr>
          <a:xfrm>
            <a:off x="5758145" y="2571157"/>
            <a:ext cx="1350942" cy="1"/>
          </a:xfrm>
          <a:prstGeom prst="line">
            <a:avLst/>
          </a:prstGeom>
          <a:ln w="63500">
            <a:solidFill>
              <a:schemeClr val="accent1"/>
            </a:solidFill>
            <a:bevel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55" name="Line"/>
          <p:cNvSpPr/>
          <p:nvPr/>
        </p:nvSpPr>
        <p:spPr>
          <a:xfrm>
            <a:off x="1515101" y="2571157"/>
            <a:ext cx="2682407" cy="1"/>
          </a:xfrm>
          <a:prstGeom prst="line">
            <a:avLst/>
          </a:prstGeom>
          <a:ln w="63500">
            <a:solidFill>
              <a:schemeClr val="accent1"/>
            </a:solidFill>
            <a:bevel/>
            <a:headEnd type="triangle"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456" name="Visiting…"/>
          <p:cNvSpPr/>
          <p:nvPr/>
        </p:nvSpPr>
        <p:spPr>
          <a:xfrm>
            <a:off x="7247131" y="1252172"/>
            <a:ext cx="1145900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Visiting  </a:t>
            </a:r>
          </a:p>
          <a:p>
            <a:r>
              <a:t>Scientists 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9" name="Hardware infrastructure…"/>
          <p:cNvSpPr>
            <a:spLocks noGrp="1"/>
          </p:cNvSpPr>
          <p:nvPr>
            <p:ph type="title"/>
          </p:nvPr>
        </p:nvSpPr>
        <p:spPr>
          <a:xfrm>
            <a:off x="7505" y="-36886"/>
            <a:ext cx="7139138" cy="1508126"/>
          </a:xfrm>
          <a:prstGeom prst="rect">
            <a:avLst/>
          </a:prstGeom>
        </p:spPr>
        <p:txBody>
          <a:bodyPr/>
          <a:lstStyle/>
          <a:p>
            <a:r>
              <a:t>Hardware infrastructure</a:t>
            </a:r>
          </a:p>
          <a:p>
            <a:r>
              <a:t>Focus on user experience</a:t>
            </a:r>
          </a:p>
        </p:txBody>
      </p:sp>
      <p:sp>
        <p:nvSpPr>
          <p:cNvPr id="460" name="Maintain and upgrade interim cluster…"/>
          <p:cNvSpPr>
            <a:spLocks noGrp="1"/>
          </p:cNvSpPr>
          <p:nvPr>
            <p:ph type="body" sz="half" idx="1"/>
          </p:nvPr>
        </p:nvSpPr>
        <p:spPr>
          <a:xfrm>
            <a:off x="16086" y="1503215"/>
            <a:ext cx="3928712" cy="5257801"/>
          </a:xfrm>
          <a:prstGeom prst="rect">
            <a:avLst/>
          </a:prstGeom>
        </p:spPr>
        <p:txBody>
          <a:bodyPr/>
          <a:lstStyle/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Maintain and upgrade interim cluster 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 smtClean="0"/>
              <a:t>European </a:t>
            </a:r>
            <a:r>
              <a:rPr dirty="0"/>
              <a:t>Open Science cloud pilot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DevOps infrastructure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endParaRPr dirty="0"/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endParaRPr lang="en-US" dirty="0" smtClean="0"/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endParaRPr dirty="0"/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Storage estimate for initial ops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Parallel file system in Lund 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Parallel file system in Cph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Cluster based architecture for reduction / analysis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Virtual machine architecture for user interface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Construction phase delivers initial storage.</a:t>
            </a:r>
          </a:p>
          <a:p>
            <a:pPr marL="202310" indent="-202310" defTabSz="539495">
              <a:spcBef>
                <a:spcPts val="300"/>
              </a:spcBef>
              <a:defRPr sz="1651">
                <a:solidFill>
                  <a:srgbClr val="000000"/>
                </a:solidFill>
              </a:defRPr>
            </a:pPr>
            <a:r>
              <a:rPr dirty="0"/>
              <a:t>Compute capacity ramps to 6000 cores by 2025 </a:t>
            </a:r>
          </a:p>
        </p:txBody>
      </p:sp>
      <p:sp>
        <p:nvSpPr>
          <p:cNvPr id="4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19</a:t>
            </a:fld>
            <a:endParaRPr/>
          </a:p>
        </p:txBody>
      </p:sp>
      <p:pic>
        <p:nvPicPr>
          <p:cNvPr id="465" name="Screen Shot 2017-04-03 at 21.15.36.png" descr="Screen Shot 2017-04-03 at 21.15.36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6221231" y="1502031"/>
            <a:ext cx="2797538" cy="2083744"/>
          </a:xfrm>
          <a:prstGeom prst="rect">
            <a:avLst/>
          </a:prstGeom>
          <a:ln w="12700">
            <a:miter lim="400000"/>
          </a:ln>
        </p:spPr>
      </p:pic>
      <p:pic>
        <p:nvPicPr>
          <p:cNvPr id="46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3944798" y="3695278"/>
            <a:ext cx="5365250" cy="314104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1" name="Prologue"/>
          <p:cNvSpPr>
            <a:spLocks noGrp="1"/>
          </p:cNvSpPr>
          <p:nvPr>
            <p:ph type="title"/>
          </p:nvPr>
        </p:nvSpPr>
        <p:spPr>
          <a:xfrm>
            <a:off x="152400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Prologue</a:t>
            </a:r>
          </a:p>
        </p:txBody>
      </p:sp>
      <p:sp>
        <p:nvSpPr>
          <p:cNvPr id="232" name="SAC 15 report…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6962577" cy="52578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SAC 15 report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Please clarify:</a:t>
            </a:r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r>
              <a:t>DMSC / Instrument project integration</a:t>
            </a:r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r>
              <a:t>Specific software requirements</a:t>
            </a:r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r>
              <a:t>Data storage integration (and DAQ)</a:t>
            </a:r>
          </a:p>
        </p:txBody>
      </p:sp>
      <p:sp>
        <p:nvSpPr>
          <p:cNvPr id="23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70" name="Screen Shot 2017-04-03 at 11.56.54.png"/>
          <p:cNvGrpSpPr/>
          <p:nvPr/>
        </p:nvGrpSpPr>
        <p:grpSpPr>
          <a:xfrm>
            <a:off x="1327288" y="2808086"/>
            <a:ext cx="5713483" cy="4124789"/>
            <a:chOff x="0" y="0"/>
            <a:chExt cx="5713481" cy="4124788"/>
          </a:xfrm>
        </p:grpSpPr>
        <p:pic>
          <p:nvPicPr>
            <p:cNvPr id="469" name="Screen Shot 2017-04-03 at 11.56.54.png" descr="Screen Shot 2017-04-03 at 11.56.54.png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5307082" cy="3680289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468" name="Screen Shot 2017-04-03 at 11.56.54.png" descr="Screen Shot 2017-04-03 at 11.56.54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5713482" cy="4124789"/>
            </a:xfrm>
            <a:prstGeom prst="rect">
              <a:avLst/>
            </a:prstGeom>
            <a:effectLst/>
          </p:spPr>
        </p:pic>
      </p:grpSp>
      <p:sp>
        <p:nvSpPr>
          <p:cNvPr id="471" name="User office software"/>
          <p:cNvSpPr>
            <a:spLocks noGrp="1"/>
          </p:cNvSpPr>
          <p:nvPr>
            <p:ph type="title"/>
          </p:nvPr>
        </p:nvSpPr>
        <p:spPr>
          <a:xfrm>
            <a:off x="111427" y="-36886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User office software</a:t>
            </a:r>
          </a:p>
        </p:txBody>
      </p:sp>
      <p:sp>
        <p:nvSpPr>
          <p:cNvPr id="472" name="Collaboration with…"/>
          <p:cNvSpPr>
            <a:spLocks noGrp="1"/>
          </p:cNvSpPr>
          <p:nvPr>
            <p:ph type="body" idx="1"/>
          </p:nvPr>
        </p:nvSpPr>
        <p:spPr>
          <a:xfrm>
            <a:off x="492011" y="1538192"/>
            <a:ext cx="7855292" cy="5257803"/>
          </a:xfrm>
          <a:prstGeom prst="rect">
            <a:avLst/>
          </a:prstGeom>
        </p:spPr>
        <p:txBody>
          <a:bodyPr/>
          <a:lstStyle/>
          <a:p>
            <a:pPr marL="260684" indent="-260684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t>Collaboration with</a:t>
            </a:r>
          </a:p>
          <a:p>
            <a:pPr marL="260684" indent="-260684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/>
          </a:p>
          <a:p>
            <a:pPr marL="260684" indent="-260684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t>Objective : A single user portal for P&amp;N in Lund</a:t>
            </a:r>
          </a:p>
        </p:txBody>
      </p:sp>
      <p:sp>
        <p:nvSpPr>
          <p:cNvPr id="47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20</a:t>
            </a:fld>
            <a:endParaRPr/>
          </a:p>
        </p:txBody>
      </p:sp>
      <p:pic>
        <p:nvPicPr>
          <p:cNvPr id="474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571076" y="1402746"/>
            <a:ext cx="1461290" cy="50598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6" name="DAQ progress"/>
          <p:cNvSpPr>
            <a:spLocks noGrp="1"/>
          </p:cNvSpPr>
          <p:nvPr>
            <p:ph type="title"/>
          </p:nvPr>
        </p:nvSpPr>
        <p:spPr>
          <a:xfrm>
            <a:off x="150859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DAQ progress</a:t>
            </a:r>
          </a:p>
        </p:txBody>
      </p:sp>
      <p:sp>
        <p:nvSpPr>
          <p:cNvPr id="477" name="Detector read out &amp; file writer Brightness…"/>
          <p:cNvSpPr>
            <a:spLocks noGrp="1"/>
          </p:cNvSpPr>
          <p:nvPr>
            <p:ph type="body" idx="1"/>
          </p:nvPr>
        </p:nvSpPr>
        <p:spPr>
          <a:xfrm>
            <a:off x="457198" y="1600200"/>
            <a:ext cx="8460200" cy="5257802"/>
          </a:xfrm>
          <a:prstGeom prst="rect">
            <a:avLst/>
          </a:prstGeom>
        </p:spPr>
        <p:txBody>
          <a:bodyPr/>
          <a:lstStyle/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Detector read out &amp; file writer Brightness </a:t>
            </a:r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/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Streaming STFC in-kind</a:t>
            </a:r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/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Data curation PSI in-kind</a:t>
            </a:r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/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Software solution for detector readout works</a:t>
            </a:r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Data streaming solution has required performance</a:t>
            </a:r>
          </a:p>
          <a:p>
            <a:pPr marL="260684" indent="-260684">
              <a:lnSpc>
                <a:spcPct val="90000"/>
              </a:lnSpc>
              <a:buSzPct val="64000"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Solution is actively tested at ISIS</a:t>
            </a:r>
          </a:p>
        </p:txBody>
      </p:sp>
      <p:sp>
        <p:nvSpPr>
          <p:cNvPr id="47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21</a:t>
            </a:fld>
            <a:endParaRPr/>
          </a:p>
        </p:txBody>
      </p:sp>
    </p:spTree>
  </p:cSld>
  <p:clrMapOvr>
    <a:masterClrMapping/>
  </p:clrMapOvr>
  <p:transition spd="med"/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ESS data pipeline"/>
          <p:cNvSpPr>
            <a:spLocks noGrp="1"/>
          </p:cNvSpPr>
          <p:nvPr>
            <p:ph type="title"/>
          </p:nvPr>
        </p:nvSpPr>
        <p:spPr>
          <a:xfrm>
            <a:off x="181304" y="-1155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ESS data pipeline</a:t>
            </a:r>
          </a:p>
        </p:txBody>
      </p:sp>
      <p:sp>
        <p:nvSpPr>
          <p:cNvPr id="48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22</a:t>
            </a:fld>
            <a:endParaRPr/>
          </a:p>
        </p:txBody>
      </p:sp>
      <p:pic>
        <p:nvPicPr>
          <p:cNvPr id="482" name="image6.pdf" descr="image6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1915" y="6513194"/>
            <a:ext cx="292101" cy="203201"/>
          </a:xfrm>
          <a:prstGeom prst="rect">
            <a:avLst/>
          </a:prstGeom>
          <a:ln w="12700">
            <a:miter lim="400000"/>
          </a:ln>
        </p:spPr>
      </p:pic>
      <p:sp>
        <p:nvSpPr>
          <p:cNvPr id="483" name="BrightnESS is funded by the European Union’s Horizon 2020 research and innovation programme under grant agreement No. 676548"/>
          <p:cNvSpPr/>
          <p:nvPr/>
        </p:nvSpPr>
        <p:spPr>
          <a:xfrm>
            <a:off x="763537" y="6513194"/>
            <a:ext cx="5216476" cy="46961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0" tIns="0" rIns="0" bIns="0">
            <a:spAutoFit/>
          </a:bodyPr>
          <a:lstStyle/>
          <a:p>
            <a:pPr defTabSz="609600">
              <a:lnSpc>
                <a:spcPts val="1000"/>
              </a:lnSpc>
              <a:defRPr sz="800"/>
            </a:pPr>
            <a:r>
              <a:t>BrightnESS is funded by the European Union’s Horizon 2020 research and innovation programme under grant agreement No. 676548</a:t>
            </a:r>
            <a:endParaRPr sz="1400"/>
          </a:p>
          <a:p>
            <a:pPr defTabSz="609600">
              <a:lnSpc>
                <a:spcPts val="1700"/>
              </a:lnSpc>
              <a:defRPr sz="800"/>
            </a:pPr>
            <a:r>
              <a:t> </a:t>
            </a:r>
          </a:p>
        </p:txBody>
      </p:sp>
      <p:sp>
        <p:nvSpPr>
          <p:cNvPr id="484" name="Rectangle"/>
          <p:cNvSpPr/>
          <p:nvPr/>
        </p:nvSpPr>
        <p:spPr>
          <a:xfrm>
            <a:off x="3876790" y="2416769"/>
            <a:ext cx="5011489" cy="4011648"/>
          </a:xfrm>
          <a:prstGeom prst="rect">
            <a:avLst/>
          </a:prstGeom>
          <a:solidFill>
            <a:srgbClr val="FFFFFF"/>
          </a:solidFill>
          <a:ln w="12700">
            <a:solidFill>
              <a:srgbClr val="D9D9D9"/>
            </a:solidFill>
          </a:ln>
          <a:effectLst>
            <a:outerShdw blurRad="38100" dist="127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b"/>
          <a:lstStyle/>
          <a:p>
            <a:pPr algn="ctr" defTabSz="609600">
              <a:defRPr sz="2400"/>
            </a:pPr>
            <a:endParaRPr/>
          </a:p>
        </p:txBody>
      </p:sp>
      <p:sp>
        <p:nvSpPr>
          <p:cNvPr id="485" name="DMSC Hardware"/>
          <p:cNvSpPr/>
          <p:nvPr/>
        </p:nvSpPr>
        <p:spPr>
          <a:xfrm>
            <a:off x="4181692" y="2366338"/>
            <a:ext cx="3279648" cy="447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b">
            <a:spAutoFit/>
          </a:bodyPr>
          <a:lstStyle>
            <a:lvl1pPr algn="ctr" defTabSz="609600">
              <a:defRPr sz="2400"/>
            </a:lvl1pPr>
          </a:lstStyle>
          <a:p>
            <a:r>
              <a:t>DMSC Hardware</a:t>
            </a:r>
          </a:p>
        </p:txBody>
      </p:sp>
      <p:grpSp>
        <p:nvGrpSpPr>
          <p:cNvPr id="488" name="Group"/>
          <p:cNvGrpSpPr/>
          <p:nvPr/>
        </p:nvGrpSpPr>
        <p:grpSpPr>
          <a:xfrm>
            <a:off x="255721" y="2416769"/>
            <a:ext cx="1669140" cy="3448373"/>
            <a:chOff x="0" y="0"/>
            <a:chExt cx="1669139" cy="3448372"/>
          </a:xfrm>
        </p:grpSpPr>
        <p:sp>
          <p:nvSpPr>
            <p:cNvPr id="486" name="Rectangle"/>
            <p:cNvSpPr/>
            <p:nvPr/>
          </p:nvSpPr>
          <p:spPr>
            <a:xfrm>
              <a:off x="-1" y="-1"/>
              <a:ext cx="1669141" cy="3448374"/>
            </a:xfrm>
            <a:prstGeom prst="rect">
              <a:avLst/>
            </a:prstGeom>
            <a:solidFill>
              <a:srgbClr val="FFFFFF"/>
            </a:solidFill>
            <a:ln w="12700" cap="flat">
              <a:solidFill>
                <a:srgbClr val="D9D9D9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b">
              <a:noAutofit/>
            </a:bodyPr>
            <a:lstStyle/>
            <a:p>
              <a:pPr algn="ctr" defTabSz="609600">
                <a:defRPr sz="2400"/>
              </a:pPr>
              <a:endParaRPr/>
            </a:p>
          </p:txBody>
        </p:sp>
        <p:sp>
          <p:nvSpPr>
            <p:cNvPr id="487" name="Instrument Hardware"/>
            <p:cNvSpPr/>
            <p:nvPr/>
          </p:nvSpPr>
          <p:spPr>
            <a:xfrm rot="5400000">
              <a:off x="-1500667" y="1500666"/>
              <a:ext cx="3448374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b">
              <a:spAutoFit/>
            </a:bodyPr>
            <a:lstStyle>
              <a:lvl1pPr algn="ctr" defTabSz="609600">
                <a:defRPr sz="2400"/>
              </a:lvl1pPr>
            </a:lstStyle>
            <a:p>
              <a:r>
                <a:t>Instrument Hardware</a:t>
              </a:r>
            </a:p>
          </p:txBody>
        </p:sp>
      </p:grpSp>
      <p:grpSp>
        <p:nvGrpSpPr>
          <p:cNvPr id="491" name="Group"/>
          <p:cNvGrpSpPr/>
          <p:nvPr/>
        </p:nvGrpSpPr>
        <p:grpSpPr>
          <a:xfrm>
            <a:off x="1191950" y="5115008"/>
            <a:ext cx="1131379" cy="604436"/>
            <a:chOff x="0" y="-1"/>
            <a:chExt cx="1131377" cy="604435"/>
          </a:xfrm>
        </p:grpSpPr>
        <p:sp>
          <p:nvSpPr>
            <p:cNvPr id="489" name="Rectangle"/>
            <p:cNvSpPr/>
            <p:nvPr/>
          </p:nvSpPr>
          <p:spPr>
            <a:xfrm>
              <a:off x="0" y="-1"/>
              <a:ext cx="1131377" cy="604435"/>
            </a:xfrm>
            <a:prstGeom prst="rect">
              <a:avLst/>
            </a:prstGeom>
            <a:gradFill flip="none" rotWithShape="1">
              <a:gsLst>
                <a:gs pos="0">
                  <a:srgbClr val="717E8D"/>
                </a:gs>
                <a:gs pos="50000">
                  <a:srgbClr val="A3B5CC"/>
                </a:gs>
                <a:gs pos="100000">
                  <a:srgbClr val="C3D9F4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0" name="Motion"/>
            <p:cNvSpPr/>
            <p:nvPr/>
          </p:nvSpPr>
          <p:spPr>
            <a:xfrm>
              <a:off x="0" y="117552"/>
              <a:ext cx="1131377" cy="36933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2100">
                  <a:solidFill>
                    <a:srgbClr val="FFFFFF"/>
                  </a:solidFill>
                </a:defRPr>
              </a:lvl1pPr>
            </a:lstStyle>
            <a:p>
              <a:r>
                <a:rPr sz="1800" dirty="0" smtClean="0"/>
                <a:t>Motion</a:t>
              </a:r>
              <a:r>
                <a:rPr lang="en-US" sz="1800" dirty="0" smtClean="0"/>
                <a:t>/SE</a:t>
              </a:r>
              <a:endParaRPr sz="1800" dirty="0"/>
            </a:p>
          </p:txBody>
        </p:sp>
      </p:grpSp>
      <p:grpSp>
        <p:nvGrpSpPr>
          <p:cNvPr id="494" name="Group"/>
          <p:cNvGrpSpPr/>
          <p:nvPr/>
        </p:nvGrpSpPr>
        <p:grpSpPr>
          <a:xfrm>
            <a:off x="1209176" y="4398122"/>
            <a:ext cx="1131378" cy="604434"/>
            <a:chOff x="0" y="0"/>
            <a:chExt cx="1131376" cy="604433"/>
          </a:xfrm>
        </p:grpSpPr>
        <p:sp>
          <p:nvSpPr>
            <p:cNvPr id="492" name="Rectangle"/>
            <p:cNvSpPr/>
            <p:nvPr/>
          </p:nvSpPr>
          <p:spPr>
            <a:xfrm>
              <a:off x="0" y="-1"/>
              <a:ext cx="1131377" cy="604435"/>
            </a:xfrm>
            <a:prstGeom prst="rect">
              <a:avLst/>
            </a:prstGeom>
            <a:gradFill flip="none" rotWithShape="1">
              <a:gsLst>
                <a:gs pos="0">
                  <a:srgbClr val="717E8D"/>
                </a:gs>
                <a:gs pos="50000">
                  <a:srgbClr val="A3B5CC"/>
                </a:gs>
                <a:gs pos="100000">
                  <a:srgbClr val="C3D9F4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493" name="Chopper"/>
            <p:cNvSpPr/>
            <p:nvPr/>
          </p:nvSpPr>
          <p:spPr>
            <a:xfrm>
              <a:off x="0" y="110446"/>
              <a:ext cx="1131377" cy="3835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2000">
                  <a:solidFill>
                    <a:srgbClr val="FFFFFF"/>
                  </a:solidFill>
                </a:defRPr>
              </a:lvl1pPr>
            </a:lstStyle>
            <a:p>
              <a:r>
                <a:rPr dirty="0"/>
                <a:t>Chopper</a:t>
              </a:r>
            </a:p>
          </p:txBody>
        </p:sp>
      </p:grpSp>
      <p:sp>
        <p:nvSpPr>
          <p:cNvPr id="495" name="Line"/>
          <p:cNvSpPr/>
          <p:nvPr/>
        </p:nvSpPr>
        <p:spPr>
          <a:xfrm>
            <a:off x="2323326" y="2977108"/>
            <a:ext cx="1092631" cy="1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496" name="Line"/>
          <p:cNvSpPr/>
          <p:nvPr/>
        </p:nvSpPr>
        <p:spPr>
          <a:xfrm>
            <a:off x="2323326" y="3613704"/>
            <a:ext cx="1092631" cy="1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497" name="Line"/>
          <p:cNvSpPr/>
          <p:nvPr/>
        </p:nvSpPr>
        <p:spPr>
          <a:xfrm>
            <a:off x="2452847" y="5052233"/>
            <a:ext cx="1092631" cy="1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498" name="Line"/>
          <p:cNvSpPr/>
          <p:nvPr/>
        </p:nvSpPr>
        <p:spPr>
          <a:xfrm flipV="1">
            <a:off x="4374070" y="4523642"/>
            <a:ext cx="1275057" cy="532792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499" name="Line"/>
          <p:cNvSpPr/>
          <p:nvPr/>
        </p:nvSpPr>
        <p:spPr>
          <a:xfrm flipV="1">
            <a:off x="6340094" y="3607339"/>
            <a:ext cx="1109026" cy="626627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500" name="Line"/>
          <p:cNvSpPr/>
          <p:nvPr/>
        </p:nvSpPr>
        <p:spPr>
          <a:xfrm>
            <a:off x="6095490" y="4361699"/>
            <a:ext cx="1" cy="1762083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501" name="Line"/>
          <p:cNvSpPr/>
          <p:nvPr/>
        </p:nvSpPr>
        <p:spPr>
          <a:xfrm>
            <a:off x="4381036" y="3343036"/>
            <a:ext cx="1180975" cy="1009009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sp>
        <p:nvSpPr>
          <p:cNvPr id="502" name="Line"/>
          <p:cNvSpPr/>
          <p:nvPr/>
        </p:nvSpPr>
        <p:spPr>
          <a:xfrm>
            <a:off x="4374071" y="3046355"/>
            <a:ext cx="1180974" cy="1009009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grpSp>
        <p:nvGrpSpPr>
          <p:cNvPr id="505" name="Group"/>
          <p:cNvGrpSpPr/>
          <p:nvPr/>
        </p:nvGrpSpPr>
        <p:grpSpPr>
          <a:xfrm>
            <a:off x="1321470" y="3296475"/>
            <a:ext cx="1131378" cy="604434"/>
            <a:chOff x="0" y="10203"/>
            <a:chExt cx="1131376" cy="604433"/>
          </a:xfrm>
        </p:grpSpPr>
        <p:sp>
          <p:nvSpPr>
            <p:cNvPr id="503" name="Rectangle"/>
            <p:cNvSpPr/>
            <p:nvPr/>
          </p:nvSpPr>
          <p:spPr>
            <a:xfrm>
              <a:off x="0" y="10203"/>
              <a:ext cx="1131377" cy="604434"/>
            </a:xfrm>
            <a:prstGeom prst="rect">
              <a:avLst/>
            </a:prstGeom>
            <a:gradFill flip="none" rotWithShape="1">
              <a:gsLst>
                <a:gs pos="0">
                  <a:srgbClr val="888D7F"/>
                </a:gs>
                <a:gs pos="50000">
                  <a:srgbClr val="C5CBB8"/>
                </a:gs>
                <a:gs pos="100000">
                  <a:srgbClr val="ECF3DC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4" name="Detector Backend"/>
            <p:cNvSpPr/>
            <p:nvPr/>
          </p:nvSpPr>
          <p:spPr>
            <a:xfrm>
              <a:off x="0" y="12700"/>
              <a:ext cx="1131377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700">
                  <a:solidFill>
                    <a:srgbClr val="FFFFFF"/>
                  </a:solidFill>
                </a:defRPr>
              </a:lvl1pPr>
            </a:lstStyle>
            <a:p>
              <a:r>
                <a:t>Detector Backend</a:t>
              </a:r>
            </a:p>
          </p:txBody>
        </p:sp>
      </p:grpSp>
      <p:grpSp>
        <p:nvGrpSpPr>
          <p:cNvPr id="508" name="Group"/>
          <p:cNvGrpSpPr/>
          <p:nvPr/>
        </p:nvGrpSpPr>
        <p:grpSpPr>
          <a:xfrm>
            <a:off x="1321471" y="2665943"/>
            <a:ext cx="1131378" cy="604434"/>
            <a:chOff x="0" y="10203"/>
            <a:chExt cx="1131376" cy="604433"/>
          </a:xfrm>
        </p:grpSpPr>
        <p:sp>
          <p:nvSpPr>
            <p:cNvPr id="506" name="Rectangle"/>
            <p:cNvSpPr/>
            <p:nvPr/>
          </p:nvSpPr>
          <p:spPr>
            <a:xfrm>
              <a:off x="0" y="10203"/>
              <a:ext cx="1131377" cy="604434"/>
            </a:xfrm>
            <a:prstGeom prst="rect">
              <a:avLst/>
            </a:prstGeom>
            <a:gradFill flip="none" rotWithShape="1">
              <a:gsLst>
                <a:gs pos="0">
                  <a:srgbClr val="888D7F"/>
                </a:gs>
                <a:gs pos="50000">
                  <a:srgbClr val="C5CBB8"/>
                </a:gs>
                <a:gs pos="100000">
                  <a:srgbClr val="ECF3DC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07" name="Detector Backend"/>
            <p:cNvSpPr/>
            <p:nvPr/>
          </p:nvSpPr>
          <p:spPr>
            <a:xfrm>
              <a:off x="0" y="12700"/>
              <a:ext cx="1131377" cy="5994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700">
                  <a:solidFill>
                    <a:srgbClr val="FFFFFF"/>
                  </a:solidFill>
                </a:defRPr>
              </a:lvl1pPr>
            </a:lstStyle>
            <a:p>
              <a:r>
                <a:t>Detector Backend</a:t>
              </a:r>
            </a:p>
          </p:txBody>
        </p:sp>
      </p:grpSp>
      <p:grpSp>
        <p:nvGrpSpPr>
          <p:cNvPr id="511" name="Group"/>
          <p:cNvGrpSpPr/>
          <p:nvPr/>
        </p:nvGrpSpPr>
        <p:grpSpPr>
          <a:xfrm>
            <a:off x="3364019" y="2636690"/>
            <a:ext cx="1131378" cy="662941"/>
            <a:chOff x="0" y="19049"/>
            <a:chExt cx="1131376" cy="662940"/>
          </a:xfrm>
        </p:grpSpPr>
        <p:sp>
          <p:nvSpPr>
            <p:cNvPr id="509" name="Rectangle"/>
            <p:cNvSpPr/>
            <p:nvPr/>
          </p:nvSpPr>
          <p:spPr>
            <a:xfrm>
              <a:off x="0" y="48303"/>
              <a:ext cx="1131377" cy="604434"/>
            </a:xfrm>
            <a:prstGeom prst="rect">
              <a:avLst/>
            </a:prstGeom>
            <a:gradFill flip="none" rotWithShape="1">
              <a:gsLst>
                <a:gs pos="0">
                  <a:srgbClr val="7D856B"/>
                </a:gs>
                <a:gs pos="50000">
                  <a:srgbClr val="B5C19B"/>
                </a:gs>
                <a:gs pos="100000">
                  <a:srgbClr val="D8E7BA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0" name="Event Formation Unit"/>
            <p:cNvSpPr/>
            <p:nvPr/>
          </p:nvSpPr>
          <p:spPr>
            <a:xfrm>
              <a:off x="0" y="19049"/>
              <a:ext cx="1131377" cy="662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300">
                  <a:solidFill>
                    <a:srgbClr val="FFFFFF"/>
                  </a:solidFill>
                </a:defRPr>
              </a:lvl1pPr>
            </a:lstStyle>
            <a:p>
              <a:r>
                <a:t>Event Formation Unit</a:t>
              </a:r>
            </a:p>
          </p:txBody>
        </p:sp>
      </p:grpSp>
      <p:grpSp>
        <p:nvGrpSpPr>
          <p:cNvPr id="514" name="Group"/>
          <p:cNvGrpSpPr/>
          <p:nvPr/>
        </p:nvGrpSpPr>
        <p:grpSpPr>
          <a:xfrm>
            <a:off x="3364019" y="3268420"/>
            <a:ext cx="1131378" cy="662941"/>
            <a:chOff x="0" y="19049"/>
            <a:chExt cx="1131376" cy="662940"/>
          </a:xfrm>
        </p:grpSpPr>
        <p:sp>
          <p:nvSpPr>
            <p:cNvPr id="512" name="Rectangle"/>
            <p:cNvSpPr/>
            <p:nvPr/>
          </p:nvSpPr>
          <p:spPr>
            <a:xfrm>
              <a:off x="0" y="48303"/>
              <a:ext cx="1131377" cy="604434"/>
            </a:xfrm>
            <a:prstGeom prst="rect">
              <a:avLst/>
            </a:prstGeom>
            <a:gradFill flip="none" rotWithShape="1">
              <a:gsLst>
                <a:gs pos="0">
                  <a:srgbClr val="7D856B"/>
                </a:gs>
                <a:gs pos="50000">
                  <a:srgbClr val="B5C19B"/>
                </a:gs>
                <a:gs pos="100000">
                  <a:srgbClr val="D8E7BA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3" name="Event Formation Unit"/>
            <p:cNvSpPr/>
            <p:nvPr/>
          </p:nvSpPr>
          <p:spPr>
            <a:xfrm>
              <a:off x="0" y="19049"/>
              <a:ext cx="1131377" cy="6629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300">
                  <a:solidFill>
                    <a:srgbClr val="FFFFFF"/>
                  </a:solidFill>
                </a:defRPr>
              </a:lvl1pPr>
            </a:lstStyle>
            <a:p>
              <a:r>
                <a:t>Event Formation Unit</a:t>
              </a:r>
            </a:p>
          </p:txBody>
        </p:sp>
      </p:grpSp>
      <p:grpSp>
        <p:nvGrpSpPr>
          <p:cNvPr id="517" name="Group"/>
          <p:cNvGrpSpPr/>
          <p:nvPr/>
        </p:nvGrpSpPr>
        <p:grpSpPr>
          <a:xfrm>
            <a:off x="3364019" y="4750016"/>
            <a:ext cx="1131378" cy="604434"/>
            <a:chOff x="0" y="10203"/>
            <a:chExt cx="1131376" cy="604433"/>
          </a:xfrm>
        </p:grpSpPr>
        <p:sp>
          <p:nvSpPr>
            <p:cNvPr id="515" name="Rectangle"/>
            <p:cNvSpPr/>
            <p:nvPr/>
          </p:nvSpPr>
          <p:spPr>
            <a:xfrm>
              <a:off x="0" y="10203"/>
              <a:ext cx="1131377" cy="604434"/>
            </a:xfrm>
            <a:prstGeom prst="rect">
              <a:avLst/>
            </a:prstGeom>
            <a:gradFill flip="none" rotWithShape="1">
              <a:gsLst>
                <a:gs pos="0">
                  <a:srgbClr val="96B9F6"/>
                </a:gs>
                <a:gs pos="50000">
                  <a:srgbClr val="BFD2F8"/>
                </a:gs>
                <a:gs pos="100000">
                  <a:srgbClr val="DFE9FB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6" name="EPICS /Accel Bridge"/>
            <p:cNvSpPr/>
            <p:nvPr/>
          </p:nvSpPr>
          <p:spPr>
            <a:xfrm>
              <a:off x="0" y="63500"/>
              <a:ext cx="1131377" cy="497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400">
                  <a:solidFill>
                    <a:srgbClr val="FFFFFF"/>
                  </a:solidFill>
                </a:defRPr>
              </a:lvl1pPr>
            </a:lstStyle>
            <a:p>
              <a:r>
                <a:t>EPICS /Accel Bridge</a:t>
              </a:r>
            </a:p>
          </p:txBody>
        </p:sp>
      </p:grpSp>
      <p:grpSp>
        <p:nvGrpSpPr>
          <p:cNvPr id="520" name="Group"/>
          <p:cNvGrpSpPr/>
          <p:nvPr/>
        </p:nvGrpSpPr>
        <p:grpSpPr>
          <a:xfrm>
            <a:off x="7353993" y="3080344"/>
            <a:ext cx="1305787" cy="941031"/>
            <a:chOff x="0" y="-121709"/>
            <a:chExt cx="1305786" cy="941030"/>
          </a:xfrm>
        </p:grpSpPr>
        <p:sp>
          <p:nvSpPr>
            <p:cNvPr id="518" name="Rectangle"/>
            <p:cNvSpPr/>
            <p:nvPr/>
          </p:nvSpPr>
          <p:spPr>
            <a:xfrm>
              <a:off x="0" y="-1"/>
              <a:ext cx="1305787" cy="697612"/>
            </a:xfrm>
            <a:prstGeom prst="rect">
              <a:avLst/>
            </a:prstGeom>
            <a:gradFill flip="none" rotWithShape="1">
              <a:gsLst>
                <a:gs pos="0">
                  <a:srgbClr val="766F7F"/>
                </a:gs>
                <a:gs pos="50000">
                  <a:srgbClr val="ABA0B8"/>
                </a:gs>
                <a:gs pos="100000">
                  <a:srgbClr val="CCBFDC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19" name="NeXus File Common storage"/>
            <p:cNvSpPr/>
            <p:nvPr/>
          </p:nvSpPr>
          <p:spPr>
            <a:xfrm>
              <a:off x="0" y="-121710"/>
              <a:ext cx="1305787" cy="94103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noAutofit/>
            </a:bodyPr>
            <a:lstStyle>
              <a:lvl1pPr algn="ctr" defTabSz="609600">
                <a:defRPr sz="1600">
                  <a:solidFill>
                    <a:srgbClr val="FFFFFF"/>
                  </a:solidFill>
                </a:defRPr>
              </a:lvl1pPr>
            </a:lstStyle>
            <a:p>
              <a:r>
                <a:t>NeXus File Common storage</a:t>
              </a:r>
            </a:p>
          </p:txBody>
        </p:sp>
      </p:grpSp>
      <p:grpSp>
        <p:nvGrpSpPr>
          <p:cNvPr id="523" name="Group"/>
          <p:cNvGrpSpPr/>
          <p:nvPr/>
        </p:nvGrpSpPr>
        <p:grpSpPr>
          <a:xfrm>
            <a:off x="811385" y="4828712"/>
            <a:ext cx="751669" cy="447041"/>
            <a:chOff x="0" y="-43511"/>
            <a:chExt cx="751668" cy="447040"/>
          </a:xfrm>
        </p:grpSpPr>
        <p:sp>
          <p:nvSpPr>
            <p:cNvPr id="521" name="Rectangle"/>
            <p:cNvSpPr/>
            <p:nvPr/>
          </p:nvSpPr>
          <p:spPr>
            <a:xfrm>
              <a:off x="-1" y="0"/>
              <a:ext cx="751670" cy="360018"/>
            </a:xfrm>
            <a:prstGeom prst="rect">
              <a:avLst/>
            </a:prstGeom>
            <a:gradFill flip="none" rotWithShape="1">
              <a:gsLst>
                <a:gs pos="0">
                  <a:srgbClr val="FFD89C"/>
                </a:gs>
                <a:gs pos="50000">
                  <a:srgbClr val="FFE6C3"/>
                </a:gs>
                <a:gs pos="100000">
                  <a:srgbClr val="FFF2E2"/>
                </a:gs>
              </a:gsLst>
              <a:lin ang="13500000" scaled="0"/>
            </a:gradFill>
            <a:ln w="3175" cap="flat">
              <a:solidFill>
                <a:srgbClr val="4A7EBB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/>
              </a:pPr>
              <a:endParaRPr/>
            </a:p>
          </p:txBody>
        </p:sp>
        <p:sp>
          <p:nvSpPr>
            <p:cNvPr id="522" name="MRF"/>
            <p:cNvSpPr/>
            <p:nvPr/>
          </p:nvSpPr>
          <p:spPr>
            <a:xfrm>
              <a:off x="-1" y="-43511"/>
              <a:ext cx="751670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2400"/>
              </a:lvl1pPr>
            </a:lstStyle>
            <a:p>
              <a:r>
                <a:t>MRF</a:t>
              </a:r>
            </a:p>
          </p:txBody>
        </p:sp>
      </p:grpSp>
      <p:grpSp>
        <p:nvGrpSpPr>
          <p:cNvPr id="526" name="Group"/>
          <p:cNvGrpSpPr/>
          <p:nvPr/>
        </p:nvGrpSpPr>
        <p:grpSpPr>
          <a:xfrm>
            <a:off x="732761" y="3046856"/>
            <a:ext cx="751670" cy="447041"/>
            <a:chOff x="0" y="-43511"/>
            <a:chExt cx="751668" cy="447040"/>
          </a:xfrm>
        </p:grpSpPr>
        <p:sp>
          <p:nvSpPr>
            <p:cNvPr id="524" name="Rectangle"/>
            <p:cNvSpPr/>
            <p:nvPr/>
          </p:nvSpPr>
          <p:spPr>
            <a:xfrm>
              <a:off x="-1" y="0"/>
              <a:ext cx="751670" cy="360018"/>
            </a:xfrm>
            <a:prstGeom prst="rect">
              <a:avLst/>
            </a:prstGeom>
            <a:gradFill flip="none" rotWithShape="1">
              <a:gsLst>
                <a:gs pos="0">
                  <a:srgbClr val="FFD89C"/>
                </a:gs>
                <a:gs pos="50000">
                  <a:srgbClr val="FFE6C3"/>
                </a:gs>
                <a:gs pos="100000">
                  <a:srgbClr val="FFF2E2"/>
                </a:gs>
              </a:gsLst>
              <a:lin ang="13500000" scaled="0"/>
            </a:gradFill>
            <a:ln w="3175" cap="flat">
              <a:solidFill>
                <a:srgbClr val="4A7EBB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/>
              </a:pPr>
              <a:endParaRPr/>
            </a:p>
          </p:txBody>
        </p:sp>
        <p:sp>
          <p:nvSpPr>
            <p:cNvPr id="525" name="MRF"/>
            <p:cNvSpPr/>
            <p:nvPr/>
          </p:nvSpPr>
          <p:spPr>
            <a:xfrm>
              <a:off x="-1" y="-43511"/>
              <a:ext cx="751670" cy="4470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2400"/>
              </a:lvl1pPr>
            </a:lstStyle>
            <a:p>
              <a:r>
                <a:t>MRF</a:t>
              </a:r>
            </a:p>
          </p:txBody>
        </p:sp>
      </p:grpSp>
      <p:grpSp>
        <p:nvGrpSpPr>
          <p:cNvPr id="529" name="Group"/>
          <p:cNvGrpSpPr/>
          <p:nvPr/>
        </p:nvGrpSpPr>
        <p:grpSpPr>
          <a:xfrm>
            <a:off x="1958534" y="4824310"/>
            <a:ext cx="847684" cy="457952"/>
            <a:chOff x="0" y="0"/>
            <a:chExt cx="847683" cy="457951"/>
          </a:xfrm>
        </p:grpSpPr>
        <p:sp>
          <p:nvSpPr>
            <p:cNvPr id="527" name="Rectangle"/>
            <p:cNvSpPr/>
            <p:nvPr/>
          </p:nvSpPr>
          <p:spPr>
            <a:xfrm>
              <a:off x="-1" y="-1"/>
              <a:ext cx="847685" cy="457953"/>
            </a:xfrm>
            <a:prstGeom prst="rect">
              <a:avLst/>
            </a:prstGeom>
            <a:gradFill flip="none" rotWithShape="1">
              <a:gsLst>
                <a:gs pos="0">
                  <a:srgbClr val="717E8D"/>
                </a:gs>
                <a:gs pos="50000">
                  <a:srgbClr val="A3B5CC"/>
                </a:gs>
                <a:gs pos="100000">
                  <a:srgbClr val="C3D9F4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 sz="2400"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28" name="EPICS"/>
            <p:cNvSpPr/>
            <p:nvPr/>
          </p:nvSpPr>
          <p:spPr>
            <a:xfrm>
              <a:off x="-1" y="43555"/>
              <a:ext cx="847685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900">
                  <a:solidFill>
                    <a:srgbClr val="FFFFFF"/>
                  </a:solidFill>
                </a:defRPr>
              </a:lvl1pPr>
            </a:lstStyle>
            <a:p>
              <a:r>
                <a:t>EPICS</a:t>
              </a:r>
            </a:p>
          </p:txBody>
        </p:sp>
      </p:grpSp>
      <p:sp>
        <p:nvSpPr>
          <p:cNvPr id="530" name="10 GB/s fibre"/>
          <p:cNvSpPr/>
          <p:nvPr/>
        </p:nvSpPr>
        <p:spPr>
          <a:xfrm>
            <a:off x="2395601" y="3033605"/>
            <a:ext cx="982973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algn="ctr" defTabSz="609600">
              <a:defRPr>
                <a:solidFill>
                  <a:srgbClr val="808080"/>
                </a:solidFill>
              </a:defRPr>
            </a:lvl1pPr>
          </a:lstStyle>
          <a:p>
            <a:r>
              <a:t>10 GB/s fibre</a:t>
            </a:r>
          </a:p>
        </p:txBody>
      </p:sp>
      <p:pic>
        <p:nvPicPr>
          <p:cNvPr id="531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74029" y="1468442"/>
            <a:ext cx="2893338" cy="863550"/>
          </a:xfrm>
          <a:prstGeom prst="rect">
            <a:avLst/>
          </a:prstGeom>
          <a:ln w="12700">
            <a:miter lim="400000"/>
          </a:ln>
        </p:spPr>
      </p:pic>
      <p:pic>
        <p:nvPicPr>
          <p:cNvPr id="532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061374" y="1506491"/>
            <a:ext cx="812801" cy="825501"/>
          </a:xfrm>
          <a:prstGeom prst="rect">
            <a:avLst/>
          </a:prstGeom>
          <a:ln w="12700">
            <a:miter lim="400000"/>
          </a:ln>
        </p:spPr>
      </p:pic>
      <p:sp>
        <p:nvSpPr>
          <p:cNvPr id="533" name="Experiment control layer"/>
          <p:cNvSpPr/>
          <p:nvPr/>
        </p:nvSpPr>
        <p:spPr>
          <a:xfrm>
            <a:off x="3969059" y="5925944"/>
            <a:ext cx="4826951" cy="579034"/>
          </a:xfrm>
          <a:prstGeom prst="roundRect">
            <a:avLst>
              <a:gd name="adj" fmla="val 32900"/>
            </a:avLst>
          </a:prstGeom>
          <a:solidFill>
            <a:srgbClr val="FFFFFF"/>
          </a:solidFill>
          <a:ln w="12700">
            <a:solidFill>
              <a:srgbClr val="A7A7A7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/>
          <a:lstStyle>
            <a:lvl1pPr algn="ctr"/>
          </a:lstStyle>
          <a:p>
            <a:r>
              <a:t>Experiment control layer </a:t>
            </a:r>
          </a:p>
        </p:txBody>
      </p:sp>
      <p:sp>
        <p:nvSpPr>
          <p:cNvPr id="534" name="Line"/>
          <p:cNvSpPr/>
          <p:nvPr/>
        </p:nvSpPr>
        <p:spPr>
          <a:xfrm>
            <a:off x="6467093" y="4360965"/>
            <a:ext cx="1361221" cy="1361220"/>
          </a:xfrm>
          <a:prstGeom prst="line">
            <a:avLst/>
          </a:prstGeom>
          <a:ln w="25400">
            <a:solidFill>
              <a:srgbClr val="808080"/>
            </a:solidFill>
          </a:ln>
          <a:effectLst>
            <a:outerShdw blurRad="381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609600">
              <a:defRPr sz="2400"/>
            </a:pPr>
            <a:endParaRPr/>
          </a:p>
        </p:txBody>
      </p:sp>
      <p:grpSp>
        <p:nvGrpSpPr>
          <p:cNvPr id="537" name="Group"/>
          <p:cNvGrpSpPr/>
          <p:nvPr/>
        </p:nvGrpSpPr>
        <p:grpSpPr>
          <a:xfrm>
            <a:off x="7441198" y="5423793"/>
            <a:ext cx="1131378" cy="624841"/>
            <a:chOff x="0" y="-10203"/>
            <a:chExt cx="1131376" cy="624840"/>
          </a:xfrm>
        </p:grpSpPr>
        <p:sp>
          <p:nvSpPr>
            <p:cNvPr id="535" name="Rectangle"/>
            <p:cNvSpPr/>
            <p:nvPr/>
          </p:nvSpPr>
          <p:spPr>
            <a:xfrm>
              <a:off x="0" y="-1"/>
              <a:ext cx="1131377" cy="604435"/>
            </a:xfrm>
            <a:prstGeom prst="rect">
              <a:avLst/>
            </a:prstGeom>
            <a:gradFill flip="none" rotWithShape="1">
              <a:gsLst>
                <a:gs pos="0">
                  <a:srgbClr val="3F80CE"/>
                </a:gs>
                <a:gs pos="100000">
                  <a:schemeClr val="accent1">
                    <a:hueOff val="357503"/>
                    <a:satOff val="54545"/>
                    <a:lumOff val="29273"/>
                  </a:schemeClr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6" name="Live Feedback"/>
            <p:cNvSpPr/>
            <p:nvPr/>
          </p:nvSpPr>
          <p:spPr>
            <a:xfrm>
              <a:off x="0" y="-10204"/>
              <a:ext cx="1131377" cy="624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>
                  <a:solidFill>
                    <a:srgbClr val="FFFFFF"/>
                  </a:solidFill>
                </a:defRPr>
              </a:lvl1pPr>
            </a:lstStyle>
            <a:p>
              <a:r>
                <a:t>Live Feedback</a:t>
              </a:r>
            </a:p>
          </p:txBody>
        </p:sp>
      </p:grpSp>
      <p:grpSp>
        <p:nvGrpSpPr>
          <p:cNvPr id="540" name="Group"/>
          <p:cNvGrpSpPr/>
          <p:nvPr/>
        </p:nvGrpSpPr>
        <p:grpSpPr>
          <a:xfrm>
            <a:off x="5406568" y="3683141"/>
            <a:ext cx="1131378" cy="1101647"/>
            <a:chOff x="0" y="0"/>
            <a:chExt cx="1131376" cy="1101646"/>
          </a:xfrm>
        </p:grpSpPr>
        <p:sp>
          <p:nvSpPr>
            <p:cNvPr id="538" name="Rectangle"/>
            <p:cNvSpPr/>
            <p:nvPr/>
          </p:nvSpPr>
          <p:spPr>
            <a:xfrm>
              <a:off x="0" y="-1"/>
              <a:ext cx="1131377" cy="1101648"/>
            </a:xfrm>
            <a:prstGeom prst="rect">
              <a:avLst/>
            </a:prstGeom>
            <a:gradFill flip="none" rotWithShape="1">
              <a:gsLst>
                <a:gs pos="0">
                  <a:srgbClr val="7E8B8E"/>
                </a:gs>
                <a:gs pos="50000">
                  <a:srgbClr val="B6C8CD"/>
                </a:gs>
                <a:gs pos="100000">
                  <a:srgbClr val="D9EFF5"/>
                </a:gs>
              </a:gsLst>
              <a:lin ang="13500000" scaled="0"/>
            </a:gradFill>
            <a:ln w="12700" cap="flat">
              <a:solidFill>
                <a:srgbClr val="808080"/>
              </a:solidFill>
              <a:prstDash val="solid"/>
              <a:round/>
            </a:ln>
            <a:effectLst>
              <a:outerShdw blurRad="38100" dist="127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6096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539" name="Data Aggregation (Kafka)"/>
            <p:cNvSpPr/>
            <p:nvPr/>
          </p:nvSpPr>
          <p:spPr>
            <a:xfrm>
              <a:off x="0" y="181253"/>
              <a:ext cx="1131377" cy="7391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9" tIns="45719" rIns="45719" bIns="45719" numCol="1" anchor="ctr">
              <a:spAutoFit/>
            </a:bodyPr>
            <a:lstStyle>
              <a:lvl1pPr algn="ctr" defTabSz="609600">
                <a:defRPr sz="1500">
                  <a:solidFill>
                    <a:srgbClr val="FFFFFF"/>
                  </a:solidFill>
                </a:defRPr>
              </a:lvl1pPr>
            </a:lstStyle>
            <a:p>
              <a:r>
                <a:t>Data Aggregation (Kafka)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2" name="Picture 128" descr="Picture 128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9821" y="38161"/>
            <a:ext cx="4550631" cy="1358032"/>
          </a:xfrm>
          <a:prstGeom prst="rect">
            <a:avLst/>
          </a:prstGeom>
          <a:ln w="12700">
            <a:miter lim="400000"/>
          </a:ln>
        </p:spPr>
      </p:pic>
      <p:pic>
        <p:nvPicPr>
          <p:cNvPr id="543" name="Picture 129" descr="Picture 129"/>
          <p:cNvPicPr>
            <a:picLocks noChangeAspect="1"/>
          </p:cNvPicPr>
          <p:nvPr/>
        </p:nvPicPr>
        <p:blipFill>
          <a:blip r:embed="rId3">
            <a:extLst/>
          </a:blip>
          <a:srcRect t="66337"/>
          <a:stretch>
            <a:fillRect/>
          </a:stretch>
        </p:blipFill>
        <p:spPr>
          <a:xfrm>
            <a:off x="1477757" y="3488909"/>
            <a:ext cx="5804229" cy="127419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4" name="Picture 3" descr="Picture 3"/>
          <p:cNvPicPr>
            <a:picLocks noChangeAspect="1"/>
          </p:cNvPicPr>
          <p:nvPr/>
        </p:nvPicPr>
        <p:blipFill>
          <a:blip r:embed="rId3">
            <a:extLst/>
          </a:blip>
          <a:srcRect b="67195"/>
          <a:stretch>
            <a:fillRect/>
          </a:stretch>
        </p:blipFill>
        <p:spPr>
          <a:xfrm>
            <a:off x="1477757" y="2053022"/>
            <a:ext cx="5804229" cy="1241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5" name="Picture 130" descr="Picture 130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824038" y="4957341"/>
            <a:ext cx="1416017" cy="805045"/>
          </a:xfrm>
          <a:prstGeom prst="rect">
            <a:avLst/>
          </a:prstGeom>
          <a:ln w="12700">
            <a:miter lim="400000"/>
          </a:ln>
        </p:spPr>
      </p:pic>
      <p:pic>
        <p:nvPicPr>
          <p:cNvPr id="546" name="Picture 131" descr="Picture 13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3525230" y="5806362"/>
            <a:ext cx="2632732" cy="714870"/>
          </a:xfrm>
          <a:prstGeom prst="rect">
            <a:avLst/>
          </a:prstGeom>
          <a:ln w="12700">
            <a:miter lim="400000"/>
          </a:ln>
        </p:spPr>
      </p:pic>
      <p:pic>
        <p:nvPicPr>
          <p:cNvPr id="547" name="Picture 133" descr="Picture 133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123601" y="5293748"/>
            <a:ext cx="1416018" cy="1415769"/>
          </a:xfrm>
          <a:prstGeom prst="rect">
            <a:avLst/>
          </a:prstGeom>
          <a:ln w="12700">
            <a:miter lim="400000"/>
          </a:ln>
        </p:spPr>
      </p:pic>
      <p:pic>
        <p:nvPicPr>
          <p:cNvPr id="548" name="Picture 134" descr="Picture 134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3300935" y="5066078"/>
            <a:ext cx="3081322" cy="437483"/>
          </a:xfrm>
          <a:prstGeom prst="rect">
            <a:avLst/>
          </a:prstGeom>
          <a:ln w="12700">
            <a:miter lim="400000"/>
          </a:ln>
        </p:spPr>
      </p:pic>
      <p:pic>
        <p:nvPicPr>
          <p:cNvPr id="549" name="Picture 135" descr="Picture 135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955530" y="5434598"/>
            <a:ext cx="1159213" cy="1142877"/>
          </a:xfrm>
          <a:prstGeom prst="rect">
            <a:avLst/>
          </a:prstGeom>
          <a:ln w="12700">
            <a:miter lim="400000"/>
          </a:ln>
        </p:spPr>
      </p:pic>
      <p:pic>
        <p:nvPicPr>
          <p:cNvPr id="550" name="Picture 137" descr="Picture 137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034448" y="5766329"/>
            <a:ext cx="995198" cy="99519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Kafka for DAQ"/>
          <p:cNvSpPr>
            <a:spLocks noGrp="1"/>
          </p:cNvSpPr>
          <p:nvPr>
            <p:ph type="title"/>
          </p:nvPr>
        </p:nvSpPr>
        <p:spPr>
          <a:xfrm>
            <a:off x="255842" y="145676"/>
            <a:ext cx="7139137" cy="1143001"/>
          </a:xfrm>
          <a:prstGeom prst="rect">
            <a:avLst/>
          </a:prstGeom>
        </p:spPr>
        <p:txBody>
          <a:bodyPr/>
          <a:lstStyle/>
          <a:p>
            <a:r>
              <a:t>Kafka for DAQ</a:t>
            </a:r>
          </a:p>
        </p:txBody>
      </p:sp>
      <p:sp>
        <p:nvSpPr>
          <p:cNvPr id="55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24</a:t>
            </a:fld>
            <a:endParaRPr/>
          </a:p>
        </p:txBody>
      </p:sp>
      <p:pic>
        <p:nvPicPr>
          <p:cNvPr id="554" name="Picture 6" descr="Picture 6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468648" y="1444846"/>
            <a:ext cx="2641044" cy="4561915"/>
          </a:xfrm>
          <a:prstGeom prst="rect">
            <a:avLst/>
          </a:prstGeom>
          <a:ln w="12700">
            <a:miter lim="400000"/>
          </a:ln>
        </p:spPr>
      </p:pic>
      <p:sp>
        <p:nvSpPr>
          <p:cNvPr id="555" name="Detectors…"/>
          <p:cNvSpPr>
            <a:spLocks noGrp="1"/>
          </p:cNvSpPr>
          <p:nvPr>
            <p:ph type="body" sz="half" idx="1"/>
          </p:nvPr>
        </p:nvSpPr>
        <p:spPr>
          <a:xfrm>
            <a:off x="116085" y="1562033"/>
            <a:ext cx="4390807" cy="4525964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7749" indent="-277749" defTabSz="740663">
              <a:spcBef>
                <a:spcPts val="500"/>
              </a:spcBef>
              <a:defRPr sz="2268"/>
            </a:pPr>
            <a:r>
              <a:t>Detectors</a:t>
            </a:r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r>
              <a:t>Aggregator</a:t>
            </a:r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endParaRPr/>
          </a:p>
          <a:p>
            <a:pPr marL="277749" indent="-277749" defTabSz="740663">
              <a:spcBef>
                <a:spcPts val="500"/>
              </a:spcBef>
              <a:defRPr sz="2268"/>
            </a:pPr>
            <a:r>
              <a:t>File writer </a:t>
            </a:r>
          </a:p>
          <a:p>
            <a:pPr marL="277749" indent="-277749" defTabSz="740663">
              <a:spcBef>
                <a:spcPts val="500"/>
              </a:spcBef>
              <a:defRPr sz="2268"/>
            </a:pPr>
            <a:r>
              <a:t>Live &amp; auto reduction</a:t>
            </a:r>
          </a:p>
        </p:txBody>
      </p:sp>
      <p:pic>
        <p:nvPicPr>
          <p:cNvPr id="55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885857" y="2874903"/>
            <a:ext cx="1498601" cy="1701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5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227242" y="3553612"/>
            <a:ext cx="815831" cy="57229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Detector readout"/>
          <p:cNvSpPr>
            <a:spLocks noGrp="1"/>
          </p:cNvSpPr>
          <p:nvPr>
            <p:ph type="title"/>
          </p:nvPr>
        </p:nvSpPr>
        <p:spPr>
          <a:xfrm>
            <a:off x="196619" y="145676"/>
            <a:ext cx="7139138" cy="1143001"/>
          </a:xfrm>
          <a:prstGeom prst="rect">
            <a:avLst/>
          </a:prstGeom>
        </p:spPr>
        <p:txBody>
          <a:bodyPr/>
          <a:lstStyle/>
          <a:p>
            <a:r>
              <a:t>Detector readout</a:t>
            </a:r>
          </a:p>
        </p:txBody>
      </p:sp>
      <p:sp>
        <p:nvSpPr>
          <p:cNvPr id="560" name="Event formation stage.…"/>
          <p:cNvSpPr>
            <a:spLocks noGrp="1"/>
          </p:cNvSpPr>
          <p:nvPr>
            <p:ph type="body" idx="1"/>
          </p:nvPr>
        </p:nvSpPr>
        <p:spPr>
          <a:xfrm>
            <a:off x="142020" y="1536686"/>
            <a:ext cx="8229601" cy="4653828"/>
          </a:xfrm>
          <a:prstGeom prst="rect">
            <a:avLst/>
          </a:prstGeom>
        </p:spPr>
        <p:txBody>
          <a:bodyPr/>
          <a:lstStyle/>
          <a:p>
            <a:pPr marL="246888" indent="-246888" defTabSz="658368">
              <a:spcBef>
                <a:spcPts val="400"/>
              </a:spcBef>
              <a:defRPr sz="2016"/>
            </a:pPr>
            <a:r>
              <a:t>Event formation stage.</a:t>
            </a:r>
          </a:p>
          <a:p>
            <a:pPr marL="246888" indent="-246888" defTabSz="658368">
              <a:spcBef>
                <a:spcPts val="400"/>
              </a:spcBef>
              <a:defRPr sz="2016"/>
            </a:pPr>
            <a:r>
              <a:t>Collaboration with ESS detector group</a:t>
            </a:r>
          </a:p>
          <a:p>
            <a:pPr marL="246888" indent="-246888" defTabSz="658368">
              <a:spcBef>
                <a:spcPts val="400"/>
              </a:spcBef>
              <a:defRPr sz="2016"/>
            </a:pPr>
            <a:r>
              <a:t>Scaleable for rate</a:t>
            </a:r>
          </a:p>
          <a:p>
            <a:pPr marL="246888" indent="-246888" defTabSz="658368">
              <a:spcBef>
                <a:spcPts val="400"/>
              </a:spcBef>
              <a:defRPr sz="2016"/>
            </a:pPr>
            <a:r>
              <a:t>Configurable for detector performance &amp; gamma rejection</a:t>
            </a:r>
          </a:p>
          <a:p>
            <a:pPr marL="246888" indent="-246888" defTabSz="658368">
              <a:spcBef>
                <a:spcPts val="400"/>
              </a:spcBef>
              <a:defRPr sz="2016"/>
            </a:pPr>
            <a:r>
              <a:t>Detector community very interested in this development </a:t>
            </a:r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  <a:p>
            <a:pPr marL="246888" indent="-246888" defTabSz="658368">
              <a:spcBef>
                <a:spcPts val="400"/>
              </a:spcBef>
              <a:defRPr sz="2016"/>
            </a:pPr>
            <a:endParaRPr/>
          </a:p>
        </p:txBody>
      </p:sp>
      <p:sp>
        <p:nvSpPr>
          <p:cNvPr id="56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25</a:t>
            </a:fld>
            <a:endParaRPr/>
          </a:p>
        </p:txBody>
      </p:sp>
      <p:pic>
        <p:nvPicPr>
          <p:cNvPr id="562" name="Picture 3" descr="Picture 3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28957" y="3627512"/>
            <a:ext cx="6243306" cy="14483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3" name="Picture 2" descr="Picture 2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2630" y="5122872"/>
            <a:ext cx="3035306" cy="1645080"/>
          </a:xfrm>
          <a:prstGeom prst="rect">
            <a:avLst/>
          </a:prstGeom>
          <a:ln w="12700">
            <a:miter lim="400000"/>
          </a:ln>
        </p:spPr>
      </p:pic>
      <p:pic>
        <p:nvPicPr>
          <p:cNvPr id="564" name="Picture 4" descr="Picture 4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7181009" y="5226315"/>
            <a:ext cx="1475657" cy="1269187"/>
          </a:xfrm>
          <a:prstGeom prst="rect">
            <a:avLst/>
          </a:prstGeom>
          <a:ln w="12700">
            <a:miter lim="400000"/>
          </a:ln>
        </p:spPr>
      </p:pic>
      <p:pic>
        <p:nvPicPr>
          <p:cNvPr id="565" name="Picture 41" descr="Picture 41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7179078" y="3640129"/>
            <a:ext cx="1479519" cy="11430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66" name="Picture 27" descr="Picture 27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 rot="10800000">
            <a:off x="295667" y="5179125"/>
            <a:ext cx="1800248" cy="1363568"/>
          </a:xfrm>
          <a:prstGeom prst="rect">
            <a:avLst/>
          </a:prstGeom>
          <a:ln w="12700">
            <a:miter lim="400000"/>
          </a:ln>
        </p:spPr>
      </p:pic>
      <p:pic>
        <p:nvPicPr>
          <p:cNvPr id="567" name="Screen Shot 2017-05-17 at 15.52.10.png" descr="Screen Shot 2017-05-17 at 15.52.10.png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2202976" y="5075899"/>
            <a:ext cx="1161244" cy="2926028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9" name="TextShape 1"/>
          <p:cNvSpPr/>
          <p:nvPr/>
        </p:nvSpPr>
        <p:spPr>
          <a:xfrm>
            <a:off x="41816" y="435922"/>
            <a:ext cx="7890027" cy="62908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3" tIns="41493" rIns="41493" bIns="41493" anchor="ctr">
            <a:spAutoFit/>
          </a:bodyPr>
          <a:lstStyle>
            <a:lvl1pPr defTabSz="829875">
              <a:defRPr sz="3600" spc="0">
                <a:solidFill>
                  <a:srgbClr val="FFFFFF"/>
                </a:solidFill>
                <a:uFill>
                  <a:solidFill>
                    <a:srgbClr val="FFFFFF"/>
                  </a:solidFill>
                </a:uFill>
                <a:latin typeface="Open Sans"/>
                <a:ea typeface="Open Sans"/>
                <a:cs typeface="Open Sans"/>
                <a:sym typeface="Open Sans"/>
              </a:defRPr>
            </a:lvl1pPr>
          </a:lstStyle>
          <a:p>
            <a:r>
              <a:t>Streaming proof of concept</a:t>
            </a:r>
          </a:p>
        </p:txBody>
      </p:sp>
      <p:sp>
        <p:nvSpPr>
          <p:cNvPr id="570" name="TextShape 2"/>
          <p:cNvSpPr/>
          <p:nvPr/>
        </p:nvSpPr>
        <p:spPr>
          <a:xfrm>
            <a:off x="626986" y="1554813"/>
            <a:ext cx="7890028" cy="78275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3" tIns="41493" rIns="41493" bIns="41493">
            <a:spAutoFit/>
          </a:bodyPr>
          <a:lstStyle/>
          <a:p>
            <a:pPr marL="195994" indent="-195634" defTabSz="829875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•"/>
              <a:defRPr sz="2400" spc="0">
                <a:uFill>
                  <a:solidFill>
                    <a:srgbClr val="FFFFFF"/>
                  </a:solidFill>
                </a:uFill>
                <a:latin typeface="Open Sans"/>
                <a:ea typeface="Open Sans"/>
                <a:cs typeface="Open Sans"/>
                <a:sym typeface="Open Sans"/>
              </a:defRPr>
            </a:pPr>
            <a:r>
              <a:t>Streaming a NeXus file through Kafka to Mantid</a:t>
            </a:r>
          </a:p>
          <a:p>
            <a:pPr marL="195994" indent="-195634" defTabSz="829875">
              <a:lnSpc>
                <a:spcPct val="90000"/>
              </a:lnSpc>
              <a:buClr>
                <a:srgbClr val="000000"/>
              </a:buClr>
              <a:buSzPct val="100000"/>
              <a:buFont typeface="Arial"/>
              <a:buChar char="•"/>
              <a:defRPr sz="2400" spc="0">
                <a:uFill>
                  <a:solidFill>
                    <a:srgbClr val="FFFFFF"/>
                  </a:solidFill>
                </a:uFill>
                <a:latin typeface="Open Sans"/>
                <a:ea typeface="Open Sans"/>
                <a:cs typeface="Open Sans"/>
                <a:sym typeface="Open Sans"/>
              </a:defRPr>
            </a:pPr>
            <a:r>
              <a:t>Scaleable performance</a:t>
            </a:r>
          </a:p>
        </p:txBody>
      </p:sp>
      <p:pic>
        <p:nvPicPr>
          <p:cNvPr id="571" name="Picture 1" descr="Picture 1"/>
          <p:cNvPicPr>
            <a:picLocks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702577" y="2510144"/>
            <a:ext cx="4263468" cy="4222025"/>
          </a:xfrm>
          <a:prstGeom prst="rect">
            <a:avLst/>
          </a:prstGeom>
          <a:ln w="12700">
            <a:miter lim="400000"/>
          </a:ln>
        </p:spPr>
      </p:pic>
      <p:pic>
        <p:nvPicPr>
          <p:cNvPr id="572" name="Picture 1" descr="Picture 1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19032" y="2827374"/>
            <a:ext cx="4134164" cy="3100624"/>
          </a:xfrm>
          <a:prstGeom prst="rect">
            <a:avLst/>
          </a:prstGeom>
          <a:ln w="12700">
            <a:miter lim="400000"/>
          </a:ln>
        </p:spPr>
      </p:pic>
      <p:sp>
        <p:nvSpPr>
          <p:cNvPr id="573" name="TextBox 2"/>
          <p:cNvSpPr/>
          <p:nvPr/>
        </p:nvSpPr>
        <p:spPr>
          <a:xfrm>
            <a:off x="2398576" y="3276530"/>
            <a:ext cx="1699148" cy="33001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1493" tIns="41493" rIns="41493" bIns="41493">
            <a:spAutoFit/>
          </a:bodyPr>
          <a:lstStyle/>
          <a:p>
            <a:pPr defTabSz="829875">
              <a:defRPr sz="1600">
                <a:latin typeface="Arial"/>
                <a:ea typeface="Arial"/>
                <a:cs typeface="Arial"/>
                <a:sym typeface="Arial"/>
              </a:defRPr>
            </a:pPr>
            <a:r>
              <a:rPr dirty="0" smtClean="0"/>
              <a:t>~</a:t>
            </a:r>
            <a:r>
              <a:rPr lang="en-US" dirty="0" smtClean="0"/>
              <a:t>3</a:t>
            </a:r>
            <a:r>
              <a:rPr dirty="0" smtClean="0"/>
              <a:t>x10</a:t>
            </a:r>
            <a:r>
              <a:rPr baseline="29750" dirty="0" smtClean="0"/>
              <a:t>7</a:t>
            </a:r>
            <a:r>
              <a:rPr dirty="0" smtClean="0"/>
              <a:t> </a:t>
            </a:r>
            <a:r>
              <a:rPr dirty="0"/>
              <a:t>events/s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5" name="Streaming in a live environment"/>
          <p:cNvSpPr>
            <a:spLocks noGrp="1"/>
          </p:cNvSpPr>
          <p:nvPr>
            <p:ph type="title"/>
          </p:nvPr>
        </p:nvSpPr>
        <p:spPr>
          <a:xfrm>
            <a:off x="198237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Streaming in a live environment</a:t>
            </a:r>
          </a:p>
        </p:txBody>
      </p:sp>
      <p:sp>
        <p:nvSpPr>
          <p:cNvPr id="57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27</a:t>
            </a:fld>
            <a:endParaRPr/>
          </a:p>
        </p:txBody>
      </p:sp>
      <p:pic>
        <p:nvPicPr>
          <p:cNvPr id="577" name="Screen Shot 2017-04-02 at 18.00.03.png" descr="Screen Shot 2017-04-02 at 18.00.03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75642" y="1487238"/>
            <a:ext cx="5842663" cy="317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8" name="Picture 1" descr="Picture 1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346646" y="3436337"/>
            <a:ext cx="3602471" cy="3178651"/>
          </a:xfrm>
          <a:prstGeom prst="rect">
            <a:avLst/>
          </a:prstGeom>
          <a:ln w="12700">
            <a:miter lim="400000"/>
          </a:ln>
        </p:spPr>
      </p:pic>
      <p:pic>
        <p:nvPicPr>
          <p:cNvPr id="579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88517" y="4598857"/>
            <a:ext cx="1475295" cy="1115048"/>
          </a:xfrm>
          <a:prstGeom prst="rect">
            <a:avLst/>
          </a:prstGeom>
          <a:ln w="12700">
            <a:miter lim="400000"/>
          </a:ln>
        </p:spPr>
      </p:pic>
      <p:sp>
        <p:nvSpPr>
          <p:cNvPr id="580" name="Production Mantid integration…"/>
          <p:cNvSpPr>
            <a:spLocks noGrp="1"/>
          </p:cNvSpPr>
          <p:nvPr>
            <p:ph type="body" sz="quarter" idx="1"/>
          </p:nvPr>
        </p:nvSpPr>
        <p:spPr>
          <a:xfrm>
            <a:off x="1582704" y="4718773"/>
            <a:ext cx="3602471" cy="1508125"/>
          </a:xfrm>
          <a:prstGeom prst="rect">
            <a:avLst/>
          </a:prstGeom>
        </p:spPr>
        <p:txBody>
          <a:bodyPr/>
          <a:lstStyle/>
          <a:p>
            <a:pPr marL="123444" indent="-123444" defTabSz="347174">
              <a:lnSpc>
                <a:spcPts val="1200"/>
              </a:lnSpc>
              <a:spcBef>
                <a:spcPts val="600"/>
              </a:spcBef>
              <a:buSzPct val="100000"/>
              <a:buChar char="•"/>
              <a:defRPr sz="1404"/>
            </a:pPr>
            <a:r>
              <a:t>Production Mantid integration</a:t>
            </a:r>
          </a:p>
          <a:p>
            <a:pPr marL="123444" indent="-123444" defTabSz="347174">
              <a:lnSpc>
                <a:spcPts val="1200"/>
              </a:lnSpc>
              <a:spcBef>
                <a:spcPts val="600"/>
              </a:spcBef>
              <a:buSzPct val="100000"/>
              <a:buChar char="•"/>
              <a:defRPr sz="1404"/>
            </a:pPr>
            <a:r>
              <a:t>Integration with Experiment control layer </a:t>
            </a:r>
          </a:p>
          <a:p>
            <a:pPr marL="123444" indent="-123444" defTabSz="347174">
              <a:lnSpc>
                <a:spcPts val="1200"/>
              </a:lnSpc>
              <a:spcBef>
                <a:spcPts val="600"/>
              </a:spcBef>
              <a:buSzPct val="100000"/>
              <a:buChar char="•"/>
              <a:defRPr sz="1404"/>
            </a:pPr>
            <a:r>
              <a:t>End to end test on test beam line </a:t>
            </a:r>
          </a:p>
          <a:p>
            <a:pPr marL="176686" indent="-176686" defTabSz="347174">
              <a:lnSpc>
                <a:spcPts val="1200"/>
              </a:lnSpc>
              <a:spcBef>
                <a:spcPts val="600"/>
              </a:spcBef>
              <a:defRPr sz="1404"/>
            </a:pPr>
            <a:endParaRPr/>
          </a:p>
          <a:p>
            <a:pPr marL="176686" indent="-176686" defTabSz="347174">
              <a:lnSpc>
                <a:spcPts val="1200"/>
              </a:lnSpc>
              <a:spcBef>
                <a:spcPts val="600"/>
              </a:spcBef>
              <a:defRPr sz="1404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The Mantid Project"/>
          <p:cNvSpPr>
            <a:spLocks noGrp="1"/>
          </p:cNvSpPr>
          <p:nvPr>
            <p:ph type="title"/>
          </p:nvPr>
        </p:nvSpPr>
        <p:spPr>
          <a:xfrm>
            <a:off x="264948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The Mantid Project </a:t>
            </a:r>
          </a:p>
        </p:txBody>
      </p:sp>
      <p:sp>
        <p:nvSpPr>
          <p:cNvPr id="583" name="Neutron specific data treatment framework…"/>
          <p:cNvSpPr>
            <a:spLocks noGrp="1"/>
          </p:cNvSpPr>
          <p:nvPr>
            <p:ph type="body" sz="half" idx="1"/>
          </p:nvPr>
        </p:nvSpPr>
        <p:spPr>
          <a:xfrm>
            <a:off x="3707824" y="1479285"/>
            <a:ext cx="6761486" cy="3654846"/>
          </a:xfrm>
          <a:prstGeom prst="rect">
            <a:avLst/>
          </a:prstGeom>
        </p:spPr>
        <p:txBody>
          <a:bodyPr/>
          <a:lstStyle/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Neutron specific data treatment framework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Standardised beyond data format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Event data capable 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Live view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Complete instrument geometry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nD data visualisation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Data and software curation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App based UI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Python interace 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Jupyter notebook</a:t>
            </a:r>
          </a:p>
          <a:p>
            <a:pPr marL="164592" indent="-164592" defTabSz="462898">
              <a:lnSpc>
                <a:spcPts val="1700"/>
              </a:lnSpc>
              <a:spcBef>
                <a:spcPts val="800"/>
              </a:spcBef>
              <a:buSzPct val="100000"/>
              <a:buChar char="•"/>
              <a:defRPr sz="2088">
                <a:solidFill>
                  <a:srgbClr val="535353"/>
                </a:solidFill>
              </a:defRPr>
            </a:pPr>
            <a:r>
              <a:t>MPL graphing </a:t>
            </a:r>
          </a:p>
        </p:txBody>
      </p:sp>
      <p:sp>
        <p:nvSpPr>
          <p:cNvPr id="58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28</a:t>
            </a:fld>
            <a:endParaRPr/>
          </a:p>
        </p:txBody>
      </p:sp>
      <p:pic>
        <p:nvPicPr>
          <p:cNvPr id="585" name="pasted-image.png" descr="pasted-image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86612" y="5292711"/>
            <a:ext cx="2678907" cy="1509119"/>
          </a:xfrm>
          <a:prstGeom prst="rect">
            <a:avLst/>
          </a:prstGeom>
          <a:ln w="3175">
            <a:miter lim="400000"/>
          </a:ln>
        </p:spPr>
      </p:pic>
      <p:pic>
        <p:nvPicPr>
          <p:cNvPr id="586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784381" y="6107820"/>
            <a:ext cx="1940019" cy="727508"/>
          </a:xfrm>
          <a:prstGeom prst="rect">
            <a:avLst/>
          </a:prstGeom>
          <a:ln w="12700">
            <a:miter lim="400000"/>
          </a:ln>
        </p:spPr>
      </p:pic>
      <p:pic>
        <p:nvPicPr>
          <p:cNvPr id="587" name="pasted-image.tiff" descr="pasted-image.tif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2933700" y="5584988"/>
            <a:ext cx="1270000" cy="5588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8" name="pasted-image.tiff" descr="pasted-image.tif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4834369" y="5584988"/>
            <a:ext cx="1270001" cy="673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89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4834369" y="6267736"/>
            <a:ext cx="1524001" cy="4445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0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6985000" y="6265862"/>
            <a:ext cx="1524000" cy="5461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1" name="pasted-image.tiff" descr="pasted-image.tiff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6214338" y="5584988"/>
            <a:ext cx="762001" cy="723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592" name="pasted-image.tiff" descr="pasted-image.tiff"/>
          <p:cNvPicPr>
            <a:picLocks noChangeAspect="1"/>
          </p:cNvPicPr>
          <p:nvPr/>
        </p:nvPicPr>
        <p:blipFill>
          <a:blip r:embed="rId9">
            <a:extLst/>
          </a:blip>
          <a:stretch>
            <a:fillRect/>
          </a:stretch>
        </p:blipFill>
        <p:spPr>
          <a:xfrm>
            <a:off x="7213307" y="5667538"/>
            <a:ext cx="1270001" cy="508002"/>
          </a:xfrm>
          <a:prstGeom prst="rect">
            <a:avLst/>
          </a:prstGeom>
          <a:ln w="12700">
            <a:miter lim="400000"/>
          </a:ln>
        </p:spPr>
      </p:pic>
      <p:sp>
        <p:nvSpPr>
          <p:cNvPr id="593" name="Text"/>
          <p:cNvSpPr/>
          <p:nvPr/>
        </p:nvSpPr>
        <p:spPr>
          <a:xfrm>
            <a:off x="6553200" y="6410642"/>
            <a:ext cx="2133600" cy="2565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r" defTabSz="642937">
              <a:defRPr sz="1100">
                <a:solidFill>
                  <a:srgbClr val="888888"/>
                </a:solidFill>
              </a:defRPr>
            </a:pPr>
            <a:fld id="{86CB4B4D-7CA3-9044-876B-883B54F8677D}" type="slidenum">
              <a:t>28</a:t>
            </a:fld>
            <a:r>
              <a:t>￼</a:t>
            </a:r>
          </a:p>
        </p:txBody>
      </p:sp>
      <p:pic>
        <p:nvPicPr>
          <p:cNvPr id="594" name="pasted-image.png" descr="pasted-image.png"/>
          <p:cNvPicPr>
            <a:picLocks noChangeAspect="1"/>
          </p:cNvPicPr>
          <p:nvPr/>
        </p:nvPicPr>
        <p:blipFill>
          <a:blip r:embed="rId10">
            <a:extLst/>
          </a:blip>
          <a:stretch>
            <a:fillRect/>
          </a:stretch>
        </p:blipFill>
        <p:spPr>
          <a:xfrm>
            <a:off x="124500" y="1548280"/>
            <a:ext cx="2013394" cy="1119951"/>
          </a:xfrm>
          <a:prstGeom prst="rect">
            <a:avLst/>
          </a:prstGeom>
          <a:ln w="3175">
            <a:miter lim="400000"/>
          </a:ln>
        </p:spPr>
      </p:pic>
      <p:pic>
        <p:nvPicPr>
          <p:cNvPr id="595" name="pasted-image.tiff" descr="pasted-image.tiff"/>
          <p:cNvPicPr>
            <a:picLocks noChangeAspect="1"/>
          </p:cNvPicPr>
          <p:nvPr/>
        </p:nvPicPr>
        <p:blipFill>
          <a:blip r:embed="rId11">
            <a:extLst/>
          </a:blip>
          <a:stretch>
            <a:fillRect/>
          </a:stretch>
        </p:blipFill>
        <p:spPr>
          <a:xfrm>
            <a:off x="192482" y="3124785"/>
            <a:ext cx="3037940" cy="1711373"/>
          </a:xfrm>
          <a:prstGeom prst="rect">
            <a:avLst/>
          </a:prstGeom>
          <a:ln w="12700">
            <a:miter lim="400000"/>
          </a:ln>
        </p:spPr>
      </p:pic>
      <p:pic>
        <p:nvPicPr>
          <p:cNvPr id="596" name="pasted-image.tiff" descr="pasted-image.tiff"/>
          <p:cNvPicPr>
            <a:picLocks noChangeAspect="1"/>
          </p:cNvPicPr>
          <p:nvPr/>
        </p:nvPicPr>
        <p:blipFill>
          <a:blip r:embed="rId12">
            <a:extLst/>
          </a:blip>
          <a:stretch>
            <a:fillRect/>
          </a:stretch>
        </p:blipFill>
        <p:spPr>
          <a:xfrm>
            <a:off x="6441838" y="4015790"/>
            <a:ext cx="2356324" cy="61726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8" name="Mantid Performance requirements"/>
          <p:cNvSpPr>
            <a:spLocks noGrp="1"/>
          </p:cNvSpPr>
          <p:nvPr>
            <p:ph type="title"/>
          </p:nvPr>
        </p:nvSpPr>
        <p:spPr>
          <a:xfrm>
            <a:off x="215900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Mantid Performance requirements</a:t>
            </a:r>
          </a:p>
        </p:txBody>
      </p:sp>
      <p:sp>
        <p:nvSpPr>
          <p:cNvPr id="599" name="Requirements -…"/>
          <p:cNvSpPr>
            <a:spLocks noGrp="1"/>
          </p:cNvSpPr>
          <p:nvPr>
            <p:ph type="body" idx="1"/>
          </p:nvPr>
        </p:nvSpPr>
        <p:spPr>
          <a:xfrm>
            <a:off x="356365" y="1090290"/>
            <a:ext cx="7266138" cy="5257801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ts val="3800"/>
              </a:lnSpc>
              <a:spcBef>
                <a:spcPts val="0"/>
              </a:spcBef>
              <a:buSzTx/>
              <a:buFontTx/>
              <a:buNone/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endParaRPr dirty="0"/>
          </a:p>
          <a:p>
            <a:pPr marL="200526" indent="-200526" defTabSz="457200">
              <a:lnSpc>
                <a:spcPts val="38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Requirements - </a:t>
            </a:r>
          </a:p>
          <a:p>
            <a:pPr marL="581526" lvl="1" indent="-200526" defTabSz="457200">
              <a:lnSpc>
                <a:spcPts val="38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live data reduction for an event rate of &gt; </a:t>
            </a:r>
            <a:r>
              <a:rPr dirty="0" smtClean="0"/>
              <a:t>10^7</a:t>
            </a:r>
            <a:endParaRPr dirty="0"/>
          </a:p>
          <a:p>
            <a:pPr marL="581526" lvl="1" indent="-200526" defTabSz="457200">
              <a:lnSpc>
                <a:spcPts val="38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Filter good events from bad events </a:t>
            </a:r>
          </a:p>
          <a:p>
            <a:pPr marL="581526" lvl="1" indent="-200526" defTabSz="457200">
              <a:lnSpc>
                <a:spcPts val="3800"/>
              </a:lnSpc>
              <a:spcBef>
                <a:spcPts val="0"/>
              </a:spcBef>
              <a:buSzPct val="60000"/>
              <a:buFontTx/>
              <a:buBlip>
                <a:blip r:embed="rId2"/>
              </a:buBlip>
              <a:defRPr sz="20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Capability for handling of complex geometries</a:t>
            </a:r>
          </a:p>
        </p:txBody>
      </p:sp>
      <p:sp>
        <p:nvSpPr>
          <p:cNvPr id="60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29</a:t>
            </a:fld>
            <a:endParaRPr/>
          </a:p>
        </p:txBody>
      </p:sp>
      <p:pic>
        <p:nvPicPr>
          <p:cNvPr id="601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037172" y="4309420"/>
            <a:ext cx="3220509" cy="2038671"/>
          </a:xfrm>
          <a:prstGeom prst="rect">
            <a:avLst/>
          </a:prstGeom>
          <a:ln w="3175">
            <a:miter lim="400000"/>
          </a:ln>
        </p:spPr>
      </p:pic>
      <p:pic>
        <p:nvPicPr>
          <p:cNvPr id="602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5343530" y="4031980"/>
            <a:ext cx="2851200" cy="264155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" name="Outline"/>
          <p:cNvSpPr>
            <a:spLocks noGrp="1"/>
          </p:cNvSpPr>
          <p:nvPr>
            <p:ph type="title"/>
          </p:nvPr>
        </p:nvSpPr>
        <p:spPr>
          <a:xfrm>
            <a:off x="63500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Outline</a:t>
            </a:r>
          </a:p>
        </p:txBody>
      </p:sp>
      <p:sp>
        <p:nvSpPr>
          <p:cNvPr id="236" name="Introduction to DMSC scope and vision…"/>
          <p:cNvSpPr>
            <a:spLocks noGrp="1"/>
          </p:cNvSpPr>
          <p:nvPr>
            <p:ph type="body" idx="1"/>
          </p:nvPr>
        </p:nvSpPr>
        <p:spPr>
          <a:xfrm>
            <a:off x="88900" y="1562100"/>
            <a:ext cx="8694378" cy="52578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Introduction to DMSC scope and vision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Status and progress in key areas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Instrument software projects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Initial operations and science delivery</a:t>
            </a:r>
          </a:p>
        </p:txBody>
      </p:sp>
      <p:sp>
        <p:nvSpPr>
          <p:cNvPr id="23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" name="Towards live data reduction."/>
          <p:cNvSpPr>
            <a:spLocks noGrp="1"/>
          </p:cNvSpPr>
          <p:nvPr>
            <p:ph type="title"/>
          </p:nvPr>
        </p:nvSpPr>
        <p:spPr>
          <a:xfrm>
            <a:off x="215900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Towards live data reduction.</a:t>
            </a:r>
          </a:p>
        </p:txBody>
      </p:sp>
      <p:sp>
        <p:nvSpPr>
          <p:cNvPr id="605" name="Mantid has…"/>
          <p:cNvSpPr>
            <a:spLocks noGrp="1"/>
          </p:cNvSpPr>
          <p:nvPr>
            <p:ph type="body" sz="half" idx="1"/>
          </p:nvPr>
        </p:nvSpPr>
        <p:spPr>
          <a:xfrm>
            <a:off x="111632" y="1869742"/>
            <a:ext cx="3054747" cy="4340079"/>
          </a:xfrm>
          <a:prstGeom prst="rect">
            <a:avLst/>
          </a:prstGeom>
        </p:spPr>
        <p:txBody>
          <a:bodyPr/>
          <a:lstStyle/>
          <a:p>
            <a:pPr marL="342899" indent="-342899">
              <a:defRPr sz="2200">
                <a:solidFill>
                  <a:srgbClr val="000000"/>
                </a:solidFill>
              </a:defRPr>
            </a:pPr>
            <a:r>
              <a:t>Mantid has</a:t>
            </a:r>
          </a:p>
          <a:p>
            <a:pPr marL="800100" lvl="1" indent="-342900">
              <a:buChar char="•"/>
              <a:defRPr sz="2200">
                <a:solidFill>
                  <a:srgbClr val="000000"/>
                </a:solidFill>
              </a:defRPr>
            </a:pPr>
            <a:r>
              <a:t>Geometry</a:t>
            </a:r>
          </a:p>
          <a:p>
            <a:pPr marL="800100" lvl="1" indent="-342900">
              <a:buChar char="•"/>
              <a:defRPr sz="2200">
                <a:solidFill>
                  <a:srgbClr val="000000"/>
                </a:solidFill>
              </a:defRPr>
            </a:pPr>
            <a:r>
              <a:t>Data types</a:t>
            </a:r>
          </a:p>
          <a:p>
            <a:pPr marL="800100" lvl="1" indent="-342900">
              <a:buChar char="•"/>
              <a:defRPr sz="2200">
                <a:solidFill>
                  <a:srgbClr val="000000"/>
                </a:solidFill>
              </a:defRPr>
            </a:pPr>
            <a:r>
              <a:t>algorithms </a:t>
            </a:r>
          </a:p>
          <a:p>
            <a:pPr marL="800100" lvl="1" indent="-342900">
              <a:buChar char="•"/>
              <a:defRPr sz="2200">
                <a:solidFill>
                  <a:srgbClr val="000000"/>
                </a:solidFill>
              </a:defRPr>
            </a:pPr>
            <a:endParaRPr/>
          </a:p>
          <a:p>
            <a:pPr marL="800100" lvl="1" indent="-342900">
              <a:buChar char="•"/>
              <a:defRPr sz="2200">
                <a:solidFill>
                  <a:srgbClr val="000000"/>
                </a:solidFill>
              </a:defRPr>
            </a:pPr>
            <a:endParaRPr/>
          </a:p>
          <a:p>
            <a:pPr marL="342899" indent="-342899">
              <a:defRPr sz="2200">
                <a:solidFill>
                  <a:srgbClr val="000000"/>
                </a:solidFill>
              </a:defRPr>
            </a:pPr>
            <a:r>
              <a:t>Create a common MPI implementation </a:t>
            </a:r>
          </a:p>
          <a:p>
            <a:pPr marL="342899" indent="-342899">
              <a:defRPr sz="2200">
                <a:solidFill>
                  <a:srgbClr val="000000"/>
                </a:solidFill>
              </a:defRPr>
            </a:pPr>
            <a:r>
              <a:t>Introduce type safety</a:t>
            </a:r>
          </a:p>
        </p:txBody>
      </p:sp>
      <p:sp>
        <p:nvSpPr>
          <p:cNvPr id="6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30</a:t>
            </a:fld>
            <a:endParaRPr/>
          </a:p>
        </p:txBody>
      </p:sp>
      <p:pic>
        <p:nvPicPr>
          <p:cNvPr id="607" name="Screen Shot 2017-03-27 at 12.30.27.png" descr="Screen Shot 2017-03-27 at 12.30.27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208318" y="2276548"/>
            <a:ext cx="6121739" cy="370885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9" name="Initial MPI test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Initial MPI tests </a:t>
            </a:r>
          </a:p>
        </p:txBody>
      </p:sp>
      <p:sp>
        <p:nvSpPr>
          <p:cNvPr id="610" name="MPI more effective than threads.…"/>
          <p:cNvSpPr>
            <a:spLocks noGrp="1"/>
          </p:cNvSpPr>
          <p:nvPr>
            <p:ph type="body" sz="half" idx="1"/>
          </p:nvPr>
        </p:nvSpPr>
        <p:spPr>
          <a:xfrm>
            <a:off x="177799" y="1473200"/>
            <a:ext cx="4038601" cy="5257800"/>
          </a:xfrm>
          <a:prstGeom prst="rect">
            <a:avLst/>
          </a:prstGeom>
        </p:spPr>
        <p:txBody>
          <a:bodyPr/>
          <a:lstStyle/>
          <a:p>
            <a:pPr marL="260684" indent="-260684">
              <a:buSzPct val="60000"/>
              <a:buFontTx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MPI more effective than threads.</a:t>
            </a:r>
          </a:p>
          <a:p>
            <a:pPr marL="260684" indent="-260684">
              <a:buSzPct val="60000"/>
              <a:buFontTx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A number of ways to achieve load balance</a:t>
            </a:r>
          </a:p>
          <a:p>
            <a:pPr marL="260684" indent="-260684">
              <a:buSzPct val="60000"/>
              <a:buFontTx/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We balance on spectra</a:t>
            </a:r>
          </a:p>
        </p:txBody>
      </p:sp>
      <p:sp>
        <p:nvSpPr>
          <p:cNvPr id="61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31</a:t>
            </a:fld>
            <a:endParaRPr/>
          </a:p>
        </p:txBody>
      </p:sp>
      <p:pic>
        <p:nvPicPr>
          <p:cNvPr id="612" name="Screen Shot 2017-03-27 at 15.07.05.png" descr="Screen Shot 2017-03-27 at 15.07.05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026694" y="1504305"/>
            <a:ext cx="5189786" cy="3552579"/>
          </a:xfrm>
          <a:prstGeom prst="rect">
            <a:avLst/>
          </a:prstGeom>
          <a:ln w="12700">
            <a:miter lim="400000"/>
          </a:ln>
        </p:spPr>
      </p:pic>
      <p:pic>
        <p:nvPicPr>
          <p:cNvPr id="613" name="Screen Shot 2017-03-27 at 15.06.55.png" descr="Screen Shot 2017-03-27 at 15.06.55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30224" y="4114039"/>
            <a:ext cx="5407218" cy="277231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5" name="Instrument 2.0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Instrument 2.0</a:t>
            </a:r>
          </a:p>
        </p:txBody>
      </p:sp>
      <p:sp>
        <p:nvSpPr>
          <p:cNvPr id="616" name="Instrument stores geometry and meta data.…"/>
          <p:cNvSpPr>
            <a:spLocks noGrp="1"/>
          </p:cNvSpPr>
          <p:nvPr>
            <p:ph type="body" idx="1"/>
          </p:nvPr>
        </p:nvSpPr>
        <p:spPr>
          <a:xfrm>
            <a:off x="76199" y="1231900"/>
            <a:ext cx="6373053" cy="5257800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Instrument stores geometry and meta data.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r,t,p spectrum ID map, isMasked…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dirty="0"/>
              <a:t>Complex detector geometries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 smtClean="0"/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dirty="0" smtClean="0"/>
              <a:t>Requires high performance 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 lang="en-US" dirty="0"/>
          </a:p>
          <a:p>
            <a:pPr>
              <a:defRPr>
                <a:solidFill>
                  <a:srgbClr val="000000"/>
                </a:solidFill>
              </a:defRPr>
            </a:pPr>
            <a:r>
              <a:rPr lang="en-US" dirty="0" smtClean="0"/>
              <a:t>MPI compliance </a:t>
            </a:r>
            <a:endParaRPr dirty="0"/>
          </a:p>
        </p:txBody>
      </p:sp>
      <p:sp>
        <p:nvSpPr>
          <p:cNvPr id="6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32</a:t>
            </a:fld>
            <a:endParaRPr/>
          </a:p>
        </p:txBody>
      </p:sp>
      <p:grpSp>
        <p:nvGrpSpPr>
          <p:cNvPr id="626" name="Group"/>
          <p:cNvGrpSpPr/>
          <p:nvPr/>
        </p:nvGrpSpPr>
        <p:grpSpPr>
          <a:xfrm>
            <a:off x="5598292" y="2272782"/>
            <a:ext cx="3307365" cy="4446935"/>
            <a:chOff x="0" y="0"/>
            <a:chExt cx="3307364" cy="4446934"/>
          </a:xfrm>
        </p:grpSpPr>
        <p:pic>
          <p:nvPicPr>
            <p:cNvPr id="618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rcRect/>
            <a:stretch>
              <a:fillRect/>
            </a:stretch>
          </p:blipFill>
          <p:spPr>
            <a:xfrm>
              <a:off x="0" y="0"/>
              <a:ext cx="3117406" cy="444693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19" name="Square"/>
            <p:cNvSpPr/>
            <p:nvPr/>
          </p:nvSpPr>
          <p:spPr>
            <a:xfrm>
              <a:off x="2731572" y="1167267"/>
              <a:ext cx="477194" cy="478781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0" name="Square"/>
            <p:cNvSpPr/>
            <p:nvPr/>
          </p:nvSpPr>
          <p:spPr>
            <a:xfrm>
              <a:off x="2731572" y="1694854"/>
              <a:ext cx="477194" cy="478781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1" name="Square"/>
            <p:cNvSpPr/>
            <p:nvPr/>
          </p:nvSpPr>
          <p:spPr>
            <a:xfrm>
              <a:off x="2731572" y="2293635"/>
              <a:ext cx="477194" cy="478781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2" name="Square"/>
            <p:cNvSpPr/>
            <p:nvPr/>
          </p:nvSpPr>
          <p:spPr>
            <a:xfrm>
              <a:off x="2731572" y="2884394"/>
              <a:ext cx="477194" cy="478781"/>
            </a:xfrm>
            <a:prstGeom prst="rect">
              <a:avLst/>
            </a:prstGeom>
            <a:noFill/>
            <a:ln w="50800" cap="flat">
              <a:solidFill>
                <a:schemeClr val="accent1"/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3" name="Rectangle"/>
            <p:cNvSpPr/>
            <p:nvPr/>
          </p:nvSpPr>
          <p:spPr>
            <a:xfrm>
              <a:off x="2632974" y="1100701"/>
              <a:ext cx="674391" cy="1123734"/>
            </a:xfrm>
            <a:prstGeom prst="rect">
              <a:avLst/>
            </a:prstGeom>
            <a:noFill/>
            <a:ln w="50800" cap="flat">
              <a:solidFill>
                <a:schemeClr val="accent2">
                  <a:satOff val="-4966"/>
                  <a:lumOff val="-10549"/>
                </a:schemeClr>
              </a:solidFill>
              <a:prstDash val="solid"/>
              <a:bevel/>
            </a:ln>
            <a:effectLst>
              <a:outerShdw blurRad="38100" dist="23000" dir="5400000" rotWithShape="0">
                <a:srgbClr val="000000">
                  <a:alpha val="35000"/>
                </a:srgbClr>
              </a:outerShdw>
            </a:effectLst>
          </p:spPr>
          <p:txBody>
            <a:bodyPr wrap="square" lIns="45719" tIns="45719" rIns="45719" bIns="45719" numCol="1" anchor="ctr">
              <a:noAutofit/>
            </a:bodyPr>
            <a:lstStyle/>
            <a:p>
              <a:endParaRPr/>
            </a:p>
          </p:txBody>
        </p:sp>
        <p:sp>
          <p:nvSpPr>
            <p:cNvPr id="624" name="PixID #"/>
            <p:cNvSpPr/>
            <p:nvPr/>
          </p:nvSpPr>
          <p:spPr>
            <a:xfrm>
              <a:off x="1747827" y="1221237"/>
              <a:ext cx="840952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1">
                      <a:satOff val="-4409"/>
                      <a:lumOff val="-10509"/>
                    </a:schemeClr>
                  </a:solidFill>
                </a:defRPr>
              </a:lvl1pPr>
            </a:lstStyle>
            <a:p>
              <a:r>
                <a:t>PixID #</a:t>
              </a:r>
            </a:p>
          </p:txBody>
        </p:sp>
        <p:sp>
          <p:nvSpPr>
            <p:cNvPr id="625" name="Spectrum #"/>
            <p:cNvSpPr/>
            <p:nvPr/>
          </p:nvSpPr>
          <p:spPr>
            <a:xfrm>
              <a:off x="1246878" y="1748824"/>
              <a:ext cx="1336549" cy="370841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9" tIns="45719" rIns="45719" bIns="45719" numCol="1" anchor="t">
              <a:spAutoFit/>
            </a:bodyPr>
            <a:lstStyle>
              <a:lvl1pPr>
                <a:defRPr>
                  <a:solidFill>
                    <a:schemeClr val="accent2">
                      <a:satOff val="-4966"/>
                      <a:lumOff val="-10549"/>
                    </a:schemeClr>
                  </a:solidFill>
                </a:defRPr>
              </a:lvl1pPr>
            </a:lstStyle>
            <a:p>
              <a:r>
                <a:t>Spectrum # </a:t>
              </a:r>
            </a:p>
          </p:txBody>
        </p:sp>
      </p:grp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8" name="Instrument 2.0 refactor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Instrument 2.0 refactor</a:t>
            </a:r>
          </a:p>
        </p:txBody>
      </p:sp>
      <p:sp>
        <p:nvSpPr>
          <p:cNvPr id="629" name="Reengineered parameter map implementation…"/>
          <p:cNvSpPr>
            <a:spLocks noGrp="1"/>
          </p:cNvSpPr>
          <p:nvPr>
            <p:ph type="body" idx="1"/>
          </p:nvPr>
        </p:nvSpPr>
        <p:spPr>
          <a:xfrm>
            <a:off x="244350" y="1307473"/>
            <a:ext cx="8655300" cy="5257801"/>
          </a:xfrm>
          <a:prstGeom prst="rect">
            <a:avLst/>
          </a:prstGeom>
        </p:spPr>
        <p:txBody>
          <a:bodyPr/>
          <a:lstStyle/>
          <a:p>
            <a:pPr marL="292934" indent="-292934" defTabSz="591502">
              <a:defRPr sz="2392">
                <a:solidFill>
                  <a:srgbClr val="000000"/>
                </a:solidFill>
              </a:defRPr>
            </a:pPr>
            <a:r>
              <a:t>Reengineered parameter map implementation </a:t>
            </a:r>
          </a:p>
          <a:p>
            <a:pPr marL="292934" indent="-292934" defTabSz="591502">
              <a:defRPr sz="2392">
                <a:solidFill>
                  <a:srgbClr val="000000"/>
                </a:solidFill>
              </a:defRPr>
            </a:pPr>
            <a:endParaRPr/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r>
              <a:t>For current &amp; future use cases</a:t>
            </a:r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r>
              <a:t>MPI uses in particular</a:t>
            </a:r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r>
              <a:t>Scanning instruments</a:t>
            </a:r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endParaRPr/>
          </a:p>
          <a:p>
            <a:pPr marL="292934" indent="-292934" defTabSz="591502">
              <a:defRPr sz="2392">
                <a:solidFill>
                  <a:srgbClr val="000000"/>
                </a:solidFill>
              </a:defRPr>
            </a:pPr>
            <a:r>
              <a:t>Cached info layers </a:t>
            </a:r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r>
              <a:t>Detector </a:t>
            </a:r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r>
              <a:t>Spectra</a:t>
            </a:r>
          </a:p>
          <a:p>
            <a:pPr marL="713558" lvl="1" indent="-292934" defTabSz="591502">
              <a:buChar char="•"/>
              <a:defRPr sz="2392">
                <a:solidFill>
                  <a:srgbClr val="000000"/>
                </a:solidFill>
              </a:defRPr>
            </a:pPr>
            <a:r>
              <a:t>Mask</a:t>
            </a:r>
          </a:p>
          <a:p>
            <a:pPr marL="292934" indent="-292934" defTabSz="591502">
              <a:defRPr sz="2392">
                <a:solidFill>
                  <a:srgbClr val="000000"/>
                </a:solidFill>
              </a:defRPr>
            </a:pPr>
            <a:endParaRPr/>
          </a:p>
          <a:p>
            <a:pPr marL="292934" indent="-292934" defTabSz="591502">
              <a:defRPr sz="2392">
                <a:solidFill>
                  <a:srgbClr val="000000"/>
                </a:solidFill>
              </a:defRPr>
            </a:pPr>
            <a:r>
              <a:t>Cleaner interface for developers</a:t>
            </a:r>
          </a:p>
        </p:txBody>
      </p:sp>
      <p:sp>
        <p:nvSpPr>
          <p:cNvPr id="63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33</a:t>
            </a:fld>
            <a:endParaRPr/>
          </a:p>
        </p:txBody>
      </p:sp>
    </p:spTree>
  </p:cSld>
  <p:clrMapOvr>
    <a:masterClrMapping/>
  </p:clrMapOvr>
  <p:transition spd="med"/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2" name="Result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lvl="1" algn="l" defTabSz="642937">
              <a:defRPr sz="30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Results</a:t>
            </a:r>
          </a:p>
        </p:txBody>
      </p:sp>
      <p:sp>
        <p:nvSpPr>
          <p:cNvPr id="633" name="Highlights the cost of refactoring…"/>
          <p:cNvSpPr>
            <a:spLocks noGrp="1"/>
          </p:cNvSpPr>
          <p:nvPr>
            <p:ph type="body" sz="half" idx="1"/>
          </p:nvPr>
        </p:nvSpPr>
        <p:spPr>
          <a:xfrm>
            <a:off x="38099" y="1143000"/>
            <a:ext cx="7045281" cy="2385349"/>
          </a:xfrm>
          <a:prstGeom prst="rect">
            <a:avLst/>
          </a:prstGeom>
        </p:spPr>
        <p:txBody>
          <a:bodyPr/>
          <a:lstStyle/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r>
              <a:t>Highlights the cost of refactoring</a:t>
            </a:r>
          </a:p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endParaRPr/>
          </a:p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r>
              <a:t>Significant improvements across Mantid</a:t>
            </a:r>
          </a:p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endParaRPr/>
          </a:p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r>
              <a:t>ILL can load interlaced scans from D2B into Matrix</a:t>
            </a:r>
          </a:p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endParaRPr/>
          </a:p>
          <a:p>
            <a:pPr marL="229253" indent="-229253" defTabSz="462915">
              <a:spcBef>
                <a:spcPts val="300"/>
              </a:spcBef>
              <a:defRPr sz="1872">
                <a:solidFill>
                  <a:srgbClr val="000000"/>
                </a:solidFill>
              </a:defRPr>
            </a:pPr>
            <a:r>
              <a:t>Direct geometry workflow x2 faster </a:t>
            </a:r>
          </a:p>
        </p:txBody>
      </p:sp>
      <p:sp>
        <p:nvSpPr>
          <p:cNvPr id="63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34</a:t>
            </a:fld>
            <a:endParaRPr/>
          </a:p>
        </p:txBody>
      </p:sp>
      <p:pic>
        <p:nvPicPr>
          <p:cNvPr id="635" name="Screen Shot 2017-03-26 at 11.50.58.png" descr="Screen Shot 2017-03-26 at 11.50.58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03732" y="3864892"/>
            <a:ext cx="3573873" cy="2510536"/>
          </a:xfrm>
          <a:prstGeom prst="rect">
            <a:avLst/>
          </a:prstGeom>
          <a:ln w="12700">
            <a:miter lim="400000"/>
          </a:ln>
        </p:spPr>
      </p:pic>
      <p:pic>
        <p:nvPicPr>
          <p:cNvPr id="636" name="image4.png" descr="image4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432051" y="3799380"/>
            <a:ext cx="3572397" cy="2641561"/>
          </a:xfrm>
          <a:prstGeom prst="rect">
            <a:avLst/>
          </a:prstGeom>
          <a:ln w="12700">
            <a:miter lim="400000"/>
          </a:ln>
        </p:spPr>
      </p:pic>
      <p:sp>
        <p:nvSpPr>
          <p:cNvPr id="637" name="Perf test for Convert Units"/>
          <p:cNvSpPr/>
          <p:nvPr/>
        </p:nvSpPr>
        <p:spPr>
          <a:xfrm>
            <a:off x="4936108" y="4879500"/>
            <a:ext cx="2376265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Perf test for Convert Units</a:t>
            </a:r>
          </a:p>
        </p:txBody>
      </p:sp>
      <p:sp>
        <p:nvSpPr>
          <p:cNvPr id="638" name="Perf test for Mask Dets"/>
          <p:cNvSpPr/>
          <p:nvPr/>
        </p:nvSpPr>
        <p:spPr>
          <a:xfrm>
            <a:off x="665248" y="4879500"/>
            <a:ext cx="2376265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>
              <a:defRPr sz="2400" b="1">
                <a:latin typeface="Lucida Grande"/>
                <a:ea typeface="Lucida Grande"/>
                <a:cs typeface="Lucida Grande"/>
                <a:sym typeface="Lucida Grande"/>
              </a:defRPr>
            </a:lvl1pPr>
          </a:lstStyle>
          <a:p>
            <a:r>
              <a:t>Perf test for Mask Dets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0" name="Experiment control progress"/>
          <p:cNvSpPr>
            <a:spLocks noGrp="1"/>
          </p:cNvSpPr>
          <p:nvPr>
            <p:ph type="title"/>
          </p:nvPr>
        </p:nvSpPr>
        <p:spPr>
          <a:xfrm>
            <a:off x="150859" y="-36886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Experiment control progress </a:t>
            </a:r>
          </a:p>
        </p:txBody>
      </p:sp>
      <p:sp>
        <p:nvSpPr>
          <p:cNvPr id="64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35</a:t>
            </a:fld>
            <a:endParaRPr/>
          </a:p>
        </p:txBody>
      </p:sp>
      <p:sp>
        <p:nvSpPr>
          <p:cNvPr id="642" name="Data chain is well described…"/>
          <p:cNvSpPr>
            <a:spLocks noGrp="1"/>
          </p:cNvSpPr>
          <p:nvPr>
            <p:ph type="body" idx="1"/>
          </p:nvPr>
        </p:nvSpPr>
        <p:spPr>
          <a:xfrm>
            <a:off x="77674" y="1475216"/>
            <a:ext cx="7719761" cy="5257802"/>
          </a:xfrm>
          <a:prstGeom prst="rect">
            <a:avLst/>
          </a:prstGeom>
        </p:spPr>
        <p:txBody>
          <a:bodyPr/>
          <a:lstStyle/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r>
              <a:t>Data chain is well described</a:t>
            </a:r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r>
              <a:t>All scope is covered by DMSC / ICS / NT / SAD</a:t>
            </a:r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endParaRPr/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r>
              <a:t>Experiment control project</a:t>
            </a:r>
          </a:p>
          <a:p>
            <a:pPr marL="616016" lvl="1" indent="-250256" defTabSz="617198">
              <a:lnSpc>
                <a:spcPts val="2300"/>
              </a:lnSpc>
              <a:spcBef>
                <a:spcPts val="1100"/>
              </a:spcBef>
              <a:buChar char="•"/>
              <a:defRPr sz="2496">
                <a:solidFill>
                  <a:srgbClr val="000000"/>
                </a:solidFill>
              </a:defRPr>
            </a:pPr>
            <a:r>
              <a:t>DMSC + ISIS in-kind + PSI in-kind</a:t>
            </a:r>
          </a:p>
          <a:p>
            <a:pPr marL="616016" lvl="1" indent="-250256" defTabSz="617198">
              <a:lnSpc>
                <a:spcPts val="2300"/>
              </a:lnSpc>
              <a:spcBef>
                <a:spcPts val="1100"/>
              </a:spcBef>
              <a:buChar char="•"/>
              <a:defRPr sz="2496">
                <a:solidFill>
                  <a:srgbClr val="000000"/>
                </a:solidFill>
              </a:defRPr>
            </a:pPr>
            <a:r>
              <a:t>ICS + SAD</a:t>
            </a:r>
          </a:p>
          <a:p>
            <a:pPr marL="616016" lvl="1" indent="-250256" defTabSz="617198">
              <a:lnSpc>
                <a:spcPts val="2300"/>
              </a:lnSpc>
              <a:spcBef>
                <a:spcPts val="1100"/>
              </a:spcBef>
              <a:buChar char="•"/>
              <a:defRPr sz="2496">
                <a:solidFill>
                  <a:srgbClr val="000000"/>
                </a:solidFill>
              </a:defRPr>
            </a:pPr>
            <a:r>
              <a:t>Steering committee for all stakeholders</a:t>
            </a:r>
          </a:p>
          <a:p>
            <a:pPr marL="616016" lvl="1" indent="-250256" defTabSz="617198">
              <a:lnSpc>
                <a:spcPts val="2300"/>
              </a:lnSpc>
              <a:spcBef>
                <a:spcPts val="1100"/>
              </a:spcBef>
              <a:buChar char="•"/>
              <a:defRPr sz="2496">
                <a:solidFill>
                  <a:srgbClr val="000000"/>
                </a:solidFill>
              </a:defRPr>
            </a:pPr>
            <a:r>
              <a:t>Instruments represented by Andrew Jackson</a:t>
            </a:r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r>
              <a:t>PDD ESS0102794</a:t>
            </a:r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endParaRPr/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r>
              <a:t>Base framework will be NICOS2</a:t>
            </a:r>
          </a:p>
          <a:p>
            <a:pPr marL="250256" indent="-250256" defTabSz="617198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2496">
                <a:solidFill>
                  <a:srgbClr val="000000"/>
                </a:solidFill>
              </a:defRPr>
            </a:pPr>
            <a:r>
              <a:t>Deployed on V20 TBL</a:t>
            </a:r>
          </a:p>
        </p:txBody>
      </p:sp>
    </p:spTree>
  </p:cSld>
  <p:clrMapOvr>
    <a:masterClrMapping/>
  </p:clrMapOvr>
  <p:transition spd="med"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4" name="Title 1"/>
          <p:cNvSpPr>
            <a:spLocks noGrp="1"/>
          </p:cNvSpPr>
          <p:nvPr>
            <p:ph type="title"/>
          </p:nvPr>
        </p:nvSpPr>
        <p:spPr>
          <a:xfrm>
            <a:off x="220308" y="114633"/>
            <a:ext cx="7139137" cy="1143001"/>
          </a:xfrm>
          <a:prstGeom prst="rect">
            <a:avLst/>
          </a:prstGeom>
        </p:spPr>
        <p:txBody>
          <a:bodyPr/>
          <a:lstStyle/>
          <a:p>
            <a:r>
              <a:t>Experiment control - NICOS II</a:t>
            </a:r>
          </a:p>
        </p:txBody>
      </p:sp>
      <p:sp>
        <p:nvSpPr>
          <p:cNvPr id="645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36</a:t>
            </a:fld>
            <a:endParaRPr/>
          </a:p>
        </p:txBody>
      </p:sp>
      <p:pic>
        <p:nvPicPr>
          <p:cNvPr id="646" name="Picture 4" descr="Picture 4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51438" y="3515590"/>
            <a:ext cx="5417670" cy="3137476"/>
          </a:xfrm>
          <a:prstGeom prst="rect">
            <a:avLst/>
          </a:prstGeom>
          <a:ln w="12700">
            <a:miter lim="400000"/>
          </a:ln>
        </p:spPr>
      </p:pic>
      <p:pic>
        <p:nvPicPr>
          <p:cNvPr id="647" name="Picture 5" descr="Picture 5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5895331" y="4815334"/>
            <a:ext cx="2952329" cy="1198972"/>
          </a:xfrm>
          <a:prstGeom prst="rect">
            <a:avLst/>
          </a:prstGeom>
          <a:ln w="12700">
            <a:miter lim="400000"/>
          </a:ln>
        </p:spPr>
      </p:pic>
      <p:sp>
        <p:nvSpPr>
          <p:cNvPr id="648" name="TextBox 6"/>
          <p:cNvSpPr/>
          <p:nvPr/>
        </p:nvSpPr>
        <p:spPr>
          <a:xfrm>
            <a:off x="265948" y="1571693"/>
            <a:ext cx="8252034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marL="285750" indent="-285750">
              <a:buSzPct val="100000"/>
              <a:buFont typeface="Arial"/>
              <a:buChar char="•"/>
            </a:pPr>
            <a:r>
              <a:t>High level interface for users/scientists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Written entirely in Python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Communicates with hardware via EPICS/Channel Access and other protocols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Developed for FRM II </a:t>
            </a:r>
          </a:p>
          <a:p>
            <a:pPr marL="285750" indent="-285750">
              <a:buSzPct val="100000"/>
              <a:buFont typeface="Arial"/>
              <a:buChar char="•"/>
            </a:pPr>
            <a:r>
              <a:t>Deployed at V20 test beam line by ESS</a:t>
            </a:r>
          </a:p>
        </p:txBody>
      </p:sp>
    </p:spTree>
  </p:cSld>
  <p:clrMapOvr>
    <a:masterClrMapping/>
  </p:clrMapOvr>
  <p:transition spd="med"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5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79553" y="4760698"/>
            <a:ext cx="1475294" cy="1115048"/>
          </a:xfrm>
          <a:prstGeom prst="rect">
            <a:avLst/>
          </a:prstGeom>
          <a:ln w="12700">
            <a:miter lim="400000"/>
          </a:ln>
        </p:spPr>
      </p:pic>
      <p:pic>
        <p:nvPicPr>
          <p:cNvPr id="651" name="image.png" descr="image.png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26987" y="2035175"/>
            <a:ext cx="8999538" cy="1563688"/>
          </a:xfrm>
          <a:prstGeom prst="rect">
            <a:avLst/>
          </a:prstGeom>
          <a:ln w="12700">
            <a:miter lim="400000"/>
          </a:ln>
        </p:spPr>
      </p:pic>
      <p:sp>
        <p:nvSpPr>
          <p:cNvPr id="652" name="V20 Test beam line"/>
          <p:cNvSpPr/>
          <p:nvPr/>
        </p:nvSpPr>
        <p:spPr>
          <a:xfrm>
            <a:off x="125412" y="240460"/>
            <a:ext cx="6051551" cy="449355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>
            <a:lvl1pPr defTabSz="457200">
              <a:defRPr sz="25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defRPr>
            </a:lvl1pPr>
          </a:lstStyle>
          <a:p>
            <a:r>
              <a:t>V20 Test beam line</a:t>
            </a:r>
          </a:p>
        </p:txBody>
      </p:sp>
      <p:sp>
        <p:nvSpPr>
          <p:cNvPr id="653" name="Arrow"/>
          <p:cNvSpPr/>
          <p:nvPr/>
        </p:nvSpPr>
        <p:spPr>
          <a:xfrm>
            <a:off x="2109787" y="1314450"/>
            <a:ext cx="1106488" cy="230188"/>
          </a:xfrm>
          <a:prstGeom prst="rightArrow">
            <a:avLst>
              <a:gd name="adj1" fmla="val 50000"/>
              <a:gd name="adj2" fmla="val 50005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4" name="Arrow"/>
          <p:cNvSpPr/>
          <p:nvPr/>
        </p:nvSpPr>
        <p:spPr>
          <a:xfrm>
            <a:off x="6477000" y="1314450"/>
            <a:ext cx="2422525" cy="230188"/>
          </a:xfrm>
          <a:prstGeom prst="rightArrow">
            <a:avLst>
              <a:gd name="adj1" fmla="val 50000"/>
              <a:gd name="adj2" fmla="val 49990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5" name="Arrow"/>
          <p:cNvSpPr/>
          <p:nvPr/>
        </p:nvSpPr>
        <p:spPr>
          <a:xfrm>
            <a:off x="655637" y="1320800"/>
            <a:ext cx="271463" cy="228600"/>
          </a:xfrm>
          <a:prstGeom prst="rightArrow">
            <a:avLst>
              <a:gd name="adj1" fmla="val 50000"/>
              <a:gd name="adj2" fmla="val 50001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6" name="Arrow"/>
          <p:cNvSpPr/>
          <p:nvPr/>
        </p:nvSpPr>
        <p:spPr>
          <a:xfrm>
            <a:off x="3924300" y="1314450"/>
            <a:ext cx="1803400" cy="230188"/>
          </a:xfrm>
          <a:prstGeom prst="rightArrow">
            <a:avLst>
              <a:gd name="adj1" fmla="val 50000"/>
              <a:gd name="adj2" fmla="val 50017"/>
            </a:avLst>
          </a:prstGeom>
          <a:gradFill>
            <a:gsLst>
              <a:gs pos="0">
                <a:srgbClr val="3366FF"/>
              </a:gs>
              <a:gs pos="25000">
                <a:srgbClr val="01A78F"/>
              </a:gs>
              <a:gs pos="50000">
                <a:srgbClr val="FFFF00"/>
              </a:gs>
              <a:gs pos="75000">
                <a:srgbClr val="FF6633"/>
              </a:gs>
              <a:gs pos="100000">
                <a:srgbClr val="FF3399"/>
              </a:gs>
            </a:gsLst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57" name="Source…"/>
          <p:cNvSpPr/>
          <p:nvPr/>
        </p:nvSpPr>
        <p:spPr>
          <a:xfrm>
            <a:off x="520223" y="1585912"/>
            <a:ext cx="1004254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b="1"/>
            </a:pPr>
            <a:r>
              <a:t>Source </a:t>
            </a:r>
          </a:p>
          <a:p>
            <a:pPr algn="ctr" defTabSz="457200">
              <a:defRPr b="1"/>
            </a:pPr>
            <a:r>
              <a:t>Chopper</a:t>
            </a:r>
          </a:p>
        </p:txBody>
      </p:sp>
      <p:pic>
        <p:nvPicPr>
          <p:cNvPr id="658" name="image.png" descr="imag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6635810" y="3857625"/>
            <a:ext cx="2057280" cy="1470975"/>
          </a:xfrm>
          <a:prstGeom prst="rect">
            <a:avLst/>
          </a:prstGeom>
          <a:ln w="12700">
            <a:miter lim="400000"/>
          </a:ln>
        </p:spPr>
      </p:pic>
      <p:sp>
        <p:nvSpPr>
          <p:cNvPr id="659" name="Rectangle"/>
          <p:cNvSpPr/>
          <p:nvPr/>
        </p:nvSpPr>
        <p:spPr>
          <a:xfrm>
            <a:off x="527050" y="1200150"/>
            <a:ext cx="401638" cy="417513"/>
          </a:xfrm>
          <a:prstGeom prst="rect">
            <a:avLst/>
          </a:prstGeom>
          <a:solidFill>
            <a:srgbClr val="FFFFFF"/>
          </a:solidFill>
          <a:ln w="12700">
            <a:miter lim="400000"/>
          </a:ln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0" name="Arrow"/>
          <p:cNvSpPr/>
          <p:nvPr/>
        </p:nvSpPr>
        <p:spPr>
          <a:xfrm>
            <a:off x="0" y="1320800"/>
            <a:ext cx="928688" cy="228600"/>
          </a:xfrm>
          <a:prstGeom prst="rightArrow">
            <a:avLst>
              <a:gd name="adj1" fmla="val 50000"/>
              <a:gd name="adj2" fmla="val 49991"/>
            </a:avLst>
          </a:prstGeom>
          <a:solidFill>
            <a:srgbClr val="FFFFFF"/>
          </a:solidFill>
          <a:ln>
            <a:solidFill>
              <a:srgbClr val="000000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61" name="WFM…"/>
          <p:cNvSpPr/>
          <p:nvPr/>
        </p:nvSpPr>
        <p:spPr>
          <a:xfrm>
            <a:off x="1647348" y="1708150"/>
            <a:ext cx="1004254" cy="62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b="1">
                <a:solidFill>
                  <a:srgbClr val="0070C0"/>
                </a:solidFill>
              </a:defRPr>
            </a:pPr>
            <a:r>
              <a:t>WFM</a:t>
            </a:r>
          </a:p>
          <a:p>
            <a:pPr algn="ctr" defTabSz="457200">
              <a:defRPr b="1">
                <a:solidFill>
                  <a:srgbClr val="0070C0"/>
                </a:solidFill>
              </a:defRPr>
            </a:pPr>
            <a:r>
              <a:t>Chopper</a:t>
            </a:r>
          </a:p>
        </p:txBody>
      </p:sp>
      <p:grpSp>
        <p:nvGrpSpPr>
          <p:cNvPr id="670" name="Group"/>
          <p:cNvGrpSpPr/>
          <p:nvPr/>
        </p:nvGrpSpPr>
        <p:grpSpPr>
          <a:xfrm>
            <a:off x="1517650" y="1041400"/>
            <a:ext cx="1539875" cy="735013"/>
            <a:chOff x="0" y="0"/>
            <a:chExt cx="1539874" cy="735012"/>
          </a:xfrm>
        </p:grpSpPr>
        <p:sp>
          <p:nvSpPr>
            <p:cNvPr id="662" name="Rectangle"/>
            <p:cNvSpPr/>
            <p:nvPr/>
          </p:nvSpPr>
          <p:spPr>
            <a:xfrm>
              <a:off x="823913" y="158750"/>
              <a:ext cx="74612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grpSp>
          <p:nvGrpSpPr>
            <p:cNvPr id="665" name="Group"/>
            <p:cNvGrpSpPr/>
            <p:nvPr/>
          </p:nvGrpSpPr>
          <p:grpSpPr>
            <a:xfrm>
              <a:off x="0" y="0"/>
              <a:ext cx="741363" cy="735013"/>
              <a:chOff x="0" y="0"/>
              <a:chExt cx="741362" cy="735012"/>
            </a:xfrm>
          </p:grpSpPr>
          <p:sp>
            <p:nvSpPr>
              <p:cNvPr id="663" name="Oval"/>
              <p:cNvSpPr/>
              <p:nvPr/>
            </p:nvSpPr>
            <p:spPr>
              <a:xfrm>
                <a:off x="649287" y="0"/>
                <a:ext cx="92076" cy="735013"/>
              </a:xfrm>
              <a:prstGeom prst="ellipse">
                <a:avLst/>
              </a:prstGeom>
              <a:solidFill>
                <a:srgbClr val="BFBFBF"/>
              </a:solidFill>
              <a:ln w="9525" cap="flat">
                <a:solidFill>
                  <a:srgbClr val="000000"/>
                </a:solidFill>
                <a:prstDash val="solid"/>
                <a:round/>
              </a:ln>
              <a:effectLst>
                <a:outerShdw blurRad="38100" dist="23000" dir="5400000" rotWithShape="0">
                  <a:srgbClr val="808080">
                    <a:alpha val="34997"/>
                  </a:srgbClr>
                </a:outerShdw>
              </a:effectLst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  <p:sp>
            <p:nvSpPr>
              <p:cNvPr id="664" name="Rectangle"/>
              <p:cNvSpPr/>
              <p:nvPr/>
            </p:nvSpPr>
            <p:spPr>
              <a:xfrm>
                <a:off x="0" y="165100"/>
                <a:ext cx="644526" cy="415926"/>
              </a:xfrm>
              <a:prstGeom prst="rect">
                <a:avLst/>
              </a:prstGeom>
              <a:solidFill>
                <a:srgbClr val="FFFFFF"/>
              </a:solidFill>
              <a:ln w="12700" cap="flat">
                <a:noFill/>
                <a:miter lim="400000"/>
              </a:ln>
              <a:effectLst/>
            </p:spPr>
            <p:txBody>
              <a:bodyPr wrap="square" lIns="45719" tIns="45719" rIns="45719" bIns="45719" numCol="1" anchor="ctr">
                <a:noAutofit/>
              </a:bodyPr>
              <a:lstStyle/>
              <a:p>
                <a:pPr algn="ctr" defTabSz="457200">
                  <a:defRPr>
                    <a:solidFill>
                      <a:srgbClr val="FFFFFF"/>
                    </a:solidFill>
                  </a:defRPr>
                </a:pPr>
                <a:endParaRPr/>
              </a:p>
            </p:txBody>
          </p:sp>
        </p:grpSp>
        <p:sp>
          <p:nvSpPr>
            <p:cNvPr id="666" name="Rectangle"/>
            <p:cNvSpPr/>
            <p:nvPr/>
          </p:nvSpPr>
          <p:spPr>
            <a:xfrm>
              <a:off x="982663" y="180974"/>
              <a:ext cx="73026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7" name="Rectangle"/>
            <p:cNvSpPr/>
            <p:nvPr/>
          </p:nvSpPr>
          <p:spPr>
            <a:xfrm>
              <a:off x="1138238" y="215899"/>
              <a:ext cx="74612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8" name="Rectangle"/>
            <p:cNvSpPr/>
            <p:nvPr/>
          </p:nvSpPr>
          <p:spPr>
            <a:xfrm>
              <a:off x="1304924" y="206375"/>
              <a:ext cx="73026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69" name="Rectangle"/>
            <p:cNvSpPr/>
            <p:nvPr/>
          </p:nvSpPr>
          <p:spPr>
            <a:xfrm>
              <a:off x="1466849" y="215899"/>
              <a:ext cx="73026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76" name="Group"/>
          <p:cNvGrpSpPr/>
          <p:nvPr/>
        </p:nvGrpSpPr>
        <p:grpSpPr>
          <a:xfrm>
            <a:off x="4117974" y="1214437"/>
            <a:ext cx="1390651" cy="473076"/>
            <a:chOff x="0" y="0"/>
            <a:chExt cx="1390650" cy="473075"/>
          </a:xfrm>
        </p:grpSpPr>
        <p:sp>
          <p:nvSpPr>
            <p:cNvPr id="671" name="Rectangle"/>
            <p:cNvSpPr/>
            <p:nvPr/>
          </p:nvSpPr>
          <p:spPr>
            <a:xfrm>
              <a:off x="-1" y="-1"/>
              <a:ext cx="73027" cy="415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2" name="Rectangle"/>
            <p:cNvSpPr/>
            <p:nvPr/>
          </p:nvSpPr>
          <p:spPr>
            <a:xfrm>
              <a:off x="328612" y="20636"/>
              <a:ext cx="74613" cy="417514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3" name="Rectangle"/>
            <p:cNvSpPr/>
            <p:nvPr/>
          </p:nvSpPr>
          <p:spPr>
            <a:xfrm>
              <a:off x="658812" y="57149"/>
              <a:ext cx="73027" cy="415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4" name="Rectangle"/>
            <p:cNvSpPr/>
            <p:nvPr/>
          </p:nvSpPr>
          <p:spPr>
            <a:xfrm>
              <a:off x="987424" y="47625"/>
              <a:ext cx="74614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5" name="Rectangle"/>
            <p:cNvSpPr/>
            <p:nvPr/>
          </p:nvSpPr>
          <p:spPr>
            <a:xfrm>
              <a:off x="1317624" y="57149"/>
              <a:ext cx="73026" cy="415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grpSp>
        <p:nvGrpSpPr>
          <p:cNvPr id="682" name="Group"/>
          <p:cNvGrpSpPr/>
          <p:nvPr/>
        </p:nvGrpSpPr>
        <p:grpSpPr>
          <a:xfrm>
            <a:off x="6784974" y="1225549"/>
            <a:ext cx="1758952" cy="473077"/>
            <a:chOff x="0" y="0"/>
            <a:chExt cx="1758950" cy="473075"/>
          </a:xfrm>
        </p:grpSpPr>
        <p:sp>
          <p:nvSpPr>
            <p:cNvPr id="677" name="Rectangle"/>
            <p:cNvSpPr/>
            <p:nvPr/>
          </p:nvSpPr>
          <p:spPr>
            <a:xfrm>
              <a:off x="-1" y="-1"/>
              <a:ext cx="73026" cy="415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8" name="Rectangle"/>
            <p:cNvSpPr/>
            <p:nvPr/>
          </p:nvSpPr>
          <p:spPr>
            <a:xfrm>
              <a:off x="420688" y="20637"/>
              <a:ext cx="74612" cy="417513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79" name="Rectangle"/>
            <p:cNvSpPr/>
            <p:nvPr/>
          </p:nvSpPr>
          <p:spPr>
            <a:xfrm>
              <a:off x="842962" y="57149"/>
              <a:ext cx="73026" cy="415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0" name="Rectangle"/>
            <p:cNvSpPr/>
            <p:nvPr/>
          </p:nvSpPr>
          <p:spPr>
            <a:xfrm>
              <a:off x="1263650" y="47625"/>
              <a:ext cx="74613" cy="415926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  <p:sp>
          <p:nvSpPr>
            <p:cNvPr id="681" name="Rectangle"/>
            <p:cNvSpPr/>
            <p:nvPr/>
          </p:nvSpPr>
          <p:spPr>
            <a:xfrm>
              <a:off x="1685925" y="57149"/>
              <a:ext cx="73026" cy="415927"/>
            </a:xfrm>
            <a:prstGeom prst="rect">
              <a:avLst/>
            </a:prstGeom>
            <a:solidFill>
              <a:srgbClr val="FFFFFF"/>
            </a:solidFill>
            <a:ln w="12700" cap="flat">
              <a:noFill/>
              <a:miter lim="400000"/>
            </a:ln>
            <a:effectLst/>
          </p:spPr>
          <p:txBody>
            <a:bodyPr wrap="square" lIns="45719" tIns="45719" rIns="45719" bIns="45719" numCol="1" anchor="ctr">
              <a:noAutofit/>
            </a:bodyPr>
            <a:lstStyle/>
            <a:p>
              <a:pPr algn="ctr" defTabSz="457200">
                <a:defRPr>
                  <a:solidFill>
                    <a:srgbClr val="FFFFFF"/>
                  </a:solidFill>
                </a:defRPr>
              </a:pPr>
              <a:endParaRPr/>
            </a:p>
          </p:txBody>
        </p:sp>
      </p:grpSp>
      <p:sp>
        <p:nvSpPr>
          <p:cNvPr id="683" name="FOL…"/>
          <p:cNvSpPr/>
          <p:nvPr/>
        </p:nvSpPr>
        <p:spPr>
          <a:xfrm>
            <a:off x="2528411" y="1801812"/>
            <a:ext cx="804228" cy="497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1400" b="1">
                <a:solidFill>
                  <a:srgbClr val="0070C0"/>
                </a:solidFill>
              </a:defRPr>
            </a:pPr>
            <a:r>
              <a:t>FOL</a:t>
            </a:r>
          </a:p>
          <a:p>
            <a:pPr algn="ctr" defTabSz="457200">
              <a:defRPr sz="1400" b="1">
                <a:solidFill>
                  <a:srgbClr val="0070C0"/>
                </a:solidFill>
              </a:defRPr>
            </a:pPr>
            <a:r>
              <a:t>Chopper</a:t>
            </a:r>
          </a:p>
        </p:txBody>
      </p:sp>
      <p:sp>
        <p:nvSpPr>
          <p:cNvPr id="684" name="FOL…"/>
          <p:cNvSpPr/>
          <p:nvPr/>
        </p:nvSpPr>
        <p:spPr>
          <a:xfrm>
            <a:off x="5707380" y="1825625"/>
            <a:ext cx="804228" cy="497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1400" b="1">
                <a:solidFill>
                  <a:srgbClr val="0070C0"/>
                </a:solidFill>
              </a:defRPr>
            </a:pPr>
            <a:r>
              <a:t>FOL</a:t>
            </a:r>
          </a:p>
          <a:p>
            <a:pPr algn="ctr" defTabSz="457200">
              <a:defRPr sz="1400" b="1">
                <a:solidFill>
                  <a:srgbClr val="0070C0"/>
                </a:solidFill>
              </a:defRPr>
            </a:pPr>
            <a:r>
              <a:t>Chopper</a:t>
            </a:r>
          </a:p>
        </p:txBody>
      </p:sp>
      <p:sp>
        <p:nvSpPr>
          <p:cNvPr id="685" name="WB…"/>
          <p:cNvSpPr/>
          <p:nvPr/>
        </p:nvSpPr>
        <p:spPr>
          <a:xfrm>
            <a:off x="3139598" y="1587500"/>
            <a:ext cx="1004254" cy="62484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b="1"/>
            </a:pPr>
            <a:r>
              <a:t>WB</a:t>
            </a:r>
          </a:p>
          <a:p>
            <a:pPr algn="ctr" defTabSz="457200">
              <a:defRPr b="1"/>
            </a:pPr>
            <a:r>
              <a:t>Chopper</a:t>
            </a:r>
          </a:p>
        </p:txBody>
      </p:sp>
      <p:pic>
        <p:nvPicPr>
          <p:cNvPr id="686" name="image.png" descr="imag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434931" y="5378283"/>
            <a:ext cx="2506663" cy="1420848"/>
          </a:xfrm>
          <a:prstGeom prst="rect">
            <a:avLst/>
          </a:prstGeom>
          <a:ln w="12700">
            <a:miter lim="400000"/>
          </a:ln>
        </p:spPr>
      </p:pic>
      <p:sp>
        <p:nvSpPr>
          <p:cNvPr id="687" name="Double Arrow"/>
          <p:cNvSpPr/>
          <p:nvPr/>
        </p:nvSpPr>
        <p:spPr>
          <a:xfrm>
            <a:off x="1878012" y="2420937"/>
            <a:ext cx="541338" cy="174626"/>
          </a:xfrm>
          <a:prstGeom prst="leftRightArrow">
            <a:avLst>
              <a:gd name="adj1" fmla="val 50000"/>
              <a:gd name="adj2" fmla="val 50002"/>
            </a:avLst>
          </a:prstGeom>
          <a:gradFill>
            <a:gsLst>
              <a:gs pos="0">
                <a:srgbClr val="3F80CD"/>
              </a:gs>
              <a:gs pos="100000">
                <a:srgbClr val="9BC1FF"/>
              </a:gs>
            </a:gsLst>
            <a:lin ang="16200000"/>
          </a:gradFill>
          <a:ln>
            <a:solidFill>
              <a:srgbClr val="000000"/>
            </a:solidFill>
          </a:ln>
          <a:effectLst>
            <a:outerShdw blurRad="38100" dist="23000" dir="5400000" rotWithShape="0">
              <a:srgbClr val="808080">
                <a:alpha val="34997"/>
              </a:srgbClr>
            </a:outerShdw>
          </a:effectLst>
        </p:spPr>
        <p:txBody>
          <a:bodyPr lIns="45719" rIns="45719" anchor="ctr"/>
          <a:lstStyle/>
          <a:p>
            <a:pPr algn="ctr" defTabSz="457200">
              <a:defRPr>
                <a:solidFill>
                  <a:srgbClr val="FFFFFF"/>
                </a:solidFill>
              </a:defRPr>
            </a:pPr>
            <a:endParaRPr/>
          </a:p>
        </p:txBody>
      </p:sp>
      <p:sp>
        <p:nvSpPr>
          <p:cNvPr id="688" name="Experiment control integration…"/>
          <p:cNvSpPr>
            <a:spLocks noGrp="1"/>
          </p:cNvSpPr>
          <p:nvPr>
            <p:ph type="body" sz="half" idx="4294967295"/>
          </p:nvPr>
        </p:nvSpPr>
        <p:spPr>
          <a:xfrm>
            <a:off x="1550367" y="3579945"/>
            <a:ext cx="4182715" cy="5257801"/>
          </a:xfrm>
          <a:prstGeom prst="rect">
            <a:avLst/>
          </a:prstGeom>
        </p:spPr>
        <p:txBody>
          <a:bodyPr>
            <a:noAutofit/>
          </a:bodyPr>
          <a:lstStyle/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6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Experiment control integration</a:t>
            </a:r>
          </a:p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6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WFT data reduction tests</a:t>
            </a:r>
          </a:p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6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User experiments with Nicos</a:t>
            </a:r>
          </a:p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7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 Integration with ICS EEE systems</a:t>
            </a:r>
          </a:p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7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ESS timing system deployment </a:t>
            </a:r>
          </a:p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7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End to end DAQ test deployment </a:t>
            </a:r>
          </a:p>
          <a:p>
            <a:pPr marL="228600" indent="-228600" defTabSz="457200">
              <a:lnSpc>
                <a:spcPts val="2400"/>
              </a:lnSpc>
              <a:spcBef>
                <a:spcPts val="1200"/>
              </a:spcBef>
              <a:buClrTx/>
              <a:buSzPct val="100000"/>
              <a:buBlip>
                <a:blip r:embed="rId7"/>
              </a:buBlip>
              <a:defRPr sz="1400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Deploy onto ESS test beam line</a:t>
            </a:r>
          </a:p>
        </p:txBody>
      </p:sp>
    </p:spTree>
  </p:cSld>
  <p:clrMapOvr>
    <a:masterClrMapping/>
  </p:clrMapOvr>
  <p:transition spd="med"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0" name="Next step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Next steps</a:t>
            </a:r>
          </a:p>
        </p:txBody>
      </p:sp>
      <p:sp>
        <p:nvSpPr>
          <p:cNvPr id="691" name="Production MPI design…"/>
          <p:cNvSpPr>
            <a:spLocks noGrp="1"/>
          </p:cNvSpPr>
          <p:nvPr>
            <p:ph type="body" idx="1"/>
          </p:nvPr>
        </p:nvSpPr>
        <p:spPr>
          <a:xfrm>
            <a:off x="198238" y="1346989"/>
            <a:ext cx="7139138" cy="52578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Production MPI design</a:t>
            </a:r>
          </a:p>
          <a:p>
            <a:pPr marL="1232807" lvl="2" indent="-318407">
              <a:defRPr>
                <a:solidFill>
                  <a:srgbClr val="000000"/>
                </a:solidFill>
              </a:defRPr>
            </a:pPr>
            <a:r>
              <a:t>Matrix workspace </a:t>
            </a:r>
          </a:p>
          <a:p>
            <a:pPr marL="1232807" lvl="2" indent="-318407">
              <a:defRPr>
                <a:solidFill>
                  <a:srgbClr val="000000"/>
                </a:solidFill>
              </a:defRPr>
            </a:pPr>
            <a:r>
              <a:t>MD workspace</a:t>
            </a:r>
          </a:p>
          <a:p>
            <a:pPr marL="1232807" lvl="2" indent="-318407"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Integration of DAQ into ECP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User experience</a:t>
            </a:r>
          </a:p>
          <a:p>
            <a:pPr marL="775607" lvl="1" indent="-318407">
              <a:buChar char="•"/>
              <a:defRPr>
                <a:solidFill>
                  <a:srgbClr val="000000"/>
                </a:solidFill>
              </a:defRPr>
            </a:pPr>
            <a:r>
              <a:t>How will users interact with the DAQ reduction and analysis systems at ESS</a:t>
            </a:r>
          </a:p>
        </p:txBody>
      </p:sp>
      <p:sp>
        <p:nvSpPr>
          <p:cNvPr id="6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38</a:t>
            </a:fld>
            <a:endParaRPr/>
          </a:p>
        </p:txBody>
      </p:sp>
    </p:spTree>
  </p:cSld>
  <p:clrMapOvr>
    <a:masterClrMapping/>
  </p:clrMapOvr>
  <p:transition spd="med"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4" name="ESS Test Beam line"/>
          <p:cNvSpPr>
            <a:spLocks noGrp="1"/>
          </p:cNvSpPr>
          <p:nvPr>
            <p:ph type="title"/>
          </p:nvPr>
        </p:nvSpPr>
        <p:spPr>
          <a:xfrm>
            <a:off x="184368" y="183468"/>
            <a:ext cx="7139137" cy="1143001"/>
          </a:xfrm>
          <a:prstGeom prst="rect">
            <a:avLst/>
          </a:prstGeom>
        </p:spPr>
        <p:txBody>
          <a:bodyPr/>
          <a:lstStyle/>
          <a:p>
            <a:r>
              <a:t>ESS Test Beam line</a:t>
            </a:r>
          </a:p>
        </p:txBody>
      </p:sp>
      <p:sp>
        <p:nvSpPr>
          <p:cNvPr id="695" name="First onsite integration of DAQ and experiment control."/>
          <p:cNvSpPr>
            <a:spLocks noGrp="1"/>
          </p:cNvSpPr>
          <p:nvPr>
            <p:ph type="body" sz="half" idx="1"/>
          </p:nvPr>
        </p:nvSpPr>
        <p:spPr>
          <a:xfrm>
            <a:off x="133518" y="1600200"/>
            <a:ext cx="9771529" cy="1434355"/>
          </a:xfrm>
          <a:prstGeom prst="rect">
            <a:avLst/>
          </a:prstGeom>
        </p:spPr>
        <p:txBody>
          <a:bodyPr/>
          <a:lstStyle/>
          <a:p>
            <a:pPr marL="243459" indent="-243459" defTabSz="649223">
              <a:spcBef>
                <a:spcPts val="400"/>
              </a:spcBef>
              <a:defRPr sz="1987"/>
            </a:pPr>
            <a:r>
              <a:t>First onsite integration of DAQ and experiment control.</a:t>
            </a:r>
          </a:p>
          <a:p>
            <a:pPr marL="243459" indent="-243459" defTabSz="649223">
              <a:spcBef>
                <a:spcPts val="400"/>
              </a:spcBef>
              <a:defRPr sz="1987"/>
            </a:pPr>
            <a:endParaRPr/>
          </a:p>
          <a:p>
            <a:pPr marL="243459" indent="-243459" defTabSz="649223">
              <a:spcBef>
                <a:spcPts val="400"/>
              </a:spcBef>
              <a:defRPr sz="1987"/>
            </a:pPr>
            <a:endParaRPr/>
          </a:p>
        </p:txBody>
      </p:sp>
      <p:sp>
        <p:nvSpPr>
          <p:cNvPr id="69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39</a:t>
            </a:fld>
            <a:endParaRPr/>
          </a:p>
        </p:txBody>
      </p:sp>
      <p:pic>
        <p:nvPicPr>
          <p:cNvPr id="697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3308" y="3582018"/>
            <a:ext cx="2974653" cy="3167147"/>
          </a:xfrm>
          <a:prstGeom prst="rect">
            <a:avLst/>
          </a:prstGeom>
          <a:ln w="12700">
            <a:miter lim="400000"/>
          </a:ln>
        </p:spPr>
      </p:pic>
      <p:pic>
        <p:nvPicPr>
          <p:cNvPr id="698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4331522" y="3582018"/>
            <a:ext cx="4393810" cy="3100859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9" name="Data Management and Software Centre"/>
          <p:cNvSpPr>
            <a:spLocks noGrp="1"/>
          </p:cNvSpPr>
          <p:nvPr>
            <p:ph type="title"/>
          </p:nvPr>
        </p:nvSpPr>
        <p:spPr>
          <a:xfrm>
            <a:off x="149011" y="83218"/>
            <a:ext cx="6503392" cy="1441452"/>
          </a:xfrm>
          <a:prstGeom prst="rect">
            <a:avLst/>
          </a:prstGeom>
        </p:spPr>
        <p:txBody>
          <a:bodyPr/>
          <a:lstStyle/>
          <a:p>
            <a:r>
              <a:t>Data Management and Software Centre  </a:t>
            </a:r>
            <a:br/>
            <a:endParaRPr/>
          </a:p>
        </p:txBody>
      </p:sp>
      <p:pic>
        <p:nvPicPr>
          <p:cNvPr id="240" name="pasted-image.tiff" descr="pasted-image.tiff"/>
          <p:cNvPicPr>
            <a:picLocks noChangeAspect="1"/>
          </p:cNvPicPr>
          <p:nvPr/>
        </p:nvPicPr>
        <p:blipFill>
          <a:blip r:embed="rId2">
            <a:alphaModFix amt="27971"/>
            <a:extLst/>
          </a:blip>
          <a:stretch>
            <a:fillRect/>
          </a:stretch>
        </p:blipFill>
        <p:spPr>
          <a:xfrm>
            <a:off x="-2196386" y="1149945"/>
            <a:ext cx="13790772" cy="5746155"/>
          </a:xfrm>
          <a:prstGeom prst="rect">
            <a:avLst/>
          </a:prstGeom>
          <a:ln w="3175">
            <a:miter lim="400000"/>
          </a:ln>
        </p:spPr>
      </p:pic>
      <p:grpSp>
        <p:nvGrpSpPr>
          <p:cNvPr id="250" name="Group"/>
          <p:cNvGrpSpPr/>
          <p:nvPr/>
        </p:nvGrpSpPr>
        <p:grpSpPr>
          <a:xfrm rot="16200000">
            <a:off x="3831432" y="1541208"/>
            <a:ext cx="1963364" cy="8210100"/>
            <a:chOff x="0" y="0"/>
            <a:chExt cx="1963362" cy="8210099"/>
          </a:xfrm>
        </p:grpSpPr>
        <p:sp>
          <p:nvSpPr>
            <p:cNvPr id="241" name="Shape"/>
            <p:cNvSpPr/>
            <p:nvPr/>
          </p:nvSpPr>
          <p:spPr>
            <a:xfrm rot="10800000">
              <a:off x="-1" y="5867914"/>
              <a:ext cx="1963364" cy="234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70BF41">
                <a:alpha val="65313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2" name="Shape"/>
            <p:cNvSpPr/>
            <p:nvPr/>
          </p:nvSpPr>
          <p:spPr>
            <a:xfrm rot="10800000">
              <a:off x="-1" y="4412220"/>
              <a:ext cx="1963364" cy="234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B36AE2">
                <a:alpha val="65313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3" name="Shape"/>
            <p:cNvSpPr/>
            <p:nvPr/>
          </p:nvSpPr>
          <p:spPr>
            <a:xfrm rot="10800000">
              <a:off x="-1" y="2945241"/>
              <a:ext cx="1963364" cy="234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EC5D57">
                <a:alpha val="65313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4" name="Shape"/>
            <p:cNvSpPr/>
            <p:nvPr/>
          </p:nvSpPr>
          <p:spPr>
            <a:xfrm rot="10800000">
              <a:off x="-1" y="1477205"/>
              <a:ext cx="1963364" cy="2342185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F39019">
                <a:alpha val="65313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39019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sp>
          <p:nvSpPr>
            <p:cNvPr id="245" name="Shape"/>
            <p:cNvSpPr/>
            <p:nvPr/>
          </p:nvSpPr>
          <p:spPr>
            <a:xfrm rot="10800000">
              <a:off x="-1" y="-1"/>
              <a:ext cx="1963364" cy="2342186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798" y="0"/>
                  </a:moveTo>
                  <a:lnTo>
                    <a:pt x="33" y="8847"/>
                  </a:lnTo>
                  <a:lnTo>
                    <a:pt x="0" y="8847"/>
                  </a:lnTo>
                  <a:lnTo>
                    <a:pt x="0" y="8874"/>
                  </a:lnTo>
                  <a:lnTo>
                    <a:pt x="0" y="21600"/>
                  </a:lnTo>
                  <a:lnTo>
                    <a:pt x="77" y="21600"/>
                  </a:lnTo>
                  <a:lnTo>
                    <a:pt x="10802" y="12789"/>
                  </a:lnTo>
                  <a:lnTo>
                    <a:pt x="21523" y="21600"/>
                  </a:lnTo>
                  <a:lnTo>
                    <a:pt x="21600" y="21600"/>
                  </a:lnTo>
                  <a:lnTo>
                    <a:pt x="21600" y="8874"/>
                  </a:lnTo>
                  <a:lnTo>
                    <a:pt x="21600" y="8847"/>
                  </a:lnTo>
                  <a:lnTo>
                    <a:pt x="21567" y="8847"/>
                  </a:lnTo>
                  <a:lnTo>
                    <a:pt x="10798" y="0"/>
                  </a:lnTo>
                  <a:close/>
                </a:path>
              </a:pathLst>
            </a:custGeom>
            <a:solidFill>
              <a:srgbClr val="F5D328">
                <a:alpha val="65313"/>
              </a:srgbClr>
            </a:solidFill>
            <a:ln w="3175" cap="flat">
              <a:noFill/>
              <a:miter lim="400000"/>
            </a:ln>
            <a:effectLst/>
          </p:spPr>
          <p:txBody>
            <a:bodyPr wrap="square" lIns="35718" tIns="35718" rIns="35718" bIns="35718" numCol="1" anchor="ctr">
              <a:noAutofit/>
            </a:bodyPr>
            <a:lstStyle/>
            <a:p>
              <a:pPr algn="ctr" defTabSz="410765">
                <a:defRPr sz="1400">
                  <a:solidFill>
                    <a:srgbClr val="FFFFFF"/>
                  </a:solidFill>
                  <a:latin typeface="Helvetica Light"/>
                  <a:ea typeface="Helvetica Light"/>
                  <a:cs typeface="Helvetica Light"/>
                  <a:sym typeface="Helvetica Light"/>
                </a:defRPr>
              </a:pPr>
              <a:endParaRPr/>
            </a:p>
          </p:txBody>
        </p:sp>
        <p:grpSp>
          <p:nvGrpSpPr>
            <p:cNvPr id="249" name="Group"/>
            <p:cNvGrpSpPr/>
            <p:nvPr/>
          </p:nvGrpSpPr>
          <p:grpSpPr>
            <a:xfrm>
              <a:off x="272151" y="5880256"/>
              <a:ext cx="1419060" cy="1945776"/>
              <a:chOff x="0" y="0"/>
              <a:chExt cx="1419059" cy="1945774"/>
            </a:xfrm>
          </p:grpSpPr>
          <p:sp>
            <p:nvSpPr>
              <p:cNvPr id="246" name="Circle"/>
              <p:cNvSpPr/>
              <p:nvPr/>
            </p:nvSpPr>
            <p:spPr>
              <a:xfrm>
                <a:off x="0" y="248758"/>
                <a:ext cx="1419060" cy="1419060"/>
              </a:xfrm>
              <a:prstGeom prst="ellipse">
                <a:avLst/>
              </a:prstGeom>
              <a:noFill/>
              <a:ln w="317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47" name="Line"/>
              <p:cNvSpPr/>
              <p:nvPr/>
            </p:nvSpPr>
            <p:spPr>
              <a:xfrm>
                <a:off x="611781" y="0"/>
                <a:ext cx="289407" cy="569287"/>
              </a:xfrm>
              <a:prstGeom prst="rightArrow">
                <a:avLst>
                  <a:gd name="adj1" fmla="val 0"/>
                  <a:gd name="adj2" fmla="val 100000"/>
                </a:avLst>
              </a:prstGeom>
              <a:solidFill>
                <a:srgbClr val="FFFFFF"/>
              </a:solidFill>
              <a:ln w="317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  <p:sp>
            <p:nvSpPr>
              <p:cNvPr id="248" name="Line"/>
              <p:cNvSpPr/>
              <p:nvPr/>
            </p:nvSpPr>
            <p:spPr>
              <a:xfrm rot="10800000">
                <a:off x="625972" y="1376487"/>
                <a:ext cx="289406" cy="569288"/>
              </a:xfrm>
              <a:prstGeom prst="rightArrow">
                <a:avLst>
                  <a:gd name="adj1" fmla="val 0"/>
                  <a:gd name="adj2" fmla="val 100000"/>
                </a:avLst>
              </a:prstGeom>
              <a:solidFill>
                <a:srgbClr val="FFFFFF"/>
              </a:solidFill>
              <a:ln w="3175" cap="flat">
                <a:solidFill>
                  <a:srgbClr val="000000"/>
                </a:solidFill>
                <a:prstDash val="solid"/>
                <a:miter lim="400000"/>
              </a:ln>
              <a:effectLst/>
            </p:spPr>
            <p:txBody>
              <a:bodyPr wrap="square" lIns="35718" tIns="35718" rIns="35718" bIns="35718" numCol="1" anchor="ctr">
                <a:noAutofit/>
              </a:bodyPr>
              <a:lstStyle/>
              <a:p>
                <a:pPr algn="ctr" defTabSz="410765">
                  <a:defRPr sz="1400">
                    <a:latin typeface="Helvetica Light"/>
                    <a:ea typeface="Helvetica Light"/>
                    <a:cs typeface="Helvetica Light"/>
                    <a:sym typeface="Helvetica Light"/>
                  </a:defRPr>
                </a:pPr>
                <a:endParaRPr/>
              </a:p>
            </p:txBody>
          </p:sp>
        </p:grpSp>
      </p:grpSp>
      <p:sp>
        <p:nvSpPr>
          <p:cNvPr id="251" name="Stream…"/>
          <p:cNvSpPr/>
          <p:nvPr/>
        </p:nvSpPr>
        <p:spPr>
          <a:xfrm>
            <a:off x="2911758" y="4944956"/>
            <a:ext cx="1141763" cy="1219443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Stream</a:t>
            </a:r>
          </a:p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events</a:t>
            </a:r>
          </a:p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&amp;</a:t>
            </a:r>
          </a:p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meta data</a:t>
            </a:r>
          </a:p>
        </p:txBody>
      </p:sp>
      <p:sp>
        <p:nvSpPr>
          <p:cNvPr id="252" name="Live reduction"/>
          <p:cNvSpPr/>
          <p:nvPr/>
        </p:nvSpPr>
        <p:spPr>
          <a:xfrm>
            <a:off x="4577946" y="5246881"/>
            <a:ext cx="1141763" cy="6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>
            <a:lvl1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lvl1pPr>
          </a:lstStyle>
          <a:p>
            <a:r>
              <a:t>Live reduction</a:t>
            </a:r>
          </a:p>
        </p:txBody>
      </p:sp>
      <p:sp>
        <p:nvSpPr>
          <p:cNvPr id="253" name="Visualise…"/>
          <p:cNvSpPr/>
          <p:nvPr/>
        </p:nvSpPr>
        <p:spPr>
          <a:xfrm>
            <a:off x="5822194" y="5016341"/>
            <a:ext cx="1072133" cy="6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Visualise</a:t>
            </a:r>
          </a:p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data</a:t>
            </a:r>
          </a:p>
        </p:txBody>
      </p:sp>
      <p:sp>
        <p:nvSpPr>
          <p:cNvPr id="254" name="Analyse…"/>
          <p:cNvSpPr/>
          <p:nvPr/>
        </p:nvSpPr>
        <p:spPr>
          <a:xfrm>
            <a:off x="7141544" y="4988866"/>
            <a:ext cx="985389" cy="6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Analyse</a:t>
            </a:r>
          </a:p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data</a:t>
            </a:r>
          </a:p>
        </p:txBody>
      </p:sp>
      <p:pic>
        <p:nvPicPr>
          <p:cNvPr id="255" name="Line" descr="Line"/>
          <p:cNvPicPr>
            <a:picLocks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 rot="16200000">
            <a:off x="4259126" y="3721376"/>
            <a:ext cx="193713" cy="5994600"/>
          </a:xfrm>
          <a:prstGeom prst="rect">
            <a:avLst/>
          </a:prstGeom>
        </p:spPr>
      </p:pic>
      <p:pic>
        <p:nvPicPr>
          <p:cNvPr id="257" name="Line" descr="Line"/>
          <p:cNvPicPr>
            <a:picLocks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 rot="16200000">
            <a:off x="2906297" y="5081431"/>
            <a:ext cx="193714" cy="3274490"/>
          </a:xfrm>
          <a:prstGeom prst="rect">
            <a:avLst/>
          </a:prstGeom>
        </p:spPr>
      </p:pic>
      <p:sp>
        <p:nvSpPr>
          <p:cNvPr id="259" name="Experiment…"/>
          <p:cNvSpPr/>
          <p:nvPr/>
        </p:nvSpPr>
        <p:spPr>
          <a:xfrm>
            <a:off x="1532105" y="5323081"/>
            <a:ext cx="1336822" cy="64635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/>
          <a:lstStyle/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Experiment</a:t>
            </a:r>
          </a:p>
          <a:p>
            <a:pPr algn="ctr" defTabSz="410765">
              <a:defRPr sz="1600">
                <a:latin typeface="Helvetica Light"/>
                <a:ea typeface="Helvetica Light"/>
                <a:cs typeface="Helvetica Light"/>
                <a:sym typeface="Helvetica Light"/>
              </a:defRPr>
            </a:pPr>
            <a:r>
              <a:t> control</a:t>
            </a:r>
          </a:p>
        </p:txBody>
      </p:sp>
      <p:sp>
        <p:nvSpPr>
          <p:cNvPr id="260" name="Provide world leading scientific software and scientific computing support…"/>
          <p:cNvSpPr/>
          <p:nvPr/>
        </p:nvSpPr>
        <p:spPr>
          <a:xfrm>
            <a:off x="-289645" y="1219416"/>
            <a:ext cx="9290348" cy="37490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 anchor="ctr">
            <a:spAutoFit/>
          </a:bodyPr>
          <a:lstStyle/>
          <a:p>
            <a:pPr algn="ctr" defTabSz="457200">
              <a:defRPr sz="1400" b="1"/>
            </a:pPr>
            <a:r>
              <a:t>Provide world leading scientific software and scientific computing support</a:t>
            </a:r>
            <a:endParaRPr i="1"/>
          </a:p>
          <a:p>
            <a:pPr algn="ctr" defTabSz="457200">
              <a:defRPr sz="1400" b="1"/>
            </a:pPr>
            <a:r>
              <a:t>for neutron scattering at ESS</a:t>
            </a:r>
          </a:p>
          <a:p>
            <a:pPr marL="266700" indent="-266700" algn="ctr" defTabSz="457200">
              <a:buSzPct val="100000"/>
              <a:buChar char="➢"/>
              <a:defRPr sz="1400"/>
            </a:pPr>
            <a:endParaRPr/>
          </a:p>
          <a:p>
            <a:pPr algn="ctr" defTabSz="457200">
              <a:defRPr sz="1400" b="1"/>
            </a:pPr>
            <a:r>
              <a:t>Scientific Software development.</a:t>
            </a:r>
          </a:p>
          <a:p>
            <a:pPr algn="ctr" defTabSz="457200">
              <a:defRPr sz="1400"/>
            </a:pPr>
            <a:r>
              <a:t>Experiment control</a:t>
            </a:r>
          </a:p>
          <a:p>
            <a:pPr algn="ctr" defTabSz="457200">
              <a:defRPr sz="1400"/>
            </a:pPr>
            <a:r>
              <a:t>Data acquisition system</a:t>
            </a:r>
          </a:p>
          <a:p>
            <a:pPr algn="ctr" defTabSz="457200">
              <a:defRPr sz="1400"/>
            </a:pPr>
            <a:r>
              <a:t>Data reduction, analysis &amp; modelling</a:t>
            </a:r>
          </a:p>
          <a:p>
            <a:pPr algn="ctr" defTabSz="457200">
              <a:defRPr sz="1400"/>
            </a:pPr>
            <a:endParaRPr/>
          </a:p>
          <a:p>
            <a:pPr algn="ctr" defTabSz="457200">
              <a:defRPr sz="1400" b="1"/>
            </a:pPr>
            <a:r>
              <a:t>Data centre operations.</a:t>
            </a:r>
          </a:p>
          <a:p>
            <a:pPr algn="ctr" defTabSz="457200">
              <a:defRPr sz="1400"/>
            </a:pPr>
            <a:r>
              <a:t>Dual location - Lund &amp; Copenhagen </a:t>
            </a:r>
          </a:p>
          <a:p>
            <a:pPr algn="ctr" defTabSz="457200">
              <a:defRPr sz="1400"/>
            </a:pPr>
            <a:r>
              <a:t>Data management and curation</a:t>
            </a:r>
          </a:p>
          <a:p>
            <a:pPr algn="ctr" defTabSz="457200">
              <a:defRPr sz="1400"/>
            </a:pPr>
            <a:endParaRPr/>
          </a:p>
          <a:p>
            <a:pPr algn="ctr" defTabSz="457200">
              <a:defRPr sz="1400" b="1"/>
            </a:pPr>
            <a:r>
              <a:t>User programme support</a:t>
            </a:r>
          </a:p>
          <a:p>
            <a:pPr algn="ctr" defTabSz="457200">
              <a:defRPr sz="1400"/>
            </a:pPr>
            <a:r>
              <a:t>Data scientists </a:t>
            </a:r>
          </a:p>
          <a:p>
            <a:pPr algn="ctr" defTabSz="457200">
              <a:defRPr sz="1400"/>
            </a:pPr>
            <a:r>
              <a:t>User office software</a:t>
            </a:r>
          </a:p>
          <a:p>
            <a:pPr algn="ctr" defTabSz="457200">
              <a:defRPr sz="1400"/>
            </a:pPr>
            <a:r>
              <a:t>Remote access to data and software tools</a:t>
            </a:r>
          </a:p>
          <a:p>
            <a:pPr algn="ctr" defTabSz="457200">
              <a:defRPr sz="1400"/>
            </a:pPr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0" name="Community driven data analysis"/>
          <p:cNvSpPr>
            <a:spLocks noGrp="1"/>
          </p:cNvSpPr>
          <p:nvPr>
            <p:ph type="title"/>
          </p:nvPr>
        </p:nvSpPr>
        <p:spPr>
          <a:xfrm>
            <a:off x="198237" y="-36886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Community driven data analysis</a:t>
            </a:r>
          </a:p>
        </p:txBody>
      </p:sp>
      <p:sp>
        <p:nvSpPr>
          <p:cNvPr id="701" name="Sustainable analysis software.…"/>
          <p:cNvSpPr>
            <a:spLocks noGrp="1"/>
          </p:cNvSpPr>
          <p:nvPr>
            <p:ph type="body" idx="1"/>
          </p:nvPr>
        </p:nvSpPr>
        <p:spPr>
          <a:xfrm>
            <a:off x="85511" y="1490407"/>
            <a:ext cx="5397275" cy="5238212"/>
          </a:xfrm>
          <a:prstGeom prst="rect">
            <a:avLst/>
          </a:prstGeom>
        </p:spPr>
        <p:txBody>
          <a:bodyPr/>
          <a:lstStyle/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Sustainable analysis software.</a:t>
            </a:r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Community engagement &amp; governance </a:t>
            </a:r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Active research.</a:t>
            </a:r>
          </a:p>
          <a:p>
            <a:pPr marL="451047" lvl="1" indent="-187452" defTabSz="527190">
              <a:lnSpc>
                <a:spcPct val="90000"/>
              </a:lnSpc>
              <a:spcBef>
                <a:spcPts val="900"/>
              </a:spcBef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endParaRPr/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In-kind and collaboration mix </a:t>
            </a:r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endParaRPr/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VR grant with Chalmers  for new ways to model S(q,w) from MD simulation</a:t>
            </a:r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 VR Grant with LU for computational analysis of molecular self assembly </a:t>
            </a:r>
          </a:p>
          <a:p>
            <a:pPr marL="187452" indent="-187452" defTabSz="527190">
              <a:lnSpc>
                <a:spcPct val="90000"/>
              </a:lnSpc>
              <a:spcBef>
                <a:spcPts val="900"/>
              </a:spcBef>
              <a:buSzPct val="100000"/>
              <a:buBlip>
                <a:blip r:embed="rId4"/>
              </a:buBlip>
              <a:defRPr sz="2132">
                <a:solidFill>
                  <a:srgbClr val="000000"/>
                </a:solidFill>
              </a:defRPr>
            </a:pPr>
            <a:r>
              <a:t> Collaboration with Chalmers for computational modelling of diffraction data to extract chemical order parameters </a:t>
            </a:r>
          </a:p>
        </p:txBody>
      </p:sp>
      <p:sp>
        <p:nvSpPr>
          <p:cNvPr id="7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40</a:t>
            </a:fld>
            <a:endParaRPr/>
          </a:p>
        </p:txBody>
      </p:sp>
      <p:pic>
        <p:nvPicPr>
          <p:cNvPr id="703" name="Movie_LiNDAPWD.mov" descr="Movie_LiNDAPWD.mov"/>
          <p:cNvPicPr>
            <a:picLocks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>
            <a:extLst/>
          </a:blip>
          <a:stretch>
            <a:fillRect/>
          </a:stretch>
        </p:blipFill>
        <p:spPr>
          <a:xfrm>
            <a:off x="5393060" y="1606737"/>
            <a:ext cx="3760371" cy="2155685"/>
          </a:xfrm>
          <a:prstGeom prst="rect">
            <a:avLst/>
          </a:prstGeom>
          <a:ln w="12700">
            <a:miter lim="400000"/>
          </a:ln>
        </p:spPr>
      </p:pic>
      <p:pic>
        <p:nvPicPr>
          <p:cNvPr id="704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5347549" y="4316424"/>
            <a:ext cx="3479319" cy="2093203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500" fill="hold"/>
                                        <p:tgtEl>
                                          <p:spTgt spid="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10" dur="1000" fill="hold"/>
                                        <p:tgtEl>
                                          <p:spTgt spid="70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1" fill="hold" display="0">
                  <p:stCondLst>
                    <p:cond delay="indefinite"/>
                  </p:stCondLst>
                </p:cTn>
                <p:tgtEl>
                  <p:spTgt spid="703"/>
                </p:tgtEl>
              </p:cMediaNode>
            </p:video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" name="Title 1"/>
          <p:cNvSpPr>
            <a:spLocks noGrp="1"/>
          </p:cNvSpPr>
          <p:nvPr>
            <p:ph type="title"/>
          </p:nvPr>
        </p:nvSpPr>
        <p:spPr>
          <a:xfrm>
            <a:off x="171449" y="183366"/>
            <a:ext cx="7139138" cy="1143001"/>
          </a:xfrm>
          <a:prstGeom prst="rect">
            <a:avLst/>
          </a:prstGeom>
        </p:spPr>
        <p:txBody>
          <a:bodyPr/>
          <a:lstStyle/>
          <a:p>
            <a:r>
              <a:t>SINE2020 WP10: Data treatment software</a:t>
            </a:r>
          </a:p>
        </p:txBody>
      </p:sp>
      <p:graphicFrame>
        <p:nvGraphicFramePr>
          <p:cNvPr id="707" name="Content Placeholder 4"/>
          <p:cNvGraphicFramePr/>
          <p:nvPr/>
        </p:nvGraphicFramePr>
        <p:xfrm>
          <a:off x="457200" y="2284079"/>
          <a:ext cx="8229600" cy="2225040"/>
        </p:xfrm>
        <a:graphic>
          <a:graphicData uri="http://schemas.openxmlformats.org/drawingml/2006/table">
            <a:tbl>
              <a:tblPr firstRow="1" bandRow="1">
                <a:tableStyleId>{4C3C2611-4C71-4FC5-86AE-919BDF0F9419}</a:tableStyleId>
              </a:tblPr>
              <a:tblGrid>
                <a:gridCol w="2746648"/>
                <a:gridCol w="1368152"/>
                <a:gridCol w="4114800"/>
              </a:tblGrid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Technique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Facility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b="1">
                          <a:solidFill>
                            <a:srgbClr val="FFFFFF"/>
                          </a:solidFill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Software (PM)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38100">
                      <a:solidFill>
                        <a:srgbClr val="FFFFF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Imaging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PSI 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MuhRec/KipTool    (23)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381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QENS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ILL 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Mantid      (12)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Reflectometry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MLZ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BornAgain                (36)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SANS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ESS  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SasView                    (42)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Guidelines &amp; Standards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ISIS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  <a:tc>
                  <a:txBody>
                    <a:bodyPr/>
                    <a:lstStyle/>
                    <a:p>
                      <a:pPr algn="l" defTabSz="914400">
                        <a:defRPr sz="1800" b="0" i="0" spc="0">
                          <a:uFillTx/>
                        </a:defRPr>
                      </a:pPr>
                      <a:r>
                        <a:rPr>
                          <a:latin typeface="Calibri"/>
                          <a:ea typeface="Calibri"/>
                          <a:cs typeface="Calibri"/>
                          <a:sym typeface="Calibri"/>
                        </a:rPr>
                        <a:t>N/A (based on Mantid project experience)</a:t>
                      </a:r>
                    </a:p>
                  </a:txBody>
                  <a:tcPr marL="45720" marR="45720" horzOverflow="overflow">
                    <a:lnL w="12700">
                      <a:solidFill>
                        <a:srgbClr val="FFFFFF"/>
                      </a:solidFill>
                    </a:lnL>
                    <a:lnR w="12700">
                      <a:solidFill>
                        <a:srgbClr val="FFFFFF"/>
                      </a:solidFill>
                    </a:lnR>
                    <a:lnT w="12700">
                      <a:solidFill>
                        <a:srgbClr val="FFFFFF"/>
                      </a:solidFill>
                    </a:lnT>
                    <a:lnB w="12700">
                      <a:solidFill>
                        <a:srgbClr val="FFFFFF"/>
                      </a:solidFill>
                    </a:lnB>
                  </a:tcPr>
                </a:tc>
              </a:tr>
            </a:tbl>
          </a:graphicData>
        </a:graphic>
      </p:graphicFrame>
      <p:sp>
        <p:nvSpPr>
          <p:cNvPr id="708" name="Slide Number Placeholder 3"/>
          <p:cNvSpPr>
            <a:spLocks noGrp="1"/>
          </p:cNvSpPr>
          <p:nvPr>
            <p:ph type="sldNum" sz="quarter" idx="2"/>
          </p:nvPr>
        </p:nvSpPr>
        <p:spPr>
          <a:xfrm>
            <a:off x="8422818" y="6404292"/>
            <a:ext cx="263983" cy="2692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41</a:t>
            </a:fld>
            <a:endParaRPr/>
          </a:p>
        </p:txBody>
      </p:sp>
      <p:sp>
        <p:nvSpPr>
          <p:cNvPr id="709" name="TextBox 5"/>
          <p:cNvSpPr/>
          <p:nvPr/>
        </p:nvSpPr>
        <p:spPr>
          <a:xfrm>
            <a:off x="395536" y="1844824"/>
            <a:ext cx="7425256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Each facility takes control of one technique specific analysis software: </a:t>
            </a:r>
          </a:p>
        </p:txBody>
      </p:sp>
      <p:sp>
        <p:nvSpPr>
          <p:cNvPr id="710" name="TextBox 6"/>
          <p:cNvSpPr/>
          <p:nvPr/>
        </p:nvSpPr>
        <p:spPr>
          <a:xfrm>
            <a:off x="728306" y="4711536"/>
            <a:ext cx="7124439" cy="3581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+ activities on simulations, muons and Mantid for continuum sources</a:t>
            </a:r>
          </a:p>
        </p:txBody>
      </p:sp>
      <p:sp>
        <p:nvSpPr>
          <p:cNvPr id="711" name="TextBox 7"/>
          <p:cNvSpPr/>
          <p:nvPr/>
        </p:nvSpPr>
        <p:spPr>
          <a:xfrm>
            <a:off x="431539" y="5261390"/>
            <a:ext cx="8280922" cy="14249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r>
              <a:t>Ranked most important WP by Head of Facilities among those proposed for SINE2020: </a:t>
            </a:r>
          </a:p>
          <a:p>
            <a:endParaRPr/>
          </a:p>
          <a:p>
            <a:r>
              <a:t>“</a:t>
            </a:r>
            <a:r>
              <a:rPr i="1"/>
              <a:t>of highest interest/priority for the future of the neutron community, must be taken forward in a common project.</a:t>
            </a:r>
            <a:r>
              <a:t>”</a:t>
            </a:r>
          </a:p>
        </p:txBody>
      </p:sp>
    </p:spTree>
  </p:cSld>
  <p:clrMapOvr>
    <a:masterClrMapping/>
  </p:clrMapOvr>
  <p:transition spd="med"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5" name="Instrument software delivery projects"/>
          <p:cNvSpPr>
            <a:spLocks noGrp="1"/>
          </p:cNvSpPr>
          <p:nvPr>
            <p:ph type="title"/>
          </p:nvPr>
        </p:nvSpPr>
        <p:spPr>
          <a:xfrm>
            <a:off x="139015" y="-11550"/>
            <a:ext cx="7139138" cy="1508125"/>
          </a:xfrm>
          <a:prstGeom prst="rect">
            <a:avLst/>
          </a:prstGeom>
        </p:spPr>
        <p:txBody>
          <a:bodyPr/>
          <a:lstStyle/>
          <a:p>
            <a:r>
              <a:t>Instrument software delivery projects</a:t>
            </a:r>
          </a:p>
        </p:txBody>
      </p:sp>
      <p:sp>
        <p:nvSpPr>
          <p:cNvPr id="716" name="Tie specific DMSC deliverables to instrument schedule…"/>
          <p:cNvSpPr>
            <a:spLocks noGrp="1"/>
          </p:cNvSpPr>
          <p:nvPr>
            <p:ph type="body" idx="1"/>
          </p:nvPr>
        </p:nvSpPr>
        <p:spPr>
          <a:xfrm>
            <a:off x="113706" y="1588355"/>
            <a:ext cx="8247464" cy="5257803"/>
          </a:xfrm>
          <a:prstGeom prst="rect">
            <a:avLst/>
          </a:prstGeom>
        </p:spPr>
        <p:txBody>
          <a:bodyPr/>
          <a:lstStyle/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Tie specific DMSC deliverables to instrument schedule</a:t>
            </a:r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endParaRPr/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1 instrument 1 project</a:t>
            </a:r>
          </a:p>
          <a:p>
            <a:pPr marL="641684" lvl="1" indent="-260684">
              <a:buChar char="•"/>
              <a:defRPr sz="2400">
                <a:solidFill>
                  <a:srgbClr val="000000"/>
                </a:solidFill>
              </a:defRPr>
            </a:pPr>
            <a:r>
              <a:t>Capture all DMSC related deliverables </a:t>
            </a:r>
          </a:p>
          <a:p>
            <a:pPr marL="641684" lvl="1" indent="-260684">
              <a:buChar char="•"/>
              <a:defRPr sz="2400">
                <a:solidFill>
                  <a:srgbClr val="000000"/>
                </a:solidFill>
              </a:defRPr>
            </a:pPr>
            <a:r>
              <a:t>DAQ, Control, Reduction, Analysis, data management</a:t>
            </a:r>
          </a:p>
          <a:p>
            <a:pPr marL="641684" lvl="1" indent="-260684">
              <a:buChar char="•"/>
              <a:defRPr sz="2400">
                <a:solidFill>
                  <a:srgbClr val="000000"/>
                </a:solidFill>
              </a:defRPr>
            </a:pPr>
            <a:r>
              <a:t>Generate milestones for delivery</a:t>
            </a:r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endParaRPr/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Define essential ‘must have’ requirements</a:t>
            </a:r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Define completion</a:t>
            </a:r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6m update meetings</a:t>
            </a:r>
          </a:p>
          <a:p>
            <a:pPr marL="260684" indent="-260684">
              <a:buSzPct val="100000"/>
              <a:buChar char="•"/>
              <a:defRPr sz="2400">
                <a:solidFill>
                  <a:srgbClr val="000000"/>
                </a:solidFill>
              </a:defRPr>
            </a:pPr>
            <a:r>
              <a:t>No funding for unwanted development</a:t>
            </a:r>
          </a:p>
        </p:txBody>
      </p:sp>
      <p:sp>
        <p:nvSpPr>
          <p:cNvPr id="71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42</a:t>
            </a:fld>
            <a:endParaRPr/>
          </a:p>
        </p:txBody>
      </p:sp>
    </p:spTree>
  </p:cSld>
  <p:clrMapOvr>
    <a:masterClrMapping/>
  </p:clrMapOvr>
  <p:transition spd="med"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9" name="Instrument software projects"/>
          <p:cNvSpPr>
            <a:spLocks noGrp="1"/>
          </p:cNvSpPr>
          <p:nvPr>
            <p:ph type="title"/>
          </p:nvPr>
        </p:nvSpPr>
        <p:spPr>
          <a:xfrm>
            <a:off x="148632" y="-11550"/>
            <a:ext cx="7139138" cy="1508125"/>
          </a:xfrm>
          <a:prstGeom prst="rect">
            <a:avLst/>
          </a:prstGeom>
        </p:spPr>
        <p:txBody>
          <a:bodyPr/>
          <a:lstStyle/>
          <a:p>
            <a:r>
              <a:t>Instrument software projects</a:t>
            </a:r>
          </a:p>
        </p:txBody>
      </p:sp>
      <p:sp>
        <p:nvSpPr>
          <p:cNvPr id="720" name="Charge:…"/>
          <p:cNvSpPr>
            <a:spLocks noGrp="1"/>
          </p:cNvSpPr>
          <p:nvPr>
            <p:ph type="body" idx="1"/>
          </p:nvPr>
        </p:nvSpPr>
        <p:spPr>
          <a:xfrm>
            <a:off x="193782" y="1473199"/>
            <a:ext cx="7829376" cy="5257802"/>
          </a:xfrm>
          <a:prstGeom prst="rect">
            <a:avLst/>
          </a:prstGeom>
        </p:spPr>
        <p:txBody>
          <a:bodyPr/>
          <a:lstStyle/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 b="1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Charge: </a:t>
            </a:r>
            <a:endParaRPr b="0" dirty="0"/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Outline &amp; agree the core requirements* for instrument control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Outline &amp; agree the core requirements for data reduction 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Outline &amp; agree the core requirements for data analysis 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Provide a realistic time line into full operations of diffraction instruments for DMSC. 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   *core requirements are provided within the DMSC budget for construction, </a:t>
            </a:r>
          </a:p>
          <a:p>
            <a:pPr marL="0" indent="0" defTabSz="457200">
              <a:lnSpc>
                <a:spcPct val="100000"/>
              </a:lnSpc>
              <a:spcBef>
                <a:spcPts val="0"/>
              </a:spcBef>
              <a:defRPr sz="1400">
                <a:solidFill>
                  <a:srgbClr val="000000"/>
                </a:solidFill>
                <a:latin typeface="+mn-lt"/>
                <a:ea typeface="+mn-ea"/>
                <a:cs typeface="+mn-cs"/>
                <a:sym typeface="Helvetica"/>
              </a:defRPr>
            </a:pPr>
            <a:r>
              <a:rPr dirty="0"/>
              <a:t>    more with operations funding beginning in 2019. 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 sz="1800">
                <a:solidFill>
                  <a:srgbClr val="000000"/>
                </a:solidFill>
              </a:defRPr>
            </a:pPr>
            <a:r>
              <a:rPr dirty="0"/>
              <a:t>DSMC / STAP and Instrument teams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endParaRPr dirty="0"/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Reflectometry 21st March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Diffraction April 7th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Imaging 26th-27th April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Spectroscopy 15-16th May</a:t>
            </a:r>
          </a:p>
          <a:p>
            <a:pPr marL="228600" indent="-228600">
              <a:buSzPct val="100000"/>
              <a:buChar char="•"/>
              <a:defRPr>
                <a:solidFill>
                  <a:srgbClr val="000000"/>
                </a:solidFill>
              </a:defRPr>
            </a:pPr>
            <a:r>
              <a:rPr dirty="0"/>
              <a:t>SANS 1st - 2nd June</a:t>
            </a:r>
          </a:p>
        </p:txBody>
      </p:sp>
      <p:sp>
        <p:nvSpPr>
          <p:cNvPr id="721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43</a:t>
            </a:fld>
            <a:endParaRPr/>
          </a:p>
        </p:txBody>
      </p:sp>
      <p:pic>
        <p:nvPicPr>
          <p:cNvPr id="722" name="Screen Shot 2017-03-22 at 13.45.45.png" descr="Screen Shot 2017-03-22 at 13.45.45.pn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5282222" y="3313752"/>
            <a:ext cx="3480307" cy="3346450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4" name="Key discussion points"/>
          <p:cNvSpPr>
            <a:spLocks noGrp="1"/>
          </p:cNvSpPr>
          <p:nvPr>
            <p:ph type="title"/>
          </p:nvPr>
        </p:nvSpPr>
        <p:spPr>
          <a:xfrm>
            <a:off x="162684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Key discussion points </a:t>
            </a:r>
          </a:p>
        </p:txBody>
      </p:sp>
      <p:sp>
        <p:nvSpPr>
          <p:cNvPr id="725" name="Key message promote science delivery…"/>
          <p:cNvSpPr>
            <a:spLocks noGrp="1"/>
          </p:cNvSpPr>
          <p:nvPr>
            <p:ph type="body" idx="1"/>
          </p:nvPr>
        </p:nvSpPr>
        <p:spPr>
          <a:xfrm>
            <a:off x="126009" y="1590860"/>
            <a:ext cx="8891982" cy="5257801"/>
          </a:xfrm>
          <a:prstGeom prst="rect">
            <a:avLst/>
          </a:prstGeom>
        </p:spPr>
        <p:txBody>
          <a:bodyPr>
            <a:normAutofit lnSpcReduction="10000"/>
          </a:bodyPr>
          <a:lstStyle/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Key message promote science delivery </a:t>
            </a:r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endParaRPr dirty="0"/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Framework for reflectometry analysis development </a:t>
            </a:r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endParaRPr dirty="0"/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Community gap for single crystal diffraction with PN</a:t>
            </a:r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endParaRPr dirty="0"/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Bragg edge diffraction software for imaging</a:t>
            </a:r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endParaRPr dirty="0"/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Data management and acquisition for imaging</a:t>
            </a:r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endParaRPr dirty="0"/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Simple user experience focus on science domain </a:t>
            </a:r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endParaRPr dirty="0"/>
          </a:p>
          <a:p>
            <a:pPr marL="277749" indent="-277749" defTabSz="740663">
              <a:spcBef>
                <a:spcPts val="500"/>
              </a:spcBef>
              <a:defRPr sz="2268">
                <a:solidFill>
                  <a:srgbClr val="000000"/>
                </a:solidFill>
              </a:defRPr>
            </a:pPr>
            <a:r>
              <a:rPr dirty="0"/>
              <a:t>Rietveld for Inelastic scattering </a:t>
            </a:r>
          </a:p>
        </p:txBody>
      </p:sp>
      <p:sp>
        <p:nvSpPr>
          <p:cNvPr id="72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44</a:t>
            </a:fld>
            <a:endParaRPr/>
          </a:p>
        </p:txBody>
      </p:sp>
    </p:spTree>
  </p:cSld>
  <p:clrMapOvr>
    <a:masterClrMapping/>
  </p:clrMapOvr>
  <p:transition spd="med"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8" name="Rectangle"/>
          <p:cNvSpPr/>
          <p:nvPr/>
        </p:nvSpPr>
        <p:spPr>
          <a:xfrm>
            <a:off x="6430816" y="4621752"/>
            <a:ext cx="3707518" cy="412176"/>
          </a:xfrm>
          <a:prstGeom prst="rect">
            <a:avLst/>
          </a:prstGeom>
          <a:solidFill>
            <a:schemeClr val="accent3"/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29" name="Rectangle"/>
          <p:cNvSpPr/>
          <p:nvPr/>
        </p:nvSpPr>
        <p:spPr>
          <a:xfrm>
            <a:off x="4133968" y="4057489"/>
            <a:ext cx="2281265" cy="518508"/>
          </a:xfrm>
          <a:prstGeom prst="rect">
            <a:avLst/>
          </a:prstGeom>
          <a:solidFill>
            <a:schemeClr val="accent2">
              <a:lumOff val="11813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pPr>
              <a:defRPr b="1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30" name="Rectangle"/>
          <p:cNvSpPr/>
          <p:nvPr/>
        </p:nvSpPr>
        <p:spPr>
          <a:xfrm>
            <a:off x="1428204" y="3599558"/>
            <a:ext cx="2721024" cy="412175"/>
          </a:xfrm>
          <a:prstGeom prst="rect">
            <a:avLst/>
          </a:prstGeom>
          <a:solidFill>
            <a:schemeClr val="accent6">
              <a:lumOff val="18921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31" name="Rectangle"/>
          <p:cNvSpPr/>
          <p:nvPr/>
        </p:nvSpPr>
        <p:spPr>
          <a:xfrm>
            <a:off x="-282050" y="3141627"/>
            <a:ext cx="2721023" cy="412176"/>
          </a:xfrm>
          <a:prstGeom prst="rect">
            <a:avLst/>
          </a:prstGeom>
          <a:solidFill>
            <a:schemeClr val="accent1">
              <a:lumOff val="23725"/>
            </a:schemeClr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32" name="Installation"/>
          <p:cNvSpPr/>
          <p:nvPr/>
        </p:nvSpPr>
        <p:spPr>
          <a:xfrm>
            <a:off x="330489" y="3162294"/>
            <a:ext cx="1197023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Installation</a:t>
            </a:r>
          </a:p>
        </p:txBody>
      </p:sp>
      <p:sp>
        <p:nvSpPr>
          <p:cNvPr id="733" name="Cold…"/>
          <p:cNvSpPr/>
          <p:nvPr/>
        </p:nvSpPr>
        <p:spPr>
          <a:xfrm>
            <a:off x="2343028" y="3544025"/>
            <a:ext cx="127998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Cold </a:t>
            </a:r>
          </a:p>
          <a:p>
            <a:pPr>
              <a:defRPr sz="1400"/>
            </a:pPr>
            <a:r>
              <a:t>commissioning</a:t>
            </a:r>
          </a:p>
        </p:txBody>
      </p:sp>
      <p:sp>
        <p:nvSpPr>
          <p:cNvPr id="734" name="Hot…"/>
          <p:cNvSpPr/>
          <p:nvPr/>
        </p:nvSpPr>
        <p:spPr>
          <a:xfrm>
            <a:off x="4281288" y="4055123"/>
            <a:ext cx="127998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Hot </a:t>
            </a:r>
          </a:p>
          <a:p>
            <a:pPr>
              <a:defRPr sz="1400"/>
            </a:pPr>
            <a:r>
              <a:t>commissioning</a:t>
            </a:r>
          </a:p>
        </p:txBody>
      </p:sp>
      <p:sp>
        <p:nvSpPr>
          <p:cNvPr id="735" name="Software requirements for buildout"/>
          <p:cNvSpPr>
            <a:spLocks noGrp="1"/>
          </p:cNvSpPr>
          <p:nvPr>
            <p:ph type="title" idx="4294967295"/>
          </p:nvPr>
        </p:nvSpPr>
        <p:spPr>
          <a:xfrm>
            <a:off x="184093" y="-36886"/>
            <a:ext cx="7139138" cy="1508126"/>
          </a:xfrm>
          <a:prstGeom prst="rect">
            <a:avLst/>
          </a:prstGeom>
        </p:spPr>
        <p:txBody>
          <a:bodyPr lIns="45719" tIns="45719" rIns="45719" bIns="45719"/>
          <a:lstStyle>
            <a:lvl1pPr algn="l" defTabSz="914400">
              <a:defRPr sz="3200" spc="0">
                <a:solidFill>
                  <a:srgbClr val="FFFFFF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r>
              <a:t>Software requirements for buildout</a:t>
            </a:r>
          </a:p>
        </p:txBody>
      </p:sp>
      <p:sp>
        <p:nvSpPr>
          <p:cNvPr id="736" name="Line"/>
          <p:cNvSpPr/>
          <p:nvPr/>
        </p:nvSpPr>
        <p:spPr>
          <a:xfrm>
            <a:off x="646508" y="5522011"/>
            <a:ext cx="8354499" cy="1"/>
          </a:xfrm>
          <a:prstGeom prst="line">
            <a:avLst/>
          </a:prstGeom>
          <a:ln w="25400">
            <a:solidFill>
              <a:schemeClr val="accent1"/>
            </a:solidFill>
            <a:bevel/>
            <a:tailEnd type="triangle"/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2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</p:txBody>
      </p:sp>
      <p:sp>
        <p:nvSpPr>
          <p:cNvPr id="737" name="Operation"/>
          <p:cNvSpPr/>
          <p:nvPr/>
        </p:nvSpPr>
        <p:spPr>
          <a:xfrm>
            <a:off x="6497551" y="4609052"/>
            <a:ext cx="1171573" cy="650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Operation</a:t>
            </a:r>
          </a:p>
        </p:txBody>
      </p:sp>
      <p:sp>
        <p:nvSpPr>
          <p:cNvPr id="738" name="Software requirements are not the same in all phases…"/>
          <p:cNvSpPr>
            <a:spLocks noGrp="1"/>
          </p:cNvSpPr>
          <p:nvPr>
            <p:ph type="body" sz="half" idx="4294967295"/>
          </p:nvPr>
        </p:nvSpPr>
        <p:spPr>
          <a:xfrm>
            <a:off x="4047723" y="1488054"/>
            <a:ext cx="4896755" cy="2621099"/>
          </a:xfrm>
          <a:prstGeom prst="rect">
            <a:avLst/>
          </a:prstGeom>
        </p:spPr>
        <p:txBody>
          <a:bodyPr lIns="45719" tIns="45719" rIns="45719" bIns="45719"/>
          <a:lstStyle/>
          <a:p>
            <a:pPr marL="195452" indent="-195452" defTabSz="521208">
              <a:spcBef>
                <a:spcPts val="300"/>
              </a:spcBef>
              <a:buClrTx/>
              <a:buSzPct val="100000"/>
              <a:buFont typeface="Arial"/>
              <a:buChar char="•"/>
              <a:defRPr sz="1596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Software requirements are not the same in all phases</a:t>
            </a:r>
          </a:p>
          <a:p>
            <a:pPr marL="195452" indent="-195452" defTabSz="521208">
              <a:spcBef>
                <a:spcPts val="300"/>
              </a:spcBef>
              <a:buClrTx/>
              <a:buSzPct val="100000"/>
              <a:buFont typeface="Arial"/>
              <a:buChar char="•"/>
              <a:defRPr sz="1596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Software development needs integration with instrument schedule</a:t>
            </a:r>
          </a:p>
          <a:p>
            <a:pPr marL="195452" indent="-195452" defTabSz="521208">
              <a:spcBef>
                <a:spcPts val="300"/>
              </a:spcBef>
              <a:buClrTx/>
              <a:buSzPct val="100000"/>
              <a:buFont typeface="Arial"/>
              <a:buChar char="•"/>
              <a:defRPr sz="1596" spc="0">
                <a:uFillTx/>
                <a:latin typeface="Calibri"/>
                <a:ea typeface="Calibri"/>
                <a:cs typeface="Calibri"/>
                <a:sym typeface="Calibri"/>
              </a:defRPr>
            </a:pPr>
            <a:r>
              <a:t>Process drives our strategy for transition to operations and early science</a:t>
            </a:r>
          </a:p>
          <a:p>
            <a:pPr marL="195452" indent="-195452" defTabSz="521208">
              <a:spcBef>
                <a:spcPts val="300"/>
              </a:spcBef>
              <a:buClrTx/>
              <a:buSzPct val="100000"/>
              <a:buFont typeface="Arial"/>
              <a:buChar char="•"/>
              <a:defRPr sz="1596" spc="0"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  <a:p>
            <a:pPr marL="195452" indent="-195452" defTabSz="521208">
              <a:spcBef>
                <a:spcPts val="300"/>
              </a:spcBef>
              <a:buClrTx/>
              <a:buSzPct val="100000"/>
              <a:buFont typeface="Arial"/>
              <a:buChar char="•"/>
              <a:defRPr sz="1596" spc="0">
                <a:uFillTx/>
                <a:latin typeface="Calibri"/>
                <a:ea typeface="Calibri"/>
                <a:cs typeface="Calibri"/>
                <a:sym typeface="Calibri"/>
              </a:defRPr>
            </a:pPr>
            <a:endParaRPr/>
          </a:p>
        </p:txBody>
      </p:sp>
      <p:sp>
        <p:nvSpPr>
          <p:cNvPr id="739" name="2020"/>
          <p:cNvSpPr/>
          <p:nvPr/>
        </p:nvSpPr>
        <p:spPr>
          <a:xfrm>
            <a:off x="1407225" y="5578666"/>
            <a:ext cx="61268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2020</a:t>
            </a:r>
          </a:p>
        </p:txBody>
      </p:sp>
      <p:sp>
        <p:nvSpPr>
          <p:cNvPr id="740" name="2021"/>
          <p:cNvSpPr/>
          <p:nvPr/>
        </p:nvSpPr>
        <p:spPr>
          <a:xfrm>
            <a:off x="3844921" y="5578666"/>
            <a:ext cx="612686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2021</a:t>
            </a:r>
          </a:p>
        </p:txBody>
      </p:sp>
      <p:sp>
        <p:nvSpPr>
          <p:cNvPr id="741" name="2022"/>
          <p:cNvSpPr/>
          <p:nvPr/>
        </p:nvSpPr>
        <p:spPr>
          <a:xfrm>
            <a:off x="6422709" y="5578666"/>
            <a:ext cx="612687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2022</a:t>
            </a:r>
          </a:p>
        </p:txBody>
      </p:sp>
      <p:sp>
        <p:nvSpPr>
          <p:cNvPr id="742" name="Rectangle"/>
          <p:cNvSpPr/>
          <p:nvPr/>
        </p:nvSpPr>
        <p:spPr>
          <a:xfrm>
            <a:off x="-896434" y="6060587"/>
            <a:ext cx="2547964" cy="702108"/>
          </a:xfrm>
          <a:prstGeom prst="rect">
            <a:avLst/>
          </a:prstGeom>
          <a:solidFill>
            <a:srgbClr val="A7A7A7"/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43" name="DMSC…"/>
          <p:cNvSpPr/>
          <p:nvPr/>
        </p:nvSpPr>
        <p:spPr>
          <a:xfrm>
            <a:off x="66952" y="6086521"/>
            <a:ext cx="1596602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DMSC </a:t>
            </a:r>
          </a:p>
          <a:p>
            <a:pPr>
              <a:defRPr sz="1400"/>
            </a:pPr>
            <a:r>
              <a:t>construction phase</a:t>
            </a:r>
          </a:p>
        </p:txBody>
      </p:sp>
      <p:sp>
        <p:nvSpPr>
          <p:cNvPr id="744" name="Rectangle"/>
          <p:cNvSpPr/>
          <p:nvPr/>
        </p:nvSpPr>
        <p:spPr>
          <a:xfrm>
            <a:off x="1709037" y="6060587"/>
            <a:ext cx="8028874" cy="702108"/>
          </a:xfrm>
          <a:prstGeom prst="rect">
            <a:avLst/>
          </a:prstGeom>
          <a:solidFill>
            <a:srgbClr val="DDDDDD"/>
          </a:solidFill>
          <a:ln w="25400">
            <a:solidFill>
              <a:schemeClr val="accent1"/>
            </a:solidFill>
            <a:bevel/>
          </a:ln>
          <a:effectLst>
            <a:outerShdw blurRad="38100" dist="23000" dir="5400000" rotWithShape="0">
              <a:srgbClr val="000000">
                <a:alpha val="35000"/>
              </a:srgbClr>
            </a:outerShdw>
          </a:effectLst>
        </p:spPr>
        <p:txBody>
          <a:bodyPr lIns="45719" rIns="45719" anchor="ctr"/>
          <a:lstStyle/>
          <a:p>
            <a:endParaRPr/>
          </a:p>
        </p:txBody>
      </p:sp>
      <p:sp>
        <p:nvSpPr>
          <p:cNvPr id="745" name="DMSC…"/>
          <p:cNvSpPr/>
          <p:nvPr/>
        </p:nvSpPr>
        <p:spPr>
          <a:xfrm>
            <a:off x="1990415" y="6086521"/>
            <a:ext cx="1379387" cy="523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>
              <a:defRPr sz="1400"/>
            </a:pPr>
            <a:r>
              <a:t>DMSC </a:t>
            </a:r>
          </a:p>
          <a:p>
            <a:pPr>
              <a:defRPr sz="1400"/>
            </a:pPr>
            <a:r>
              <a:t>operation phase</a:t>
            </a:r>
          </a:p>
        </p:txBody>
      </p:sp>
    </p:spTree>
  </p:cSld>
  <p:clrMapOvr>
    <a:masterClrMapping/>
  </p:clrMapOvr>
  <p:transition spd="med"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" name="Instrument software strategy"/>
          <p:cNvSpPr>
            <a:spLocks noGrp="1"/>
          </p:cNvSpPr>
          <p:nvPr>
            <p:ph type="title"/>
          </p:nvPr>
        </p:nvSpPr>
        <p:spPr>
          <a:xfrm>
            <a:off x="225795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Instrument software strategy</a:t>
            </a:r>
          </a:p>
        </p:txBody>
      </p:sp>
      <p:sp>
        <p:nvSpPr>
          <p:cNvPr id="748" name="Digest and act on software meetings…"/>
          <p:cNvSpPr>
            <a:spLocks noGrp="1"/>
          </p:cNvSpPr>
          <p:nvPr>
            <p:ph type="body" idx="1"/>
          </p:nvPr>
        </p:nvSpPr>
        <p:spPr>
          <a:xfrm>
            <a:off x="2581917" y="1736939"/>
            <a:ext cx="6406023" cy="5257801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Digest and act on software meetings</a:t>
            </a:r>
          </a:p>
          <a:p>
            <a:pPr>
              <a:defRPr>
                <a:solidFill>
                  <a:srgbClr val="000000"/>
                </a:solidFill>
              </a:defRPr>
            </a:pPr>
            <a:endParaRPr/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r>
              <a:t>Group commonalities </a:t>
            </a:r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endParaRPr/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r>
              <a:t>Focus on science &amp; community </a:t>
            </a:r>
          </a:p>
          <a:p>
            <a:pPr marL="800100" lvl="1" indent="-342900">
              <a:buChar char="•"/>
              <a:defRPr>
                <a:solidFill>
                  <a:srgbClr val="000000"/>
                </a:solidFill>
              </a:defRPr>
            </a:pPr>
            <a:endParaRPr/>
          </a:p>
          <a:p>
            <a:pPr>
              <a:defRPr>
                <a:solidFill>
                  <a:srgbClr val="000000"/>
                </a:solidFill>
              </a:defRPr>
            </a:pPr>
            <a:r>
              <a:t>Define milestones for instrument software delivery</a:t>
            </a:r>
          </a:p>
        </p:txBody>
      </p:sp>
      <p:sp>
        <p:nvSpPr>
          <p:cNvPr id="749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46</a:t>
            </a:fld>
            <a:endParaRPr/>
          </a:p>
        </p:txBody>
      </p:sp>
      <p:pic>
        <p:nvPicPr>
          <p:cNvPr id="750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295255" y="1783989"/>
            <a:ext cx="2303129" cy="1740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2" name="Project delivery milestones"/>
          <p:cNvSpPr>
            <a:spLocks noGrp="1"/>
          </p:cNvSpPr>
          <p:nvPr>
            <p:ph type="title"/>
          </p:nvPr>
        </p:nvSpPr>
        <p:spPr>
          <a:xfrm>
            <a:off x="97557" y="-36886"/>
            <a:ext cx="7139138" cy="1508125"/>
          </a:xfrm>
          <a:prstGeom prst="rect">
            <a:avLst/>
          </a:prstGeom>
        </p:spPr>
        <p:txBody>
          <a:bodyPr/>
          <a:lstStyle/>
          <a:p>
            <a:r>
              <a:t>Project delivery milestones</a:t>
            </a:r>
          </a:p>
        </p:txBody>
      </p:sp>
      <p:sp>
        <p:nvSpPr>
          <p:cNvPr id="753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47</a:t>
            </a:fld>
            <a:endParaRPr/>
          </a:p>
        </p:txBody>
      </p:sp>
      <p:sp>
        <p:nvSpPr>
          <p:cNvPr id="754" name="Detector readout &amp; DAQ chain ready for testing (with source)…"/>
          <p:cNvSpPr/>
          <p:nvPr/>
        </p:nvSpPr>
        <p:spPr>
          <a:xfrm>
            <a:off x="469754" y="1569384"/>
            <a:ext cx="7862580" cy="51587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Detector readout &amp; DAQ chain ready for testing (with source)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Detector readout &amp; DAQ chain ready for testing / commissioning with neutrons 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Detector readout &amp; DAQ ready for user programme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Controls &amp; Controls functionality required for cold commissioning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Controls &amp; Controls functionality for hot commissioning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Experiment Control functionality for user programme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Data reduction / visualisation for commissioning (source) or hot commissioning 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Data reduction functionality ready for early science 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Data reduction functionality ready for user programme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Data analysis functionality ready for early science 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Data analysis functionality ready for user programme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Compute requirements for cold —&gt; hot commissioning 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Storage requirements for commissioning H &amp; C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Storage requirements for user programme.</a:t>
            </a:r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endParaRPr/>
          </a:p>
          <a:p>
            <a:pPr defTabSz="457200">
              <a:defRPr sz="1600">
                <a:latin typeface="+mn-lt"/>
                <a:ea typeface="+mn-ea"/>
                <a:cs typeface="+mn-cs"/>
                <a:sym typeface="Helvetica"/>
              </a:defRPr>
            </a:pPr>
            <a:r>
              <a:t>Remote access functionality for early science &amp; user programme</a:t>
            </a:r>
          </a:p>
        </p:txBody>
      </p:sp>
    </p:spTree>
  </p:cSld>
  <p:clrMapOvr>
    <a:masterClrMapping/>
  </p:clrMapOvr>
  <p:transition spd="med"/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6" name="Moving into operation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Moving into operations</a:t>
            </a:r>
          </a:p>
        </p:txBody>
      </p:sp>
      <p:sp>
        <p:nvSpPr>
          <p:cNvPr id="757" name="Cover deferred scope efficiently 2019-2023…"/>
          <p:cNvSpPr>
            <a:spLocks noGrp="1"/>
          </p:cNvSpPr>
          <p:nvPr>
            <p:ph type="body" sz="half" idx="1"/>
          </p:nvPr>
        </p:nvSpPr>
        <p:spPr>
          <a:xfrm>
            <a:off x="78357" y="1076781"/>
            <a:ext cx="7940144" cy="2020383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Cover deferred scope efficiently 2019-2023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Provide support and on call</a:t>
            </a:r>
          </a:p>
          <a:p>
            <a:pPr marL="751114" lvl="1" indent="-293914">
              <a:buChar char="•"/>
              <a:defRPr>
                <a:solidFill>
                  <a:srgbClr val="000000"/>
                </a:solidFill>
              </a:defRPr>
            </a:pPr>
            <a:r>
              <a:t>Common ops shared with ICS / IT in Lund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Staff recruitment to cover ESS Lund</a:t>
            </a:r>
          </a:p>
        </p:txBody>
      </p:sp>
      <p:sp>
        <p:nvSpPr>
          <p:cNvPr id="758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48</a:t>
            </a:fld>
            <a:endParaRPr/>
          </a:p>
        </p:txBody>
      </p:sp>
      <p:sp>
        <p:nvSpPr>
          <p:cNvPr id="759" name="Operations staff profile benchmarked against existing facilities…"/>
          <p:cNvSpPr/>
          <p:nvPr/>
        </p:nvSpPr>
        <p:spPr>
          <a:xfrm>
            <a:off x="126708" y="3035558"/>
            <a:ext cx="8890583" cy="2020382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normAutofit/>
          </a:bodyPr>
          <a:lstStyle/>
          <a:p>
            <a:pPr marL="293914" indent="-293914" defTabSz="642937">
              <a:spcBef>
                <a:spcPts val="400"/>
              </a:spcBef>
              <a:buSzPct val="100000"/>
              <a:buFont typeface="Arial"/>
              <a:buChar char="•"/>
              <a:defRPr sz="2400"/>
            </a:pPr>
            <a:r>
              <a:t>Operations staff profile benchmarked against existing facilities</a:t>
            </a:r>
          </a:p>
          <a:p>
            <a:pPr marL="293914" indent="-293914" defTabSz="642937">
              <a:spcBef>
                <a:spcPts val="400"/>
              </a:spcBef>
              <a:buSzPct val="100000"/>
              <a:buFont typeface="Arial"/>
              <a:buChar char="•"/>
              <a:defRPr sz="2400"/>
            </a:pPr>
            <a:r>
              <a:t>Total cost shown inc power &amp; office (covered by Admin)</a:t>
            </a:r>
          </a:p>
        </p:txBody>
      </p:sp>
      <p:graphicFrame>
        <p:nvGraphicFramePr>
          <p:cNvPr id="760" name="Table"/>
          <p:cNvGraphicFramePr/>
          <p:nvPr/>
        </p:nvGraphicFramePr>
        <p:xfrm>
          <a:off x="638586" y="4941640"/>
          <a:ext cx="7872579" cy="1774825"/>
        </p:xfrm>
        <a:graphic>
          <a:graphicData uri="http://schemas.openxmlformats.org/drawingml/2006/table">
            <a:tbl>
              <a:tblPr firstRow="1" firstCol="1" bandRow="1">
                <a:tableStyleId>{4C3C2611-4C71-4FC5-86AE-919BDF0F9419}</a:tableStyleId>
              </a:tblPr>
              <a:tblGrid>
                <a:gridCol w="2110612"/>
                <a:gridCol w="802032"/>
                <a:gridCol w="802032"/>
                <a:gridCol w="802032"/>
                <a:gridCol w="949775"/>
                <a:gridCol w="802032"/>
                <a:gridCol w="802032"/>
                <a:gridCol w="802032"/>
              </a:tblGrid>
              <a:tr h="354965">
                <a:tc>
                  <a:txBody>
                    <a:bodyPr/>
                    <a:lstStyle/>
                    <a:p>
                      <a:pPr algn="l" defTabSz="457200">
                        <a:defRPr sz="1100" b="0" i="0" spc="0">
                          <a:uFillTx/>
                          <a:sym typeface="Helvetica"/>
                        </a:defRPr>
                      </a:pPr>
                      <a:endParaRPr/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2020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2021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2022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2023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2024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2026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25400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algn="l"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 dirty="0">
                          <a:solidFill>
                            <a:srgbClr val="FFFFFF"/>
                          </a:solidFill>
                          <a:sym typeface="Helvetica"/>
                        </a:rPr>
                        <a:t>Data centre ops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775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765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1445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3081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625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648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200">
                          <a:sym typeface="Helvetica"/>
                        </a:rPr>
                        <a:t>152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25400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algn="l"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Total non labour k euro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2375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2087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2860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4564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2098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2363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2087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algn="l"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Total labour
k euro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4369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4941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5400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5616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5616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5832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6156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</a:tr>
              <a:tr h="354965">
                <a:tc>
                  <a:txBody>
                    <a:bodyPr/>
                    <a:lstStyle/>
                    <a:p>
                      <a:pPr algn="l" defTabSz="457200">
                        <a:defRPr sz="1800" b="0" i="0" spc="0">
                          <a:solidFill>
                            <a:srgbClr val="000000"/>
                          </a:solidFill>
                          <a:uFillTx/>
                        </a:defRPr>
                      </a:pPr>
                      <a:r>
                        <a:rPr sz="1100">
                          <a:solidFill>
                            <a:srgbClr val="FFFFFF"/>
                          </a:solidFill>
                          <a:sym typeface="Helvetica"/>
                        </a:rPr>
                        <a:t>Total k euro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6743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7028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8260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10180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7714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>
                          <a:sym typeface="Helvetica"/>
                        </a:rPr>
                        <a:t>8195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  <a:tc>
                  <a:txBody>
                    <a:bodyPr/>
                    <a:lstStyle/>
                    <a:p>
                      <a:pPr defTabSz="457200">
                        <a:defRPr sz="1800" b="0" i="0" spc="0">
                          <a:uFillTx/>
                        </a:defRPr>
                      </a:pPr>
                      <a:r>
                        <a:rPr sz="1100" dirty="0">
                          <a:sym typeface="Helvetica"/>
                        </a:rPr>
                        <a:t>8243</a:t>
                      </a:r>
                    </a:p>
                  </a:txBody>
                  <a:tcPr marL="63500" marR="63500" marT="0" marB="0" anchor="ctr" horzOverflow="overflow">
                    <a:lnL w="3175">
                      <a:solidFill>
                        <a:srgbClr val="FFFFFF"/>
                      </a:solidFill>
                      <a:bevel/>
                    </a:lnL>
                    <a:lnR w="3175">
                      <a:solidFill>
                        <a:srgbClr val="FFFFFF"/>
                      </a:solidFill>
                      <a:bevel/>
                    </a:lnR>
                    <a:lnT w="3175">
                      <a:solidFill>
                        <a:srgbClr val="FFFFFF"/>
                      </a:solidFill>
                      <a:bevel/>
                    </a:lnT>
                    <a:lnB w="3175">
                      <a:solidFill>
                        <a:srgbClr val="FFFFFF"/>
                      </a:solidFill>
                      <a:bevel/>
                    </a:lnB>
                  </a:tcPr>
                </a:tc>
              </a:tr>
            </a:tbl>
          </a:graphicData>
        </a:graphic>
      </p:graphicFrame>
    </p:spTree>
  </p:cSld>
  <p:clrMapOvr>
    <a:masterClrMapping/>
  </p:clrMapOvr>
  <p:transition spd="med"/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2" name="Delivering science Maximising impact"/>
          <p:cNvSpPr>
            <a:spLocks noGrp="1"/>
          </p:cNvSpPr>
          <p:nvPr>
            <p:ph type="title"/>
          </p:nvPr>
        </p:nvSpPr>
        <p:spPr>
          <a:xfrm>
            <a:off x="186393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Delivering science Maximising impact </a:t>
            </a:r>
          </a:p>
        </p:txBody>
      </p:sp>
      <p:sp>
        <p:nvSpPr>
          <p:cNvPr id="763" name="Delivering instrument software projects…"/>
          <p:cNvSpPr>
            <a:spLocks noGrp="1"/>
          </p:cNvSpPr>
          <p:nvPr>
            <p:ph type="body" idx="1"/>
          </p:nvPr>
        </p:nvSpPr>
        <p:spPr>
          <a:xfrm>
            <a:off x="166626" y="1519023"/>
            <a:ext cx="5170525" cy="5257802"/>
          </a:xfrm>
          <a:prstGeom prst="rect">
            <a:avLst/>
          </a:prstGeom>
        </p:spPr>
        <p:txBody>
          <a:bodyPr/>
          <a:lstStyle/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Delivering instrument software projects</a:t>
            </a:r>
          </a:p>
          <a:p>
            <a:pPr marL="219221" indent="-219221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defRPr sz="1742">
                <a:solidFill>
                  <a:srgbClr val="000000"/>
                </a:solidFill>
              </a:defRPr>
            </a:pPr>
            <a:r>
              <a:rPr dirty="0"/>
              <a:t> </a:t>
            </a:r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i="1" dirty="0"/>
              <a:t>Commissioning systems</a:t>
            </a:r>
            <a:r>
              <a:rPr dirty="0"/>
              <a:t> &amp; training users</a:t>
            </a:r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endParaRPr dirty="0"/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Understanding </a:t>
            </a:r>
            <a:r>
              <a:rPr lang="en-US" dirty="0" smtClean="0"/>
              <a:t>the source </a:t>
            </a:r>
            <a:endParaRPr dirty="0"/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endParaRPr dirty="0"/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Developing features</a:t>
            </a:r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endParaRPr dirty="0"/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Data centre operations</a:t>
            </a:r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endParaRPr dirty="0"/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Data management</a:t>
            </a:r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endParaRPr dirty="0"/>
          </a:p>
          <a:p>
            <a:pPr marL="153162" indent="-153162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SzPct val="100000"/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User support</a:t>
            </a:r>
          </a:p>
          <a:p>
            <a:pPr marL="420615" lvl="1" indent="-205238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Data reduction &amp; analysis</a:t>
            </a:r>
          </a:p>
          <a:p>
            <a:pPr marL="420615" lvl="1" indent="-205238" defTabSz="430753">
              <a:lnSpc>
                <a:spcPct val="90000"/>
              </a:lnSpc>
              <a:spcBef>
                <a:spcPts val="800"/>
              </a:spcBef>
              <a:buClr>
                <a:srgbClr val="535353"/>
              </a:buClr>
              <a:buChar char="✓"/>
              <a:defRPr sz="1742">
                <a:solidFill>
                  <a:srgbClr val="000000"/>
                </a:solidFill>
              </a:defRPr>
            </a:pPr>
            <a:r>
              <a:rPr dirty="0"/>
              <a:t>Simulation &amp; modelling</a:t>
            </a:r>
          </a:p>
        </p:txBody>
      </p:sp>
      <p:sp>
        <p:nvSpPr>
          <p:cNvPr id="76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49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DMSC"/>
          <p:cNvSpPr/>
          <p:nvPr/>
        </p:nvSpPr>
        <p:spPr>
          <a:xfrm>
            <a:off x="4267562" y="1612860"/>
            <a:ext cx="970767" cy="6978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2400" b="1"/>
            </a:lvl1pPr>
          </a:lstStyle>
          <a:p>
            <a:r>
              <a:t>DMSC</a:t>
            </a:r>
          </a:p>
        </p:txBody>
      </p:sp>
      <p:sp>
        <p:nvSpPr>
          <p:cNvPr id="263" name="Line"/>
          <p:cNvSpPr/>
          <p:nvPr/>
        </p:nvSpPr>
        <p:spPr>
          <a:xfrm>
            <a:off x="1226935" y="2623159"/>
            <a:ext cx="6841736" cy="3375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64" name="Line"/>
          <p:cNvSpPr/>
          <p:nvPr/>
        </p:nvSpPr>
        <p:spPr>
          <a:xfrm>
            <a:off x="1253534" y="2613501"/>
            <a:ext cx="1" cy="28763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65" name="Data Systems &amp; Technologies…"/>
          <p:cNvSpPr/>
          <p:nvPr/>
        </p:nvSpPr>
        <p:spPr>
          <a:xfrm>
            <a:off x="122697" y="2914182"/>
            <a:ext cx="1595696" cy="8248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1600" b="1"/>
            </a:pPr>
            <a:r>
              <a:t>Data Systems</a:t>
            </a:r>
            <a:br/>
            <a:r>
              <a:t>&amp; Technologies</a:t>
            </a:r>
          </a:p>
          <a:p>
            <a:pPr algn="ctr" defTabSz="457200">
              <a:defRPr sz="1600" b="1"/>
            </a:pPr>
            <a:r>
              <a:t>6FTE</a:t>
            </a:r>
          </a:p>
        </p:txBody>
      </p:sp>
      <p:sp>
        <p:nvSpPr>
          <p:cNvPr id="266" name="Line"/>
          <p:cNvSpPr/>
          <p:nvPr/>
        </p:nvSpPr>
        <p:spPr>
          <a:xfrm>
            <a:off x="4744099" y="2639248"/>
            <a:ext cx="1" cy="28763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67" name="Instrument  Data…"/>
          <p:cNvSpPr/>
          <p:nvPr/>
        </p:nvSpPr>
        <p:spPr>
          <a:xfrm>
            <a:off x="3833875" y="2914182"/>
            <a:ext cx="1595696" cy="9518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600" b="1"/>
            </a:pPr>
            <a:r>
              <a:t>Instrument  Data</a:t>
            </a:r>
          </a:p>
          <a:p>
            <a:pPr algn="ctr" defTabSz="457200">
              <a:defRPr sz="1600" b="1"/>
            </a:pPr>
            <a:r>
              <a:t>8FTE</a:t>
            </a:r>
          </a:p>
        </p:txBody>
      </p:sp>
      <p:sp>
        <p:nvSpPr>
          <p:cNvPr id="268" name="Line"/>
          <p:cNvSpPr/>
          <p:nvPr/>
        </p:nvSpPr>
        <p:spPr>
          <a:xfrm>
            <a:off x="6421976" y="2654171"/>
            <a:ext cx="1" cy="28763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69" name="Data Analysis &amp; Modeling…"/>
          <p:cNvSpPr/>
          <p:nvPr/>
        </p:nvSpPr>
        <p:spPr>
          <a:xfrm>
            <a:off x="5560577" y="2926882"/>
            <a:ext cx="1595697" cy="8248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600" b="1"/>
            </a:pPr>
            <a:r>
              <a:t>Data Analysis</a:t>
            </a:r>
            <a:br/>
            <a:r>
              <a:t>&amp; Modeling</a:t>
            </a:r>
          </a:p>
          <a:p>
            <a:pPr algn="ctr" defTabSz="457200">
              <a:defRPr sz="1600" b="1"/>
            </a:pPr>
            <a:r>
              <a:t>11FTE</a:t>
            </a:r>
          </a:p>
        </p:txBody>
      </p:sp>
      <p:sp>
        <p:nvSpPr>
          <p:cNvPr id="270" name="Copenhagen Data Centre…"/>
          <p:cNvSpPr/>
          <p:nvPr/>
        </p:nvSpPr>
        <p:spPr>
          <a:xfrm>
            <a:off x="60166" y="3845511"/>
            <a:ext cx="2386736" cy="2047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200" b="1"/>
            </a:pPr>
            <a:r>
              <a:t>Copenhagen Data Centre</a:t>
            </a:r>
          </a:p>
          <a:p>
            <a:pPr defTabSz="457200">
              <a:defRPr sz="1200" b="1"/>
            </a:pPr>
            <a:r>
              <a:t>DMSC servers in Lund</a:t>
            </a:r>
          </a:p>
          <a:p>
            <a:pPr defTabSz="457200">
              <a:defRPr sz="1200" b="1"/>
            </a:pPr>
            <a:r>
              <a:t>Clusters, Workstations</a:t>
            </a:r>
          </a:p>
          <a:p>
            <a:pPr defTabSz="457200">
              <a:defRPr sz="1200" b="1"/>
            </a:pPr>
            <a:r>
              <a:t>Disks, Parallel File System,</a:t>
            </a:r>
          </a:p>
          <a:p>
            <a:pPr defTabSz="457200">
              <a:defRPr sz="1200" b="1"/>
            </a:pPr>
            <a:r>
              <a:t>Database Servers</a:t>
            </a:r>
          </a:p>
          <a:p>
            <a:pPr defTabSz="457200">
              <a:defRPr sz="1200" b="1"/>
            </a:pPr>
            <a:r>
              <a:t>Networks (incl. Lund – CPH)</a:t>
            </a:r>
            <a:br/>
            <a:r>
              <a:t>Data transfer, Back-up &amp; Archive</a:t>
            </a:r>
          </a:p>
          <a:p>
            <a:pPr defTabSz="457200">
              <a:defRPr sz="1200" b="1"/>
            </a:pPr>
            <a:r>
              <a:t>External facing Servers</a:t>
            </a:r>
          </a:p>
          <a:p>
            <a:pPr defTabSz="457200">
              <a:defRPr sz="1200" b="1"/>
            </a:pPr>
            <a:r>
              <a:t>User Program Software – </a:t>
            </a:r>
          </a:p>
          <a:p>
            <a:pPr defTabSz="457200">
              <a:defRPr sz="1200" b="1"/>
            </a:pPr>
            <a:r>
              <a:t>Proposal &amp; Scheduling Systems</a:t>
            </a:r>
          </a:p>
        </p:txBody>
      </p:sp>
      <p:sp>
        <p:nvSpPr>
          <p:cNvPr id="271" name="Instrument Control User Interfaces…"/>
          <p:cNvSpPr/>
          <p:nvPr/>
        </p:nvSpPr>
        <p:spPr>
          <a:xfrm>
            <a:off x="3814123" y="3845511"/>
            <a:ext cx="1724446" cy="11582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200" b="1"/>
            </a:pPr>
            <a:r>
              <a:t>Instrument Control User</a:t>
            </a:r>
            <a:br/>
            <a:r>
              <a:t>Interfaces </a:t>
            </a:r>
          </a:p>
          <a:p>
            <a:pPr defTabSz="457200">
              <a:defRPr sz="1200" b="1"/>
            </a:pPr>
            <a:r>
              <a:t>Live Visualization</a:t>
            </a:r>
          </a:p>
          <a:p>
            <a:pPr defTabSz="457200">
              <a:defRPr sz="1200" b="1"/>
            </a:pPr>
            <a:r>
              <a:t>Data reduction (MANTID)</a:t>
            </a:r>
          </a:p>
        </p:txBody>
      </p:sp>
      <p:sp>
        <p:nvSpPr>
          <p:cNvPr id="272" name="Analysis codes  MCSTAS support + dev."/>
          <p:cNvSpPr/>
          <p:nvPr/>
        </p:nvSpPr>
        <p:spPr>
          <a:xfrm>
            <a:off x="5684320" y="3845511"/>
            <a:ext cx="1675865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1200" b="1"/>
            </a:lvl1pPr>
          </a:lstStyle>
          <a:p>
            <a:r>
              <a:t>Analysis codes  MCSTAS support + dev.</a:t>
            </a:r>
          </a:p>
        </p:txBody>
      </p:sp>
      <p:sp>
        <p:nvSpPr>
          <p:cNvPr id="273" name="Line"/>
          <p:cNvSpPr/>
          <p:nvPr/>
        </p:nvSpPr>
        <p:spPr>
          <a:xfrm>
            <a:off x="2993433" y="2613500"/>
            <a:ext cx="1" cy="28763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74" name="DAQ &amp; Data  Management…"/>
          <p:cNvSpPr/>
          <p:nvPr/>
        </p:nvSpPr>
        <p:spPr>
          <a:xfrm>
            <a:off x="2010496" y="2914182"/>
            <a:ext cx="1595696" cy="9518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600" b="1"/>
            </a:pPr>
            <a:r>
              <a:t>DAQ &amp; Data </a:t>
            </a:r>
            <a:br/>
            <a:r>
              <a:t>Management</a:t>
            </a:r>
          </a:p>
          <a:p>
            <a:pPr algn="ctr" defTabSz="457200">
              <a:defRPr sz="1600" b="1"/>
            </a:pPr>
            <a:r>
              <a:t>13FTE</a:t>
            </a:r>
          </a:p>
        </p:txBody>
      </p:sp>
      <p:sp>
        <p:nvSpPr>
          <p:cNvPr id="275" name="Detector readout…"/>
          <p:cNvSpPr/>
          <p:nvPr/>
        </p:nvSpPr>
        <p:spPr>
          <a:xfrm>
            <a:off x="2031733" y="3875921"/>
            <a:ext cx="1752338" cy="8026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1200" b="1"/>
            </a:pPr>
            <a:r>
              <a:t>Detector readout</a:t>
            </a:r>
          </a:p>
          <a:p>
            <a:pPr defTabSz="457200">
              <a:defRPr sz="1200" b="1"/>
            </a:pPr>
            <a:r>
              <a:t>Data Acquisition</a:t>
            </a:r>
          </a:p>
          <a:p>
            <a:pPr defTabSz="457200">
              <a:defRPr sz="1200" b="1"/>
            </a:pPr>
            <a:r>
              <a:t>File writers (NeXus)</a:t>
            </a:r>
          </a:p>
          <a:p>
            <a:pPr defTabSz="457200">
              <a:defRPr sz="1200" b="1"/>
            </a:pPr>
            <a:r>
              <a:t>Data curation</a:t>
            </a:r>
          </a:p>
        </p:txBody>
      </p:sp>
      <p:sp>
        <p:nvSpPr>
          <p:cNvPr id="276" name="Line"/>
          <p:cNvSpPr/>
          <p:nvPr/>
        </p:nvSpPr>
        <p:spPr>
          <a:xfrm>
            <a:off x="4746033" y="2334101"/>
            <a:ext cx="1" cy="28763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77" name="Slide Number"/>
          <p:cNvSpPr>
            <a:spLocks noGrp="1"/>
          </p:cNvSpPr>
          <p:nvPr>
            <p:ph type="sldNum" sz="quarter" idx="2"/>
          </p:nvPr>
        </p:nvSpPr>
        <p:spPr>
          <a:xfrm>
            <a:off x="8502739" y="6356350"/>
            <a:ext cx="184061" cy="2692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5</a:t>
            </a:fld>
            <a:endParaRPr/>
          </a:p>
        </p:txBody>
      </p:sp>
      <p:sp>
        <p:nvSpPr>
          <p:cNvPr id="278" name="DMSC Organisation construction phase"/>
          <p:cNvSpPr>
            <a:spLocks noGrp="1"/>
          </p:cNvSpPr>
          <p:nvPr>
            <p:ph type="title"/>
          </p:nvPr>
        </p:nvSpPr>
        <p:spPr>
          <a:xfrm>
            <a:off x="109677" y="21747"/>
            <a:ext cx="6686633" cy="1441532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</a:lstStyle>
          <a:p>
            <a:r>
              <a:t>DMSC Organisation construction phase</a:t>
            </a:r>
          </a:p>
        </p:txBody>
      </p:sp>
      <p:sp>
        <p:nvSpPr>
          <p:cNvPr id="279" name="Project admin…"/>
          <p:cNvSpPr/>
          <p:nvPr/>
        </p:nvSpPr>
        <p:spPr>
          <a:xfrm>
            <a:off x="7287279" y="2950590"/>
            <a:ext cx="1595697" cy="824866"/>
          </a:xfrm>
          <a:prstGeom prst="rect">
            <a:avLst/>
          </a:prstGeom>
          <a:ln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600" b="1"/>
            </a:pPr>
            <a:r>
              <a:t>Project admin</a:t>
            </a:r>
          </a:p>
          <a:p>
            <a:pPr algn="ctr" defTabSz="457200">
              <a:defRPr sz="1600" b="1"/>
            </a:pPr>
            <a:endParaRPr/>
          </a:p>
          <a:p>
            <a:pPr algn="ctr" defTabSz="457200">
              <a:defRPr sz="1600" b="1"/>
            </a:pPr>
            <a:r>
              <a:t>3FTE</a:t>
            </a:r>
          </a:p>
        </p:txBody>
      </p:sp>
      <p:sp>
        <p:nvSpPr>
          <p:cNvPr id="280" name="Line"/>
          <p:cNvSpPr/>
          <p:nvPr/>
        </p:nvSpPr>
        <p:spPr>
          <a:xfrm>
            <a:off x="8064778" y="2646117"/>
            <a:ext cx="1" cy="287636"/>
          </a:xfrm>
          <a:prstGeom prst="line">
            <a:avLst/>
          </a:prstGeom>
          <a:ln w="25400">
            <a:solidFill>
              <a:schemeClr val="accent1"/>
            </a:solidFill>
          </a:ln>
          <a:effectLst>
            <a:outerShdw blurRad="38100" dist="200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/>
            <a:endParaRPr/>
          </a:p>
        </p:txBody>
      </p:sp>
      <p:sp>
        <p:nvSpPr>
          <p:cNvPr id="281" name="Project support…"/>
          <p:cNvSpPr/>
          <p:nvPr/>
        </p:nvSpPr>
        <p:spPr>
          <a:xfrm>
            <a:off x="7396639" y="3934411"/>
            <a:ext cx="1584535" cy="624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defTabSz="457200">
              <a:defRPr sz="1200" b="1"/>
            </a:pPr>
            <a:r>
              <a:t>Project support</a:t>
            </a:r>
          </a:p>
          <a:p>
            <a:pPr defTabSz="457200">
              <a:defRPr sz="1200" b="1"/>
            </a:pPr>
            <a:r>
              <a:t>Budget &amp; schedule</a:t>
            </a:r>
          </a:p>
          <a:p>
            <a:pPr defTabSz="457200">
              <a:defRPr sz="1200" b="1"/>
            </a:pPr>
            <a:r>
              <a:t>Meeting organisation</a:t>
            </a:r>
          </a:p>
        </p:txBody>
      </p:sp>
      <p:sp>
        <p:nvSpPr>
          <p:cNvPr id="282" name="Construction budget 20mio euro…"/>
          <p:cNvSpPr>
            <a:spLocks noGrp="1"/>
          </p:cNvSpPr>
          <p:nvPr>
            <p:ph type="body" idx="1"/>
          </p:nvPr>
        </p:nvSpPr>
        <p:spPr>
          <a:xfrm>
            <a:off x="3254053" y="5324656"/>
            <a:ext cx="6536400" cy="4893056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000000"/>
                </a:solidFill>
              </a:defRPr>
            </a:pPr>
            <a:r>
              <a:t>Construction budget 20mio euro</a:t>
            </a:r>
          </a:p>
          <a:p>
            <a:pPr>
              <a:defRPr>
                <a:solidFill>
                  <a:srgbClr val="000000"/>
                </a:solidFill>
              </a:defRPr>
            </a:pPr>
            <a:r>
              <a:t>+ SINE2020 (40pm) Brightness (23py)</a:t>
            </a:r>
          </a:p>
        </p:txBody>
      </p:sp>
      <p:pic>
        <p:nvPicPr>
          <p:cNvPr id="28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3181350" y="6110171"/>
            <a:ext cx="4350823" cy="761598"/>
          </a:xfrm>
          <a:prstGeom prst="rect">
            <a:avLst/>
          </a:prstGeom>
          <a:ln w="12700">
            <a:miter lim="400000"/>
          </a:ln>
        </p:spPr>
      </p:pic>
      <p:pic>
        <p:nvPicPr>
          <p:cNvPr id="284" name="pasted-image.tiff" descr="pasted-image.tif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7713029" y="5434499"/>
            <a:ext cx="1434355" cy="1434355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6" name="DMSC"/>
          <p:cNvSpPr/>
          <p:nvPr/>
        </p:nvSpPr>
        <p:spPr>
          <a:xfrm>
            <a:off x="4297603" y="1616603"/>
            <a:ext cx="892992" cy="6280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>
            <a:lvl1pPr algn="ctr" defTabSz="457200">
              <a:defRPr sz="2200" b="1"/>
            </a:lvl1pPr>
          </a:lstStyle>
          <a:p>
            <a:r>
              <a:t>DMSC</a:t>
            </a:r>
          </a:p>
        </p:txBody>
      </p:sp>
      <p:sp>
        <p:nvSpPr>
          <p:cNvPr id="767" name="Line"/>
          <p:cNvSpPr/>
          <p:nvPr/>
        </p:nvSpPr>
        <p:spPr>
          <a:xfrm>
            <a:off x="816539" y="2626491"/>
            <a:ext cx="7855120" cy="1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68" name="Line"/>
          <p:cNvSpPr/>
          <p:nvPr/>
        </p:nvSpPr>
        <p:spPr>
          <a:xfrm>
            <a:off x="825796" y="2639932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69" name="Data Systems &amp; Technologies…"/>
          <p:cNvSpPr/>
          <p:nvPr/>
        </p:nvSpPr>
        <p:spPr>
          <a:xfrm>
            <a:off x="118149" y="2938514"/>
            <a:ext cx="1218839" cy="8058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1200" b="1"/>
            </a:pPr>
            <a:r>
              <a:t>Data Systems</a:t>
            </a:r>
            <a:br/>
            <a:r>
              <a:t>&amp; Technologies</a:t>
            </a:r>
          </a:p>
          <a:p>
            <a:pPr algn="ctr" defTabSz="457200">
              <a:defRPr sz="1200" b="1"/>
            </a:pPr>
            <a:endParaRPr/>
          </a:p>
          <a:p>
            <a:pPr algn="ctr" defTabSz="457200">
              <a:defRPr sz="1200" b="1"/>
            </a:pPr>
            <a:r>
              <a:t>12FTE</a:t>
            </a:r>
          </a:p>
        </p:txBody>
      </p:sp>
      <p:sp>
        <p:nvSpPr>
          <p:cNvPr id="770" name="Line"/>
          <p:cNvSpPr/>
          <p:nvPr/>
        </p:nvSpPr>
        <p:spPr>
          <a:xfrm>
            <a:off x="4198722" y="2639932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71" name="Data reduction and data analysis…"/>
          <p:cNvSpPr/>
          <p:nvPr/>
        </p:nvSpPr>
        <p:spPr>
          <a:xfrm>
            <a:off x="3279027" y="2938514"/>
            <a:ext cx="1251792" cy="8058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200" b="1"/>
            </a:pPr>
            <a:r>
              <a:t>Data reduction and data analysis</a:t>
            </a:r>
          </a:p>
          <a:p>
            <a:pPr algn="ctr" defTabSz="457200">
              <a:defRPr sz="1200" b="1"/>
            </a:pPr>
            <a:r>
              <a:t>7FTE +7FTE</a:t>
            </a:r>
          </a:p>
        </p:txBody>
      </p:sp>
      <p:sp>
        <p:nvSpPr>
          <p:cNvPr id="772" name="Line"/>
          <p:cNvSpPr/>
          <p:nvPr/>
        </p:nvSpPr>
        <p:spPr>
          <a:xfrm>
            <a:off x="5609176" y="2646117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73" name="Scientific modelling…"/>
          <p:cNvSpPr/>
          <p:nvPr/>
        </p:nvSpPr>
        <p:spPr>
          <a:xfrm>
            <a:off x="4704604" y="2938514"/>
            <a:ext cx="1604750" cy="8058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pPr algn="ctr" defTabSz="457200">
              <a:defRPr sz="1200" b="1"/>
            </a:pPr>
            <a:r>
              <a:t>Scientific modelling </a:t>
            </a:r>
          </a:p>
          <a:p>
            <a:pPr algn="ctr" defTabSz="457200">
              <a:defRPr sz="1200" b="1"/>
            </a:pPr>
            <a:r>
              <a:t>and simulation</a:t>
            </a:r>
          </a:p>
          <a:p>
            <a:pPr algn="ctr" defTabSz="457200">
              <a:defRPr sz="1200" b="1"/>
            </a:pPr>
            <a:endParaRPr/>
          </a:p>
          <a:p>
            <a:pPr algn="ctr" defTabSz="457200">
              <a:defRPr sz="1200" b="1"/>
            </a:pPr>
            <a:r>
              <a:t>4FTE</a:t>
            </a:r>
          </a:p>
        </p:txBody>
      </p:sp>
      <p:sp>
        <p:nvSpPr>
          <p:cNvPr id="774" name="Storage and compute…"/>
          <p:cNvSpPr/>
          <p:nvPr/>
        </p:nvSpPr>
        <p:spPr>
          <a:xfrm>
            <a:off x="24557" y="3844769"/>
            <a:ext cx="1602480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900" b="1"/>
            </a:pPr>
            <a:r>
              <a:t>Storage and compute</a:t>
            </a:r>
          </a:p>
          <a:p>
            <a:pPr defTabSz="457200">
              <a:defRPr sz="900" b="1"/>
            </a:pPr>
            <a:r>
              <a:t>Data centre operations Lund</a:t>
            </a:r>
          </a:p>
          <a:p>
            <a:pPr defTabSz="457200">
              <a:defRPr sz="900" b="1"/>
            </a:pPr>
            <a:r>
              <a:t>Data centre operation CPH</a:t>
            </a:r>
          </a:p>
          <a:p>
            <a:pPr defTabSz="457200">
              <a:defRPr sz="900" b="1"/>
            </a:pPr>
            <a:r>
              <a:t>Inter site connection &amp; network</a:t>
            </a:r>
          </a:p>
          <a:p>
            <a:pPr defTabSz="457200">
              <a:defRPr sz="900" b="1"/>
            </a:pPr>
            <a:r>
              <a:t>Software Deployment </a:t>
            </a:r>
          </a:p>
          <a:p>
            <a:pPr defTabSz="457200">
              <a:defRPr sz="900" b="1"/>
            </a:pPr>
            <a:r>
              <a:t>Security</a:t>
            </a:r>
          </a:p>
        </p:txBody>
      </p:sp>
      <p:sp>
        <p:nvSpPr>
          <p:cNvPr id="775" name="Data reduction &amp; visualisation support and development…"/>
          <p:cNvSpPr/>
          <p:nvPr/>
        </p:nvSpPr>
        <p:spPr>
          <a:xfrm>
            <a:off x="3190374" y="3797408"/>
            <a:ext cx="1488867" cy="726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900" b="1"/>
            </a:pPr>
            <a:r>
              <a:t>Data reduction &amp; visualisation support and development</a:t>
            </a:r>
          </a:p>
          <a:p>
            <a:pPr defTabSz="457200">
              <a:defRPr sz="900" b="1"/>
            </a:pPr>
            <a:r>
              <a:t>Data analysis support &amp; development </a:t>
            </a:r>
          </a:p>
        </p:txBody>
      </p:sp>
      <p:sp>
        <p:nvSpPr>
          <p:cNvPr id="776" name="Support and integration of MD and a-priori simulation tools"/>
          <p:cNvSpPr/>
          <p:nvPr/>
        </p:nvSpPr>
        <p:spPr>
          <a:xfrm>
            <a:off x="4695788" y="3845511"/>
            <a:ext cx="1675865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>
            <a:lvl1pPr defTabSz="457200">
              <a:defRPr sz="900" b="1"/>
            </a:lvl1pPr>
          </a:lstStyle>
          <a:p>
            <a:r>
              <a:t>Support and integration of MD and a-priori simulation tools</a:t>
            </a:r>
          </a:p>
        </p:txBody>
      </p:sp>
      <p:sp>
        <p:nvSpPr>
          <p:cNvPr id="777" name="Line"/>
          <p:cNvSpPr/>
          <p:nvPr/>
        </p:nvSpPr>
        <p:spPr>
          <a:xfrm>
            <a:off x="2512259" y="2624846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78" name="Experiment control…"/>
          <p:cNvSpPr/>
          <p:nvPr/>
        </p:nvSpPr>
        <p:spPr>
          <a:xfrm>
            <a:off x="1511998" y="2938514"/>
            <a:ext cx="1658812" cy="8058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200" b="1"/>
            </a:pPr>
            <a:r>
              <a:t>Experiment control </a:t>
            </a:r>
          </a:p>
          <a:p>
            <a:pPr algn="ctr" defTabSz="457200">
              <a:defRPr sz="1200" b="1"/>
            </a:pPr>
            <a:r>
              <a:t>Data curation</a:t>
            </a:r>
          </a:p>
          <a:p>
            <a:pPr algn="ctr" defTabSz="457200">
              <a:defRPr sz="1200" b="1"/>
            </a:pPr>
            <a:endParaRPr/>
          </a:p>
          <a:p>
            <a:pPr algn="ctr" defTabSz="457200">
              <a:defRPr sz="1200" b="1"/>
            </a:pPr>
            <a:r>
              <a:t>12FTE</a:t>
            </a:r>
          </a:p>
        </p:txBody>
      </p:sp>
      <p:sp>
        <p:nvSpPr>
          <p:cNvPr id="779" name="Readout DAQ and Control…"/>
          <p:cNvSpPr/>
          <p:nvPr/>
        </p:nvSpPr>
        <p:spPr>
          <a:xfrm>
            <a:off x="1814000" y="3845511"/>
            <a:ext cx="1359827" cy="599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900" b="1"/>
            </a:pPr>
            <a:r>
              <a:t>Readout DAQ and Control  </a:t>
            </a:r>
          </a:p>
          <a:p>
            <a:pPr defTabSz="457200">
              <a:defRPr sz="900" b="1"/>
            </a:pPr>
            <a:r>
              <a:t>Data management </a:t>
            </a:r>
          </a:p>
          <a:p>
            <a:pPr defTabSz="457200">
              <a:defRPr sz="900" b="1"/>
            </a:pPr>
            <a:r>
              <a:t>Data curation</a:t>
            </a:r>
          </a:p>
        </p:txBody>
      </p:sp>
      <p:sp>
        <p:nvSpPr>
          <p:cNvPr id="780" name="Line"/>
          <p:cNvSpPr/>
          <p:nvPr/>
        </p:nvSpPr>
        <p:spPr>
          <a:xfrm>
            <a:off x="4746033" y="2334101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81" name="Slide Number"/>
          <p:cNvSpPr>
            <a:spLocks noGrp="1"/>
          </p:cNvSpPr>
          <p:nvPr>
            <p:ph type="sldNum" sz="quarter" idx="2"/>
          </p:nvPr>
        </p:nvSpPr>
        <p:spPr>
          <a:xfrm>
            <a:off x="8436138" y="6356350"/>
            <a:ext cx="250662" cy="243840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anchor="t"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t>50</a:t>
            </a:fld>
            <a:endParaRPr/>
          </a:p>
        </p:txBody>
      </p:sp>
      <p:sp>
        <p:nvSpPr>
          <p:cNvPr id="782" name="DMSC structure in operations"/>
          <p:cNvSpPr>
            <a:spLocks noGrp="1"/>
          </p:cNvSpPr>
          <p:nvPr>
            <p:ph type="title"/>
          </p:nvPr>
        </p:nvSpPr>
        <p:spPr>
          <a:xfrm>
            <a:off x="132459" y="21746"/>
            <a:ext cx="6686633" cy="1441533"/>
          </a:xfrm>
          <a:prstGeom prst="rect">
            <a:avLst/>
          </a:prstGeom>
        </p:spPr>
        <p:txBody>
          <a:bodyPr/>
          <a:lstStyle>
            <a:lvl1pPr>
              <a:defRPr sz="3000"/>
            </a:lvl1pPr>
          </a:lstStyle>
          <a:p>
            <a:r>
              <a:t>DMSC structure in operations</a:t>
            </a:r>
          </a:p>
        </p:txBody>
      </p:sp>
      <p:sp>
        <p:nvSpPr>
          <p:cNvPr id="783" name="Project admin…"/>
          <p:cNvSpPr/>
          <p:nvPr/>
        </p:nvSpPr>
        <p:spPr>
          <a:xfrm>
            <a:off x="6483139" y="2938514"/>
            <a:ext cx="1251792" cy="8058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200" b="1"/>
            </a:pPr>
            <a:r>
              <a:t>Project admin</a:t>
            </a:r>
          </a:p>
          <a:p>
            <a:pPr algn="ctr" defTabSz="457200">
              <a:defRPr sz="1200" b="1"/>
            </a:pPr>
            <a:r>
              <a:t>(Petra Aulin)</a:t>
            </a:r>
          </a:p>
          <a:p>
            <a:pPr algn="ctr" defTabSz="457200">
              <a:defRPr sz="1200" b="1"/>
            </a:pPr>
            <a:endParaRPr/>
          </a:p>
          <a:p>
            <a:pPr algn="ctr" defTabSz="457200">
              <a:defRPr sz="1200" b="1"/>
            </a:pPr>
            <a:r>
              <a:t>3FTE</a:t>
            </a:r>
          </a:p>
        </p:txBody>
      </p:sp>
      <p:sp>
        <p:nvSpPr>
          <p:cNvPr id="784" name="Line"/>
          <p:cNvSpPr/>
          <p:nvPr/>
        </p:nvSpPr>
        <p:spPr>
          <a:xfrm>
            <a:off x="7018907" y="2626491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85" name="Project support…"/>
          <p:cNvSpPr/>
          <p:nvPr/>
        </p:nvSpPr>
        <p:spPr>
          <a:xfrm>
            <a:off x="6485558" y="3845511"/>
            <a:ext cx="1246952" cy="472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900" b="1"/>
            </a:pPr>
            <a:r>
              <a:t>Project support</a:t>
            </a:r>
          </a:p>
          <a:p>
            <a:pPr defTabSz="457200">
              <a:defRPr sz="900" b="1"/>
            </a:pPr>
            <a:r>
              <a:t>Budget &amp; schedule</a:t>
            </a:r>
          </a:p>
          <a:p>
            <a:pPr defTabSz="457200">
              <a:defRPr sz="900" b="1"/>
            </a:pPr>
            <a:r>
              <a:t>Meeting organisation</a:t>
            </a:r>
          </a:p>
        </p:txBody>
      </p:sp>
      <p:sp>
        <p:nvSpPr>
          <p:cNvPr id="786" name="Line"/>
          <p:cNvSpPr/>
          <p:nvPr/>
        </p:nvSpPr>
        <p:spPr>
          <a:xfrm>
            <a:off x="8674723" y="2639932"/>
            <a:ext cx="1" cy="287636"/>
          </a:xfrm>
          <a:prstGeom prst="line">
            <a:avLst/>
          </a:prstGeom>
          <a:ln w="12700">
            <a:solidFill>
              <a:schemeClr val="accent1"/>
            </a:solidFill>
          </a:ln>
          <a:effectLst>
            <a:outerShdw blurRad="25400" dist="12700" dir="5400000" rotWithShape="0">
              <a:srgbClr val="000000">
                <a:alpha val="38000"/>
              </a:srgbClr>
            </a:outerShdw>
          </a:effectLst>
        </p:spPr>
        <p:txBody>
          <a:bodyPr lIns="45719" rIns="45719"/>
          <a:lstStyle/>
          <a:p>
            <a:pPr defTabSz="457200">
              <a:defRPr sz="1600"/>
            </a:pPr>
            <a:endParaRPr/>
          </a:p>
        </p:txBody>
      </p:sp>
      <p:sp>
        <p:nvSpPr>
          <p:cNvPr id="787" name="User office support…"/>
          <p:cNvSpPr/>
          <p:nvPr/>
        </p:nvSpPr>
        <p:spPr>
          <a:xfrm>
            <a:off x="7843147" y="2938514"/>
            <a:ext cx="1251792" cy="805816"/>
          </a:xfrm>
          <a:prstGeom prst="rect">
            <a:avLst/>
          </a:prstGeom>
          <a:ln w="3175">
            <a:solidFill>
              <a:srgbClr val="000000"/>
            </a:solidFill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algn="ctr" defTabSz="457200">
              <a:defRPr sz="1200" b="1"/>
            </a:pPr>
            <a:r>
              <a:t>User office support</a:t>
            </a:r>
          </a:p>
          <a:p>
            <a:pPr algn="ctr" defTabSz="457200">
              <a:defRPr sz="1200" b="1"/>
            </a:pPr>
            <a:endParaRPr/>
          </a:p>
          <a:p>
            <a:pPr algn="ctr" defTabSz="457200">
              <a:defRPr sz="1200" b="1"/>
            </a:pPr>
            <a:r>
              <a:t>4FTE</a:t>
            </a:r>
          </a:p>
        </p:txBody>
      </p:sp>
      <p:sp>
        <p:nvSpPr>
          <p:cNvPr id="788" name="Development, support and maintenance of user office solution…"/>
          <p:cNvSpPr/>
          <p:nvPr/>
        </p:nvSpPr>
        <p:spPr>
          <a:xfrm>
            <a:off x="7846814" y="3797408"/>
            <a:ext cx="1217713" cy="12344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45719" rIns="45719">
            <a:spAutoFit/>
          </a:bodyPr>
          <a:lstStyle/>
          <a:p>
            <a:pPr defTabSz="457200">
              <a:defRPr sz="900" b="1"/>
            </a:pPr>
            <a:r>
              <a:t>Development, support and maintenance of user office solution</a:t>
            </a:r>
          </a:p>
          <a:p>
            <a:pPr defTabSz="457200">
              <a:defRPr sz="900" b="1"/>
            </a:pPr>
            <a:r>
              <a:t>User database</a:t>
            </a:r>
          </a:p>
          <a:p>
            <a:pPr defTabSz="457200">
              <a:defRPr sz="900" b="1"/>
            </a:pPr>
            <a:r>
              <a:t>proposal system</a:t>
            </a:r>
          </a:p>
          <a:p>
            <a:pPr defTabSz="457200">
              <a:defRPr sz="900" b="1"/>
            </a:pPr>
            <a:r>
              <a:t>Visit system</a:t>
            </a:r>
          </a:p>
          <a:p>
            <a:pPr defTabSz="457200">
              <a:defRPr sz="900" b="1"/>
            </a:pPr>
            <a:r>
              <a:t>sample tracking</a:t>
            </a:r>
          </a:p>
        </p:txBody>
      </p:sp>
      <p:sp>
        <p:nvSpPr>
          <p:cNvPr id="789" name="Construction - Build capacity and capability to support a user programme…"/>
          <p:cNvSpPr>
            <a:spLocks noGrp="1"/>
          </p:cNvSpPr>
          <p:nvPr>
            <p:ph type="body" sz="quarter" idx="1"/>
          </p:nvPr>
        </p:nvSpPr>
        <p:spPr>
          <a:xfrm>
            <a:off x="50020" y="5416287"/>
            <a:ext cx="9813435" cy="1166952"/>
          </a:xfrm>
          <a:prstGeom prst="rect">
            <a:avLst/>
          </a:prstGeom>
        </p:spPr>
        <p:txBody>
          <a:bodyPr/>
          <a:lstStyle/>
          <a:p>
            <a:pPr marL="173254" indent="-173254" defTabSz="438911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1727">
                <a:solidFill>
                  <a:srgbClr val="000000"/>
                </a:solidFill>
              </a:defRPr>
            </a:pPr>
            <a:r>
              <a:t>Construction - Build capacity and capability to support a user programme </a:t>
            </a:r>
          </a:p>
          <a:p>
            <a:pPr marL="173254" indent="-173254" defTabSz="438911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1727">
                <a:solidFill>
                  <a:srgbClr val="000000"/>
                </a:solidFill>
              </a:defRPr>
            </a:pPr>
            <a:r>
              <a:t>Operations - Deliver a supported user programme</a:t>
            </a:r>
          </a:p>
          <a:p>
            <a:pPr marL="173254" indent="-173254" defTabSz="438911">
              <a:lnSpc>
                <a:spcPts val="2300"/>
              </a:lnSpc>
              <a:spcBef>
                <a:spcPts val="1100"/>
              </a:spcBef>
              <a:buSzPct val="100000"/>
              <a:buChar char="•"/>
              <a:defRPr sz="1727">
                <a:solidFill>
                  <a:srgbClr val="000000"/>
                </a:solidFill>
              </a:defRPr>
            </a:pPr>
            <a:r>
              <a:t>FTE numbers shown for 2022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1" name="DMSC staff profile - Construction to operations"/>
          <p:cNvSpPr>
            <a:spLocks noGrp="1"/>
          </p:cNvSpPr>
          <p:nvPr>
            <p:ph type="title"/>
          </p:nvPr>
        </p:nvSpPr>
        <p:spPr>
          <a:xfrm>
            <a:off x="122037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DMSC staff profile - Construction to operations </a:t>
            </a:r>
          </a:p>
        </p:txBody>
      </p:sp>
      <p:sp>
        <p:nvSpPr>
          <p:cNvPr id="79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51</a:t>
            </a:fld>
            <a:endParaRPr/>
          </a:p>
        </p:txBody>
      </p:sp>
      <p:pic>
        <p:nvPicPr>
          <p:cNvPr id="793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741258" y="1257534"/>
            <a:ext cx="7939387" cy="3644901"/>
          </a:xfrm>
          <a:prstGeom prst="rect">
            <a:avLst/>
          </a:prstGeom>
          <a:ln w="3175">
            <a:miter lim="400000"/>
          </a:ln>
        </p:spPr>
      </p:pic>
      <p:sp>
        <p:nvSpPr>
          <p:cNvPr id="794" name="Steady state operations level benchmarked against ISIS, DLS, SNS, ESRF, ILL…"/>
          <p:cNvSpPr/>
          <p:nvPr/>
        </p:nvSpPr>
        <p:spPr>
          <a:xfrm>
            <a:off x="92077" y="5328541"/>
            <a:ext cx="8977706" cy="118903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" tIns="35718" rIns="35718" bIns="35718" anchor="ctr">
            <a:spAutoFit/>
          </a:bodyPr>
          <a:lstStyle/>
          <a:p>
            <a:pPr marL="146957" indent="-146957" defTabSz="410765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Steady state operations level benchmarked against ISIS, DLS, SNS, ESRF, ILL</a:t>
            </a:r>
          </a:p>
          <a:p>
            <a:pPr marL="146957" indent="-146957" defTabSz="410765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Operations staff mix </a:t>
            </a:r>
          </a:p>
          <a:p>
            <a:pPr marL="375557" lvl="1" indent="-146957" defTabSz="410765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 In-kind off &amp; on site</a:t>
            </a:r>
          </a:p>
          <a:p>
            <a:pPr marL="146957" indent="-146957" defTabSz="410765">
              <a:buSzPct val="100000"/>
              <a:buChar char="•"/>
              <a:defRPr>
                <a:latin typeface="+mn-lt"/>
                <a:ea typeface="+mn-ea"/>
                <a:cs typeface="+mn-cs"/>
                <a:sym typeface="Helvetica"/>
              </a:defRPr>
            </a:pPr>
            <a:r>
              <a:t> Staff in Cph &amp; Lund Data scientists 0.5FTE per instrument</a:t>
            </a:r>
          </a:p>
        </p:txBody>
      </p:sp>
    </p:spTree>
  </p:cSld>
  <p:clrMapOvr>
    <a:masterClrMapping/>
  </p:clrMapOvr>
  <p:transition spd="med"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6" name="Staff profile by group"/>
          <p:cNvSpPr>
            <a:spLocks noGrp="1"/>
          </p:cNvSpPr>
          <p:nvPr>
            <p:ph type="title"/>
          </p:nvPr>
        </p:nvSpPr>
        <p:spPr>
          <a:xfrm>
            <a:off x="148458" y="-36886"/>
            <a:ext cx="7139137" cy="1508125"/>
          </a:xfrm>
          <a:prstGeom prst="rect">
            <a:avLst/>
          </a:prstGeom>
        </p:spPr>
        <p:txBody>
          <a:bodyPr/>
          <a:lstStyle/>
          <a:p>
            <a:r>
              <a:t>Staff profile by group</a:t>
            </a:r>
          </a:p>
        </p:txBody>
      </p:sp>
      <p:sp>
        <p:nvSpPr>
          <p:cNvPr id="797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52</a:t>
            </a:fld>
            <a:endParaRPr/>
          </a:p>
        </p:txBody>
      </p:sp>
      <p:pic>
        <p:nvPicPr>
          <p:cNvPr id="798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1" y="1721097"/>
            <a:ext cx="9144001" cy="5037345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0" name="DMSC summary - Focus on science delivery"/>
          <p:cNvSpPr>
            <a:spLocks noGrp="1"/>
          </p:cNvSpPr>
          <p:nvPr>
            <p:ph type="title"/>
          </p:nvPr>
        </p:nvSpPr>
        <p:spPr>
          <a:xfrm>
            <a:off x="162684" y="-36886"/>
            <a:ext cx="7139137" cy="1508126"/>
          </a:xfrm>
          <a:prstGeom prst="rect">
            <a:avLst/>
          </a:prstGeom>
        </p:spPr>
        <p:txBody>
          <a:bodyPr/>
          <a:lstStyle/>
          <a:p>
            <a:r>
              <a:t>DMSC summary - Focus on science delivery </a:t>
            </a:r>
          </a:p>
        </p:txBody>
      </p:sp>
      <p:sp>
        <p:nvSpPr>
          <p:cNvPr id="801" name="A lot of progress is being made…"/>
          <p:cNvSpPr>
            <a:spLocks noGrp="1"/>
          </p:cNvSpPr>
          <p:nvPr>
            <p:ph type="body" idx="1"/>
          </p:nvPr>
        </p:nvSpPr>
        <p:spPr>
          <a:xfrm>
            <a:off x="2897469" y="1736939"/>
            <a:ext cx="5872502" cy="4612022"/>
          </a:xfrm>
          <a:prstGeom prst="rect">
            <a:avLst/>
          </a:prstGeom>
        </p:spPr>
        <p:txBody>
          <a:bodyPr/>
          <a:lstStyle/>
          <a:p>
            <a:pPr>
              <a:defRPr>
                <a:solidFill>
                  <a:srgbClr val="535353"/>
                </a:solidFill>
              </a:defRPr>
            </a:pPr>
            <a:r>
              <a:rPr dirty="0"/>
              <a:t>A lot of progress is being made</a:t>
            </a:r>
          </a:p>
          <a:p>
            <a:pPr>
              <a:defRPr>
                <a:solidFill>
                  <a:srgbClr val="535353"/>
                </a:solidFill>
              </a:defRPr>
            </a:pPr>
            <a:endParaRPr dirty="0"/>
          </a:p>
          <a:p>
            <a:pPr>
              <a:defRPr>
                <a:solidFill>
                  <a:srgbClr val="535353"/>
                </a:solidFill>
              </a:defRPr>
            </a:pPr>
            <a:r>
              <a:rPr dirty="0"/>
              <a:t>Instrument team integration</a:t>
            </a:r>
          </a:p>
          <a:p>
            <a:pPr>
              <a:defRPr>
                <a:solidFill>
                  <a:srgbClr val="535353"/>
                </a:solidFill>
              </a:defRPr>
            </a:pPr>
            <a:endParaRPr dirty="0"/>
          </a:p>
          <a:p>
            <a:pPr>
              <a:defRPr>
                <a:solidFill>
                  <a:srgbClr val="535353"/>
                </a:solidFill>
              </a:defRPr>
            </a:pPr>
            <a:endParaRPr dirty="0"/>
          </a:p>
          <a:p>
            <a:pPr>
              <a:defRPr>
                <a:solidFill>
                  <a:srgbClr val="535353"/>
                </a:solidFill>
              </a:defRPr>
            </a:pPr>
            <a:r>
              <a:rPr dirty="0"/>
              <a:t>Define </a:t>
            </a:r>
            <a:r>
              <a:rPr lang="en-US" dirty="0" smtClean="0"/>
              <a:t>DMSC </a:t>
            </a:r>
            <a:r>
              <a:rPr dirty="0" smtClean="0"/>
              <a:t>strategy </a:t>
            </a:r>
            <a:r>
              <a:rPr dirty="0"/>
              <a:t>and priorities </a:t>
            </a:r>
          </a:p>
          <a:p>
            <a:pPr marL="800100" lvl="1" indent="-342900">
              <a:buChar char="•"/>
              <a:defRPr>
                <a:solidFill>
                  <a:srgbClr val="535353"/>
                </a:solidFill>
              </a:defRPr>
            </a:pPr>
            <a:r>
              <a:rPr dirty="0"/>
              <a:t>2017 - 2020 EOC</a:t>
            </a:r>
          </a:p>
          <a:p>
            <a:pPr marL="800100" lvl="1" indent="-342900">
              <a:buChar char="•"/>
              <a:defRPr>
                <a:solidFill>
                  <a:srgbClr val="535353"/>
                </a:solidFill>
              </a:defRPr>
            </a:pPr>
            <a:r>
              <a:rPr dirty="0"/>
              <a:t>2017 - 2023 science delivery </a:t>
            </a:r>
          </a:p>
        </p:txBody>
      </p:sp>
      <p:sp>
        <p:nvSpPr>
          <p:cNvPr id="802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53</a:t>
            </a:fld>
            <a:endParaRPr/>
          </a:p>
        </p:txBody>
      </p:sp>
      <p:pic>
        <p:nvPicPr>
          <p:cNvPr id="803" name="pasted-image.tiff" descr="pasted-image.tif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162684" y="4240144"/>
            <a:ext cx="2303129" cy="174073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05" name="Questions"/>
          <p:cNvSpPr>
            <a:spLocks noGrp="1"/>
          </p:cNvSpPr>
          <p:nvPr>
            <p:ph type="body" sz="quarter" idx="1"/>
          </p:nvPr>
        </p:nvSpPr>
        <p:spPr>
          <a:xfrm>
            <a:off x="446680" y="1957825"/>
            <a:ext cx="4038602" cy="1804420"/>
          </a:xfrm>
          <a:prstGeom prst="rect">
            <a:avLst/>
          </a:prstGeom>
        </p:spPr>
        <p:txBody>
          <a:bodyPr/>
          <a:lstStyle/>
          <a:p>
            <a:r>
              <a:t>Questions </a:t>
            </a:r>
          </a:p>
        </p:txBody>
      </p:sp>
      <p:sp>
        <p:nvSpPr>
          <p:cNvPr id="806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54</a:t>
            </a:fld>
            <a:endParaRPr/>
          </a:p>
        </p:txBody>
      </p:sp>
      <p:sp>
        <p:nvSpPr>
          <p:cNvPr id="807" name="Thank you"/>
          <p:cNvSpPr>
            <a:spLocks noGrp="1"/>
          </p:cNvSpPr>
          <p:nvPr>
            <p:ph type="title"/>
          </p:nvPr>
        </p:nvSpPr>
        <p:spPr>
          <a:xfrm>
            <a:off x="198237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Thank you</a:t>
            </a:r>
          </a:p>
        </p:txBody>
      </p:sp>
    </p:spTree>
  </p:cSld>
  <p:clrMapOvr>
    <a:masterClrMapping/>
  </p:clrMapOvr>
  <p:transition spd="med"/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Challenges"/>
          <p:cNvSpPr>
            <a:spLocks noGrp="1"/>
          </p:cNvSpPr>
          <p:nvPr>
            <p:ph type="title"/>
          </p:nvPr>
        </p:nvSpPr>
        <p:spPr>
          <a:xfrm>
            <a:off x="185537" y="-36886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Challenges</a:t>
            </a:r>
          </a:p>
        </p:txBody>
      </p:sp>
      <p:sp>
        <p:nvSpPr>
          <p:cNvPr id="287" name="Slide Number"/>
          <p:cNvSpPr>
            <a:spLocks noGrp="1"/>
          </p:cNvSpPr>
          <p:nvPr>
            <p:ph type="sldNum" sz="quarter" idx="2"/>
          </p:nvPr>
        </p:nvSpPr>
        <p:spPr>
          <a:xfrm>
            <a:off x="8519091" y="6423342"/>
            <a:ext cx="167710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6</a:t>
            </a:fld>
            <a:endParaRPr/>
          </a:p>
        </p:txBody>
      </p:sp>
      <p:grpSp>
        <p:nvGrpSpPr>
          <p:cNvPr id="290" name="pasted-image.tiff"/>
          <p:cNvGrpSpPr/>
          <p:nvPr/>
        </p:nvGrpSpPr>
        <p:grpSpPr>
          <a:xfrm>
            <a:off x="117856" y="1425935"/>
            <a:ext cx="4500708" cy="2638794"/>
            <a:chOff x="0" y="0"/>
            <a:chExt cx="4500707" cy="2638793"/>
          </a:xfrm>
        </p:grpSpPr>
        <p:pic>
          <p:nvPicPr>
            <p:cNvPr id="289" name="pasted-image.tiff" descr="pasted-image.tiff"/>
            <p:cNvPicPr>
              <a:picLocks noChangeAspect="1"/>
            </p:cNvPicPr>
            <p:nvPr/>
          </p:nvPicPr>
          <p:blipFill>
            <a:blip r:embed="rId2">
              <a:extLst/>
            </a:blip>
            <a:stretch>
              <a:fillRect/>
            </a:stretch>
          </p:blipFill>
          <p:spPr>
            <a:xfrm>
              <a:off x="203200" y="203200"/>
              <a:ext cx="4094308" cy="2194294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88" name="pasted-image.tiff" descr="pasted-image.tiff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0" y="0"/>
              <a:ext cx="4500708" cy="2638794"/>
            </a:xfrm>
            <a:prstGeom prst="rect">
              <a:avLst/>
            </a:prstGeom>
            <a:effectLst/>
          </p:spPr>
        </p:pic>
      </p:grpSp>
      <p:grpSp>
        <p:nvGrpSpPr>
          <p:cNvPr id="293" name="pasted-image.jpeg"/>
          <p:cNvGrpSpPr/>
          <p:nvPr/>
        </p:nvGrpSpPr>
        <p:grpSpPr>
          <a:xfrm>
            <a:off x="2565077" y="3162169"/>
            <a:ext cx="5240761" cy="2589748"/>
            <a:chOff x="0" y="0"/>
            <a:chExt cx="5240759" cy="2589746"/>
          </a:xfrm>
        </p:grpSpPr>
        <p:pic>
          <p:nvPicPr>
            <p:cNvPr id="292" name="pasted-image.jpeg" descr="pasted-image.jpe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4834360" cy="2145247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1" name="pasted-image.jpeg" descr="pasted-image.jpe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240760" cy="2589747"/>
            </a:xfrm>
            <a:prstGeom prst="rect">
              <a:avLst/>
            </a:prstGeom>
            <a:effectLst/>
          </p:spPr>
        </p:pic>
      </p:grpSp>
      <p:pic>
        <p:nvPicPr>
          <p:cNvPr id="294" name="pasted-image.tiff" descr="pasted-image.tiff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6908542" y="4540344"/>
            <a:ext cx="1905001" cy="2501901"/>
          </a:xfrm>
          <a:prstGeom prst="rect">
            <a:avLst/>
          </a:prstGeom>
          <a:ln w="12700">
            <a:miter lim="400000"/>
          </a:ln>
        </p:spPr>
      </p:pic>
      <p:pic>
        <p:nvPicPr>
          <p:cNvPr id="295" name="pasted-image.tiff" descr="pasted-image.tiff"/>
          <p:cNvPicPr>
            <a:picLocks noChangeAspect="1"/>
          </p:cNvPicPr>
          <p:nvPr/>
        </p:nvPicPr>
        <p:blipFill>
          <a:blip r:embed="rId7">
            <a:extLst/>
          </a:blip>
          <a:stretch>
            <a:fillRect/>
          </a:stretch>
        </p:blipFill>
        <p:spPr>
          <a:xfrm>
            <a:off x="7613336" y="5185283"/>
            <a:ext cx="1588682" cy="1983877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7" name="Challenges"/>
          <p:cNvSpPr>
            <a:spLocks noGrp="1"/>
          </p:cNvSpPr>
          <p:nvPr>
            <p:ph type="title"/>
          </p:nvPr>
        </p:nvSpPr>
        <p:spPr>
          <a:xfrm>
            <a:off x="198237" y="-67930"/>
            <a:ext cx="7139139" cy="1508125"/>
          </a:xfrm>
          <a:prstGeom prst="rect">
            <a:avLst/>
          </a:prstGeom>
        </p:spPr>
        <p:txBody>
          <a:bodyPr/>
          <a:lstStyle/>
          <a:p>
            <a:r>
              <a:t>Challenges</a:t>
            </a:r>
          </a:p>
        </p:txBody>
      </p:sp>
      <p:sp>
        <p:nvSpPr>
          <p:cNvPr id="298" name="Slide Number"/>
          <p:cNvSpPr>
            <a:spLocks noGrp="1"/>
          </p:cNvSpPr>
          <p:nvPr>
            <p:ph type="sldNum" sz="quarter" idx="2"/>
          </p:nvPr>
        </p:nvSpPr>
        <p:spPr>
          <a:xfrm>
            <a:off x="8519091" y="6423342"/>
            <a:ext cx="167710" cy="231141"/>
          </a:xfrm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7</a:t>
            </a:fld>
            <a:endParaRPr/>
          </a:p>
        </p:txBody>
      </p:sp>
      <p:grpSp>
        <p:nvGrpSpPr>
          <p:cNvPr id="301" name="image26.png"/>
          <p:cNvGrpSpPr/>
          <p:nvPr/>
        </p:nvGrpSpPr>
        <p:grpSpPr>
          <a:xfrm>
            <a:off x="-60294" y="2008385"/>
            <a:ext cx="4448470" cy="2879291"/>
            <a:chOff x="0" y="0"/>
            <a:chExt cx="4448469" cy="2879289"/>
          </a:xfrm>
        </p:grpSpPr>
        <p:pic>
          <p:nvPicPr>
            <p:cNvPr id="300" name="image26.png" descr="image26.png"/>
            <p:cNvPicPr>
              <a:picLocks noChangeAspect="1"/>
            </p:cNvPicPr>
            <p:nvPr/>
          </p:nvPicPr>
          <p:blipFill>
            <a:blip r:embed="rId2">
              <a:extLst/>
            </a:blip>
            <a:srcRect l="7660" t="7018" r="364" b="4635"/>
            <a:stretch>
              <a:fillRect/>
            </a:stretch>
          </p:blipFill>
          <p:spPr>
            <a:xfrm>
              <a:off x="203200" y="203200"/>
              <a:ext cx="4042070" cy="2434790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299" name="image26.png" descr="image26.png"/>
            <p:cNvPicPr>
              <a:picLocks/>
            </p:cNvPicPr>
            <p:nvPr/>
          </p:nvPicPr>
          <p:blipFill>
            <a:blip r:embed="rId3">
              <a:extLst/>
            </a:blip>
            <a:stretch>
              <a:fillRect/>
            </a:stretch>
          </p:blipFill>
          <p:spPr>
            <a:xfrm>
              <a:off x="-1" y="-1"/>
              <a:ext cx="4448471" cy="2879291"/>
            </a:xfrm>
            <a:prstGeom prst="rect">
              <a:avLst/>
            </a:prstGeom>
            <a:effectLst/>
          </p:spPr>
        </p:pic>
      </p:grpSp>
      <p:sp>
        <p:nvSpPr>
          <p:cNvPr id="302" name="Scientific computing for this"/>
          <p:cNvSpPr/>
          <p:nvPr/>
        </p:nvSpPr>
        <p:spPr>
          <a:xfrm>
            <a:off x="132005" y="1801622"/>
            <a:ext cx="2886632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Scientific computing for this</a:t>
            </a:r>
          </a:p>
        </p:txBody>
      </p:sp>
      <p:grpSp>
        <p:nvGrpSpPr>
          <p:cNvPr id="305" name="Screen Shot 2017-04-02 at 15.18.26.png"/>
          <p:cNvGrpSpPr/>
          <p:nvPr/>
        </p:nvGrpSpPr>
        <p:grpSpPr>
          <a:xfrm>
            <a:off x="3593911" y="3383071"/>
            <a:ext cx="5701299" cy="3606075"/>
            <a:chOff x="0" y="0"/>
            <a:chExt cx="5701298" cy="3606074"/>
          </a:xfrm>
        </p:grpSpPr>
        <p:pic>
          <p:nvPicPr>
            <p:cNvPr id="304" name="Screen Shot 2017-04-02 at 15.18.26.png" descr="Screen Shot 2017-04-02 at 15.18.26.png"/>
            <p:cNvPicPr>
              <a:picLocks noChangeAspect="1"/>
            </p:cNvPicPr>
            <p:nvPr/>
          </p:nvPicPr>
          <p:blipFill>
            <a:blip r:embed="rId4">
              <a:extLst/>
            </a:blip>
            <a:stretch>
              <a:fillRect/>
            </a:stretch>
          </p:blipFill>
          <p:spPr>
            <a:xfrm>
              <a:off x="203200" y="203200"/>
              <a:ext cx="5294899" cy="3161575"/>
            </a:xfrm>
            <a:prstGeom prst="rect">
              <a:avLst/>
            </a:prstGeom>
            <a:ln>
              <a:noFill/>
            </a:ln>
            <a:effectLst/>
          </p:spPr>
        </p:pic>
        <p:pic>
          <p:nvPicPr>
            <p:cNvPr id="303" name="Screen Shot 2017-04-02 at 15.18.26.png" descr="Screen Shot 2017-04-02 at 15.18.26.png"/>
            <p:cNvPicPr>
              <a:picLocks/>
            </p:cNvPicPr>
            <p:nvPr/>
          </p:nvPicPr>
          <p:blipFill>
            <a:blip r:embed="rId5">
              <a:extLst/>
            </a:blip>
            <a:stretch>
              <a:fillRect/>
            </a:stretch>
          </p:blipFill>
          <p:spPr>
            <a:xfrm>
              <a:off x="0" y="0"/>
              <a:ext cx="5701299" cy="3606075"/>
            </a:xfrm>
            <a:prstGeom prst="rect">
              <a:avLst/>
            </a:prstGeom>
            <a:effectLst/>
          </p:spPr>
        </p:pic>
      </p:grpSp>
      <p:sp>
        <p:nvSpPr>
          <p:cNvPr id="306" name="To this schedule"/>
          <p:cNvSpPr/>
          <p:nvPr/>
        </p:nvSpPr>
        <p:spPr>
          <a:xfrm>
            <a:off x="4526205" y="3097022"/>
            <a:ext cx="1743408" cy="370841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wrap="none" lIns="45719" rIns="45719">
            <a:spAutoFit/>
          </a:bodyPr>
          <a:lstStyle/>
          <a:p>
            <a:r>
              <a:t>To this schedule</a:t>
            </a: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8" name="Scientific computing challenges at ESS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Scientific computing challenges at ESS</a:t>
            </a:r>
          </a:p>
        </p:txBody>
      </p:sp>
      <p:sp>
        <p:nvSpPr>
          <p:cNvPr id="309" name="High event rate &gt;10^7…"/>
          <p:cNvSpPr>
            <a:spLocks noGrp="1"/>
          </p:cNvSpPr>
          <p:nvPr>
            <p:ph type="body" idx="1"/>
          </p:nvPr>
        </p:nvSpPr>
        <p:spPr>
          <a:xfrm>
            <a:off x="1982812" y="2466444"/>
            <a:ext cx="5178376" cy="5257801"/>
          </a:xfrm>
          <a:prstGeom prst="rect">
            <a:avLst/>
          </a:prstGeom>
        </p:spPr>
        <p:txBody>
          <a:bodyPr/>
          <a:lstStyle/>
          <a:p>
            <a:pPr marL="228600" indent="-228600"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High event rate &gt;10^7</a:t>
            </a:r>
          </a:p>
          <a:p>
            <a:pPr marL="228600" indent="-228600"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/>
          </a:p>
          <a:p>
            <a:pPr marL="228600" indent="-228600"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Complex detector geometry </a:t>
            </a:r>
          </a:p>
          <a:p>
            <a:pPr marL="228600" indent="-228600"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endParaRPr/>
          </a:p>
          <a:p>
            <a:pPr marL="228600" indent="-228600">
              <a:buBlip>
                <a:blip r:embed="rId2"/>
              </a:buBlip>
              <a:defRPr>
                <a:solidFill>
                  <a:srgbClr val="000000"/>
                </a:solidFill>
              </a:defRPr>
            </a:pPr>
            <a:r>
              <a:t>Software DAQ solution</a:t>
            </a:r>
          </a:p>
        </p:txBody>
      </p:sp>
      <p:sp>
        <p:nvSpPr>
          <p:cNvPr id="310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8</a:t>
            </a:fld>
            <a:endParaRPr/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2" name="The detector geometry challenge"/>
          <p:cNvSpPr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The detector geometry challenge</a:t>
            </a:r>
          </a:p>
        </p:txBody>
      </p:sp>
      <p:sp>
        <p:nvSpPr>
          <p:cNvPr id="313" name="3 key issues…"/>
          <p:cNvSpPr>
            <a:spLocks noGrp="1"/>
          </p:cNvSpPr>
          <p:nvPr>
            <p:ph type="body" idx="1"/>
          </p:nvPr>
        </p:nvSpPr>
        <p:spPr>
          <a:xfrm>
            <a:off x="165417" y="1379169"/>
            <a:ext cx="5116198" cy="4931539"/>
          </a:xfrm>
          <a:prstGeom prst="rect">
            <a:avLst/>
          </a:prstGeom>
        </p:spPr>
        <p:txBody>
          <a:bodyPr/>
          <a:lstStyle/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endParaRPr/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r>
              <a:t>3 key issues</a:t>
            </a:r>
          </a:p>
          <a:p>
            <a:pPr marL="519656" lvl="1" indent="-213332" defTabSz="430768">
              <a:spcBef>
                <a:spcPts val="300"/>
              </a:spcBef>
              <a:buChar char="•"/>
              <a:defRPr sz="1742">
                <a:solidFill>
                  <a:srgbClr val="000000"/>
                </a:solidFill>
              </a:defRPr>
            </a:pPr>
            <a:r>
              <a:t>Shape</a:t>
            </a:r>
          </a:p>
          <a:p>
            <a:pPr marL="519656" lvl="1" indent="-213332" defTabSz="430768">
              <a:spcBef>
                <a:spcPts val="300"/>
              </a:spcBef>
              <a:buChar char="•"/>
              <a:defRPr sz="1742">
                <a:solidFill>
                  <a:srgbClr val="000000"/>
                </a:solidFill>
              </a:defRPr>
            </a:pPr>
            <a:r>
              <a:t>Position</a:t>
            </a:r>
          </a:p>
          <a:p>
            <a:pPr marL="519656" lvl="1" indent="-213332" defTabSz="430768">
              <a:spcBef>
                <a:spcPts val="300"/>
              </a:spcBef>
              <a:buChar char="•"/>
              <a:defRPr sz="1742">
                <a:solidFill>
                  <a:srgbClr val="000000"/>
                </a:solidFill>
              </a:defRPr>
            </a:pPr>
            <a:r>
              <a:t>Number</a:t>
            </a:r>
          </a:p>
          <a:p>
            <a:pPr marL="519656" lvl="1" indent="-213332" defTabSz="430768">
              <a:spcBef>
                <a:spcPts val="300"/>
              </a:spcBef>
              <a:buChar char="•"/>
              <a:defRPr sz="1742">
                <a:solidFill>
                  <a:srgbClr val="000000"/>
                </a:solidFill>
              </a:defRPr>
            </a:pPr>
            <a:endParaRPr/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r>
              <a:t>10B Detectors are not geometrically simple to describe</a:t>
            </a:r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endParaRPr/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r>
              <a:t>Channel count is increased to deal with the rate</a:t>
            </a:r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endParaRPr/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r>
              <a:t>Each instrument is different</a:t>
            </a:r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endParaRPr/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r>
              <a:t>Instrument detectors are not always static</a:t>
            </a:r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endParaRPr/>
          </a:p>
          <a:p>
            <a:pPr marL="213332" indent="-213332" defTabSz="430768">
              <a:spcBef>
                <a:spcPts val="300"/>
              </a:spcBef>
              <a:defRPr sz="1742">
                <a:solidFill>
                  <a:srgbClr val="000000"/>
                </a:solidFill>
              </a:defRPr>
            </a:pPr>
            <a:r>
              <a:t>They all flow gas</a:t>
            </a:r>
          </a:p>
        </p:txBody>
      </p:sp>
      <p:sp>
        <p:nvSpPr>
          <p:cNvPr id="314" name="Slide Number"/>
          <p:cNvSpPr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/>
          <a:lstStyle/>
          <a:p>
            <a:fld id="{86CB4B4D-7CA3-9044-876B-883B54F8677D}" type="slidenum">
              <a:t>9</a:t>
            </a:fld>
            <a:endParaRPr/>
          </a:p>
        </p:txBody>
      </p:sp>
      <p:pic>
        <p:nvPicPr>
          <p:cNvPr id="315" name="pasted-image.pdf" descr="pasted-image.pdf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4885580" y="4728176"/>
            <a:ext cx="1653251" cy="2038671"/>
          </a:xfrm>
          <a:prstGeom prst="rect">
            <a:avLst/>
          </a:prstGeom>
          <a:ln w="3175">
            <a:miter lim="400000"/>
          </a:ln>
        </p:spPr>
      </p:pic>
      <p:pic>
        <p:nvPicPr>
          <p:cNvPr id="316" name="pasted-image.pdf" descr="pasted-image.pdf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6580640" y="4776689"/>
            <a:ext cx="2535683" cy="2038671"/>
          </a:xfrm>
          <a:prstGeom prst="rect">
            <a:avLst/>
          </a:prstGeom>
          <a:ln w="3175">
            <a:miter lim="400000"/>
          </a:ln>
        </p:spPr>
      </p:pic>
      <p:pic>
        <p:nvPicPr>
          <p:cNvPr id="317" name="pasted-image.pdf" descr="pasted-image.pdf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3139183" y="1190723"/>
            <a:ext cx="3220509" cy="2038671"/>
          </a:xfrm>
          <a:prstGeom prst="rect">
            <a:avLst/>
          </a:prstGeom>
          <a:ln w="3175">
            <a:miter lim="400000"/>
          </a:ln>
        </p:spPr>
      </p:pic>
      <p:pic>
        <p:nvPicPr>
          <p:cNvPr id="318" name="pasted-image.pdf" descr="pasted-image.pdf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6380143" y="1207304"/>
            <a:ext cx="2851200" cy="2641553"/>
          </a:xfrm>
          <a:prstGeom prst="rect">
            <a:avLst/>
          </a:prstGeom>
          <a:ln w="3175">
            <a:miter lim="400000"/>
          </a:ln>
        </p:spPr>
      </p:pic>
    </p:spTree>
  </p:cSld>
  <p:clrMapOvr>
    <a:masterClrMapping/>
  </p:clrMapOvr>
  <p:transition spd="med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ppt/theme/theme2.xml><?xml version="1.0" encoding="utf-8"?>
<a:theme xmlns:a="http://schemas.openxmlformats.org/drawingml/2006/main" name="Default">
  <a:themeElements>
    <a:clrScheme name="Default">
      <a:dk1>
        <a:srgbClr val="000000"/>
      </a:dk1>
      <a:lt1>
        <a:srgbClr val="FFFFFF"/>
      </a:lt1>
      <a:dk2>
        <a:srgbClr val="A7A7A7"/>
      </a:dk2>
      <a:lt2>
        <a:srgbClr val="535353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FF00FF"/>
      </a:folHlink>
    </a:clrScheme>
    <a:fontScheme name="Default">
      <a:majorFont>
        <a:latin typeface="Helvetica Neue"/>
        <a:ea typeface="Helvetica Neue"/>
        <a:cs typeface="Helvetica Neue"/>
      </a:majorFont>
      <a:minorFont>
        <a:latin typeface="Helvetica"/>
        <a:ea typeface="Helvetica"/>
        <a:cs typeface="Helvetica"/>
      </a:minorFont>
    </a:fontScheme>
    <a:fmtScheme name="Default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38100" dist="20000" dir="5400000" rotWithShape="0">
              <a:srgbClr val="000000">
                <a:alpha val="38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FFFFFF"/>
        </a:solidFill>
        <a:ln w="25400" cap="flat">
          <a:solidFill>
            <a:schemeClr val="accent1"/>
          </a:solidFill>
          <a:prstDash val="solid"/>
          <a:bevel/>
        </a:ln>
        <a:effectLst>
          <a:outerShdw blurRad="38100" dist="23000" dir="5400000" rotWithShape="0">
            <a:srgbClr val="000000">
              <a:alpha val="35000"/>
            </a:srgbClr>
          </a:outerShdw>
        </a:effectLst>
        <a:sp3d/>
      </a:spPr>
      <a:bodyPr rot="0" spcFirstLastPara="1" vertOverflow="overflow" horzOverflow="overflow" vert="horz" wrap="square" lIns="45719" tIns="45719" rIns="45719" bIns="45719" numCol="1" spcCol="38100" rtlCol="0" anchor="ctr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spDef>
    <a:lnDef>
      <a:spPr>
        <a:noFill/>
        <a:ln w="25400" cap="flat">
          <a:solidFill>
            <a:schemeClr val="accent1"/>
          </a:solidFill>
          <a:prstDash val="solid"/>
          <a:bevel/>
        </a:ln>
        <a:effectLst>
          <a:outerShdw blurRad="38100" dist="20000" dir="5400000" rotWithShape="0">
            <a:srgbClr val="000000">
              <a:alpha val="38000"/>
            </a:srgbClr>
          </a:outerShdw>
        </a:effectLst>
        <a:sp3d/>
      </a:spPr>
      <a:bodyPr rot="0" spcFirstLastPara="1" vertOverflow="overflow" horzOverflow="overflow" vert="horz" wrap="square" lIns="91439" tIns="45719" rIns="91439" bIns="45719" numCol="1" spcCol="38100" rtlCol="0" anchor="t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45719" tIns="45719" rIns="45719" bIns="45719" numCol="1" spcCol="38100" rtlCol="0" anchor="t">
        <a:spAutoFit/>
      </a:bodyPr>
      <a:lstStyle>
        <a:defPPr marL="0" marR="0" indent="0" algn="l" defTabSz="9144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  <a:latin typeface="Calibri"/>
            <a:ea typeface="Calibri"/>
            <a:cs typeface="Calibri"/>
            <a:sym typeface="Calibri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cap="none" spc="0" normalizeH="0" baseline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none"/>
      </a:style>
    </a:tx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</TotalTime>
  <Words>2154</Words>
  <Application>Microsoft Macintosh PowerPoint</Application>
  <PresentationFormat>On-screen Show (4:3)</PresentationFormat>
  <Paragraphs>737</Paragraphs>
  <Slides>54</Slides>
  <Notes>2</Notes>
  <HiddenSlides>3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54</vt:i4>
      </vt:variant>
    </vt:vector>
  </HeadingPairs>
  <TitlesOfParts>
    <vt:vector size="67" baseType="lpstr">
      <vt:lpstr>Arial</vt:lpstr>
      <vt:lpstr>Arial Black</vt:lpstr>
      <vt:lpstr>Calibri</vt:lpstr>
      <vt:lpstr>Gill Sans</vt:lpstr>
      <vt:lpstr>Helvetica</vt:lpstr>
      <vt:lpstr>Helvetica Light</vt:lpstr>
      <vt:lpstr>Helvetica Neue</vt:lpstr>
      <vt:lpstr>Lucida Grande</vt:lpstr>
      <vt:lpstr>Open Sans</vt:lpstr>
      <vt:lpstr>Times</vt:lpstr>
      <vt:lpstr>Times New Roman</vt:lpstr>
      <vt:lpstr>Wingdings</vt:lpstr>
      <vt:lpstr>Default</vt:lpstr>
      <vt:lpstr>DMSC, Software for the ESS instrument suite.</vt:lpstr>
      <vt:lpstr>Prologue</vt:lpstr>
      <vt:lpstr>Outline</vt:lpstr>
      <vt:lpstr>Data Management and Software Centre   </vt:lpstr>
      <vt:lpstr>DMSC Organisation construction phase</vt:lpstr>
      <vt:lpstr>Challenges</vt:lpstr>
      <vt:lpstr>Challenges</vt:lpstr>
      <vt:lpstr>Scientific computing challenges at ESS</vt:lpstr>
      <vt:lpstr>The detector geometry challenge</vt:lpstr>
      <vt:lpstr>Data rate challenge</vt:lpstr>
      <vt:lpstr>Research pipelines  Data pipelines</vt:lpstr>
      <vt:lpstr>Horizontal vs vertical scope </vt:lpstr>
      <vt:lpstr>DMSC priorities for instruments</vt:lpstr>
      <vt:lpstr>Current and Planned in-kind</vt:lpstr>
      <vt:lpstr>Software development</vt:lpstr>
      <vt:lpstr>What is already decided</vt:lpstr>
      <vt:lpstr>Infrastructure</vt:lpstr>
      <vt:lpstr>Centralised scientific computing</vt:lpstr>
      <vt:lpstr>Hardware infrastructure Focus on user experience</vt:lpstr>
      <vt:lpstr>User office software</vt:lpstr>
      <vt:lpstr>DAQ progress</vt:lpstr>
      <vt:lpstr>ESS data pipeline</vt:lpstr>
      <vt:lpstr>PowerPoint Presentation</vt:lpstr>
      <vt:lpstr>Kafka for DAQ</vt:lpstr>
      <vt:lpstr>Detector readout</vt:lpstr>
      <vt:lpstr>PowerPoint Presentation</vt:lpstr>
      <vt:lpstr>Streaming in a live environment</vt:lpstr>
      <vt:lpstr>The Mantid Project </vt:lpstr>
      <vt:lpstr>Mantid Performance requirements</vt:lpstr>
      <vt:lpstr>Towards live data reduction.</vt:lpstr>
      <vt:lpstr>Initial MPI tests </vt:lpstr>
      <vt:lpstr>Instrument 2.0</vt:lpstr>
      <vt:lpstr>Instrument 2.0 refactor</vt:lpstr>
      <vt:lpstr>Results</vt:lpstr>
      <vt:lpstr>Experiment control progress </vt:lpstr>
      <vt:lpstr>Experiment control - NICOS II</vt:lpstr>
      <vt:lpstr>PowerPoint Presentation</vt:lpstr>
      <vt:lpstr>Next steps</vt:lpstr>
      <vt:lpstr>ESS Test Beam line</vt:lpstr>
      <vt:lpstr>Community driven data analysis</vt:lpstr>
      <vt:lpstr>SINE2020 WP10: Data treatment software</vt:lpstr>
      <vt:lpstr>Instrument software delivery projects</vt:lpstr>
      <vt:lpstr>Instrument software projects</vt:lpstr>
      <vt:lpstr>Key discussion points </vt:lpstr>
      <vt:lpstr>Software requirements for buildout</vt:lpstr>
      <vt:lpstr>Instrument software strategy</vt:lpstr>
      <vt:lpstr>Project delivery milestones</vt:lpstr>
      <vt:lpstr>Moving into operations</vt:lpstr>
      <vt:lpstr>Delivering science Maximising impact </vt:lpstr>
      <vt:lpstr>DMSC structure in operations</vt:lpstr>
      <vt:lpstr>DMSC staff profile - Construction to operations </vt:lpstr>
      <vt:lpstr>Staff profile by group</vt:lpstr>
      <vt:lpstr>DMSC summary - Focus on science delivery </vt:lpstr>
      <vt:lpstr>Thank you</vt:lpstr>
    </vt:vector>
  </TitlesOfParts>
  <LinksUpToDate>false</LinksUpToDate>
  <SharedDoc>false</SharedDoc>
  <HyperlinksChanged>false</HyperlinksChanged>
  <AppVersion>15.0032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DMSC Software for the ESS instrument suite.</dc:title>
  <cp:lastModifiedBy>Microsoft Office User</cp:lastModifiedBy>
  <cp:revision>19</cp:revision>
  <dcterms:modified xsi:type="dcterms:W3CDTF">2017-05-18T08:13:40Z</dcterms:modified>
</cp:coreProperties>
</file>