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1"/>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1"/>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1"/>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3"/>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3"/>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3"/>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6"/>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6"/>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chemeClr val="accent6"/>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000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000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0000"/>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showGuides="1">
      <p:cViewPr varScale="1">
        <p:scale>
          <a:sx n="107" d="100"/>
          <a:sy n="107" d="100"/>
        </p:scale>
        <p:origin x="1760"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 name="Shape 52"/>
          <p:cNvSpPr>
            <a:spLocks noGrp="1" noRot="1" noChangeAspect="1"/>
          </p:cNvSpPr>
          <p:nvPr>
            <p:ph type="sldImg"/>
          </p:nvPr>
        </p:nvSpPr>
        <p:spPr>
          <a:xfrm>
            <a:off x="1143000" y="685800"/>
            <a:ext cx="4572000" cy="3429000"/>
          </a:xfrm>
          <a:prstGeom prst="rect">
            <a:avLst/>
          </a:prstGeom>
        </p:spPr>
        <p:txBody>
          <a:bodyPr/>
          <a:lstStyle/>
          <a:p>
            <a:endParaRPr/>
          </a:p>
        </p:txBody>
      </p:sp>
      <p:sp>
        <p:nvSpPr>
          <p:cNvPr id="53" name="Shape 5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0094CA"/>
        </a:solidFill>
        <a:effectLst/>
      </p:bgPr>
    </p:bg>
    <p:spTree>
      <p:nvGrpSpPr>
        <p:cNvPr id="1" name=""/>
        <p:cNvGrpSpPr/>
        <p:nvPr/>
      </p:nvGrpSpPr>
      <p:grpSpPr>
        <a:xfrm>
          <a:off x="0" y="0"/>
          <a:ext cx="0" cy="0"/>
          <a:chOff x="0" y="0"/>
          <a:chExt cx="0" cy="0"/>
        </a:xfrm>
      </p:grpSpPr>
      <p:sp>
        <p:nvSpPr>
          <p:cNvPr id="13" name="Title Text"/>
          <p:cNvSpPr>
            <a:spLocks noGrp="1"/>
          </p:cNvSpPr>
          <p:nvPr>
            <p:ph type="title"/>
          </p:nvPr>
        </p:nvSpPr>
        <p:spPr>
          <a:xfrm>
            <a:off x="685800" y="1844675"/>
            <a:ext cx="7772400" cy="2041525"/>
          </a:xfrm>
          <a:prstGeom prst="rect">
            <a:avLst/>
          </a:prstGeom>
        </p:spPr>
        <p:txBody>
          <a:bodyPr/>
          <a:lstStyle/>
          <a:p>
            <a:r>
              <a:t>Title Text</a:t>
            </a:r>
          </a:p>
        </p:txBody>
      </p:sp>
      <p:sp>
        <p:nvSpPr>
          <p:cNvPr id="14" name="Body Level One…"/>
          <p:cNvSpPr>
            <a:spLocks noGrp="1"/>
          </p:cNvSpPr>
          <p:nvPr>
            <p:ph type="body" sz="half"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a:spLocks noGrp="1"/>
          </p:cNvSpPr>
          <p:nvPr>
            <p:ph type="sldNum" sz="quarter" idx="2"/>
          </p:nvPr>
        </p:nvSpPr>
        <p:spPr>
          <a:prstGeom prst="rect">
            <a:avLst/>
          </a:prstGeom>
        </p:spPr>
        <p:txBody>
          <a:bodyPr/>
          <a:lstStyle/>
          <a:p>
            <a:fld id="{86CB4B4D-7CA3-9044-876B-883B54F8677D}" type="slidenum">
              <a:t>‹#›</a:t>
            </a:fld>
            <a:endParaRPr/>
          </a:p>
        </p:txBody>
      </p:sp>
      <p:pic>
        <p:nvPicPr>
          <p:cNvPr id="16" name="ESS-vit-logga.png" descr="ESS-vit-logga.png"/>
          <p:cNvPicPr>
            <a:picLocks noChangeAspect="1"/>
          </p:cNvPicPr>
          <p:nvPr/>
        </p:nvPicPr>
        <p:blipFill>
          <a:blip r:embed="rId2">
            <a:extLst/>
          </a:blip>
          <a:stretch>
            <a:fillRect/>
          </a:stretch>
        </p:blipFill>
        <p:spPr>
          <a:xfrm>
            <a:off x="7308304" y="260647"/>
            <a:ext cx="1656185" cy="886060"/>
          </a:xfrm>
          <a:prstGeom prst="rect">
            <a:avLst/>
          </a:prstGeom>
          <a:ln w="12700">
            <a:miter lim="400000"/>
          </a:ln>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Title Text"/>
          <p:cNvSpPr>
            <a:spLocks noGrp="1"/>
          </p:cNvSpPr>
          <p:nvPr>
            <p:ph type="title"/>
          </p:nvPr>
        </p:nvSpPr>
        <p:spPr>
          <a:prstGeom prst="rect">
            <a:avLst/>
          </a:prstGeom>
        </p:spPr>
        <p:txBody>
          <a:bodyPr/>
          <a:lstStyle/>
          <a:p>
            <a:r>
              <a:t>Title Text</a:t>
            </a:r>
          </a:p>
        </p:txBody>
      </p:sp>
      <p:sp>
        <p:nvSpPr>
          <p:cNvPr id="24"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32" name="Rectangle"/>
          <p:cNvSpPr/>
          <p:nvPr/>
        </p:nvSpPr>
        <p:spPr>
          <a:xfrm>
            <a:off x="0" y="-1"/>
            <a:ext cx="9144000" cy="1434356"/>
          </a:xfrm>
          <a:prstGeom prst="rect">
            <a:avLst/>
          </a:prstGeom>
          <a:solidFill>
            <a:srgbClr val="0094CA"/>
          </a:solidFill>
          <a:ln w="12700">
            <a:miter lim="400000"/>
          </a:ln>
        </p:spPr>
        <p:txBody>
          <a:bodyPr lIns="45719" rIns="45719" anchor="ctr"/>
          <a:lstStyle/>
          <a:p>
            <a:pPr algn="ctr">
              <a:defRPr>
                <a:solidFill>
                  <a:srgbClr val="0094CA"/>
                </a:solidFill>
              </a:defRPr>
            </a:pPr>
            <a:endParaRPr/>
          </a:p>
        </p:txBody>
      </p:sp>
      <p:sp>
        <p:nvSpPr>
          <p:cNvPr id="33" name="Title Text"/>
          <p:cNvSpPr>
            <a:spLocks noGrp="1"/>
          </p:cNvSpPr>
          <p:nvPr>
            <p:ph type="title"/>
          </p:nvPr>
        </p:nvSpPr>
        <p:spPr>
          <a:prstGeom prst="rect">
            <a:avLst/>
          </a:prstGeom>
        </p:spPr>
        <p:txBody>
          <a:bodyPr/>
          <a:lstStyle/>
          <a:p>
            <a:r>
              <a:t>Title Text</a:t>
            </a:r>
          </a:p>
        </p:txBody>
      </p:sp>
      <p:sp>
        <p:nvSpPr>
          <p:cNvPr id="34" name="Body Level One…"/>
          <p:cNvSpPr>
            <a:spLocks noGrp="1"/>
          </p:cNvSpPr>
          <p:nvPr>
            <p:ph type="body" sz="half" idx="1"/>
          </p:nvPr>
        </p:nvSpPr>
        <p:spPr>
          <a:xfrm>
            <a:off x="457200" y="1600200"/>
            <a:ext cx="4038600" cy="5257800"/>
          </a:xfrm>
          <a:prstGeom prst="rect">
            <a:avLst/>
          </a:prstGeom>
        </p:spPr>
        <p:txBody>
          <a:bodyPr/>
          <a:lstStyle>
            <a:lvl5pPr marL="2184400" indent="-355600"/>
          </a:lstStyle>
          <a:p>
            <a:r>
              <a:t>Body Level One</a:t>
            </a:r>
          </a:p>
          <a:p>
            <a:pPr lvl="1"/>
            <a:r>
              <a:t>Body Level Two</a:t>
            </a:r>
          </a:p>
          <a:p>
            <a:pPr lvl="2"/>
            <a:r>
              <a:t>Body Level Three</a:t>
            </a:r>
          </a:p>
          <a:p>
            <a:pPr lvl="3"/>
            <a:r>
              <a:t>Body Level Four</a:t>
            </a:r>
          </a:p>
          <a:p>
            <a:pPr lvl="4"/>
            <a:r>
              <a:t>Body Level Five</a:t>
            </a:r>
          </a:p>
        </p:txBody>
      </p:sp>
      <p:sp>
        <p:nvSpPr>
          <p:cNvPr id="35" name="Slide Number"/>
          <p:cNvSpPr>
            <a:spLocks noGrp="1"/>
          </p:cNvSpPr>
          <p:nvPr>
            <p:ph type="sldNum" sz="quarter" idx="2"/>
          </p:nvPr>
        </p:nvSpPr>
        <p:spPr>
          <a:prstGeom prst="rect">
            <a:avLst/>
          </a:prstGeom>
        </p:spPr>
        <p:txBody>
          <a:bodyPr/>
          <a:lstStyle/>
          <a:p>
            <a:fld id="{86CB4B4D-7CA3-9044-876B-883B54F8677D}" type="slidenum">
              <a:t>‹#›</a:t>
            </a:fld>
            <a:endParaRPr/>
          </a:p>
        </p:txBody>
      </p:sp>
      <p:pic>
        <p:nvPicPr>
          <p:cNvPr id="36" name="ESS-vit-logga.png" descr="ESS-vit-logga.png"/>
          <p:cNvPicPr>
            <a:picLocks noChangeAspect="1"/>
          </p:cNvPicPr>
          <p:nvPr/>
        </p:nvPicPr>
        <p:blipFill>
          <a:blip r:embed="rId2">
            <a:extLst/>
          </a:blip>
          <a:stretch>
            <a:fillRect/>
          </a:stretch>
        </p:blipFill>
        <p:spPr>
          <a:xfrm>
            <a:off x="7604662" y="260647"/>
            <a:ext cx="1359827" cy="727508"/>
          </a:xfrm>
          <a:prstGeom prst="rect">
            <a:avLst/>
          </a:prstGeom>
          <a:ln w="12700">
            <a:miter lim="400000"/>
          </a:ln>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3" name="Title Text"/>
          <p:cNvSpPr>
            <a:spLocks noGrp="1"/>
          </p:cNvSpPr>
          <p:nvPr>
            <p:ph type="title"/>
          </p:nvPr>
        </p:nvSpPr>
        <p:spPr>
          <a:xfrm>
            <a:off x="457200" y="256810"/>
            <a:ext cx="7139137" cy="1178656"/>
          </a:xfrm>
          <a:prstGeom prst="rect">
            <a:avLst/>
          </a:prstGeom>
        </p:spPr>
        <p:txBody>
          <a:bodyPr/>
          <a:lstStyle/>
          <a:p>
            <a:r>
              <a:t>Title Text</a:t>
            </a:r>
          </a:p>
        </p:txBody>
      </p:sp>
      <p:sp>
        <p:nvSpPr>
          <p:cNvPr id="44" name="Body Level One…"/>
          <p:cNvSpPr>
            <a:spLocks noGrp="1"/>
          </p:cNvSpPr>
          <p:nvPr>
            <p:ph type="body" sz="quarter" idx="1"/>
          </p:nvPr>
        </p:nvSpPr>
        <p:spPr>
          <a:xfrm>
            <a:off x="457200" y="1435465"/>
            <a:ext cx="4040188" cy="739411"/>
          </a:xfrm>
          <a:prstGeom prst="rect">
            <a:avLst/>
          </a:prstGeom>
        </p:spPr>
        <p:txBody>
          <a:bodyPr anchor="b"/>
          <a:lstStyle>
            <a:lvl1pPr marL="0" indent="0">
              <a:spcBef>
                <a:spcPts val="500"/>
              </a:spcBef>
              <a:buSzTx/>
              <a:buFontTx/>
              <a:buNone/>
              <a:defRPr sz="2400" b="1">
                <a:latin typeface="+mn-lt"/>
                <a:ea typeface="+mn-ea"/>
                <a:cs typeface="+mn-cs"/>
                <a:sym typeface="Helvetica"/>
              </a:defRPr>
            </a:lvl1pPr>
            <a:lvl2pPr marL="0" indent="457200">
              <a:spcBef>
                <a:spcPts val="500"/>
              </a:spcBef>
              <a:buSzTx/>
              <a:buFontTx/>
              <a:buNone/>
              <a:defRPr sz="2400" b="1">
                <a:latin typeface="+mn-lt"/>
                <a:ea typeface="+mn-ea"/>
                <a:cs typeface="+mn-cs"/>
                <a:sym typeface="Helvetica"/>
              </a:defRPr>
            </a:lvl2pPr>
            <a:lvl3pPr marL="0" indent="914400">
              <a:spcBef>
                <a:spcPts val="500"/>
              </a:spcBef>
              <a:buSzTx/>
              <a:buFontTx/>
              <a:buNone/>
              <a:defRPr sz="2400" b="1">
                <a:latin typeface="+mn-lt"/>
                <a:ea typeface="+mn-ea"/>
                <a:cs typeface="+mn-cs"/>
                <a:sym typeface="Helvetica"/>
              </a:defRPr>
            </a:lvl3pPr>
            <a:lvl4pPr marL="0" indent="1371600">
              <a:spcBef>
                <a:spcPts val="500"/>
              </a:spcBef>
              <a:buSzTx/>
              <a:buFontTx/>
              <a:buNone/>
              <a:defRPr sz="2400" b="1">
                <a:latin typeface="+mn-lt"/>
                <a:ea typeface="+mn-ea"/>
                <a:cs typeface="+mn-cs"/>
                <a:sym typeface="Helvetica"/>
              </a:defRPr>
            </a:lvl4pPr>
            <a:lvl5pPr marL="0" indent="1828800">
              <a:spcBef>
                <a:spcPts val="500"/>
              </a:spcBef>
              <a:buSzTx/>
              <a:buFontTx/>
              <a:buNone/>
              <a:defRPr sz="2400" b="1">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a:spLocks noGrp="1"/>
          </p:cNvSpPr>
          <p:nvPr>
            <p:ph type="sldNum" sz="quarter" idx="2"/>
          </p:nvPr>
        </p:nvSpPr>
        <p:spPr>
          <a:prstGeom prst="rect">
            <a:avLst/>
          </a:prstGeom>
        </p:spPr>
        <p:txBody>
          <a:bodyPr/>
          <a:lstStyle/>
          <a:p>
            <a:fld id="{86CB4B4D-7CA3-9044-876B-883B54F8677D}" type="slidenum">
              <a:t>‹#›</a:t>
            </a:fld>
            <a:endParaRPr/>
          </a:p>
        </p:txBody>
      </p:sp>
      <p:sp>
        <p:nvSpPr>
          <p:cNvPr id="46" name="Rectangle"/>
          <p:cNvSpPr/>
          <p:nvPr/>
        </p:nvSpPr>
        <p:spPr>
          <a:xfrm>
            <a:off x="0" y="-1"/>
            <a:ext cx="9144000" cy="1434356"/>
          </a:xfrm>
          <a:prstGeom prst="rect">
            <a:avLst/>
          </a:prstGeom>
          <a:solidFill>
            <a:srgbClr val="0094CA"/>
          </a:solidFill>
          <a:ln w="12700">
            <a:miter lim="400000"/>
          </a:ln>
        </p:spPr>
        <p:txBody>
          <a:bodyPr lIns="45719" rIns="45719" anchor="ctr"/>
          <a:lstStyle/>
          <a:p>
            <a:pPr algn="ctr">
              <a:defRPr>
                <a:solidFill>
                  <a:srgbClr val="0094CA"/>
                </a:solidFill>
              </a:defRPr>
            </a:pP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p:cNvSpPr/>
          <p:nvPr/>
        </p:nvSpPr>
        <p:spPr>
          <a:xfrm>
            <a:off x="0" y="-1"/>
            <a:ext cx="9144000" cy="1434356"/>
          </a:xfrm>
          <a:prstGeom prst="rect">
            <a:avLst/>
          </a:prstGeom>
          <a:solidFill>
            <a:srgbClr val="0094CA"/>
          </a:solidFill>
          <a:ln w="12700">
            <a:miter lim="400000"/>
          </a:ln>
        </p:spPr>
        <p:txBody>
          <a:bodyPr lIns="45719" rIns="45719" anchor="ctr"/>
          <a:lstStyle/>
          <a:p>
            <a:pPr algn="ctr">
              <a:defRPr>
                <a:solidFill>
                  <a:srgbClr val="0094CA"/>
                </a:solidFill>
              </a:defRPr>
            </a:pPr>
            <a:endParaRPr/>
          </a:p>
        </p:txBody>
      </p:sp>
      <p:sp>
        <p:nvSpPr>
          <p:cNvPr id="3" name="Title Text"/>
          <p:cNvSpPr>
            <a:spLocks noGrp="1"/>
          </p:cNvSpPr>
          <p:nvPr>
            <p:ph type="title"/>
          </p:nvPr>
        </p:nvSpPr>
        <p:spPr>
          <a:xfrm>
            <a:off x="457200" y="92076"/>
            <a:ext cx="7139137"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r>
              <a:t>Title Text</a:t>
            </a:r>
          </a:p>
        </p:txBody>
      </p:sp>
      <p:sp>
        <p:nvSpPr>
          <p:cNvPr id="4" name="Body Level One…"/>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fld id="{86CB4B4D-7CA3-9044-876B-883B54F8677D}" type="slidenum">
              <a:t>‹#›</a:t>
            </a:fld>
            <a:endParaRPr/>
          </a:p>
        </p:txBody>
      </p:sp>
      <p:pic>
        <p:nvPicPr>
          <p:cNvPr id="6" name="ESS-vit-logga.png" descr="ESS-vit-logga.png"/>
          <p:cNvPicPr>
            <a:picLocks noChangeAspect="1"/>
          </p:cNvPicPr>
          <p:nvPr/>
        </p:nvPicPr>
        <p:blipFill>
          <a:blip r:embed="rId6">
            <a:extLst/>
          </a:blip>
          <a:stretch>
            <a:fillRect/>
          </a:stretch>
        </p:blipFill>
        <p:spPr>
          <a:xfrm>
            <a:off x="7594007" y="319530"/>
            <a:ext cx="1370481" cy="733207"/>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sz="3200" b="0" i="0" u="none" strike="noStrike" cap="none" spc="0" baseline="0">
          <a:ln>
            <a:noFill/>
          </a:ln>
          <a:solidFill>
            <a:srgbClr val="FFFFFF"/>
          </a:solidFill>
          <a:uFillTx/>
          <a:latin typeface="Calibri"/>
          <a:ea typeface="Calibri"/>
          <a:cs typeface="Calibri"/>
          <a:sym typeface="Calibri"/>
        </a:defRPr>
      </a:lvl9pPr>
    </p:titleStyle>
    <p:bodyStyle>
      <a:lvl1pPr marL="342900" marR="0" indent="-342900"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1pPr>
      <a:lvl2pPr marL="790575" marR="0" indent="-333375"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2pPr>
      <a:lvl3pPr marL="1234439" marR="0" indent="-320039"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3pPr>
      <a:lvl4pPr marL="1727200" marR="0" indent="-355600"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4pPr>
      <a:lvl5pPr marL="2148839" marR="0" indent="-320039"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5pPr>
      <a:lvl6pPr marL="2606039" marR="0" indent="-320039"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6pPr>
      <a:lvl7pPr marL="3063239" marR="0" indent="-320039"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7pPr>
      <a:lvl8pPr marL="3520440" marR="0" indent="-320040"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8pPr>
      <a:lvl9pPr marL="3977640" marR="0" indent="-320040" algn="l" defTabSz="914400" rtl="0" latinLnBrk="0">
        <a:lnSpc>
          <a:spcPct val="100000"/>
        </a:lnSpc>
        <a:spcBef>
          <a:spcPts val="600"/>
        </a:spcBef>
        <a:spcAft>
          <a:spcPts val="0"/>
        </a:spcAft>
        <a:buClrTx/>
        <a:buSzPct val="100000"/>
        <a:buFont typeface="Arial"/>
        <a:buChar char="•"/>
        <a:tabLst/>
        <a:defRPr sz="2800" b="0" i="0" u="none" strike="noStrike" cap="none" spc="0" baseline="0">
          <a:ln>
            <a:noFill/>
          </a:ln>
          <a:solidFill>
            <a:srgbClr val="80808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chess.esss.lu.se/enovia/link/ESS-0081403/21308.51166.53248.38999/vali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ide Number"/>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a:p>
        </p:txBody>
      </p:sp>
      <p:sp>
        <p:nvSpPr>
          <p:cNvPr id="56" name="ESS policy for scientific data"/>
          <p:cNvSpPr>
            <a:spLocks noGrp="1"/>
          </p:cNvSpPr>
          <p:nvPr>
            <p:ph type="ctrTitle"/>
          </p:nvPr>
        </p:nvSpPr>
        <p:spPr>
          <a:prstGeom prst="rect">
            <a:avLst/>
          </a:prstGeom>
        </p:spPr>
        <p:txBody>
          <a:bodyPr/>
          <a:lstStyle/>
          <a:p>
            <a:r>
              <a:t>ESS policy for scientific data</a:t>
            </a:r>
          </a:p>
        </p:txBody>
      </p:sp>
      <p:sp>
        <p:nvSpPr>
          <p:cNvPr id="57" name="J Taylor…"/>
          <p:cNvSpPr>
            <a:spLocks noGrp="1"/>
          </p:cNvSpPr>
          <p:nvPr>
            <p:ph type="subTitle" sz="half" idx="1"/>
          </p:nvPr>
        </p:nvSpPr>
        <p:spPr>
          <a:xfrm>
            <a:off x="233617" y="4584168"/>
            <a:ext cx="6400801" cy="2971801"/>
          </a:xfrm>
          <a:prstGeom prst="rect">
            <a:avLst/>
          </a:prstGeom>
        </p:spPr>
        <p:txBody>
          <a:bodyPr/>
          <a:lstStyle/>
          <a:p>
            <a:pPr algn="l">
              <a:defRPr sz="1800">
                <a:solidFill>
                  <a:srgbClr val="FFFFFF"/>
                </a:solidFill>
              </a:defRPr>
            </a:pPr>
            <a:r>
              <a:t>J Taylor</a:t>
            </a:r>
          </a:p>
          <a:p>
            <a:pPr algn="l">
              <a:defRPr sz="1800">
                <a:solidFill>
                  <a:srgbClr val="FFFFFF"/>
                </a:solidFill>
              </a:defRPr>
            </a:pPr>
            <a:r>
              <a:t>A Schreyer </a:t>
            </a:r>
          </a:p>
          <a:p>
            <a:pPr algn="l">
              <a:defRPr sz="1800">
                <a:solidFill>
                  <a:srgbClr val="FFFFFF"/>
                </a:solidFill>
              </a:defRPr>
            </a:pPr>
            <a:r>
              <a:t>A Hiess</a:t>
            </a:r>
          </a:p>
          <a:p>
            <a:pPr algn="l">
              <a:defRPr sz="1800">
                <a:solidFill>
                  <a:srgbClr val="FFFFFF"/>
                </a:solidFill>
              </a:defRPr>
            </a:pPr>
            <a:r>
              <a:t>T Richter</a:t>
            </a:r>
          </a:p>
          <a:p>
            <a:pPr algn="l">
              <a:defRPr sz="1800">
                <a:solidFill>
                  <a:srgbClr val="FFFFFF"/>
                </a:solidFill>
              </a:defRPr>
            </a:pPr>
            <a:r>
              <a:t>C San Inocencio</a:t>
            </a:r>
          </a:p>
          <a:p>
            <a:pPr algn="l">
              <a:defRPr sz="1800">
                <a:solidFill>
                  <a:srgbClr val="FFFFFF"/>
                </a:solidFill>
              </a:defRPr>
            </a:pPr>
            <a:r>
              <a:t>O Graber-Soudry</a:t>
            </a:r>
          </a:p>
        </p:txBody>
      </p:sp>
      <p:sp>
        <p:nvSpPr>
          <p:cNvPr id="58" name="SAC 17 18th-19th May"/>
          <p:cNvSpPr/>
          <p:nvPr/>
        </p:nvSpPr>
        <p:spPr>
          <a:xfrm>
            <a:off x="5580276" y="6277292"/>
            <a:ext cx="3018245" cy="459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ctr">
              <a:spcBef>
                <a:spcPts val="600"/>
              </a:spcBef>
              <a:defRPr sz="2400">
                <a:solidFill>
                  <a:srgbClr val="FFFFFF"/>
                </a:solidFill>
              </a:defRPr>
            </a:pPr>
            <a:r>
              <a:t>SAC 17 18</a:t>
            </a:r>
            <a:r>
              <a:rPr baseline="31999"/>
              <a:t>th</a:t>
            </a:r>
            <a:r>
              <a:t>-19</a:t>
            </a:r>
            <a:r>
              <a:rPr baseline="31999"/>
              <a:t>th</a:t>
            </a:r>
            <a:r>
              <a:t> May</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cientific data policy synopsis"/>
          <p:cNvSpPr>
            <a:spLocks noGrp="1"/>
          </p:cNvSpPr>
          <p:nvPr>
            <p:ph type="title"/>
          </p:nvPr>
        </p:nvSpPr>
        <p:spPr>
          <a:xfrm>
            <a:off x="179298" y="-36886"/>
            <a:ext cx="7139137" cy="1508126"/>
          </a:xfrm>
          <a:prstGeom prst="rect">
            <a:avLst/>
          </a:prstGeom>
        </p:spPr>
        <p:txBody>
          <a:bodyPr/>
          <a:lstStyle/>
          <a:p>
            <a:r>
              <a:t>Scientific data policy synopsis </a:t>
            </a:r>
          </a:p>
        </p:txBody>
      </p:sp>
      <p:sp>
        <p:nvSpPr>
          <p:cNvPr id="61" name="The policy defines and covers raw &amp; meta data and results coming from analysis of raw neutron data.…"/>
          <p:cNvSpPr>
            <a:spLocks noGrp="1"/>
          </p:cNvSpPr>
          <p:nvPr>
            <p:ph type="body" idx="1"/>
          </p:nvPr>
        </p:nvSpPr>
        <p:spPr>
          <a:xfrm>
            <a:off x="151508" y="1530724"/>
            <a:ext cx="8473194" cy="5257801"/>
          </a:xfrm>
          <a:prstGeom prst="rect">
            <a:avLst/>
          </a:prstGeom>
        </p:spPr>
        <p:txBody>
          <a:bodyPr/>
          <a:lstStyle/>
          <a:p>
            <a:pPr marL="171450" indent="-171450" defTabSz="342900">
              <a:spcBef>
                <a:spcPts val="400"/>
              </a:spcBef>
              <a:buFontTx/>
              <a:defRPr sz="1350">
                <a:solidFill>
                  <a:srgbClr val="535353"/>
                </a:solidFill>
                <a:latin typeface="+mn-lt"/>
                <a:ea typeface="+mn-ea"/>
                <a:cs typeface="+mn-cs"/>
                <a:sym typeface="Helvetica"/>
              </a:defRPr>
            </a:pPr>
            <a:r>
              <a:t>The policy defines and covers raw &amp; meta data and results coming from analysis of raw neutron data. </a:t>
            </a:r>
          </a:p>
          <a:p>
            <a:pPr marL="171450" indent="-171450" defTabSz="342900">
              <a:spcBef>
                <a:spcPts val="400"/>
              </a:spcBef>
              <a:buFontTx/>
              <a:defRPr sz="1350">
                <a:solidFill>
                  <a:srgbClr val="535353"/>
                </a:solidFill>
                <a:latin typeface="+mn-lt"/>
                <a:ea typeface="+mn-ea"/>
                <a:cs typeface="+mn-cs"/>
                <a:sym typeface="Helvetica"/>
              </a:defRPr>
            </a:pPr>
            <a:endParaRPr/>
          </a:p>
          <a:p>
            <a:pPr marL="171450" indent="-171450" defTabSz="342900">
              <a:spcBef>
                <a:spcPts val="400"/>
              </a:spcBef>
              <a:buFontTx/>
              <a:defRPr sz="1350">
                <a:solidFill>
                  <a:srgbClr val="535353"/>
                </a:solidFill>
                <a:latin typeface="+mn-lt"/>
                <a:ea typeface="+mn-ea"/>
                <a:cs typeface="+mn-cs"/>
                <a:sym typeface="Helvetica"/>
              </a:defRPr>
            </a:pPr>
            <a:r>
              <a:t>The Policy is in-line with similar polices at other European neutron and photon large scale facilities. </a:t>
            </a:r>
          </a:p>
          <a:p>
            <a:pPr marL="171450" indent="-171450" defTabSz="342900">
              <a:spcBef>
                <a:spcPts val="400"/>
              </a:spcBef>
              <a:buFontTx/>
              <a:defRPr sz="1350">
                <a:solidFill>
                  <a:srgbClr val="535353"/>
                </a:solidFill>
                <a:latin typeface="+mn-lt"/>
                <a:ea typeface="+mn-ea"/>
                <a:cs typeface="+mn-cs"/>
                <a:sym typeface="Helvetica"/>
              </a:defRPr>
            </a:pPr>
            <a:endParaRPr/>
          </a:p>
          <a:p>
            <a:pPr marL="171450" indent="-171450" defTabSz="342900">
              <a:spcBef>
                <a:spcPts val="400"/>
              </a:spcBef>
              <a:buFontTx/>
              <a:defRPr sz="1350">
                <a:solidFill>
                  <a:srgbClr val="535353"/>
                </a:solidFill>
                <a:latin typeface="+mn-lt"/>
                <a:ea typeface="+mn-ea"/>
                <a:cs typeface="+mn-cs"/>
                <a:sym typeface="Helvetica"/>
              </a:defRPr>
            </a:pPr>
            <a:r>
              <a:t>Having a well defined policy for scientific data aids the facility users in dissemination of research and assists them with their scientific workflow, as well as making it clear what organisation is responsible curation of data for long term access.</a:t>
            </a:r>
          </a:p>
          <a:p>
            <a:pPr marL="171450" indent="-171450" defTabSz="342900">
              <a:spcBef>
                <a:spcPts val="4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The policy states that it is only applicable to non proprietary research data, and that acceptance of the policy is a requirement for access to the facility</a:t>
            </a:r>
          </a:p>
          <a:p>
            <a:pPr marL="180473" indent="-180473" defTabSz="342900">
              <a:spcBef>
                <a:spcPts val="2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Raw neutron data &amp; meta data are stored permanently, and curated by DMSC</a:t>
            </a:r>
          </a:p>
          <a:p>
            <a:pPr marL="180473" indent="-180473" defTabSz="342900">
              <a:spcBef>
                <a:spcPts val="2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Access is restricted for a period of 3 years </a:t>
            </a:r>
          </a:p>
          <a:p>
            <a:pPr marL="180473" indent="-180473" defTabSz="342900">
              <a:spcBef>
                <a:spcPts val="2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After 3 years the data is made open access (users must register and accept the policy terms)</a:t>
            </a:r>
          </a:p>
          <a:p>
            <a:pPr marL="180473" indent="-180473" defTabSz="342900">
              <a:spcBef>
                <a:spcPts val="2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Scientific results (analysed data) is not made open access </a:t>
            </a:r>
          </a:p>
          <a:p>
            <a:pPr marL="180473" indent="-180473" defTabSz="342900">
              <a:spcBef>
                <a:spcPts val="2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Policy approved by Science directorate and EMT, noted by AMT</a:t>
            </a:r>
          </a:p>
          <a:p>
            <a:pPr marL="180473" indent="-180473" defTabSz="342900">
              <a:spcBef>
                <a:spcPts val="200"/>
              </a:spcBef>
              <a:buFontTx/>
              <a:defRPr sz="1350">
                <a:solidFill>
                  <a:srgbClr val="535353"/>
                </a:solidFill>
                <a:latin typeface="+mn-lt"/>
                <a:ea typeface="+mn-ea"/>
                <a:cs typeface="+mn-cs"/>
                <a:sym typeface="Helvetica"/>
              </a:defRPr>
            </a:pPr>
            <a:endParaRPr/>
          </a:p>
          <a:p>
            <a:pPr marL="180473" indent="-180473" defTabSz="342900">
              <a:spcBef>
                <a:spcPts val="200"/>
              </a:spcBef>
              <a:buFontTx/>
              <a:defRPr sz="1350">
                <a:solidFill>
                  <a:srgbClr val="535353"/>
                </a:solidFill>
                <a:latin typeface="+mn-lt"/>
                <a:ea typeface="+mn-ea"/>
                <a:cs typeface="+mn-cs"/>
                <a:sym typeface="Helvetica"/>
              </a:defRPr>
            </a:pPr>
            <a:r>
              <a:t>To be presented to SAC and council</a:t>
            </a:r>
          </a:p>
        </p:txBody>
      </p:sp>
      <p:sp>
        <p:nvSpPr>
          <p:cNvPr id="62" name="Slide Number"/>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Details of the ESS Policy for Scientific data"/>
          <p:cNvSpPr>
            <a:spLocks noGrp="1"/>
          </p:cNvSpPr>
          <p:nvPr>
            <p:ph type="title"/>
          </p:nvPr>
        </p:nvSpPr>
        <p:spPr>
          <a:xfrm>
            <a:off x="151508" y="64285"/>
            <a:ext cx="7139137" cy="1508125"/>
          </a:xfrm>
          <a:prstGeom prst="rect">
            <a:avLst/>
          </a:prstGeom>
        </p:spPr>
        <p:txBody>
          <a:bodyPr/>
          <a:lstStyle/>
          <a:p>
            <a:r>
              <a:t>Details of the ESS Policy for Scientific data </a:t>
            </a:r>
          </a:p>
        </p:txBody>
      </p:sp>
      <p:sp>
        <p:nvSpPr>
          <p:cNvPr id="65" name="Output of a working group…"/>
          <p:cNvSpPr>
            <a:spLocks noGrp="1"/>
          </p:cNvSpPr>
          <p:nvPr>
            <p:ph type="body" idx="1"/>
          </p:nvPr>
        </p:nvSpPr>
        <p:spPr>
          <a:xfrm>
            <a:off x="457200" y="1600200"/>
            <a:ext cx="7543503" cy="5257800"/>
          </a:xfrm>
          <a:prstGeom prst="rect">
            <a:avLst/>
          </a:prstGeom>
        </p:spPr>
        <p:txBody>
          <a:bodyPr/>
          <a:lstStyle/>
          <a:p>
            <a:pPr marL="229743" indent="-229743" defTabSz="612648">
              <a:spcBef>
                <a:spcPts val="400"/>
              </a:spcBef>
              <a:defRPr sz="1608">
                <a:solidFill>
                  <a:srgbClr val="535353"/>
                </a:solidFill>
              </a:defRPr>
            </a:pPr>
            <a:r>
              <a:t>Output of a working group </a:t>
            </a:r>
          </a:p>
          <a:p>
            <a:pPr marL="536067" lvl="1" indent="-229743" defTabSz="612648">
              <a:spcBef>
                <a:spcPts val="400"/>
              </a:spcBef>
              <a:buChar char="•"/>
              <a:defRPr sz="1608">
                <a:solidFill>
                  <a:srgbClr val="535353"/>
                </a:solidFill>
              </a:defRPr>
            </a:pPr>
            <a:r>
              <a:t>Analysis of existing polices from ILL, ESRF, ISIS, DLS </a:t>
            </a:r>
          </a:p>
          <a:p>
            <a:pPr marL="229743" indent="-229743" defTabSz="612648">
              <a:spcBef>
                <a:spcPts val="400"/>
              </a:spcBef>
              <a:defRPr sz="1608">
                <a:solidFill>
                  <a:srgbClr val="535353"/>
                </a:solidFill>
              </a:defRPr>
            </a:pPr>
            <a:endParaRPr/>
          </a:p>
          <a:p>
            <a:pPr marL="229743" indent="-229743" defTabSz="612648">
              <a:spcBef>
                <a:spcPts val="400"/>
              </a:spcBef>
              <a:defRPr sz="1608">
                <a:solidFill>
                  <a:srgbClr val="535353"/>
                </a:solidFill>
              </a:defRPr>
            </a:pPr>
            <a:r>
              <a:t>CHESS </a:t>
            </a:r>
            <a:r>
              <a:rPr u="sng">
                <a:uFill>
                  <a:solidFill>
                    <a:srgbClr val="0000FF"/>
                  </a:solidFill>
                </a:uFill>
                <a:hlinkClick r:id="rId2"/>
              </a:rPr>
              <a:t>ESS-0081403</a:t>
            </a:r>
          </a:p>
          <a:p>
            <a:pPr marL="229743" indent="-229743" defTabSz="612648">
              <a:spcBef>
                <a:spcPts val="400"/>
              </a:spcBef>
              <a:defRPr sz="1608">
                <a:solidFill>
                  <a:srgbClr val="535353"/>
                </a:solidFill>
              </a:defRPr>
            </a:pPr>
            <a:endParaRPr u="sng">
              <a:uFill>
                <a:solidFill>
                  <a:srgbClr val="0000FF"/>
                </a:solidFill>
              </a:uFill>
              <a:hlinkClick r:id="rId2"/>
            </a:endParaRPr>
          </a:p>
          <a:p>
            <a:pPr marL="229743" indent="-229743" defTabSz="612648">
              <a:spcBef>
                <a:spcPts val="400"/>
              </a:spcBef>
              <a:defRPr sz="1608">
                <a:solidFill>
                  <a:srgbClr val="535353"/>
                </a:solidFill>
              </a:defRPr>
            </a:pPr>
            <a:r>
              <a:t>Applies to non propriety use beam time only</a:t>
            </a:r>
          </a:p>
          <a:p>
            <a:pPr marL="229743" indent="-229743" defTabSz="612648">
              <a:spcBef>
                <a:spcPts val="400"/>
              </a:spcBef>
              <a:defRPr sz="1608">
                <a:solidFill>
                  <a:srgbClr val="535353"/>
                </a:solidFill>
              </a:defRPr>
            </a:pPr>
            <a:endParaRPr/>
          </a:p>
          <a:p>
            <a:pPr marL="229743" indent="-229743" defTabSz="612648">
              <a:spcBef>
                <a:spcPts val="400"/>
              </a:spcBef>
              <a:defRPr sz="1608">
                <a:solidFill>
                  <a:srgbClr val="535353"/>
                </a:solidFill>
              </a:defRPr>
            </a:pPr>
            <a:r>
              <a:t>Defines ‘actors’ &amp; Data types</a:t>
            </a:r>
          </a:p>
          <a:p>
            <a:pPr marL="229743" indent="-229743" defTabSz="612648">
              <a:spcBef>
                <a:spcPts val="400"/>
              </a:spcBef>
              <a:defRPr sz="1608">
                <a:solidFill>
                  <a:srgbClr val="535353"/>
                </a:solidFill>
              </a:defRPr>
            </a:pPr>
            <a:endParaRPr/>
          </a:p>
          <a:p>
            <a:pPr marL="229743" indent="-229743" defTabSz="612648">
              <a:spcBef>
                <a:spcPts val="400"/>
              </a:spcBef>
              <a:defRPr sz="1608">
                <a:solidFill>
                  <a:srgbClr val="535353"/>
                </a:solidFill>
              </a:defRPr>
            </a:pPr>
            <a:r>
              <a:t>A Data policy is essential</a:t>
            </a:r>
          </a:p>
          <a:p>
            <a:pPr marL="536067" lvl="1" indent="-229743" defTabSz="612648">
              <a:spcBef>
                <a:spcPts val="400"/>
              </a:spcBef>
              <a:buChar char="•"/>
              <a:defRPr sz="1608">
                <a:solidFill>
                  <a:srgbClr val="535353"/>
                </a:solidFill>
              </a:defRPr>
            </a:pPr>
            <a:r>
              <a:t>Open data </a:t>
            </a:r>
          </a:p>
          <a:p>
            <a:pPr marL="536067" lvl="1" indent="-229743" defTabSz="612648">
              <a:spcBef>
                <a:spcPts val="400"/>
              </a:spcBef>
              <a:buChar char="•"/>
              <a:defRPr sz="1608">
                <a:solidFill>
                  <a:srgbClr val="535353"/>
                </a:solidFill>
              </a:defRPr>
            </a:pPr>
            <a:r>
              <a:t>Requirement of citable data for certain journals </a:t>
            </a:r>
          </a:p>
          <a:p>
            <a:pPr marL="536067" lvl="1" indent="-229743" defTabSz="612648">
              <a:spcBef>
                <a:spcPts val="400"/>
              </a:spcBef>
              <a:buChar char="•"/>
              <a:defRPr sz="1608">
                <a:solidFill>
                  <a:srgbClr val="535353"/>
                </a:solidFill>
              </a:defRPr>
            </a:pPr>
            <a:r>
              <a:t>Existence of a curated data policy helps users submit papers</a:t>
            </a:r>
          </a:p>
          <a:p>
            <a:pPr marL="229743" indent="-229743" defTabSz="612648">
              <a:spcBef>
                <a:spcPts val="400"/>
              </a:spcBef>
              <a:defRPr sz="1608">
                <a:solidFill>
                  <a:srgbClr val="535353"/>
                </a:solidFill>
              </a:defRPr>
            </a:pPr>
            <a:endParaRPr/>
          </a:p>
          <a:p>
            <a:pPr marL="229743" indent="-229743" defTabSz="612648">
              <a:spcBef>
                <a:spcPts val="400"/>
              </a:spcBef>
              <a:defRPr sz="1608">
                <a:solidFill>
                  <a:srgbClr val="535353"/>
                </a:solidFill>
              </a:defRPr>
            </a:pPr>
            <a:r>
              <a:t>Very similar to policies for ILL, ESRF, ISIS, DLS</a:t>
            </a:r>
          </a:p>
          <a:p>
            <a:pPr marL="229743" indent="-229743" defTabSz="612648">
              <a:spcBef>
                <a:spcPts val="400"/>
              </a:spcBef>
              <a:defRPr sz="1608">
                <a:solidFill>
                  <a:srgbClr val="535353"/>
                </a:solidFill>
              </a:defRPr>
            </a:pPr>
            <a:endParaRPr/>
          </a:p>
          <a:p>
            <a:pPr marL="229743" indent="-229743" defTabSz="612648">
              <a:spcBef>
                <a:spcPts val="400"/>
              </a:spcBef>
              <a:defRPr sz="1608">
                <a:solidFill>
                  <a:srgbClr val="535353"/>
                </a:solidFill>
              </a:defRPr>
            </a:pPr>
            <a:r>
              <a:t>Acceptance of policy is a condition of facility access</a:t>
            </a:r>
          </a:p>
        </p:txBody>
      </p:sp>
      <p:sp>
        <p:nvSpPr>
          <p:cNvPr id="66" name="Slide Number"/>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Details of the ESS Policy for Scientific data"/>
          <p:cNvSpPr>
            <a:spLocks noGrp="1"/>
          </p:cNvSpPr>
          <p:nvPr>
            <p:ph type="title"/>
          </p:nvPr>
        </p:nvSpPr>
        <p:spPr>
          <a:xfrm>
            <a:off x="109823" y="-36886"/>
            <a:ext cx="7139137" cy="1508126"/>
          </a:xfrm>
          <a:prstGeom prst="rect">
            <a:avLst/>
          </a:prstGeom>
        </p:spPr>
        <p:txBody>
          <a:bodyPr/>
          <a:lstStyle/>
          <a:p>
            <a:r>
              <a:t>Details of the ESS Policy for Scientific data </a:t>
            </a:r>
          </a:p>
        </p:txBody>
      </p:sp>
      <p:sp>
        <p:nvSpPr>
          <p:cNvPr id="69" name="ESS will store all raw and meta data for a minimum of 10 years after the restricted access period ends…"/>
          <p:cNvSpPr>
            <a:spLocks noGrp="1"/>
          </p:cNvSpPr>
          <p:nvPr>
            <p:ph type="body" idx="1"/>
          </p:nvPr>
        </p:nvSpPr>
        <p:spPr>
          <a:xfrm>
            <a:off x="360392" y="1553503"/>
            <a:ext cx="7927298" cy="5257801"/>
          </a:xfrm>
          <a:prstGeom prst="rect">
            <a:avLst/>
          </a:prstGeom>
        </p:spPr>
        <p:txBody>
          <a:bodyPr/>
          <a:lstStyle/>
          <a:p>
            <a:pPr marL="243459" indent="-243459" defTabSz="649223">
              <a:spcBef>
                <a:spcPts val="400"/>
              </a:spcBef>
              <a:defRPr sz="1987">
                <a:solidFill>
                  <a:srgbClr val="535353"/>
                </a:solidFill>
              </a:defRPr>
            </a:pPr>
            <a:r>
              <a:t>ESS will store all raw and meta data for a minimum of 10 years after the restricted access period ends</a:t>
            </a:r>
          </a:p>
          <a:p>
            <a:pPr marL="243459" indent="-243459" defTabSz="649223">
              <a:spcBef>
                <a:spcPts val="400"/>
              </a:spcBef>
              <a:defRPr sz="1987">
                <a:solidFill>
                  <a:srgbClr val="535353"/>
                </a:solidFill>
              </a:defRPr>
            </a:pPr>
            <a:endParaRPr/>
          </a:p>
          <a:p>
            <a:pPr marL="243459" indent="-243459" defTabSz="649223">
              <a:spcBef>
                <a:spcPts val="400"/>
              </a:spcBef>
              <a:defRPr sz="1987">
                <a:solidFill>
                  <a:srgbClr val="535353"/>
                </a:solidFill>
              </a:defRPr>
            </a:pPr>
            <a:r>
              <a:t>Raw and meta data will be catalogued</a:t>
            </a:r>
          </a:p>
          <a:p>
            <a:pPr marL="243459" indent="-243459" defTabSz="649223">
              <a:spcBef>
                <a:spcPts val="400"/>
              </a:spcBef>
              <a:defRPr sz="1987">
                <a:solidFill>
                  <a:srgbClr val="535353"/>
                </a:solidFill>
              </a:defRPr>
            </a:pPr>
            <a:endParaRPr/>
          </a:p>
          <a:p>
            <a:pPr marL="243459" indent="-243459" defTabSz="649223">
              <a:spcBef>
                <a:spcPts val="400"/>
              </a:spcBef>
              <a:defRPr sz="1987">
                <a:solidFill>
                  <a:srgbClr val="535353"/>
                </a:solidFill>
              </a:defRPr>
            </a:pPr>
            <a:r>
              <a:t>ESS (DMSC) will act as custodian</a:t>
            </a:r>
          </a:p>
          <a:p>
            <a:pPr marL="243459" indent="-243459" defTabSz="649223">
              <a:spcBef>
                <a:spcPts val="400"/>
              </a:spcBef>
              <a:defRPr sz="1987">
                <a:solidFill>
                  <a:srgbClr val="535353"/>
                </a:solidFill>
              </a:defRPr>
            </a:pPr>
            <a:endParaRPr/>
          </a:p>
          <a:p>
            <a:pPr marL="243459" indent="-243459" defTabSz="649223">
              <a:spcBef>
                <a:spcPts val="400"/>
              </a:spcBef>
              <a:defRPr sz="1987">
                <a:solidFill>
                  <a:srgbClr val="535353"/>
                </a:solidFill>
              </a:defRPr>
            </a:pPr>
            <a:r>
              <a:t>All raw data will be given a citable DOI</a:t>
            </a:r>
          </a:p>
          <a:p>
            <a:pPr marL="243459" indent="-243459" defTabSz="649223">
              <a:spcBef>
                <a:spcPts val="400"/>
              </a:spcBef>
              <a:defRPr sz="1987">
                <a:solidFill>
                  <a:srgbClr val="535353"/>
                </a:solidFill>
              </a:defRPr>
            </a:pPr>
            <a:endParaRPr/>
          </a:p>
          <a:p>
            <a:pPr marL="243459" indent="-243459" defTabSz="649223">
              <a:spcBef>
                <a:spcPts val="400"/>
              </a:spcBef>
              <a:defRPr sz="1987">
                <a:solidFill>
                  <a:srgbClr val="535353"/>
                </a:solidFill>
              </a:defRPr>
            </a:pPr>
            <a:r>
              <a:t>Access to raw &amp; meta data is restricted for 3 years</a:t>
            </a:r>
          </a:p>
          <a:p>
            <a:pPr marL="243459" indent="-243459" defTabSz="649223">
              <a:spcBef>
                <a:spcPts val="400"/>
              </a:spcBef>
              <a:defRPr sz="1987">
                <a:solidFill>
                  <a:srgbClr val="535353"/>
                </a:solidFill>
              </a:defRPr>
            </a:pPr>
            <a:endParaRPr/>
          </a:p>
          <a:p>
            <a:pPr marL="243459" indent="-243459" defTabSz="649223">
              <a:spcBef>
                <a:spcPts val="400"/>
              </a:spcBef>
              <a:defRPr sz="1987">
                <a:solidFill>
                  <a:srgbClr val="535353"/>
                </a:solidFill>
              </a:defRPr>
            </a:pPr>
            <a:r>
              <a:t>Post embargo access to catalogue will be open</a:t>
            </a:r>
          </a:p>
          <a:p>
            <a:pPr marL="243459" indent="-243459" defTabSz="649223">
              <a:spcBef>
                <a:spcPts val="400"/>
              </a:spcBef>
              <a:defRPr sz="1987">
                <a:solidFill>
                  <a:srgbClr val="535353"/>
                </a:solidFill>
              </a:defRPr>
            </a:pPr>
            <a:endParaRPr/>
          </a:p>
          <a:p>
            <a:pPr marL="243459" indent="-243459" defTabSz="649223">
              <a:spcBef>
                <a:spcPts val="400"/>
              </a:spcBef>
              <a:defRPr sz="1987">
                <a:solidFill>
                  <a:srgbClr val="535353"/>
                </a:solidFill>
              </a:defRPr>
            </a:pPr>
            <a:r>
              <a:t>Post embargo access to data is open inline with ERIC statutes</a:t>
            </a:r>
          </a:p>
        </p:txBody>
      </p:sp>
      <p:sp>
        <p:nvSpPr>
          <p:cNvPr id="70" name="Slide Number"/>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What does Open access mean"/>
          <p:cNvSpPr>
            <a:spLocks noGrp="1"/>
          </p:cNvSpPr>
          <p:nvPr>
            <p:ph type="title"/>
          </p:nvPr>
        </p:nvSpPr>
        <p:spPr>
          <a:xfrm>
            <a:off x="139700" y="-36886"/>
            <a:ext cx="7139137" cy="1508126"/>
          </a:xfrm>
          <a:prstGeom prst="rect">
            <a:avLst/>
          </a:prstGeom>
        </p:spPr>
        <p:txBody>
          <a:bodyPr/>
          <a:lstStyle/>
          <a:p>
            <a:r>
              <a:t>What does Open access mean</a:t>
            </a:r>
          </a:p>
        </p:txBody>
      </p:sp>
      <p:sp>
        <p:nvSpPr>
          <p:cNvPr id="73" name="Access to the online catalogue of open data will be given to a user, not associated with the PT, providing said user registers with ESS and accepts the terms of this scientific data policy…"/>
          <p:cNvSpPr>
            <a:spLocks noGrp="1"/>
          </p:cNvSpPr>
          <p:nvPr>
            <p:ph type="body" idx="1"/>
          </p:nvPr>
        </p:nvSpPr>
        <p:spPr>
          <a:xfrm>
            <a:off x="457200" y="1600200"/>
            <a:ext cx="8229600" cy="5257800"/>
          </a:xfrm>
          <a:prstGeom prst="rect">
            <a:avLst/>
          </a:prstGeom>
        </p:spPr>
        <p:txBody>
          <a:bodyPr/>
          <a:lstStyle/>
          <a:p>
            <a:pPr marL="381000" indent="-381000" defTabSz="457200">
              <a:spcBef>
                <a:spcPts val="300"/>
              </a:spcBef>
              <a:buFontTx/>
              <a:buBlip>
                <a:blip r:embed="rId2"/>
              </a:buBlip>
              <a:defRPr sz="1800">
                <a:solidFill>
                  <a:srgbClr val="535353"/>
                </a:solidFill>
                <a:latin typeface="+mn-lt"/>
                <a:ea typeface="+mn-ea"/>
                <a:cs typeface="+mn-cs"/>
                <a:sym typeface="Helvetica"/>
              </a:defRPr>
            </a:pPr>
            <a:r>
              <a:t>Access to the online catalogue of open data will be given to a user, not associated with the PT, providing said user registers with ESS and accepts the terms of this scientific data policy	</a:t>
            </a:r>
          </a:p>
          <a:p>
            <a:pPr marL="381000" indent="-381000" defTabSz="457200">
              <a:spcBef>
                <a:spcPts val="300"/>
              </a:spcBef>
              <a:buFontTx/>
              <a:buBlip>
                <a:blip r:embed="rId2"/>
              </a:buBlip>
              <a:defRPr sz="1800">
                <a:solidFill>
                  <a:srgbClr val="535353"/>
                </a:solidFill>
                <a:latin typeface="+mn-lt"/>
                <a:ea typeface="+mn-ea"/>
                <a:cs typeface="+mn-cs"/>
                <a:sym typeface="Helvetica"/>
              </a:defRPr>
            </a:pPr>
            <a:endParaRPr/>
          </a:p>
          <a:p>
            <a:pPr marL="381000" indent="-381000" defTabSz="457200">
              <a:spcBef>
                <a:spcPts val="300"/>
              </a:spcBef>
              <a:buFontTx/>
              <a:buBlip>
                <a:blip r:embed="rId2"/>
              </a:buBlip>
              <a:defRPr sz="1800">
                <a:solidFill>
                  <a:srgbClr val="535353"/>
                </a:solidFill>
                <a:latin typeface="+mn-lt"/>
                <a:ea typeface="+mn-ea"/>
                <a:cs typeface="+mn-cs"/>
                <a:sym typeface="Helvetica"/>
              </a:defRPr>
            </a:pPr>
            <a:r>
              <a:t>Publications or other generated intellectual property resulting from access to open data from ESS will cite the original persistent identifier of the data, the PT and the proposal number. </a:t>
            </a:r>
          </a:p>
          <a:p>
            <a:pPr marL="381000" indent="-381000" defTabSz="457200">
              <a:spcBef>
                <a:spcPts val="300"/>
              </a:spcBef>
              <a:buFontTx/>
              <a:buBlip>
                <a:blip r:embed="rId2"/>
              </a:buBlip>
              <a:defRPr sz="1800">
                <a:solidFill>
                  <a:srgbClr val="535353"/>
                </a:solidFill>
                <a:latin typeface="+mn-lt"/>
                <a:ea typeface="+mn-ea"/>
                <a:cs typeface="+mn-cs"/>
                <a:sym typeface="Helvetica"/>
              </a:defRPr>
            </a:pPr>
            <a:endParaRPr/>
          </a:p>
          <a:p>
            <a:pPr marL="381000" indent="-381000" defTabSz="457200">
              <a:spcBef>
                <a:spcPts val="300"/>
              </a:spcBef>
              <a:buFontTx/>
              <a:buBlip>
                <a:blip r:embed="rId2"/>
              </a:buBlip>
              <a:defRPr sz="1800">
                <a:solidFill>
                  <a:srgbClr val="535353"/>
                </a:solidFill>
                <a:latin typeface="+mn-lt"/>
                <a:ea typeface="+mn-ea"/>
                <a:cs typeface="+mn-cs"/>
                <a:sym typeface="Helvetica"/>
              </a:defRPr>
            </a:pPr>
            <a:r>
              <a:t>Restricted access period can be lengthened by written request for unto 3 years. Science director and SAC chair will decide on a case by case basis</a:t>
            </a:r>
          </a:p>
          <a:p>
            <a:pPr marL="381000" indent="-381000" defTabSz="457200">
              <a:spcBef>
                <a:spcPts val="300"/>
              </a:spcBef>
              <a:buFontTx/>
              <a:buBlip>
                <a:blip r:embed="rId2"/>
              </a:buBlip>
              <a:defRPr sz="1800">
                <a:solidFill>
                  <a:srgbClr val="535353"/>
                </a:solidFill>
                <a:latin typeface="+mn-lt"/>
                <a:ea typeface="+mn-ea"/>
                <a:cs typeface="+mn-cs"/>
                <a:sym typeface="Helvetica"/>
              </a:defRPr>
            </a:pPr>
            <a:endParaRPr/>
          </a:p>
          <a:p>
            <a:pPr marL="381000" indent="-381000" defTabSz="457200">
              <a:spcBef>
                <a:spcPts val="300"/>
              </a:spcBef>
              <a:buFontTx/>
              <a:buBlip>
                <a:blip r:embed="rId2"/>
              </a:buBlip>
              <a:defRPr sz="1800">
                <a:solidFill>
                  <a:srgbClr val="535353"/>
                </a:solidFill>
                <a:latin typeface="+mn-lt"/>
                <a:ea typeface="+mn-ea"/>
                <a:cs typeface="+mn-cs"/>
                <a:sym typeface="Helvetica"/>
              </a:defRPr>
            </a:pPr>
            <a:r>
              <a:t>Restricted access duration can be shortened by request </a:t>
            </a:r>
          </a:p>
          <a:p>
            <a:pPr marL="0" lvl="2" indent="457200" defTabSz="457200">
              <a:spcBef>
                <a:spcPts val="300"/>
              </a:spcBef>
              <a:buSzTx/>
              <a:buFontTx/>
              <a:buNone/>
              <a:defRPr sz="1800">
                <a:solidFill>
                  <a:srgbClr val="535353"/>
                </a:solidFill>
                <a:latin typeface="+mn-lt"/>
                <a:ea typeface="+mn-ea"/>
                <a:cs typeface="+mn-cs"/>
                <a:sym typeface="Helvetica"/>
              </a:defRPr>
            </a:pPr>
            <a:r>
              <a:t>i.e. To satisfy submission process for certain journals</a:t>
            </a:r>
          </a:p>
        </p:txBody>
      </p:sp>
      <p:sp>
        <p:nvSpPr>
          <p:cNvPr id="74" name="Slide Number"/>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Data policy for scientific results"/>
          <p:cNvSpPr>
            <a:spLocks noGrp="1"/>
          </p:cNvSpPr>
          <p:nvPr>
            <p:ph type="title"/>
          </p:nvPr>
        </p:nvSpPr>
        <p:spPr>
          <a:xfrm>
            <a:off x="123718" y="-36886"/>
            <a:ext cx="7139137" cy="1508126"/>
          </a:xfrm>
          <a:prstGeom prst="rect">
            <a:avLst/>
          </a:prstGeom>
        </p:spPr>
        <p:txBody>
          <a:bodyPr/>
          <a:lstStyle/>
          <a:p>
            <a:r>
              <a:t>Data policy for scientific results</a:t>
            </a:r>
          </a:p>
        </p:txBody>
      </p:sp>
      <p:sp>
        <p:nvSpPr>
          <p:cNvPr id="77" name="ESS data volumes will necessitate storage of results derived (analysed) datasets on ESS systems…"/>
          <p:cNvSpPr>
            <a:spLocks noGrp="1"/>
          </p:cNvSpPr>
          <p:nvPr>
            <p:ph type="body" idx="1"/>
          </p:nvPr>
        </p:nvSpPr>
        <p:spPr>
          <a:xfrm>
            <a:off x="123718" y="1572409"/>
            <a:ext cx="8547880" cy="5257801"/>
          </a:xfrm>
          <a:prstGeom prst="rect">
            <a:avLst/>
          </a:prstGeom>
        </p:spPr>
        <p:txBody>
          <a:bodyPr/>
          <a:lstStyle/>
          <a:p>
            <a:pPr marL="336042" indent="-336042" defTabSz="896111">
              <a:defRPr sz="2744">
                <a:solidFill>
                  <a:srgbClr val="535353"/>
                </a:solidFill>
              </a:defRPr>
            </a:pPr>
            <a:r>
              <a:t>ESS data volumes will necessitate storage of results derived (analysed) datasets on ESS systems</a:t>
            </a:r>
          </a:p>
          <a:p>
            <a:pPr marL="336042" indent="-336042" defTabSz="896111">
              <a:defRPr sz="2744">
                <a:solidFill>
                  <a:srgbClr val="535353"/>
                </a:solidFill>
              </a:defRPr>
            </a:pPr>
            <a:endParaRPr/>
          </a:p>
          <a:p>
            <a:pPr marL="336042" indent="-336042" defTabSz="896111">
              <a:defRPr sz="2744">
                <a:solidFill>
                  <a:srgbClr val="535353"/>
                </a:solidFill>
              </a:defRPr>
            </a:pPr>
            <a:r>
              <a:t>ESS will curate results on a best effort basis</a:t>
            </a:r>
          </a:p>
          <a:p>
            <a:pPr marL="336042" indent="-336042" defTabSz="896111">
              <a:defRPr sz="2744">
                <a:solidFill>
                  <a:srgbClr val="535353"/>
                </a:solidFill>
              </a:defRPr>
            </a:pPr>
            <a:endParaRPr/>
          </a:p>
          <a:p>
            <a:pPr marL="336042" indent="-336042" defTabSz="896111">
              <a:defRPr sz="2744">
                <a:solidFill>
                  <a:srgbClr val="535353"/>
                </a:solidFill>
              </a:defRPr>
            </a:pPr>
            <a:r>
              <a:t>Access to results remains restricted</a:t>
            </a:r>
          </a:p>
          <a:p>
            <a:pPr marL="336042" indent="-336042" defTabSz="896111">
              <a:defRPr sz="2744">
                <a:solidFill>
                  <a:srgbClr val="535353"/>
                </a:solidFill>
              </a:defRPr>
            </a:pPr>
            <a:endParaRPr/>
          </a:p>
          <a:p>
            <a:pPr marL="336042" indent="-336042" defTabSz="896111">
              <a:defRPr sz="2744">
                <a:solidFill>
                  <a:srgbClr val="535353"/>
                </a:solidFill>
              </a:defRPr>
            </a:pPr>
            <a:r>
              <a:t>Ownership and IP is determined by the specific user agreement subject to the ESS IP &amp; inventions policy</a:t>
            </a:r>
          </a:p>
          <a:p>
            <a:pPr marL="336042" indent="-336042" defTabSz="896111">
              <a:defRPr sz="2744">
                <a:solidFill>
                  <a:srgbClr val="535353"/>
                </a:solidFill>
              </a:defRPr>
            </a:pPr>
            <a:endParaRPr/>
          </a:p>
        </p:txBody>
      </p:sp>
      <p:sp>
        <p:nvSpPr>
          <p:cNvPr id="78" name="Slide Number"/>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472</Words>
  <Application>Microsoft Macintosh PowerPoint</Application>
  <PresentationFormat>On-screen Show (4:3)</PresentationFormat>
  <Paragraphs>83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Helvetica</vt:lpstr>
      <vt:lpstr>Helvetica Neue</vt:lpstr>
      <vt:lpstr>Default</vt:lpstr>
      <vt:lpstr>ESS policy for scientific data</vt:lpstr>
      <vt:lpstr>Scientific data policy synopsis </vt:lpstr>
      <vt:lpstr>Details of the ESS Policy for Scientific data </vt:lpstr>
      <vt:lpstr>Details of the ESS Policy for Scientific data </vt:lpstr>
      <vt:lpstr>What does Open access mean</vt:lpstr>
      <vt:lpstr>Data policy for scientific results</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 policy for scientific data</dc:title>
  <cp:lastModifiedBy>Microsoft Office User</cp:lastModifiedBy>
  <cp:revision>1</cp:revision>
  <dcterms:modified xsi:type="dcterms:W3CDTF">2017-05-18T08:14:42Z</dcterms:modified>
</cp:coreProperties>
</file>