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6" r:id="rId2"/>
    <p:sldId id="420" r:id="rId3"/>
    <p:sldId id="428" r:id="rId4"/>
    <p:sldId id="429" r:id="rId5"/>
    <p:sldId id="430" r:id="rId6"/>
    <p:sldId id="449" r:id="rId7"/>
    <p:sldId id="432" r:id="rId8"/>
    <p:sldId id="435" r:id="rId9"/>
    <p:sldId id="450" r:id="rId10"/>
    <p:sldId id="434" r:id="rId11"/>
    <p:sldId id="436" r:id="rId12"/>
    <p:sldId id="425" r:id="rId13"/>
    <p:sldId id="441" r:id="rId14"/>
    <p:sldId id="437" r:id="rId15"/>
    <p:sldId id="438" r:id="rId16"/>
    <p:sldId id="439" r:id="rId17"/>
    <p:sldId id="427" r:id="rId18"/>
    <p:sldId id="442" r:id="rId19"/>
    <p:sldId id="443" r:id="rId20"/>
    <p:sldId id="446" r:id="rId21"/>
    <p:sldId id="444" r:id="rId22"/>
    <p:sldId id="447" r:id="rId23"/>
    <p:sldId id="431" r:id="rId2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820577-CAD0-A342-AE4B-9F99712D5B36}">
          <p14:sldIdLst>
            <p14:sldId id="296"/>
            <p14:sldId id="420"/>
            <p14:sldId id="428"/>
            <p14:sldId id="429"/>
            <p14:sldId id="430"/>
            <p14:sldId id="449"/>
            <p14:sldId id="432"/>
            <p14:sldId id="435"/>
            <p14:sldId id="450"/>
            <p14:sldId id="434"/>
            <p14:sldId id="436"/>
            <p14:sldId id="425"/>
            <p14:sldId id="441"/>
            <p14:sldId id="437"/>
            <p14:sldId id="438"/>
            <p14:sldId id="439"/>
            <p14:sldId id="427"/>
            <p14:sldId id="442"/>
            <p14:sldId id="443"/>
            <p14:sldId id="446"/>
            <p14:sldId id="444"/>
            <p14:sldId id="447"/>
            <p14:sldId id="431"/>
          </p14:sldIdLst>
        </p14:section>
        <p14:section name="back-up slides" id="{D87140F2-0CF4-694C-84B4-8D042563DAA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ain Sutton" initials="I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hiddenSlides="1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64" autoAdjust="0"/>
    <p:restoredTop sz="95461" autoAdjust="0"/>
  </p:normalViewPr>
  <p:slideViewPr>
    <p:cSldViewPr>
      <p:cViewPr varScale="1">
        <p:scale>
          <a:sx n="113" d="100"/>
          <a:sy n="113" d="100"/>
        </p:scale>
        <p:origin x="6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B0913-6618-A548-B79E-4157529AA09E}" type="datetimeFigureOut">
              <a:rPr lang="en-US" smtClean="0"/>
              <a:t>5/18/17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2ECA1-1754-2E49-8ADA-8DCE76D9B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348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2017-05-18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4419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SHANE</a:t>
            </a:r>
            <a:r>
              <a:rPr lang="en-US" baseline="0" dirty="0" smtClean="0"/>
              <a:t> COMPLETE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5749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unassigned scope = 0.7 M€ =&gt; NMX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32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Pie-chart</a:t>
            </a:r>
            <a:r>
              <a:rPr lang="en-US" baseline="0" dirty="0" smtClean="0"/>
              <a:t> to the right needs to be 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0237-65E6-CB4A-ACFB-27E3E41734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75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0237-65E6-CB4A-ACFB-27E3E41734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33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115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sv-S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2444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sv-S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637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7731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Procurement through CF-Skanska or </a:t>
            </a:r>
            <a:r>
              <a:rPr lang="en-US" dirty="0" err="1" smtClean="0"/>
              <a:t>Nuvia</a:t>
            </a:r>
            <a:r>
              <a:rPr lang="en-US" dirty="0" smtClean="0"/>
              <a:t> appears most</a:t>
            </a:r>
            <a:r>
              <a:rPr lang="en-US" baseline="0" dirty="0" smtClean="0"/>
              <a:t> attractive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980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BC8AF-8001-1E43-8EF9-7E94DB65C1E0}" type="datetime1">
              <a:rPr lang="en-GB" smtClean="0"/>
              <a:t>18/05/2017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0DB9-012E-8F40-8538-793DAB8A2154}" type="datetime1">
              <a:rPr lang="en-GB" smtClean="0"/>
              <a:t>18/05/2017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41A75-BF2B-8F4B-B809-7680ED3C060D}" type="datetime1">
              <a:rPr lang="en-GB" smtClean="0"/>
              <a:t>18/05/2017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24E3F-A6E9-D542-96C0-576D2EDA3BAB}" type="datetime1">
              <a:rPr lang="en-GB" smtClean="0"/>
              <a:t>18/05/2017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6"/>
          <p:cNvSpPr/>
          <p:nvPr userDrawn="1"/>
        </p:nvSpPr>
        <p:spPr>
          <a:xfrm>
            <a:off x="-18580" y="0"/>
            <a:ext cx="9162580" cy="476672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8580" y="0"/>
            <a:ext cx="6084168" cy="476672"/>
          </a:xfrm>
        </p:spPr>
        <p:txBody>
          <a:bodyPr>
            <a:normAutofit/>
          </a:bodyPr>
          <a:lstStyle>
            <a:lvl1pPr>
              <a:defRPr sz="2000" b="0"/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</a:t>
            </a:r>
            <a:r>
              <a:rPr lang="sv-SE" dirty="0" err="1" smtClean="0"/>
              <a:t>style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1" y="119728"/>
            <a:ext cx="1460059" cy="27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5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DF7C5-B172-DC49-9D35-5CF0E5AA7BF1}" type="datetime1">
              <a:rPr lang="en-GB" smtClean="0"/>
              <a:t>18/05/2017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1.wdp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412776"/>
            <a:ext cx="5328592" cy="237626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sv-SE" sz="4000" dirty="0" smtClean="0"/>
              <a:t>NSS Project </a:t>
            </a:r>
            <a:r>
              <a:rPr lang="sv-SE" sz="4000" dirty="0" err="1" smtClean="0"/>
              <a:t>update</a:t>
            </a:r>
            <a:endParaRPr lang="sv-SE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4293096"/>
            <a:ext cx="5400600" cy="1343000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  <a:spcBef>
                <a:spcPts val="600"/>
              </a:spcBef>
            </a:pPr>
            <a:r>
              <a:rPr lang="sv-SE" sz="2400" dirty="0" smtClean="0">
                <a:solidFill>
                  <a:schemeClr val="bg1"/>
                </a:solidFill>
              </a:rPr>
              <a:t>Shane Kennedy</a:t>
            </a:r>
          </a:p>
          <a:p>
            <a:pPr>
              <a:lnSpc>
                <a:spcPts val="2700"/>
              </a:lnSpc>
              <a:spcBef>
                <a:spcPts val="600"/>
              </a:spcBef>
            </a:pPr>
            <a:r>
              <a:rPr lang="sv-SE" sz="2400" dirty="0" smtClean="0">
                <a:solidFill>
                  <a:schemeClr val="bg1"/>
                </a:solidFill>
              </a:rPr>
              <a:t>NSS Project </a:t>
            </a:r>
            <a:r>
              <a:rPr lang="sv-SE" sz="2400" dirty="0" err="1" smtClean="0">
                <a:solidFill>
                  <a:schemeClr val="bg1"/>
                </a:solidFill>
              </a:rPr>
              <a:t>Leader</a:t>
            </a:r>
            <a:endParaRPr lang="sv-SE" sz="24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17 May 2017</a:t>
            </a:r>
          </a:p>
        </p:txBody>
      </p:sp>
    </p:spTree>
    <p:extLst>
      <p:ext uri="{BB962C8B-B14F-4D97-AF65-F5344CB8AC3E}">
        <p14:creationId xmlns:p14="http://schemas.microsoft.com/office/powerpoint/2010/main" val="27452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unker_2016-12-09_16.jp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8"/>
          <a:stretch/>
        </p:blipFill>
        <p:spPr>
          <a:xfrm rot="5400000">
            <a:off x="396000" y="1292400"/>
            <a:ext cx="5210030" cy="5778000"/>
          </a:xfrm>
        </p:spPr>
      </p:pic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8749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Preparing for BOT and first BOI:</a:t>
            </a:r>
            <a:br>
              <a:rPr lang="en-US" dirty="0" smtClean="0"/>
            </a:br>
            <a:r>
              <a:rPr lang="en-US" dirty="0" smtClean="0"/>
              <a:t>In bunker activities</a:t>
            </a:r>
            <a:br>
              <a:rPr lang="en-US" dirty="0" smtClean="0"/>
            </a:b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22000" y="1746000"/>
            <a:ext cx="5321303" cy="4052097"/>
            <a:chOff x="522000" y="1746000"/>
            <a:chExt cx="5321303" cy="4052097"/>
          </a:xfrm>
        </p:grpSpPr>
        <p:grpSp>
          <p:nvGrpSpPr>
            <p:cNvPr id="37" name="Group 36"/>
            <p:cNvGrpSpPr/>
            <p:nvPr/>
          </p:nvGrpSpPr>
          <p:grpSpPr>
            <a:xfrm>
              <a:off x="2883600" y="1746000"/>
              <a:ext cx="1674503" cy="2479341"/>
              <a:chOff x="3243097" y="1746000"/>
              <a:chExt cx="1674503" cy="2479341"/>
            </a:xfrm>
          </p:grpSpPr>
          <p:sp>
            <p:nvSpPr>
              <p:cNvPr id="34" name="TextBox 33"/>
              <p:cNvSpPr txBox="1"/>
              <p:nvPr/>
            </p:nvSpPr>
            <p:spPr>
              <a:xfrm rot="18600000">
                <a:off x="3186000" y="3952800"/>
                <a:ext cx="329638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W1</a:t>
                </a:r>
                <a:endParaRPr lang="en-US" sz="800" b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rot="21540000" flipV="1">
                <a:off x="3391200" y="1746000"/>
                <a:ext cx="1526400" cy="223560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2937600" y="1922400"/>
              <a:ext cx="1861703" cy="2338941"/>
              <a:chOff x="3144697" y="1770000"/>
              <a:chExt cx="1861703" cy="2338941"/>
            </a:xfrm>
          </p:grpSpPr>
          <p:sp>
            <p:nvSpPr>
              <p:cNvPr id="39" name="TextBox 38"/>
              <p:cNvSpPr txBox="1"/>
              <p:nvPr/>
            </p:nvSpPr>
            <p:spPr>
              <a:xfrm rot="18660000">
                <a:off x="3087600" y="3836400"/>
                <a:ext cx="329638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W2</a:t>
                </a:r>
                <a:endParaRPr lang="en-US" sz="800" b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flipV="1">
                <a:off x="3314400" y="1770000"/>
                <a:ext cx="1692000" cy="2110964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Arrow Connector 42"/>
            <p:cNvCxnSpPr/>
            <p:nvPr/>
          </p:nvCxnSpPr>
          <p:spPr>
            <a:xfrm flipV="1">
              <a:off x="3144650" y="2189625"/>
              <a:ext cx="1845634" cy="1884752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3208328" y="2674800"/>
              <a:ext cx="2224800" cy="148680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3189021" y="2439169"/>
              <a:ext cx="2009116" cy="1679243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3236903" y="2966400"/>
              <a:ext cx="2386800" cy="123480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3251303" y="3268800"/>
              <a:ext cx="2498400" cy="98280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/>
            <p:cNvGrpSpPr/>
            <p:nvPr/>
          </p:nvGrpSpPr>
          <p:grpSpPr>
            <a:xfrm>
              <a:off x="3014364" y="3579250"/>
              <a:ext cx="2828939" cy="847951"/>
              <a:chOff x="2066603" y="1745905"/>
              <a:chExt cx="2828939" cy="847951"/>
            </a:xfrm>
          </p:grpSpPr>
          <p:sp>
            <p:nvSpPr>
              <p:cNvPr id="57" name="TextBox 56"/>
              <p:cNvSpPr txBox="1"/>
              <p:nvPr/>
            </p:nvSpPr>
            <p:spPr>
              <a:xfrm rot="20760000">
                <a:off x="2066603" y="2378412"/>
                <a:ext cx="329638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W8</a:t>
                </a:r>
                <a:endParaRPr lang="en-US" sz="800" b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 flipV="1">
                <a:off x="2325142" y="1745905"/>
                <a:ext cx="2570400" cy="72000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/>
            <p:cNvGrpSpPr/>
            <p:nvPr/>
          </p:nvGrpSpPr>
          <p:grpSpPr>
            <a:xfrm>
              <a:off x="522000" y="1922400"/>
              <a:ext cx="4006765" cy="3875697"/>
              <a:chOff x="882649" y="1922400"/>
              <a:chExt cx="4006765" cy="3875697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3339482" y="4323600"/>
                <a:ext cx="1549932" cy="215444"/>
                <a:chOff x="840371" y="1218124"/>
                <a:chExt cx="1549932" cy="215444"/>
              </a:xfrm>
            </p:grpSpPr>
            <p:sp>
              <p:nvSpPr>
                <p:cNvPr id="60" name="TextBox 59"/>
                <p:cNvSpPr txBox="1"/>
                <p:nvPr/>
              </p:nvSpPr>
              <p:spPr>
                <a:xfrm>
                  <a:off x="840371" y="1218124"/>
                  <a:ext cx="381635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tx1"/>
                      </a:solidFill>
                      <a:effectLst>
                        <a:outerShdw blurRad="50800" dist="38100" dir="2700000" algn="tl" rotWithShape="0">
                          <a:srgbClr val="000000">
                            <a:alpha val="43000"/>
                          </a:srgbClr>
                        </a:outerShdw>
                      </a:effectLst>
                    </a:rPr>
                    <a:t>W11</a:t>
                  </a:r>
                  <a:endParaRPr lang="en-US" sz="800" b="1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61" name="Straight Arrow Connector 60"/>
                <p:cNvCxnSpPr/>
                <p:nvPr/>
              </p:nvCxnSpPr>
              <p:spPr>
                <a:xfrm rot="120000" flipV="1">
                  <a:off x="1130303" y="1359143"/>
                  <a:ext cx="1260000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/>
              <p:cNvGrpSpPr/>
              <p:nvPr/>
            </p:nvGrpSpPr>
            <p:grpSpPr>
              <a:xfrm>
                <a:off x="3377582" y="4437281"/>
                <a:ext cx="1423018" cy="585569"/>
                <a:chOff x="916571" y="1180024"/>
                <a:chExt cx="1423018" cy="585569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 rot="1451656">
                  <a:off x="916571" y="1180024"/>
                  <a:ext cx="304240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tx1"/>
                      </a:solidFill>
                      <a:effectLst>
                        <a:outerShdw blurRad="50800" dist="38100" dir="2700000" algn="tl" rotWithShape="0">
                          <a:srgbClr val="000000">
                            <a:alpha val="43000"/>
                          </a:srgbClr>
                        </a:outerShdw>
                      </a:effectLst>
                    </a:rPr>
                    <a:t>N7</a:t>
                  </a:r>
                  <a:endParaRPr lang="en-US" sz="800" b="1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1130687" y="1337156"/>
                  <a:ext cx="1208902" cy="428437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/>
              <p:cNvGrpSpPr/>
              <p:nvPr/>
            </p:nvGrpSpPr>
            <p:grpSpPr>
              <a:xfrm>
                <a:off x="3329689" y="4527926"/>
                <a:ext cx="1302770" cy="831474"/>
                <a:chOff x="973721" y="1135574"/>
                <a:chExt cx="1302770" cy="831474"/>
              </a:xfrm>
            </p:grpSpPr>
            <p:sp>
              <p:nvSpPr>
                <p:cNvPr id="66" name="TextBox 65"/>
                <p:cNvSpPr txBox="1"/>
                <p:nvPr/>
              </p:nvSpPr>
              <p:spPr>
                <a:xfrm rot="2079308">
                  <a:off x="973721" y="1135574"/>
                  <a:ext cx="304240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tx1"/>
                      </a:solidFill>
                      <a:effectLst>
                        <a:outerShdw blurRad="50800" dist="38100" dir="2700000" algn="tl" rotWithShape="0">
                          <a:srgbClr val="000000">
                            <a:alpha val="43000"/>
                          </a:srgbClr>
                        </a:outerShdw>
                      </a:effectLst>
                    </a:rPr>
                    <a:t>N5</a:t>
                  </a:r>
                  <a:endParaRPr lang="en-US" sz="800" b="1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67" name="Straight Arrow Connector 66"/>
                <p:cNvCxnSpPr/>
                <p:nvPr/>
              </p:nvCxnSpPr>
              <p:spPr>
                <a:xfrm>
                  <a:off x="1189061" y="1281396"/>
                  <a:ext cx="1087430" cy="685652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Group 68"/>
              <p:cNvGrpSpPr/>
              <p:nvPr/>
            </p:nvGrpSpPr>
            <p:grpSpPr>
              <a:xfrm>
                <a:off x="1879200" y="4533873"/>
                <a:ext cx="1064249" cy="1136127"/>
                <a:chOff x="385213" y="1074267"/>
                <a:chExt cx="1064249" cy="1136127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 rot="18787992">
                  <a:off x="1198111" y="1110174"/>
                  <a:ext cx="287258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tx1"/>
                      </a:solidFill>
                      <a:effectLst>
                        <a:outerShdw blurRad="50800" dist="38100" dir="2700000" algn="tl" rotWithShape="0">
                          <a:srgbClr val="000000">
                            <a:alpha val="43000"/>
                          </a:srgbClr>
                        </a:outerShdw>
                      </a:effectLst>
                    </a:rPr>
                    <a:t>E3</a:t>
                  </a:r>
                  <a:endParaRPr lang="en-US" sz="800" b="1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71" name="Straight Arrow Connector 70"/>
                <p:cNvCxnSpPr/>
                <p:nvPr/>
              </p:nvCxnSpPr>
              <p:spPr>
                <a:xfrm flipH="1">
                  <a:off x="385213" y="1277994"/>
                  <a:ext cx="936000" cy="93240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Group 76"/>
              <p:cNvGrpSpPr/>
              <p:nvPr/>
            </p:nvGrpSpPr>
            <p:grpSpPr>
              <a:xfrm>
                <a:off x="2026095" y="4596483"/>
                <a:ext cx="969068" cy="1201614"/>
                <a:chOff x="512144" y="1118717"/>
                <a:chExt cx="969068" cy="1201614"/>
              </a:xfrm>
            </p:grpSpPr>
            <p:sp>
              <p:nvSpPr>
                <p:cNvPr id="78" name="TextBox 77"/>
                <p:cNvSpPr txBox="1"/>
                <p:nvPr/>
              </p:nvSpPr>
              <p:spPr>
                <a:xfrm rot="18560042">
                  <a:off x="1229861" y="1154624"/>
                  <a:ext cx="287258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tx1"/>
                      </a:solidFill>
                      <a:effectLst>
                        <a:outerShdw blurRad="50800" dist="38100" dir="2700000" algn="tl" rotWithShape="0">
                          <a:srgbClr val="000000">
                            <a:alpha val="43000"/>
                          </a:srgbClr>
                        </a:outerShdw>
                      </a:effectLst>
                    </a:rPr>
                    <a:t>E2</a:t>
                  </a:r>
                  <a:endParaRPr lang="en-US" sz="800" b="1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79" name="Straight Arrow Connector 78"/>
                <p:cNvCxnSpPr/>
                <p:nvPr/>
              </p:nvCxnSpPr>
              <p:spPr>
                <a:xfrm flipH="1">
                  <a:off x="512144" y="1297931"/>
                  <a:ext cx="817200" cy="102240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Group 79"/>
              <p:cNvGrpSpPr/>
              <p:nvPr/>
            </p:nvGrpSpPr>
            <p:grpSpPr>
              <a:xfrm>
                <a:off x="1656000" y="4497672"/>
                <a:ext cx="1259006" cy="869928"/>
                <a:chOff x="353363" y="1313374"/>
                <a:chExt cx="1259006" cy="869928"/>
              </a:xfrm>
            </p:grpSpPr>
            <p:sp>
              <p:nvSpPr>
                <p:cNvPr id="81" name="TextBox 80"/>
                <p:cNvSpPr txBox="1"/>
                <p:nvPr/>
              </p:nvSpPr>
              <p:spPr>
                <a:xfrm rot="19550623">
                  <a:off x="1325111" y="1313374"/>
                  <a:ext cx="287258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tx1"/>
                      </a:solidFill>
                      <a:effectLst>
                        <a:outerShdw blurRad="50800" dist="38100" dir="2700000" algn="tl" rotWithShape="0">
                          <a:srgbClr val="000000">
                            <a:alpha val="43000"/>
                          </a:srgbClr>
                        </a:outerShdw>
                      </a:effectLst>
                    </a:rPr>
                    <a:t>E5</a:t>
                  </a:r>
                  <a:endParaRPr lang="en-US" sz="800" b="1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82" name="Straight Arrow Connector 81"/>
                <p:cNvCxnSpPr/>
                <p:nvPr/>
              </p:nvCxnSpPr>
              <p:spPr>
                <a:xfrm flipH="1">
                  <a:off x="353363" y="1495702"/>
                  <a:ext cx="1101600" cy="68760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/>
            </p:nvGrpSpPr>
            <p:grpSpPr>
              <a:xfrm>
                <a:off x="882649" y="2149501"/>
                <a:ext cx="2109078" cy="2079725"/>
                <a:chOff x="-97023" y="1269938"/>
                <a:chExt cx="2109078" cy="2079725"/>
              </a:xfrm>
            </p:grpSpPr>
            <p:sp>
              <p:nvSpPr>
                <p:cNvPr id="86" name="TextBox 85"/>
                <p:cNvSpPr txBox="1"/>
                <p:nvPr/>
              </p:nvSpPr>
              <p:spPr>
                <a:xfrm rot="2806310">
                  <a:off x="1760704" y="3098312"/>
                  <a:ext cx="287258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tx1"/>
                      </a:solidFill>
                      <a:effectLst>
                        <a:outerShdw blurRad="50800" dist="38100" dir="2700000" algn="tl" rotWithShape="0">
                          <a:srgbClr val="000000">
                            <a:alpha val="43000"/>
                          </a:srgbClr>
                        </a:outerShdw>
                      </a:effectLst>
                    </a:rPr>
                    <a:t>S3</a:t>
                  </a:r>
                  <a:endParaRPr lang="en-US" sz="800" b="1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87" name="Straight Arrow Connector 86"/>
                <p:cNvCxnSpPr/>
                <p:nvPr/>
              </p:nvCxnSpPr>
              <p:spPr>
                <a:xfrm flipH="1" flipV="1">
                  <a:off x="-97023" y="1269938"/>
                  <a:ext cx="1951200" cy="190080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/>
            </p:nvGrpSpPr>
            <p:grpSpPr>
              <a:xfrm>
                <a:off x="1130400" y="1922400"/>
                <a:ext cx="1918477" cy="2262376"/>
                <a:chOff x="87228" y="1093637"/>
                <a:chExt cx="1918477" cy="2262376"/>
              </a:xfrm>
            </p:grpSpPr>
            <p:sp>
              <p:nvSpPr>
                <p:cNvPr id="94" name="TextBox 93"/>
                <p:cNvSpPr txBox="1"/>
                <p:nvPr/>
              </p:nvSpPr>
              <p:spPr>
                <a:xfrm rot="3214887">
                  <a:off x="1754354" y="3104662"/>
                  <a:ext cx="287258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tx1"/>
                      </a:solidFill>
                      <a:effectLst>
                        <a:outerShdw blurRad="50800" dist="38100" dir="2700000" algn="tl" rotWithShape="0">
                          <a:srgbClr val="000000">
                            <a:alpha val="43000"/>
                          </a:srgbClr>
                        </a:outerShdw>
                      </a:effectLst>
                    </a:rPr>
                    <a:t>S2</a:t>
                  </a:r>
                  <a:endParaRPr lang="en-US" sz="800" b="1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95" name="Straight Arrow Connector 94"/>
                <p:cNvCxnSpPr/>
                <p:nvPr/>
              </p:nvCxnSpPr>
              <p:spPr>
                <a:xfrm flipH="1" flipV="1">
                  <a:off x="87228" y="1093637"/>
                  <a:ext cx="1747280" cy="210960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" name="TextBox 6"/>
          <p:cNvSpPr txBox="1"/>
          <p:nvPr/>
        </p:nvSpPr>
        <p:spPr>
          <a:xfrm>
            <a:off x="6212312" y="1484784"/>
            <a:ext cx="2664000" cy="10772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First installations in bunker:</a:t>
            </a:r>
          </a:p>
          <a:p>
            <a:r>
              <a:rPr lang="en-US" sz="1600" dirty="0" smtClean="0"/>
              <a:t>(Feb – Sept 2019)</a:t>
            </a:r>
          </a:p>
          <a:p>
            <a:r>
              <a:rPr lang="en-US" sz="1600" dirty="0" smtClean="0"/>
              <a:t>Neutron Beam Optics in monolith &amp; light shutters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486000" y="1998000"/>
            <a:ext cx="8378701" cy="3803691"/>
            <a:chOff x="486000" y="1998000"/>
            <a:chExt cx="8378701" cy="3803691"/>
          </a:xfrm>
        </p:grpSpPr>
        <p:grpSp>
          <p:nvGrpSpPr>
            <p:cNvPr id="5" name="Group 4"/>
            <p:cNvGrpSpPr/>
            <p:nvPr/>
          </p:nvGrpSpPr>
          <p:grpSpPr>
            <a:xfrm>
              <a:off x="486000" y="1998000"/>
              <a:ext cx="5346000" cy="3803691"/>
              <a:chOff x="846000" y="1994400"/>
              <a:chExt cx="5346000" cy="3803691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846000" y="1994400"/>
                <a:ext cx="4479337" cy="3803691"/>
                <a:chOff x="846000" y="1994400"/>
                <a:chExt cx="4479337" cy="3803691"/>
              </a:xfrm>
            </p:grpSpPr>
            <p:grpSp>
              <p:nvGrpSpPr>
                <p:cNvPr id="104" name="Group 103"/>
                <p:cNvGrpSpPr/>
                <p:nvPr/>
              </p:nvGrpSpPr>
              <p:grpSpPr>
                <a:xfrm>
                  <a:off x="846000" y="2016000"/>
                  <a:ext cx="4479337" cy="3782091"/>
                  <a:chOff x="846000" y="2016000"/>
                  <a:chExt cx="4479337" cy="3782091"/>
                </a:xfrm>
              </p:grpSpPr>
              <p:cxnSp>
                <p:nvCxnSpPr>
                  <p:cNvPr id="100" name="Straight Arrow Connector 99"/>
                  <p:cNvCxnSpPr/>
                  <p:nvPr/>
                </p:nvCxnSpPr>
                <p:spPr>
                  <a:xfrm rot="120000" flipV="1">
                    <a:off x="3626571" y="4464633"/>
                    <a:ext cx="1332000" cy="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Arrow Connector 100"/>
                  <p:cNvCxnSpPr/>
                  <p:nvPr/>
                </p:nvCxnSpPr>
                <p:spPr>
                  <a:xfrm flipH="1">
                    <a:off x="2026089" y="4775691"/>
                    <a:ext cx="817200" cy="102240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Arrow Connector 101"/>
                  <p:cNvCxnSpPr/>
                  <p:nvPr/>
                </p:nvCxnSpPr>
                <p:spPr>
                  <a:xfrm flipH="1" flipV="1">
                    <a:off x="846000" y="2105999"/>
                    <a:ext cx="1980000" cy="196200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Arrow Connector 102"/>
                  <p:cNvCxnSpPr/>
                  <p:nvPr/>
                </p:nvCxnSpPr>
                <p:spPr>
                  <a:xfrm rot="360000" flipV="1">
                    <a:off x="3597337" y="2016000"/>
                    <a:ext cx="1728000" cy="216000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8" name="Straight Arrow Connector 67"/>
                <p:cNvCxnSpPr/>
                <p:nvPr/>
              </p:nvCxnSpPr>
              <p:spPr>
                <a:xfrm rot="360000" flipH="1" flipV="1">
                  <a:off x="1004400" y="1994400"/>
                  <a:ext cx="1965600" cy="19368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2" name="Straight Arrow Connector 71"/>
              <p:cNvCxnSpPr/>
              <p:nvPr/>
            </p:nvCxnSpPr>
            <p:spPr>
              <a:xfrm flipV="1">
                <a:off x="3600000" y="3240000"/>
                <a:ext cx="2592000" cy="10260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rot="1200000" flipV="1">
                <a:off x="3546000" y="4806000"/>
                <a:ext cx="1332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rot="360000" flipH="1">
                <a:off x="1933200" y="4698000"/>
                <a:ext cx="817200" cy="10224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/>
            <p:cNvSpPr txBox="1"/>
            <p:nvPr/>
          </p:nvSpPr>
          <p:spPr>
            <a:xfrm>
              <a:off x="6200701" y="4151982"/>
              <a:ext cx="2664000" cy="107721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Ins="36000" rtlCol="0">
              <a:spAutoFit/>
            </a:bodyPr>
            <a:lstStyle/>
            <a:p>
              <a:r>
                <a:rPr lang="en-US" sz="1600" b="1" dirty="0" smtClean="0"/>
                <a:t>Next installations in bunker:</a:t>
              </a:r>
            </a:p>
            <a:p>
              <a:r>
                <a:rPr lang="en-US" sz="1600" dirty="0" smtClean="0"/>
                <a:t>(from Nov 2019 – May 2020)</a:t>
              </a:r>
            </a:p>
            <a:p>
              <a:r>
                <a:rPr lang="en-US" sz="1600" dirty="0" smtClean="0"/>
                <a:t>Bunker Optics for first 4 – 8 Neutron Beam Instruments</a:t>
              </a:r>
              <a:endParaRPr lang="en-US" sz="1600" dirty="0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6200701" y="5304110"/>
            <a:ext cx="2664000" cy="10772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Bunker roof completed:</a:t>
            </a:r>
          </a:p>
          <a:p>
            <a:r>
              <a:rPr lang="en-US" sz="1600" dirty="0" smtClean="0"/>
              <a:t>(from Jun – Aug 2020)</a:t>
            </a:r>
          </a:p>
          <a:p>
            <a:r>
              <a:rPr lang="en-US" sz="1600" dirty="0" smtClean="0"/>
              <a:t>Bunker Optics for first 4 – 8 Neutron Beam Instruments</a:t>
            </a:r>
            <a:endParaRPr lang="en-US" sz="1600" dirty="0"/>
          </a:p>
        </p:txBody>
      </p:sp>
      <p:pic>
        <p:nvPicPr>
          <p:cNvPr id="3" name="Picture 2" descr="bunker_2016-12-10_2.jpg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-555"/>
          <a:stretch/>
        </p:blipFill>
        <p:spPr>
          <a:xfrm rot="5400000">
            <a:off x="399600" y="1324800"/>
            <a:ext cx="5220000" cy="57420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4400" y="1476000"/>
            <a:ext cx="6520061" cy="4578124"/>
            <a:chOff x="14400" y="1476000"/>
            <a:chExt cx="6520061" cy="4578124"/>
          </a:xfrm>
        </p:grpSpPr>
        <p:sp>
          <p:nvSpPr>
            <p:cNvPr id="10" name="TextBox 9"/>
            <p:cNvSpPr txBox="1"/>
            <p:nvPr/>
          </p:nvSpPr>
          <p:spPr>
            <a:xfrm>
              <a:off x="460896" y="1642587"/>
              <a:ext cx="5853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ODIN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400" y="1902181"/>
              <a:ext cx="752204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DREAM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08146" y="1476000"/>
              <a:ext cx="558730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NMX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98128" y="2419163"/>
              <a:ext cx="942699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MIRACLES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77870" y="1680523"/>
              <a:ext cx="561535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BEER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64079" y="1926675"/>
              <a:ext cx="710452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C-SPEC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14228" y="3015664"/>
              <a:ext cx="616062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T-REX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98625" y="2707889"/>
              <a:ext cx="710452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MAGIC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03416" y="2167594"/>
              <a:ext cx="813043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BIFROST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44474" y="3310741"/>
              <a:ext cx="889987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HEIMDAL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24401" y="5272535"/>
              <a:ext cx="620683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FREIA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54215" y="4875206"/>
              <a:ext cx="503150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LoKI</a:t>
              </a:r>
              <a:endParaRPr lang="en-US" sz="14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7225" y="5567611"/>
              <a:ext cx="637540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SKADI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47713" y="5285900"/>
              <a:ext cx="671979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VESPA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00758" y="5746348"/>
              <a:ext cx="607859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ESTIA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00032" y="4317401"/>
              <a:ext cx="1290259" cy="3077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FF"/>
                  </a:solidFill>
                </a:rPr>
                <a:t>Test </a:t>
              </a:r>
              <a:r>
                <a:rPr lang="en-US" sz="1400" b="1" dirty="0" err="1" smtClean="0">
                  <a:solidFill>
                    <a:srgbClr val="0000FF"/>
                  </a:solidFill>
                </a:rPr>
                <a:t>Beamline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000" y="2581200"/>
            <a:ext cx="1829054" cy="153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0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1" y="1440001"/>
            <a:ext cx="8879419" cy="5391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"/>
            <a:ext cx="6703641" cy="144153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ESS Proton Production Schedule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from NSS Project schedule V3.1:</a:t>
            </a:r>
            <a:br>
              <a:rPr lang="en-US" sz="2700" dirty="0" smtClean="0"/>
            </a:br>
            <a:r>
              <a:rPr lang="en-US" sz="3100" b="1" dirty="0" smtClean="0">
                <a:solidFill>
                  <a:srgbClr val="FFFF00"/>
                </a:solidFill>
              </a:rPr>
              <a:t>DRAFT FOR DISCUSSION</a:t>
            </a:r>
            <a:endParaRPr lang="en-US" sz="3100" b="1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16015" y="2060848"/>
            <a:ext cx="3240361" cy="338554"/>
            <a:chOff x="4699219" y="2227124"/>
            <a:chExt cx="3240361" cy="338554"/>
          </a:xfrm>
        </p:grpSpPr>
        <p:sp>
          <p:nvSpPr>
            <p:cNvPr id="7" name="TextBox 6"/>
            <p:cNvSpPr txBox="1"/>
            <p:nvPr/>
          </p:nvSpPr>
          <p:spPr>
            <a:xfrm>
              <a:off x="5095580" y="2227124"/>
              <a:ext cx="2844000" cy="3385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wrap="square" lIns="36000" rIns="36000" rtlCol="0">
              <a:spAutoFit/>
            </a:bodyPr>
            <a:lstStyle/>
            <a:p>
              <a:r>
                <a:rPr lang="en-US" sz="1600" b="1" dirty="0" smtClean="0">
                  <a:solidFill>
                    <a:srgbClr val="0070C0"/>
                  </a:solidFill>
                </a:rPr>
                <a:t>Production 200 days/</a:t>
              </a:r>
              <a:r>
                <a:rPr lang="en-US" sz="1600" b="1" dirty="0" err="1" smtClean="0">
                  <a:solidFill>
                    <a:srgbClr val="0070C0"/>
                  </a:solidFill>
                </a:rPr>
                <a:t>yr</a:t>
              </a:r>
              <a:r>
                <a:rPr lang="en-US" sz="1600" b="1" dirty="0" smtClean="0">
                  <a:solidFill>
                    <a:srgbClr val="0070C0"/>
                  </a:solidFill>
                </a:rPr>
                <a:t> @ 2 MW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4699219" y="2515156"/>
              <a:ext cx="3204000" cy="0"/>
            </a:xfrm>
            <a:prstGeom prst="line">
              <a:avLst/>
            </a:prstGeom>
            <a:ln w="25400">
              <a:solidFill>
                <a:srgbClr val="0070C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11</a:t>
            </a:fld>
            <a:endParaRPr lang="sv-SE"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3947" y="4752000"/>
            <a:ext cx="1411131" cy="957036"/>
            <a:chOff x="576967" y="5818113"/>
            <a:chExt cx="1411131" cy="927368"/>
          </a:xfrm>
        </p:grpSpPr>
        <p:sp>
          <p:nvSpPr>
            <p:cNvPr id="11" name="TextBox 10"/>
            <p:cNvSpPr txBox="1"/>
            <p:nvPr/>
          </p:nvSpPr>
          <p:spPr>
            <a:xfrm>
              <a:off x="576967" y="5818113"/>
              <a:ext cx="1329653" cy="5476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US" sz="1600" smtClean="0">
                  <a:solidFill>
                    <a:srgbClr val="0000FF"/>
                  </a:solidFill>
                </a:rPr>
                <a:t>Beam on Target </a:t>
              </a:r>
              <a:r>
                <a:rPr lang="en-US" sz="1600" smtClean="0">
                  <a:solidFill>
                    <a:schemeClr val="tx1"/>
                  </a:solidFill>
                </a:rPr>
                <a:t>(L1-MS</a:t>
              </a:r>
              <a:r>
                <a:rPr lang="en-US" sz="1600" dirty="0" smtClean="0">
                  <a:solidFill>
                    <a:schemeClr val="tx1"/>
                  </a:solidFill>
                </a:rPr>
                <a:t>)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736098" y="6396641"/>
              <a:ext cx="252000" cy="34884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42000" y="3779988"/>
            <a:ext cx="1367039" cy="1188016"/>
            <a:chOff x="39175" y="5643281"/>
            <a:chExt cx="1348115" cy="1074075"/>
          </a:xfrm>
        </p:grpSpPr>
        <p:sp>
          <p:nvSpPr>
            <p:cNvPr id="14" name="TextBox 13"/>
            <p:cNvSpPr txBox="1"/>
            <p:nvPr/>
          </p:nvSpPr>
          <p:spPr>
            <a:xfrm>
              <a:off x="39175" y="5643281"/>
              <a:ext cx="1100551" cy="5296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00FF"/>
                  </a:solidFill>
                </a:rPr>
                <a:t>Commission</a:t>
              </a:r>
              <a:endParaRPr lang="en-US" sz="1600"/>
            </a:p>
            <a:p>
              <a:pPr algn="ctr"/>
              <a:r>
                <a:rPr lang="en-US" sz="1600" dirty="0" err="1" smtClean="0">
                  <a:solidFill>
                    <a:srgbClr val="0000FF"/>
                  </a:solidFill>
                </a:rPr>
                <a:t>Accel</a:t>
              </a:r>
              <a:r>
                <a:rPr lang="en-US" sz="1600" dirty="0" smtClean="0">
                  <a:solidFill>
                    <a:srgbClr val="0000FF"/>
                  </a:solidFill>
                </a:rPr>
                <a:t>/Target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125525" y="6164052"/>
              <a:ext cx="261765" cy="55330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555200" y="3708000"/>
            <a:ext cx="737134" cy="1884048"/>
            <a:chOff x="1570010" y="2430603"/>
            <a:chExt cx="737134" cy="1884048"/>
          </a:xfrm>
        </p:grpSpPr>
        <p:sp>
          <p:nvSpPr>
            <p:cNvPr id="19" name="TextBox 18"/>
            <p:cNvSpPr txBox="1"/>
            <p:nvPr/>
          </p:nvSpPr>
          <p:spPr>
            <a:xfrm>
              <a:off x="1570010" y="2430603"/>
              <a:ext cx="737134" cy="584775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solidFill>
                <a:srgbClr val="0000FF"/>
              </a:solidFill>
            </a:ln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FF"/>
                  </a:solidFill>
                </a:rPr>
                <a:t>BOI#1</a:t>
              </a: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(L1-MS)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1937983" y="3018651"/>
              <a:ext cx="0" cy="12960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195736" y="3356992"/>
            <a:ext cx="1044000" cy="1998875"/>
            <a:chOff x="1644612" y="4319821"/>
            <a:chExt cx="1044000" cy="1998875"/>
          </a:xfrm>
        </p:grpSpPr>
        <p:grpSp>
          <p:nvGrpSpPr>
            <p:cNvPr id="29" name="Group 28"/>
            <p:cNvGrpSpPr/>
            <p:nvPr/>
          </p:nvGrpSpPr>
          <p:grpSpPr>
            <a:xfrm>
              <a:off x="1644612" y="4319821"/>
              <a:ext cx="1044000" cy="1998875"/>
              <a:chOff x="1582725" y="3224946"/>
              <a:chExt cx="1044000" cy="1998875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1582725" y="3224946"/>
                <a:ext cx="1044000" cy="33855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solidFill>
                  <a:srgbClr val="0000FF"/>
                </a:solidFill>
              </a:ln>
            </p:spPr>
            <p:txBody>
              <a:bodyPr wrap="square" lIns="36000" rIns="36000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FF"/>
                    </a:solidFill>
                  </a:rPr>
                  <a:t>BOI#4 &amp; #5</a:t>
                </a: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>
                <a:off x="2025525" y="3567822"/>
                <a:ext cx="0" cy="16559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/>
            <p:cNvCxnSpPr/>
            <p:nvPr/>
          </p:nvCxnSpPr>
          <p:spPr>
            <a:xfrm>
              <a:off x="2267744" y="4662695"/>
              <a:ext cx="0" cy="16559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02549" y="4319821"/>
            <a:ext cx="1044000" cy="1236878"/>
            <a:chOff x="1702549" y="4319821"/>
            <a:chExt cx="1044000" cy="1236878"/>
          </a:xfrm>
        </p:grpSpPr>
        <p:grpSp>
          <p:nvGrpSpPr>
            <p:cNvPr id="23" name="Group 22"/>
            <p:cNvGrpSpPr/>
            <p:nvPr/>
          </p:nvGrpSpPr>
          <p:grpSpPr>
            <a:xfrm>
              <a:off x="1702549" y="4319821"/>
              <a:ext cx="1044000" cy="1236878"/>
              <a:chOff x="1640662" y="3224946"/>
              <a:chExt cx="1044000" cy="1236878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640662" y="3224946"/>
                <a:ext cx="1044000" cy="33855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solidFill>
                  <a:srgbClr val="0000FF"/>
                </a:solidFill>
              </a:ln>
            </p:spPr>
            <p:txBody>
              <a:bodyPr wrap="square" lIns="36000" rIns="36000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FF"/>
                    </a:solidFill>
                  </a:rPr>
                  <a:t>BOI#2 &amp; #3</a:t>
                </a: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2026113" y="3561824"/>
                <a:ext cx="0" cy="90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/>
            <p:cNvCxnSpPr/>
            <p:nvPr/>
          </p:nvCxnSpPr>
          <p:spPr>
            <a:xfrm>
              <a:off x="2267744" y="4653136"/>
              <a:ext cx="0" cy="90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3240000" y="2800784"/>
            <a:ext cx="1332000" cy="1132272"/>
            <a:chOff x="2987824" y="2753125"/>
            <a:chExt cx="1332000" cy="1132272"/>
          </a:xfrm>
        </p:grpSpPr>
        <p:grpSp>
          <p:nvGrpSpPr>
            <p:cNvPr id="33" name="Group 32"/>
            <p:cNvGrpSpPr/>
            <p:nvPr/>
          </p:nvGrpSpPr>
          <p:grpSpPr>
            <a:xfrm>
              <a:off x="2987824" y="2753125"/>
              <a:ext cx="1332000" cy="1132272"/>
              <a:chOff x="1523098" y="4319821"/>
              <a:chExt cx="1332000" cy="1132272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1523098" y="4319821"/>
                <a:ext cx="1332000" cy="1132272"/>
                <a:chOff x="1461211" y="3224946"/>
                <a:chExt cx="1332000" cy="1132272"/>
              </a:xfrm>
            </p:grpSpPr>
            <p:sp>
              <p:nvSpPr>
                <p:cNvPr id="36" name="TextBox 35"/>
                <p:cNvSpPr txBox="1"/>
                <p:nvPr/>
              </p:nvSpPr>
              <p:spPr>
                <a:xfrm>
                  <a:off x="1461211" y="3224946"/>
                  <a:ext cx="1332000" cy="338554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solidFill>
                    <a:srgbClr val="0000FF"/>
                  </a:solidFill>
                </a:ln>
              </p:spPr>
              <p:txBody>
                <a:bodyPr wrap="square" lIns="36000" rIns="36000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rgbClr val="0000FF"/>
                      </a:solidFill>
                    </a:rPr>
                    <a:t>BOI#6, #7 &amp; #8</a:t>
                  </a:r>
                </a:p>
              </p:txBody>
            </p:sp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2073211" y="3565218"/>
                  <a:ext cx="0" cy="7920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Straight Arrow Connector 34"/>
              <p:cNvCxnSpPr/>
              <p:nvPr/>
            </p:nvCxnSpPr>
            <p:spPr>
              <a:xfrm>
                <a:off x="2261098" y="4660093"/>
                <a:ext cx="0" cy="792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Arrow Connector 37"/>
            <p:cNvCxnSpPr/>
            <p:nvPr/>
          </p:nvCxnSpPr>
          <p:spPr>
            <a:xfrm>
              <a:off x="3851824" y="3093397"/>
              <a:ext cx="0" cy="792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888000" y="1512000"/>
            <a:ext cx="2628000" cy="4230000"/>
            <a:chOff x="4332595" y="2590498"/>
            <a:chExt cx="2628000" cy="4230000"/>
          </a:xfrm>
        </p:grpSpPr>
        <p:sp>
          <p:nvSpPr>
            <p:cNvPr id="41" name="TextBox 40"/>
            <p:cNvSpPr txBox="1"/>
            <p:nvPr/>
          </p:nvSpPr>
          <p:spPr>
            <a:xfrm>
              <a:off x="4332595" y="2590498"/>
              <a:ext cx="2628000" cy="58477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rgbClr val="0000FF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FF"/>
                  </a:solidFill>
                </a:rPr>
                <a:t>Start User program: Aug. 2023 </a:t>
              </a:r>
              <a:r>
                <a:rPr lang="en-US" sz="1600" dirty="0" smtClean="0">
                  <a:solidFill>
                    <a:schemeClr val="tx1"/>
                  </a:solidFill>
                </a:rPr>
                <a:t>(Level 0 MS)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5412595" y="3184498"/>
              <a:ext cx="0" cy="3636000"/>
            </a:xfrm>
            <a:prstGeom prst="straightConnector1">
              <a:avLst/>
            </a:prstGeom>
            <a:ln w="50800" cmpd="sng">
              <a:solidFill>
                <a:srgbClr val="00B050">
                  <a:alpha val="50000"/>
                </a:srgbClr>
              </a:solidFill>
              <a:prstDash val="solid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429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5688632" cy="1143000"/>
          </a:xfrm>
        </p:spPr>
        <p:txBody>
          <a:bodyPr/>
          <a:lstStyle/>
          <a:p>
            <a:pPr algn="ctr"/>
            <a:r>
              <a:rPr lang="en-GB" dirty="0" smtClean="0"/>
              <a:t>The neutron </a:t>
            </a:r>
            <a:r>
              <a:rPr lang="en-GB" dirty="0"/>
              <a:t>g</a:t>
            </a:r>
            <a:r>
              <a:rPr lang="en-GB" dirty="0" smtClean="0"/>
              <a:t>uide bunker: </a:t>
            </a:r>
            <a:br>
              <a:rPr lang="en-GB" dirty="0" smtClean="0"/>
            </a:br>
            <a:r>
              <a:rPr lang="en-GB" dirty="0" smtClean="0"/>
              <a:t>key milestones</a:t>
            </a:r>
            <a:endParaRPr lang="en-GB" noProof="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999" y="1584000"/>
            <a:ext cx="3949111" cy="2622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3280" y="1484784"/>
            <a:ext cx="4701208" cy="39087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400"/>
              </a:spcBef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Project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start (Manager: Sara G-N)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         - June 2015</a:t>
            </a:r>
          </a:p>
          <a:p>
            <a:pPr marL="180975" indent="-180975">
              <a:spcBef>
                <a:spcPts val="400"/>
              </a:spcBef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Initial costing (14.6 M€)	    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        - Aug 2015</a:t>
            </a:r>
          </a:p>
          <a:p>
            <a:pPr marL="180975" indent="-180975">
              <a:spcBef>
                <a:spcPts val="400"/>
              </a:spcBef>
              <a:buFont typeface="Arial"/>
              <a:buChar char="•"/>
            </a:pP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Neutronics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calculations 1</a:t>
            </a:r>
            <a:r>
              <a:rPr lang="en-US" sz="1600" baseline="30000" dirty="0" smtClean="0">
                <a:solidFill>
                  <a:schemeClr val="bg1">
                    <a:lumMod val="50000"/>
                  </a:schemeClr>
                </a:solidFill>
              </a:rPr>
              <a:t>st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report           - April 2016</a:t>
            </a:r>
          </a:p>
          <a:p>
            <a:pPr marL="180975" indent="-180975">
              <a:spcBef>
                <a:spcPts val="400"/>
              </a:spcBef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Full time manager (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Zvonko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Lazic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)            - June 2016</a:t>
            </a:r>
          </a:p>
          <a:p>
            <a:pPr marL="180975" indent="-180975">
              <a:spcBef>
                <a:spcPts val="400"/>
              </a:spcBef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Revised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costing (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18.0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M€)	      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         - Sep 2016</a:t>
            </a:r>
          </a:p>
          <a:p>
            <a:pPr marL="180975" indent="-180975">
              <a:spcBef>
                <a:spcPts val="400"/>
              </a:spcBef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Bunker concept design review            - 4-5 Oct 2016</a:t>
            </a:r>
          </a:p>
          <a:p>
            <a:pPr marL="180975" indent="-180975">
              <a:spcBef>
                <a:spcPts val="400"/>
              </a:spcBef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Preliminary Design Review              - 15-16 Dec 2016</a:t>
            </a:r>
          </a:p>
          <a:p>
            <a:pPr marL="180975" indent="-180975">
              <a:spcBef>
                <a:spcPts val="400"/>
              </a:spcBef>
              <a:buFont typeface="Arial"/>
              <a:buChar char="•"/>
            </a:pPr>
            <a:r>
              <a:rPr lang="en-US" sz="1600" dirty="0" smtClean="0"/>
              <a:t>Internal Design/Cost Review	    - 26-27 June 2017</a:t>
            </a:r>
          </a:p>
          <a:p>
            <a:pPr marL="180975" indent="-180975">
              <a:spcBef>
                <a:spcPts val="400"/>
              </a:spcBef>
              <a:buFont typeface="Arial"/>
              <a:buChar char="•"/>
            </a:pPr>
            <a:r>
              <a:rPr lang="en-US" sz="1600" dirty="0" smtClean="0"/>
              <a:t>Critical Design Review                              </a:t>
            </a:r>
            <a:r>
              <a:rPr lang="en-US" sz="1600" dirty="0"/>
              <a:t> </a:t>
            </a:r>
            <a:r>
              <a:rPr lang="en-US" sz="1600" dirty="0" smtClean="0"/>
              <a:t> - Sept 2017 </a:t>
            </a:r>
          </a:p>
          <a:p>
            <a:pPr marL="180975" indent="-180975">
              <a:spcBef>
                <a:spcPts val="400"/>
              </a:spcBef>
              <a:buFont typeface="Arial"/>
              <a:buChar char="•"/>
            </a:pPr>
            <a:r>
              <a:rPr lang="en-US" sz="1600" dirty="0"/>
              <a:t>Start </a:t>
            </a:r>
            <a:r>
              <a:rPr lang="en-US" sz="1600" dirty="0" smtClean="0"/>
              <a:t>Manufacturing (Contract)                  - Jan 2018</a:t>
            </a:r>
          </a:p>
          <a:p>
            <a:pPr marL="180975" indent="-180975">
              <a:spcBef>
                <a:spcPts val="400"/>
              </a:spcBef>
              <a:buFont typeface="Arial"/>
              <a:buChar char="•"/>
            </a:pPr>
            <a:r>
              <a:rPr lang="en-US" sz="1600" dirty="0" smtClean="0"/>
              <a:t>First </a:t>
            </a:r>
            <a:r>
              <a:rPr lang="en-US" sz="1600" dirty="0"/>
              <a:t>d</a:t>
            </a:r>
            <a:r>
              <a:rPr lang="en-US" sz="1600" dirty="0" smtClean="0"/>
              <a:t>elivery to site	(R6 frame)	</a:t>
            </a:r>
            <a:r>
              <a:rPr lang="en-US" sz="1600" dirty="0"/>
              <a:t> </a:t>
            </a:r>
            <a:r>
              <a:rPr lang="en-US" sz="1600" dirty="0" smtClean="0"/>
              <a:t>                - Oct 2018</a:t>
            </a:r>
          </a:p>
          <a:p>
            <a:pPr marL="180975" indent="-180975">
              <a:spcBef>
                <a:spcPts val="400"/>
              </a:spcBef>
              <a:buFont typeface="Arial"/>
              <a:buChar char="•"/>
            </a:pPr>
            <a:r>
              <a:rPr lang="en-US" sz="1600" dirty="0" smtClean="0"/>
              <a:t>Start Installation	</a:t>
            </a:r>
            <a:r>
              <a:rPr lang="en-US" sz="1600" dirty="0"/>
              <a:t>	</a:t>
            </a:r>
            <a:r>
              <a:rPr lang="en-US" sz="1600" dirty="0" smtClean="0"/>
              <a:t>                 - Feb 2019</a:t>
            </a:r>
          </a:p>
          <a:p>
            <a:pPr marL="180975" indent="-180975">
              <a:spcBef>
                <a:spcPts val="400"/>
              </a:spcBef>
              <a:buFont typeface="Arial"/>
              <a:buChar char="•"/>
            </a:pPr>
            <a:r>
              <a:rPr lang="en-US" sz="1600" dirty="0" smtClean="0"/>
              <a:t>Installation Complete (ready for BOT)</a:t>
            </a:r>
            <a:r>
              <a:rPr lang="en-US" sz="1600" dirty="0"/>
              <a:t> </a:t>
            </a:r>
            <a:r>
              <a:rPr lang="en-US" sz="1600" dirty="0" smtClean="0"/>
              <a:t>      - Oct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3280" y="5463403"/>
            <a:ext cx="4701208" cy="8951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5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Bunker design &amp; installation is self managed by NSS.</a:t>
            </a:r>
          </a:p>
          <a:p>
            <a:pPr marL="176213" indent="-176213">
              <a:spcBef>
                <a:spcPts val="5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Bunker manufacturing could be self managed or turn-key (In-Kind involvement is still possible)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96" y="4293376"/>
            <a:ext cx="1728000" cy="2520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979952" y="4762326"/>
            <a:ext cx="2160000" cy="2051050"/>
            <a:chOff x="107504" y="4680000"/>
            <a:chExt cx="2160000" cy="20510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07504" y="4680000"/>
              <a:ext cx="2160000" cy="20510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91215" y="6352143"/>
              <a:ext cx="1512000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SKADI &amp; ESTIA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30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62" y="279949"/>
            <a:ext cx="7139136" cy="1055077"/>
          </a:xfrm>
        </p:spPr>
        <p:txBody>
          <a:bodyPr>
            <a:normAutofit/>
          </a:bodyPr>
          <a:lstStyle/>
          <a:p>
            <a:r>
              <a:rPr lang="en-US" dirty="0"/>
              <a:t>ESS Test Beam </a:t>
            </a:r>
            <a:r>
              <a:rPr lang="en-US" dirty="0" smtClean="0"/>
              <a:t>Line: Concept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5" y="3356992"/>
            <a:ext cx="8900146" cy="3461028"/>
          </a:xfrm>
        </p:spPr>
      </p:pic>
      <p:pic>
        <p:nvPicPr>
          <p:cNvPr id="6" name="Content Placeholder 4" descr="W11 TestBL 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9"/>
          <a:stretch/>
        </p:blipFill>
        <p:spPr>
          <a:xfrm>
            <a:off x="108224" y="1548000"/>
            <a:ext cx="6480000" cy="180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0232" y="1980000"/>
            <a:ext cx="2412000" cy="93485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US" b="1" dirty="0"/>
              <a:t>W11 - trajectory </a:t>
            </a:r>
            <a:endParaRPr lang="en-US" b="1" dirty="0" smtClean="0"/>
          </a:p>
          <a:p>
            <a:pPr algn="ctr"/>
            <a:r>
              <a:rPr lang="en-US" dirty="0" smtClean="0"/>
              <a:t> </a:t>
            </a:r>
            <a:r>
              <a:rPr lang="en-US" dirty="0"/>
              <a:t>90° to moderator plane, no occlusions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sp>
        <p:nvSpPr>
          <p:cNvPr id="9" name="TextBox 8"/>
          <p:cNvSpPr txBox="1"/>
          <p:nvPr/>
        </p:nvSpPr>
        <p:spPr>
          <a:xfrm>
            <a:off x="36000" y="6095037"/>
            <a:ext cx="3060000" cy="646331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rgbClr val="00206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b="1" dirty="0" smtClean="0"/>
              <a:t>Full view of moderator</a:t>
            </a:r>
          </a:p>
          <a:p>
            <a:pPr algn="ctr"/>
            <a:r>
              <a:rPr lang="en-US" dirty="0" smtClean="0"/>
              <a:t>L ~ 17 </a:t>
            </a:r>
            <a:r>
              <a:rPr lang="en-US" dirty="0" err="1" smtClean="0"/>
              <a:t>metres</a:t>
            </a:r>
            <a:r>
              <a:rPr lang="en-US" dirty="0"/>
              <a:t>,</a:t>
            </a:r>
            <a:r>
              <a:rPr lang="en-US" dirty="0" smtClean="0"/>
              <a:t> Magnification ~ 1</a:t>
            </a:r>
          </a:p>
        </p:txBody>
      </p:sp>
    </p:spTree>
    <p:extLst>
      <p:ext uri="{BB962C8B-B14F-4D97-AF65-F5344CB8AC3E}">
        <p14:creationId xmlns:p14="http://schemas.microsoft.com/office/powerpoint/2010/main" val="10460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62" y="44624"/>
            <a:ext cx="7139136" cy="1055077"/>
          </a:xfrm>
        </p:spPr>
        <p:txBody>
          <a:bodyPr>
            <a:normAutofit fontScale="90000"/>
          </a:bodyPr>
          <a:lstStyle/>
          <a:p>
            <a:r>
              <a:rPr lang="en-US" dirty="0"/>
              <a:t>ESS Test Beam </a:t>
            </a:r>
            <a:r>
              <a:rPr lang="en-US" dirty="0" smtClean="0"/>
              <a:t>Line: Preliminary Design</a:t>
            </a:r>
            <a:br>
              <a:rPr lang="en-US" dirty="0" smtClean="0"/>
            </a:br>
            <a:r>
              <a:rPr lang="en-US" dirty="0" smtClean="0"/>
              <a:t>(by Gabor Laszlo)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2776"/>
            <a:ext cx="9224700" cy="35042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2987824" y="472514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schematic: ESS-TBL Elevation view</a:t>
            </a:r>
          </a:p>
          <a:p>
            <a:r>
              <a:rPr lang="en-US" dirty="0" smtClean="0"/>
              <a:t>Lower schematic: </a:t>
            </a:r>
            <a:r>
              <a:rPr lang="en-US" dirty="0"/>
              <a:t>ESS-TBL </a:t>
            </a:r>
            <a:r>
              <a:rPr lang="en-US" dirty="0" smtClean="0"/>
              <a:t>Plan view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79712" y="5615582"/>
            <a:ext cx="5256584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ESS Project scope only includes the Upper moderator,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so ESS-TBL project scope is only for upper moderator,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(with provision for upgrade to see both moderators)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9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4" y="163408"/>
            <a:ext cx="7596336" cy="10550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In-Bunker components: </a:t>
            </a:r>
            <a:br>
              <a:rPr lang="en-US" dirty="0" smtClean="0"/>
            </a:br>
            <a:r>
              <a:rPr lang="en-US" dirty="0" smtClean="0"/>
              <a:t>Chopper, apertures &amp; attenuators.	 </a:t>
            </a:r>
            <a:br>
              <a:rPr lang="en-US" dirty="0" smtClean="0"/>
            </a:br>
            <a:r>
              <a:rPr lang="en-US" dirty="0" err="1" smtClean="0">
                <a:solidFill>
                  <a:srgbClr val="FFFF00"/>
                </a:solidFill>
              </a:rPr>
              <a:t>BrightnESS</a:t>
            </a:r>
            <a:r>
              <a:rPr lang="en-US" dirty="0" smtClean="0">
                <a:solidFill>
                  <a:srgbClr val="FFFF00"/>
                </a:solidFill>
              </a:rPr>
              <a:t> contribution (Wigner Institute)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538" y="1813559"/>
            <a:ext cx="3206496" cy="4291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697" y="3717034"/>
            <a:ext cx="2487168" cy="2381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19" y="3717034"/>
            <a:ext cx="2160118" cy="23686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700808"/>
            <a:ext cx="523936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ouble disc chopper: </a:t>
            </a:r>
            <a:r>
              <a:rPr lang="en-US" dirty="0" err="1" smtClean="0"/>
              <a:t>Ø</a:t>
            </a:r>
            <a:r>
              <a:rPr lang="en-US" dirty="0" smtClean="0"/>
              <a:t> = 500 mm, with 5</a:t>
            </a:r>
            <a:r>
              <a:rPr lang="en-US" dirty="0"/>
              <a:t>° </a:t>
            </a:r>
            <a:r>
              <a:rPr lang="en-US" dirty="0" smtClean="0"/>
              <a:t>&amp; </a:t>
            </a:r>
            <a:r>
              <a:rPr lang="en-US" dirty="0"/>
              <a:t>70 mm deep openings, maximum speed is 2000 RPM</a:t>
            </a:r>
            <a:r>
              <a:rPr lang="en-US" dirty="0" smtClean="0"/>
              <a:t>.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/>
              <a:t>One disc has </a:t>
            </a:r>
            <a:r>
              <a:rPr lang="en-US" dirty="0"/>
              <a:t>two openings </a:t>
            </a:r>
            <a:r>
              <a:rPr lang="en-US" dirty="0" smtClean="0"/>
              <a:t>at </a:t>
            </a:r>
            <a:r>
              <a:rPr lang="en-US" dirty="0"/>
              <a:t>180°, the other disc has three openings </a:t>
            </a:r>
            <a:r>
              <a:rPr lang="en-US" dirty="0" smtClean="0"/>
              <a:t>at </a:t>
            </a:r>
            <a:r>
              <a:rPr lang="en-US" dirty="0"/>
              <a:t>90°. </a:t>
            </a:r>
            <a:r>
              <a:rPr lang="en-US" dirty="0" smtClean="0"/>
              <a:t>Depending on </a:t>
            </a:r>
            <a:r>
              <a:rPr lang="en-US" dirty="0"/>
              <a:t>speed and synchronization, this allows single or double beam opening each period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01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7139136" cy="1291035"/>
          </a:xfrm>
        </p:spPr>
        <p:txBody>
          <a:bodyPr>
            <a:normAutofit fontScale="90000"/>
          </a:bodyPr>
          <a:lstStyle/>
          <a:p>
            <a:r>
              <a:rPr lang="en-US" dirty="0"/>
              <a:t>In-Bunker components: </a:t>
            </a:r>
            <a:br>
              <a:rPr lang="en-US" dirty="0"/>
            </a:br>
            <a:r>
              <a:rPr lang="en-US" dirty="0"/>
              <a:t> Heavy Shutter </a:t>
            </a:r>
            <a:r>
              <a:rPr lang="en-US" smtClean="0"/>
              <a:t>&amp; optical bench</a:t>
            </a:r>
            <a:r>
              <a:rPr lang="en-US" dirty="0"/>
              <a:t>	 </a:t>
            </a:r>
            <a:br>
              <a:rPr lang="en-US" dirty="0"/>
            </a:br>
            <a:r>
              <a:rPr lang="en-US" dirty="0" err="1">
                <a:solidFill>
                  <a:srgbClr val="FFFF00"/>
                </a:solidFill>
              </a:rPr>
              <a:t>BrightnESS</a:t>
            </a:r>
            <a:r>
              <a:rPr lang="en-US" dirty="0">
                <a:solidFill>
                  <a:srgbClr val="FFFF00"/>
                </a:solidFill>
              </a:rPr>
              <a:t> contribution (Wigner </a:t>
            </a:r>
            <a:r>
              <a:rPr lang="en-US" dirty="0" smtClean="0">
                <a:solidFill>
                  <a:srgbClr val="FFFF00"/>
                </a:solidFill>
              </a:rPr>
              <a:t>Institute)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000" y="1556792"/>
            <a:ext cx="6060831" cy="44430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752" y="5570008"/>
            <a:ext cx="2566800" cy="85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2" dirty="0" smtClean="0"/>
              <a:t>Heavy shutter will </a:t>
            </a:r>
            <a:r>
              <a:rPr lang="en-US" sz="1662" dirty="0"/>
              <a:t>become the prototype for all NSS project heavy shutters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00" y="1620000"/>
            <a:ext cx="3258570" cy="39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8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50000"/>
            <a:ext cx="9144000" cy="5508000"/>
          </a:xfrm>
          <a:prstGeom prst="rect">
            <a:avLst/>
          </a:prstGeom>
        </p:spPr>
      </p:pic>
      <p:sp>
        <p:nvSpPr>
          <p:cNvPr id="107" name="Title 1"/>
          <p:cNvSpPr>
            <a:spLocks noGrp="1"/>
          </p:cNvSpPr>
          <p:nvPr>
            <p:ph type="title"/>
          </p:nvPr>
        </p:nvSpPr>
        <p:spPr>
          <a:xfrm>
            <a:off x="107505" y="188640"/>
            <a:ext cx="7128792" cy="1025598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Neutron Beam Line shielding</a:t>
            </a:r>
            <a:r>
              <a:rPr lang="en-US" smtClean="0"/>
              <a:t>: </a:t>
            </a:r>
            <a:br>
              <a:rPr lang="en-US" smtClean="0"/>
            </a:br>
            <a:r>
              <a:rPr lang="en-US" smtClean="0"/>
              <a:t>standard solutions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36949" y="6563523"/>
            <a:ext cx="2383632" cy="24621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000" i="1" dirty="0"/>
              <a:t>ESS Instrument Layout </a:t>
            </a:r>
            <a:r>
              <a:rPr lang="en-US" sz="1000" i="1" smtClean="0"/>
              <a:t>(December </a:t>
            </a:r>
            <a:r>
              <a:rPr lang="en-US" sz="1000" i="1" dirty="0"/>
              <a:t>2016)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16416" y="6400424"/>
            <a:ext cx="432048" cy="409310"/>
          </a:xfrm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b="1" smtClean="0">
                <a:solidFill>
                  <a:srgbClr val="FFFFFF"/>
                </a:solidFill>
                <a:latin typeface="Calibri"/>
              </a:rPr>
              <a:pPr/>
              <a:t>17</a:t>
            </a:fld>
            <a:endParaRPr lang="sv-SE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248925" y="1746325"/>
            <a:ext cx="55872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NMX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242311" y="2108184"/>
            <a:ext cx="7104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C-SPEC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7507536" y="3032677"/>
            <a:ext cx="61606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T-REX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278038" y="2331733"/>
            <a:ext cx="81304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BIFROST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267706" y="3366271"/>
            <a:ext cx="88998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HEIMDAL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4367006" y="4903513"/>
            <a:ext cx="62068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FREIA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4449705" y="4418944"/>
            <a:ext cx="50315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LoKI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679188" y="5390106"/>
            <a:ext cx="6375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SKADI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744795" y="4684011"/>
            <a:ext cx="67197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VESPA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2988551" y="5457438"/>
            <a:ext cx="60785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ESTIA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9682" y="1700808"/>
            <a:ext cx="2187465" cy="147732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Heavier beamline shielding for straight beamlines &amp; curved beamlines </a:t>
            </a:r>
            <a:r>
              <a:rPr lang="en-US" smtClean="0"/>
              <a:t>before line-of-sight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040777" y="3760934"/>
            <a:ext cx="2082821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     Lighter beamline </a:t>
            </a:r>
            <a:r>
              <a:rPr lang="en-US" dirty="0" smtClean="0"/>
              <a:t>shielding for curved beamlines after line-of-sight</a:t>
            </a:r>
            <a:endParaRPr lang="en-US" dirty="0"/>
          </a:p>
        </p:txBody>
      </p:sp>
      <p:sp>
        <p:nvSpPr>
          <p:cNvPr id="50" name="Oval 49"/>
          <p:cNvSpPr/>
          <p:nvPr/>
        </p:nvSpPr>
        <p:spPr>
          <a:xfrm rot="2583958">
            <a:off x="1857483" y="3135310"/>
            <a:ext cx="1980643" cy="103938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rot="3595640">
            <a:off x="4893925" y="1296053"/>
            <a:ext cx="1828309" cy="35771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1576128" y="3374859"/>
            <a:ext cx="75220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DREAM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805074" y="3131231"/>
            <a:ext cx="58537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ODIN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7105038" y="2774223"/>
            <a:ext cx="7104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MAGIC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521868" y="2599102"/>
            <a:ext cx="94269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MIRACLES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965198" y="1676241"/>
            <a:ext cx="56153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BEER</a:t>
            </a:r>
          </a:p>
        </p:txBody>
      </p:sp>
    </p:spTree>
    <p:extLst>
      <p:ext uri="{BB962C8B-B14F-4D97-AF65-F5344CB8AC3E}">
        <p14:creationId xmlns:p14="http://schemas.microsoft.com/office/powerpoint/2010/main" val="137584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139136" cy="1143000"/>
          </a:xfrm>
        </p:spPr>
        <p:txBody>
          <a:bodyPr/>
          <a:lstStyle/>
          <a:p>
            <a:r>
              <a:rPr lang="en-US" dirty="0" smtClean="0"/>
              <a:t>Concept 1: low </a:t>
            </a:r>
            <a:r>
              <a:rPr lang="en-US" dirty="0"/>
              <a:t>manufacturing cost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smtClean="0"/>
              <a:t>(steel-concrete composite)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104" y="1700808"/>
            <a:ext cx="3437466" cy="45212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Manufacturing Cost:       1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Installation Cost/time:    1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Decommissioning cost:   1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chemeClr val="tx1"/>
                </a:solidFill>
              </a:rPr>
              <a:t>Modularity: 2 level of thickness is easily achievable. 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Two types: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(50-75cm or 60-90cm)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Maintenance of components inside: top access by removing three pieces</a:t>
            </a: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</a:rPr>
              <a:t>A</a:t>
            </a:r>
            <a:r>
              <a:rPr lang="en-US" sz="1800" dirty="0" smtClean="0">
                <a:solidFill>
                  <a:schemeClr val="tx1"/>
                </a:solidFill>
              </a:rPr>
              <a:t>verage weight of a 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component: 3.9t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99" y="1619999"/>
            <a:ext cx="4949398" cy="2982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1560" y="4901963"/>
            <a:ext cx="4250266" cy="6781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spcAft>
                <a:spcPts val="1200"/>
              </a:spcAft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 seismic requirement in the ‘E ‘buildings: only Conventional safety!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6512" y="654683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smtClean="0"/>
              <a:t>Concept development by Gabor Laszlo</a:t>
            </a:r>
            <a:endParaRPr lang="en-US" sz="1600" i="1"/>
          </a:p>
        </p:txBody>
      </p:sp>
    </p:spTree>
    <p:extLst>
      <p:ext uri="{BB962C8B-B14F-4D97-AF65-F5344CB8AC3E}">
        <p14:creationId xmlns:p14="http://schemas.microsoft.com/office/powerpoint/2010/main" val="157785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38284"/>
            <a:ext cx="6553200" cy="1143000"/>
          </a:xfrm>
        </p:spPr>
        <p:txBody>
          <a:bodyPr/>
          <a:lstStyle/>
          <a:p>
            <a:r>
              <a:rPr lang="en-US" dirty="0" smtClean="0"/>
              <a:t>Concept </a:t>
            </a:r>
            <a:r>
              <a:rPr lang="en-US" smtClean="0"/>
              <a:t>for E02 (West sector)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441531"/>
            <a:ext cx="7186924" cy="518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5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600" dirty="0" smtClean="0"/>
              <a:t>Topics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76243"/>
            <a:ext cx="2133600" cy="365125"/>
          </a:xfrm>
        </p:spPr>
        <p:txBody>
          <a:bodyPr/>
          <a:lstStyle/>
          <a:p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May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DF6FD-7A1C-6A4A-8DB5-FE5355A44DA7}" type="slidenum">
              <a:rPr lang="en-US" smtClean="0"/>
              <a:t>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</p:spPr>
        <p:txBody>
          <a:bodyPr/>
          <a:lstStyle/>
          <a:p>
            <a:r>
              <a:rPr lang="en-US" dirty="0" smtClean="0"/>
              <a:t>SAC#17 (S J Kennedy)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27111" y="2420888"/>
            <a:ext cx="5009185" cy="2664296"/>
          </a:xfrm>
          <a:prstGeom prst="rect">
            <a:avLst/>
          </a:prstGeom>
          <a:ln>
            <a:noFill/>
          </a:ln>
        </p:spPr>
        <p:txBody>
          <a:bodyPr vert="horz" lIns="85699" tIns="42850" rIns="85699" bIns="4285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400" dirty="0" smtClean="0"/>
              <a:t>Update on In </a:t>
            </a:r>
            <a:r>
              <a:rPr lang="en-US" sz="2400" dirty="0"/>
              <a:t>Kind </a:t>
            </a:r>
            <a:r>
              <a:rPr lang="en-US" sz="2400" dirty="0" smtClean="0"/>
              <a:t>participation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Project Budget and Schedule 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Update on Neutron </a:t>
            </a:r>
            <a:r>
              <a:rPr lang="en-US" sz="2400" dirty="0"/>
              <a:t>Bunker project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The ESS-Test Beamline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sz="2400" dirty="0" smtClean="0"/>
              <a:t>Standardization activities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70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7596336" cy="1143000"/>
          </a:xfrm>
        </p:spPr>
        <p:txBody>
          <a:bodyPr/>
          <a:lstStyle/>
          <a:p>
            <a:r>
              <a:rPr lang="en-US" dirty="0" smtClean="0"/>
              <a:t>Plinth Concept for D01 - D03: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552" y="1440000"/>
            <a:ext cx="7378446" cy="521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0000" y="2348880"/>
            <a:ext cx="2880000" cy="20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6254" y="4379128"/>
            <a:ext cx="155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Height = 1.3 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9" y="1710656"/>
            <a:ext cx="3750014" cy="225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766" y="116632"/>
            <a:ext cx="7139136" cy="1143000"/>
          </a:xfrm>
        </p:spPr>
        <p:txBody>
          <a:bodyPr/>
          <a:lstStyle/>
          <a:p>
            <a:r>
              <a:rPr lang="en-US" dirty="0" smtClean="0"/>
              <a:t>Concept 2: Easy access </a:t>
            </a:r>
            <a:r>
              <a:rPr lang="en-US" smtClean="0"/>
              <a:t>for maintenance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557261" y="1764252"/>
            <a:ext cx="3553019" cy="3662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spcAft>
                <a:spcPts val="1200"/>
              </a:spcAft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Manufacturing Cost:       1.6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Installation Cost/time:    0.7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Decommissioning cost:   1.8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Modularity: Not modular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Maintenance of components </a:t>
            </a:r>
            <a:r>
              <a:rPr lang="en-US" sz="1800" dirty="0">
                <a:solidFill>
                  <a:schemeClr val="tx1"/>
                </a:solidFill>
              </a:rPr>
              <a:t>inside </a:t>
            </a:r>
            <a:r>
              <a:rPr lang="en-US" sz="1800" dirty="0" smtClean="0">
                <a:solidFill>
                  <a:schemeClr val="tx1"/>
                </a:solidFill>
              </a:rPr>
              <a:t>: full access by </a:t>
            </a:r>
            <a:r>
              <a:rPr lang="en-US" sz="1800" dirty="0">
                <a:solidFill>
                  <a:schemeClr val="tx1"/>
                </a:solidFill>
              </a:rPr>
              <a:t>removing </a:t>
            </a:r>
            <a:r>
              <a:rPr lang="en-US" sz="1800" dirty="0" smtClean="0">
                <a:solidFill>
                  <a:schemeClr val="tx1"/>
                </a:solidFill>
              </a:rPr>
              <a:t>two </a:t>
            </a:r>
            <a:r>
              <a:rPr lang="en-US" sz="1800" dirty="0">
                <a:solidFill>
                  <a:schemeClr val="tx1"/>
                </a:solidFill>
              </a:rPr>
              <a:t>pieces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</a:rPr>
              <a:t>Average weight of a 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component: </a:t>
            </a:r>
            <a:r>
              <a:rPr lang="en-US" sz="1800" dirty="0" smtClean="0">
                <a:solidFill>
                  <a:schemeClr val="tx1"/>
                </a:solidFill>
              </a:rPr>
              <a:t>7.4t 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966" y="4234804"/>
            <a:ext cx="2637368" cy="2146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099077" y="3272367"/>
            <a:ext cx="1405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Weight: </a:t>
            </a:r>
          </a:p>
          <a:p>
            <a:r>
              <a:rPr lang="en-US" dirty="0" smtClean="0"/>
              <a:t>0.1 t/m less</a:t>
            </a:r>
            <a:endParaRPr lang="sv-S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38" y="1687563"/>
            <a:ext cx="3918796" cy="2300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879750" y="6481101"/>
            <a:ext cx="1896384" cy="4042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spcAft>
                <a:spcPts val="1200"/>
              </a:spcAft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Male - Female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9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NSS standardization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273630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300" dirty="0" smtClean="0"/>
              <a:t>Motion Control &amp; Automation: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500" dirty="0" smtClean="0"/>
              <a:t>Development packages with German In-Kind for electrical distribution, servo motors, robotics etc.,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300" dirty="0" smtClean="0"/>
              <a:t>Choppers: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500" dirty="0" smtClean="0"/>
              <a:t>Framework agreements for “spindle supply”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500" dirty="0" smtClean="0"/>
              <a:t>Chopper control </a:t>
            </a:r>
            <a:r>
              <a:rPr lang="en-US" sz="2500" dirty="0" smtClean="0"/>
              <a:t>&amp; high speed chopper development </a:t>
            </a:r>
            <a:r>
              <a:rPr lang="en-US" sz="2500" dirty="0" smtClean="0"/>
              <a:t>packages with German In-Kind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500" dirty="0" err="1" smtClean="0"/>
              <a:t>Tzero</a:t>
            </a:r>
            <a:r>
              <a:rPr lang="en-US" sz="2500" dirty="0" smtClean="0"/>
              <a:t> chopper development with HU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300" dirty="0" smtClean="0">
                <a:solidFill>
                  <a:schemeClr val="tx1"/>
                </a:solidFill>
              </a:rPr>
              <a:t>Detectors: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500" dirty="0" smtClean="0"/>
              <a:t>Detector Prototypes (e.g. BANDGEM with Italian In-Kind)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500" dirty="0" smtClean="0"/>
              <a:t>Detector Readout system with UK </a:t>
            </a:r>
            <a:r>
              <a:rPr lang="en-US" sz="2500" dirty="0" smtClean="0"/>
              <a:t>In-Kind</a:t>
            </a:r>
            <a:endParaRPr lang="en-US" sz="25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5839" y="3933056"/>
            <a:ext cx="8784976" cy="266429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800" dirty="0" smtClean="0"/>
              <a:t>DMSC: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900" dirty="0" smtClean="0"/>
              <a:t>Experiment control systems with Swiss In-Kind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900" dirty="0" smtClean="0"/>
              <a:t>Data Curation with Swiss In-Kind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900" dirty="0" smtClean="0"/>
              <a:t>Data Reduction &amp; Streaming with UK In-Kind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800" dirty="0" smtClean="0"/>
              <a:t>Instrument components &amp; Project Management: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900" dirty="0" smtClean="0"/>
              <a:t>Heavy shutters with Hungarian In-Kind (through Test Beam Line project)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900" dirty="0" smtClean="0"/>
              <a:t>(in-monolith) Neutron Beam Optical Assembly design and delivery (includes guide manufacturing)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900" dirty="0" smtClean="0"/>
              <a:t>Project planning &amp; reporting (integration with ESS PM system)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800" dirty="0" smtClean="0"/>
              <a:t>Many initiatives in Sample Environment Equipment (to be presented by Arno)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65343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224" y="1700808"/>
            <a:ext cx="7787208" cy="443951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The NSS project now has clear definition of scope, budget and schedule.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The neutron instrument project are gaining momentum (6 in Phase 2 &amp; 9 in phase 1 – of which 5 have had TG2 reviews with </a:t>
            </a:r>
            <a:r>
              <a:rPr lang="en-US" sz="1800" dirty="0" err="1" smtClean="0">
                <a:solidFill>
                  <a:srgbClr val="000000"/>
                </a:solidFill>
              </a:rPr>
              <a:t>favourable</a:t>
            </a:r>
            <a:r>
              <a:rPr lang="en-US" sz="1800" dirty="0" smtClean="0">
                <a:solidFill>
                  <a:srgbClr val="000000"/>
                </a:solidFill>
              </a:rPr>
              <a:t> reports)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TG3 process is defined and planning for first reviews is underway.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The project </a:t>
            </a:r>
            <a:r>
              <a:rPr lang="en-US" sz="1800" dirty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ntegration team is approaching full strength.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000000"/>
                </a:solidFill>
              </a:rPr>
              <a:t>The bunker project is well into detailed design, with CDR in Sept </a:t>
            </a:r>
            <a:r>
              <a:rPr lang="en-US" sz="1800" dirty="0" smtClean="0">
                <a:solidFill>
                  <a:srgbClr val="000000"/>
                </a:solidFill>
              </a:rPr>
              <a:t>2017.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The ESS-Test Beamline is moving quickly with PDR in May 2017.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NSS Installation plan is developing rapidly.</a:t>
            </a:r>
          </a:p>
          <a:p>
            <a:pPr>
              <a:spcBef>
                <a:spcPts val="1200"/>
              </a:spcBef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185738" indent="-176213" algn="ctr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000000"/>
                </a:solidFill>
              </a:rPr>
              <a:t>NSS is planning for first beam on instruments in Feb 2021 </a:t>
            </a:r>
          </a:p>
          <a:p>
            <a:pPr marL="185738" indent="-176213" algn="ctr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000000"/>
                </a:solidFill>
              </a:rPr>
              <a:t>and start of user program in Aug 2023 </a:t>
            </a:r>
            <a:r>
              <a:rPr lang="en-US" sz="2200" dirty="0" smtClean="0">
                <a:solidFill>
                  <a:srgbClr val="000000"/>
                </a:solidFill>
              </a:rPr>
              <a:t>(with 8 Instruments).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000" b="1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20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000" y="1771797"/>
            <a:ext cx="4406400" cy="4321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200800" cy="122413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Contributions to Neutron Instruments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Country </a:t>
            </a:r>
            <a:r>
              <a:rPr lang="en-US" b="1" dirty="0" smtClean="0"/>
              <a:t>Summary  </a:t>
            </a:r>
            <a:r>
              <a:rPr lang="en-US" sz="3100" dirty="0" smtClean="0"/>
              <a:t>(for 15 instruments)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5637728"/>
            <a:ext cx="3851920" cy="8156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/>
              <a:t>IK contributions  = 97 % of instrument budget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* Split of IT &amp; UK contributions for FREIA &amp; VESPA to be determined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14746" y="6597353"/>
            <a:ext cx="1029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7F7F7F"/>
                </a:solidFill>
              </a:rPr>
              <a:t>May 2017</a:t>
            </a:r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2226350"/>
            <a:ext cx="143841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 smtClean="0"/>
              <a:t>IK = 193.8 M</a:t>
            </a:r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€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16824" y="2041103"/>
            <a:ext cx="118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Unassigned</a:t>
            </a:r>
            <a:endParaRPr lang="en-US" sz="14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611560" y="1772816"/>
          <a:ext cx="3162300" cy="3441700"/>
        </p:xfrm>
        <a:graphic>
          <a:graphicData uri="http://schemas.openxmlformats.org/drawingml/2006/table">
            <a:tbl>
              <a:tblPr/>
              <a:tblGrid>
                <a:gridCol w="1181100"/>
                <a:gridCol w="1054100"/>
                <a:gridCol w="927100"/>
              </a:tblGrid>
              <a:tr h="901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Partner Country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Commitment to Instruments (M€)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of Instrument budget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Czech Republic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Denmark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France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Germany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Hungary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Italy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Norway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Spain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Switzerland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United Kingdom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ESS-Lund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Unassigned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540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200800" cy="122413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NSS other In</a:t>
            </a:r>
            <a:r>
              <a:rPr lang="en-US" dirty="0"/>
              <a:t>-Kind Contributions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Country Summary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7972279" y="6597353"/>
            <a:ext cx="10861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7F7F7F"/>
                </a:solidFill>
              </a:rPr>
              <a:t>May 2017</a:t>
            </a:r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2060848"/>
            <a:ext cx="4104672" cy="2939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 smtClean="0"/>
              <a:t>Main IK items outside of Instrument delivery  </a:t>
            </a:r>
          </a:p>
          <a:p>
            <a:pPr>
              <a:spcAft>
                <a:spcPts val="300"/>
              </a:spcAft>
            </a:pPr>
            <a:r>
              <a:rPr lang="en-US" sz="1600" dirty="0" smtClean="0"/>
              <a:t>Experiment control systems (PSI)*     0.75  M</a:t>
            </a:r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€</a:t>
            </a:r>
            <a:endParaRPr lang="en-US" sz="1600" dirty="0" smtClean="0"/>
          </a:p>
          <a:p>
            <a:pPr>
              <a:spcAft>
                <a:spcPts val="300"/>
              </a:spcAft>
            </a:pPr>
            <a:r>
              <a:rPr lang="en-US" sz="1600" dirty="0" err="1" smtClean="0"/>
              <a:t>BandGEM</a:t>
            </a:r>
            <a:r>
              <a:rPr lang="en-US" sz="1600" dirty="0" smtClean="0"/>
              <a:t> detectors (CNR)                    0.5   M</a:t>
            </a:r>
            <a:r>
              <a:rPr lang="en-US" sz="16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€</a:t>
            </a:r>
            <a:endParaRPr lang="en-US" sz="1600" dirty="0" smtClean="0"/>
          </a:p>
          <a:p>
            <a:pPr>
              <a:spcAft>
                <a:spcPts val="300"/>
              </a:spcAft>
            </a:pPr>
            <a:r>
              <a:rPr lang="en-US" sz="1600" dirty="0" smtClean="0"/>
              <a:t>Data reduction &amp; streaming (STFC)     2.9   M</a:t>
            </a:r>
            <a:r>
              <a:rPr lang="en-US" sz="16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€</a:t>
            </a:r>
            <a:endParaRPr lang="en-US" sz="1600" dirty="0" smtClean="0"/>
          </a:p>
          <a:p>
            <a:pPr>
              <a:spcAft>
                <a:spcPts val="300"/>
              </a:spcAft>
            </a:pPr>
            <a:r>
              <a:rPr lang="en-US" sz="1600" dirty="0" smtClean="0"/>
              <a:t>Detector readout system (STFC)          3.0   M</a:t>
            </a:r>
            <a:r>
              <a:rPr lang="en-US" sz="16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€</a:t>
            </a:r>
            <a:endParaRPr lang="en-US" sz="1600" dirty="0" smtClean="0"/>
          </a:p>
          <a:p>
            <a:pPr>
              <a:spcAft>
                <a:spcPts val="300"/>
              </a:spcAft>
            </a:pPr>
            <a:r>
              <a:rPr lang="en-US" sz="1600" dirty="0" smtClean="0"/>
              <a:t>User Laboratories (STFC)	      </a:t>
            </a:r>
            <a:r>
              <a:rPr lang="en-US" sz="1600" dirty="0"/>
              <a:t> </a:t>
            </a:r>
            <a:r>
              <a:rPr lang="en-US" sz="1600" dirty="0" smtClean="0"/>
              <a:t> 1.0   M</a:t>
            </a:r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€</a:t>
            </a:r>
          </a:p>
          <a:p>
            <a:pPr>
              <a:spcAft>
                <a:spcPts val="300"/>
              </a:spcAft>
            </a:pPr>
            <a:r>
              <a:rPr lang="en-US" sz="1600" dirty="0" smtClean="0"/>
              <a:t>Data </a:t>
            </a:r>
            <a:r>
              <a:rPr lang="en-US" sz="1600" dirty="0" err="1" smtClean="0"/>
              <a:t>Curation</a:t>
            </a:r>
            <a:r>
              <a:rPr lang="en-US" sz="1600" dirty="0" smtClean="0"/>
              <a:t> (PSI)	           	      0.65  M</a:t>
            </a:r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€</a:t>
            </a:r>
          </a:p>
          <a:p>
            <a:pPr>
              <a:spcAft>
                <a:spcPts val="300"/>
              </a:spcAft>
            </a:pPr>
            <a:r>
              <a:rPr lang="en-US" sz="1600" dirty="0" smtClean="0"/>
              <a:t>Other contributions	 </a:t>
            </a:r>
            <a:r>
              <a:rPr lang="en-US" sz="1600" dirty="0"/>
              <a:t>	</a:t>
            </a:r>
            <a:r>
              <a:rPr lang="en-US" sz="1600" dirty="0" smtClean="0"/>
              <a:t>        3.7   </a:t>
            </a:r>
            <a:r>
              <a:rPr lang="en-US" sz="1600" dirty="0"/>
              <a:t>M€</a:t>
            </a:r>
          </a:p>
          <a:p>
            <a:pPr>
              <a:spcAft>
                <a:spcPts val="300"/>
              </a:spcAft>
            </a:pPr>
            <a:r>
              <a:rPr lang="en-US" sz="1600" dirty="0" smtClean="0"/>
              <a:t>(DK, EE, FR, HU, NO, etc…</a:t>
            </a:r>
            <a:r>
              <a:rPr lang="en-US" sz="1600" dirty="0"/>
              <a:t>)</a:t>
            </a:r>
            <a:endParaRPr lang="en-US" sz="16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Total value	    	     </a:t>
            </a:r>
            <a:r>
              <a:rPr lang="en-US" sz="1600" b="1" dirty="0" smtClean="0"/>
              <a:t>16.3 M</a:t>
            </a:r>
            <a:r>
              <a:rPr lang="en-US" sz="1600" b="1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€</a:t>
            </a:r>
            <a:endParaRPr lang="en-US" sz="16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07504" y="5929535"/>
            <a:ext cx="413995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/>
              <a:t>&gt; 11 M€ approved by IKRC, the rest is in preparation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405" t="2578" r="6628" b="1587"/>
          <a:stretch/>
        </p:blipFill>
        <p:spPr>
          <a:xfrm>
            <a:off x="4284000" y="1800000"/>
            <a:ext cx="4788000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9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5" y="116632"/>
            <a:ext cx="6632678" cy="122413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NSS total In</a:t>
            </a:r>
            <a:r>
              <a:rPr lang="en-US" dirty="0"/>
              <a:t>-Kind Contributions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Country Summary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8035636" y="6611779"/>
            <a:ext cx="1105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7F7F7F"/>
                </a:solidFill>
              </a:rPr>
              <a:t>May2017</a:t>
            </a:r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5396443"/>
            <a:ext cx="3960440" cy="9848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 smtClean="0"/>
              <a:t>Assigned value for instruments = 193.8 </a:t>
            </a:r>
            <a:r>
              <a:rPr lang="en-US" sz="1600" dirty="0"/>
              <a:t>M</a:t>
            </a:r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€</a:t>
            </a:r>
          </a:p>
          <a:p>
            <a:pPr algn="ctr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  <a:ea typeface="Lucida Grande"/>
                <a:cs typeface="Lucida Grande"/>
              </a:rPr>
              <a:t>  “            of other contributions </a:t>
            </a:r>
            <a:r>
              <a:rPr lang="en-US" sz="1600" dirty="0" smtClean="0"/>
              <a:t>= </a:t>
            </a:r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sz="1600" dirty="0" smtClean="0"/>
              <a:t>16.3 </a:t>
            </a:r>
            <a:r>
              <a:rPr lang="en-US" sz="1600" dirty="0"/>
              <a:t>M</a:t>
            </a:r>
            <a:r>
              <a:rPr lang="en-US" sz="16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€</a:t>
            </a:r>
          </a:p>
          <a:p>
            <a:pPr algn="ctr">
              <a:spcAft>
                <a:spcPts val="600"/>
              </a:spcAft>
            </a:pPr>
            <a:r>
              <a:rPr lang="en-US" sz="1600" b="1" dirty="0" smtClean="0"/>
              <a:t>Total In-Kind Value assigned      = 210.1 M</a:t>
            </a:r>
            <a:r>
              <a:rPr lang="en-US" sz="1600" b="1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€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06" t="2842" r="5295" b="509"/>
          <a:stretch/>
        </p:blipFill>
        <p:spPr>
          <a:xfrm>
            <a:off x="4284000" y="1584001"/>
            <a:ext cx="4692010" cy="4692021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694790"/>
            <a:ext cx="3933444" cy="353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60" y="17666"/>
            <a:ext cx="7139136" cy="1143000"/>
          </a:xfrm>
        </p:spPr>
        <p:txBody>
          <a:bodyPr/>
          <a:lstStyle/>
          <a:p>
            <a:r>
              <a:rPr lang="en-US" dirty="0" smtClean="0"/>
              <a:t>NSS budget status &amp; forward projection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 dirty="0" smtClean="0"/>
              <a:t>May 2017                              </a:t>
            </a:r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5644841" y="5661248"/>
            <a:ext cx="3310346" cy="56169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lIns="72000" rIns="36000" rtlCol="0">
            <a:spAutoFit/>
          </a:bodyPr>
          <a:lstStyle/>
          <a:p>
            <a:pPr defTabSz="457200">
              <a:spcBef>
                <a:spcPts val="300"/>
              </a:spcBef>
            </a:pPr>
            <a:r>
              <a:rPr lang="en-US" sz="1600" baseline="3000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Test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B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eamline; excludes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BrightnESS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(1 M€)</a:t>
            </a:r>
          </a:p>
          <a:p>
            <a:pPr defTabSz="457200">
              <a:spcBef>
                <a:spcPts val="300"/>
              </a:spcBef>
            </a:pPr>
            <a:r>
              <a:rPr lang="en-US" sz="1600" b="1" baseline="30000" dirty="0" smtClean="0">
                <a:solidFill>
                  <a:prstClr val="black"/>
                </a:solidFill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PA systems, bottom up costing - Q4 </a:t>
            </a:r>
            <a:r>
              <a:rPr lang="en-US" sz="1400" dirty="0">
                <a:solidFill>
                  <a:prstClr val="black"/>
                </a:solidFill>
              </a:rPr>
              <a:t>2017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1556792"/>
            <a:ext cx="3096344" cy="3693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NSS Project is 15.4 % complete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72001" y="1476000"/>
          <a:ext cx="5148071" cy="5265368"/>
        </p:xfrm>
        <a:graphic>
          <a:graphicData uri="http://schemas.openxmlformats.org/drawingml/2006/table">
            <a:tbl>
              <a:tblPr/>
              <a:tblGrid>
                <a:gridCol w="3607535"/>
                <a:gridCol w="1540536"/>
              </a:tblGrid>
              <a:tr h="3974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NSS Project Budget Item</a:t>
                      </a: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Budget (M€)</a:t>
                      </a: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913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Neutron Beam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Instruments (NBI)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s-I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200.0</a:t>
                      </a:r>
                    </a:p>
                  </a:txBody>
                  <a:tcPr marL="7766" marR="216000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913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Instrument Technologies</a:t>
                      </a: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r-H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49.1</a:t>
                      </a:r>
                    </a:p>
                  </a:txBody>
                  <a:tcPr marL="7766" marR="216000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913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Science Support Systems</a:t>
                      </a:r>
                      <a:r>
                        <a:rPr lang="en-US" sz="18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r-H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24.9</a:t>
                      </a:r>
                    </a:p>
                  </a:txBody>
                  <a:tcPr marL="7766" marR="216000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313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Management &amp; Software Centre</a:t>
                      </a: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20.1</a:t>
                      </a:r>
                    </a:p>
                  </a:txBody>
                  <a:tcPr marL="7766" marR="216000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913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Neutron Bunker (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including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floor)</a:t>
                      </a: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r-H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18.0</a:t>
                      </a:r>
                    </a:p>
                  </a:txBody>
                  <a:tcPr marL="7766" marR="216000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913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NSS Integration/management</a:t>
                      </a: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11.2</a:t>
                      </a:r>
                    </a:p>
                  </a:txBody>
                  <a:tcPr marL="7766" marR="216000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913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Instrument Concepts</a:t>
                      </a: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r-H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6.0</a:t>
                      </a:r>
                    </a:p>
                  </a:txBody>
                  <a:tcPr marL="7766" marR="216000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913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Science Directorate Management</a:t>
                      </a: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5.1</a:t>
                      </a:r>
                    </a:p>
                  </a:txBody>
                  <a:tcPr marL="7766" marR="216000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913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Polarization Analysis System </a:t>
                      </a:r>
                      <a:r>
                        <a:rPr lang="en-US" sz="18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r-H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4.0</a:t>
                      </a:r>
                    </a:p>
                  </a:txBody>
                  <a:tcPr marL="7766" marR="216000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913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ESS - Test Beamline</a:t>
                      </a:r>
                      <a:r>
                        <a:rPr lang="en-US" sz="18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0.8</a:t>
                      </a:r>
                    </a:p>
                  </a:txBody>
                  <a:tcPr marL="7766" marR="216000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913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Orphan/emerging scope: </a:t>
                      </a: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r-HR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2.41</a:t>
                      </a:r>
                    </a:p>
                  </a:txBody>
                  <a:tcPr marL="7766" marR="216000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913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Total contingency</a:t>
                      </a: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b-NO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20.3</a:t>
                      </a:r>
                    </a:p>
                  </a:txBody>
                  <a:tcPr marL="7766" marR="216000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91302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800" b="0" i="0" u="none" strike="noStrike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NBI Contingency                                            </a:t>
                      </a: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800" b="0" i="1" u="none" strike="noStrike" smtClean="0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11.06</a:t>
                      </a:r>
                      <a:endParaRPr lang="it-IT" sz="1800" b="0" i="1" u="none" strike="noStrike" dirty="0">
                        <a:solidFill>
                          <a:srgbClr val="0070C0"/>
                        </a:solidFill>
                        <a:effectLst/>
                        <a:latin typeface="Calibri" charset="0"/>
                      </a:endParaRPr>
                    </a:p>
                  </a:txBody>
                  <a:tcPr marL="7766" marR="216000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56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non-NBI </a:t>
                      </a:r>
                      <a:r>
                        <a:rPr lang="en-U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Contingency (fixed at 10%)</a:t>
                      </a:r>
                      <a:endParaRPr lang="en-U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charset="0"/>
                      </a:endParaRP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r-HR" sz="1800" b="0" i="1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9.23</a:t>
                      </a:r>
                      <a:endParaRPr lang="hr-HR" sz="1800" b="0" i="1" u="none" strike="noStrike" dirty="0">
                        <a:solidFill>
                          <a:srgbClr val="0070C0"/>
                        </a:solidFill>
                        <a:effectLst/>
                        <a:latin typeface="Calibri" charset="0"/>
                      </a:endParaRPr>
                    </a:p>
                  </a:txBody>
                  <a:tcPr marL="7766" marR="216000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3631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Total NSS Budget (BAC)</a:t>
                      </a: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361.9</a:t>
                      </a:r>
                    </a:p>
                  </a:txBody>
                  <a:tcPr marL="7766" marR="216000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1" u="none" strike="noStrike" dirty="0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Estimated cost at completion (EAC)</a:t>
                      </a:r>
                    </a:p>
                  </a:txBody>
                  <a:tcPr marL="7766" marR="7766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nb-NO" sz="1800" b="1" i="1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charset="0"/>
                        </a:rPr>
                        <a:t>370.2</a:t>
                      </a:r>
                      <a:endParaRPr lang="nb-NO" sz="1800" b="1" i="1" u="none" strike="noStrike" dirty="0">
                        <a:solidFill>
                          <a:srgbClr val="0070C0"/>
                        </a:solidFill>
                        <a:effectLst/>
                        <a:latin typeface="Calibri" charset="0"/>
                      </a:endParaRPr>
                    </a:p>
                  </a:txBody>
                  <a:tcPr marL="7766" marR="216000" marT="776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84724" y="2546320"/>
            <a:ext cx="3079764" cy="89255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lIns="72000" rIns="72000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prstClr val="black"/>
                </a:solidFill>
                <a:latin typeface="Calibri"/>
              </a:rPr>
              <a:t>Contingency split </a:t>
            </a:r>
          </a:p>
          <a:p>
            <a:pPr algn="ctr" defTabSz="4572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as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% of cost to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complete (c2c):</a:t>
            </a:r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10 % for non-NBI, 5.7 % for NBI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7445" y="3564304"/>
            <a:ext cx="3077742" cy="3693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EAC – BAC = </a:t>
            </a:r>
            <a:r>
              <a:rPr lang="en-US" dirty="0">
                <a:solidFill>
                  <a:prstClr val="black"/>
                </a:solidFill>
              </a:rPr>
              <a:t>8.3 M€ </a:t>
            </a:r>
            <a:r>
              <a:rPr lang="en-US" sz="1600" dirty="0">
                <a:solidFill>
                  <a:prstClr val="black"/>
                </a:solidFill>
              </a:rPr>
              <a:t>(3 % of c2c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77062" y="2051556"/>
            <a:ext cx="3087426" cy="3693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Projected IK value is 219.9 M€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77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3631" y="1148110"/>
            <a:ext cx="9169200" cy="545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1286"/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6000" y="1695600"/>
            <a:ext cx="6390000" cy="45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" y="-16232"/>
            <a:ext cx="7002164" cy="1097500"/>
          </a:xfrm>
        </p:spPr>
        <p:txBody>
          <a:bodyPr>
            <a:normAutofit fontScale="90000"/>
          </a:bodyPr>
          <a:lstStyle/>
          <a:p>
            <a:pPr algn="ctr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Internal</a:t>
            </a:r>
            <a:r>
              <a:rPr lang="en-US" baseline="30000" dirty="0" smtClean="0"/>
              <a:t>*</a:t>
            </a:r>
            <a:r>
              <a:rPr lang="en-US" dirty="0" smtClean="0"/>
              <a:t> Neutron </a:t>
            </a:r>
            <a:r>
              <a:rPr lang="en-US" dirty="0"/>
              <a:t>Beam Instrument Schedule   </a:t>
            </a:r>
            <a:br>
              <a:rPr lang="en-US" dirty="0"/>
            </a:br>
            <a:r>
              <a:rPr lang="en-US" sz="2700" b="1" cap="all" dirty="0" smtClean="0">
                <a:solidFill>
                  <a:srgbClr val="FFFF00"/>
                </a:solidFill>
              </a:rPr>
              <a:t>Draft for Discussion    </a:t>
            </a:r>
            <a:r>
              <a:rPr lang="en-US" sz="3100" dirty="0" smtClean="0"/>
              <a:t>V3.2, 9</a:t>
            </a:r>
            <a:r>
              <a:rPr lang="en-US" sz="3100" baseline="30000" dirty="0" smtClean="0"/>
              <a:t>th</a:t>
            </a:r>
            <a:r>
              <a:rPr lang="en-US" sz="3100" dirty="0" smtClean="0"/>
              <a:t> May </a:t>
            </a:r>
            <a:r>
              <a:rPr lang="en-US" sz="3100" dirty="0"/>
              <a:t>2017 </a:t>
            </a: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" y="1912904"/>
            <a:ext cx="2124000" cy="2266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tIns="45720" rIns="36000" bIns="45720" rtlCol="0">
            <a:spAutoFit/>
          </a:bodyPr>
          <a:lstStyle/>
          <a:p>
            <a:pPr defTabSz="914418">
              <a:spcBef>
                <a:spcPts val="600"/>
              </a:spcBef>
            </a:pPr>
            <a:r>
              <a:rPr lang="en-US" sz="1429" b="1" dirty="0" smtClean="0">
                <a:solidFill>
                  <a:prstClr val="black"/>
                </a:solidFill>
              </a:rPr>
              <a:t>NOTES:</a:t>
            </a:r>
          </a:p>
          <a:p>
            <a:pPr marL="133350" indent="-133350" defTabSz="914418">
              <a:spcBef>
                <a:spcPts val="6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Assumes 2MW maximum power until end 2025</a:t>
            </a:r>
          </a:p>
          <a:p>
            <a:pPr marL="133350" indent="-133350" defTabSz="914418">
              <a:spcBef>
                <a:spcPts val="6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Phases aligned with TG2 reviews on 1</a:t>
            </a:r>
            <a:r>
              <a:rPr lang="en-US" sz="1400" baseline="30000" dirty="0" smtClean="0">
                <a:solidFill>
                  <a:prstClr val="black"/>
                </a:solidFill>
              </a:rPr>
              <a:t>st</a:t>
            </a:r>
            <a:r>
              <a:rPr lang="en-US" sz="1400" dirty="0" smtClean="0">
                <a:solidFill>
                  <a:prstClr val="black"/>
                </a:solidFill>
              </a:rPr>
              <a:t> 9 NBIs</a:t>
            </a:r>
            <a:endParaRPr lang="en-US" sz="1400" dirty="0">
              <a:solidFill>
                <a:prstClr val="black"/>
              </a:solidFill>
            </a:endParaRPr>
          </a:p>
          <a:p>
            <a:pPr marL="133350" indent="-133350" defTabSz="914418">
              <a:spcBef>
                <a:spcPts val="6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TG4 (Installation &amp; Integration) not yet aligned with on-site resource plan</a:t>
            </a:r>
            <a:r>
              <a:rPr lang="en-US" sz="1400" dirty="0">
                <a:solidFill>
                  <a:prstClr val="black"/>
                </a:solidFill>
              </a:rPr>
              <a:t>	</a:t>
            </a:r>
            <a:endParaRPr lang="en-US" sz="1400" dirty="0">
              <a:solidFill>
                <a:srgbClr val="7F7F7F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5399999"/>
            <a:ext cx="2149200" cy="1404002"/>
            <a:chOff x="18008" y="3212976"/>
            <a:chExt cx="2039876" cy="1385735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2027" y="3212977"/>
              <a:ext cx="375857" cy="1385734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18008" y="3212976"/>
              <a:ext cx="2033043" cy="1374698"/>
              <a:chOff x="43032" y="4869160"/>
              <a:chExt cx="2033043" cy="1620000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43032" y="4869161"/>
                <a:ext cx="1708439" cy="1554219"/>
              </a:xfrm>
              <a:prstGeom prst="rect">
                <a:avLst/>
              </a:prstGeom>
              <a:noFill/>
            </p:spPr>
            <p:txBody>
              <a:bodyPr wrap="square" lIns="36000" rIns="36000" rtlCol="0">
                <a:spAutoFit/>
              </a:bodyPr>
              <a:lstStyle/>
              <a:p>
                <a:pPr algn="r" defTabSz="914418">
                  <a:spcAft>
                    <a:spcPts val="500"/>
                  </a:spcAft>
                </a:pPr>
                <a:r>
                  <a:rPr lang="en-US" sz="1000" dirty="0">
                    <a:solidFill>
                      <a:prstClr val="black"/>
                    </a:solidFill>
                  </a:rPr>
                  <a:t>Preliminary Design</a:t>
                </a:r>
              </a:p>
              <a:p>
                <a:pPr algn="r" defTabSz="914418">
                  <a:spcAft>
                    <a:spcPts val="500"/>
                  </a:spcAft>
                </a:pPr>
                <a:r>
                  <a:rPr lang="en-US" sz="1000" dirty="0">
                    <a:solidFill>
                      <a:prstClr val="black"/>
                    </a:solidFill>
                  </a:rPr>
                  <a:t>Detailed Design</a:t>
                </a:r>
              </a:p>
              <a:p>
                <a:pPr algn="r" defTabSz="914418">
                  <a:spcAft>
                    <a:spcPts val="500"/>
                  </a:spcAft>
                </a:pPr>
                <a:r>
                  <a:rPr lang="en-US" sz="1000" dirty="0">
                    <a:solidFill>
                      <a:prstClr val="black"/>
                    </a:solidFill>
                  </a:rPr>
                  <a:t>Manufacturing &amp; Procurement</a:t>
                </a:r>
              </a:p>
              <a:p>
                <a:pPr algn="r" defTabSz="914418">
                  <a:spcAft>
                    <a:spcPts val="500"/>
                  </a:spcAft>
                </a:pPr>
                <a:r>
                  <a:rPr lang="en-US" sz="1000" dirty="0">
                    <a:solidFill>
                      <a:prstClr val="black"/>
                    </a:solidFill>
                  </a:rPr>
                  <a:t>Installation &amp; Integration</a:t>
                </a:r>
              </a:p>
              <a:p>
                <a:pPr algn="r" defTabSz="914418">
                  <a:spcAft>
                    <a:spcPts val="500"/>
                  </a:spcAft>
                </a:pPr>
                <a:r>
                  <a:rPr lang="en-US" sz="1000" dirty="0">
                    <a:solidFill>
                      <a:prstClr val="black"/>
                    </a:solidFill>
                  </a:rPr>
                  <a:t>Hot Commissioning/Early science </a:t>
                </a:r>
              </a:p>
              <a:p>
                <a:pPr algn="r" defTabSz="914418">
                  <a:spcAft>
                    <a:spcPts val="500"/>
                  </a:spcAft>
                </a:pPr>
                <a:r>
                  <a:rPr lang="en-US" sz="1000" dirty="0">
                    <a:solidFill>
                      <a:prstClr val="black"/>
                    </a:solidFill>
                  </a:rPr>
                  <a:t>Operation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0116" y="4869160"/>
                <a:ext cx="2015959" cy="162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18"/>
                <a:endParaRPr lang="en-US" sz="1286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6180686" y="1084336"/>
            <a:ext cx="824437" cy="652871"/>
          </a:xfrm>
          <a:prstGeom prst="rect">
            <a:avLst/>
          </a:prstGeom>
          <a:noFill/>
        </p:spPr>
        <p:txBody>
          <a:bodyPr wrap="square" lIns="0" tIns="45720" rIns="36000" bIns="45720" rtlCol="0">
            <a:spAutoFit/>
          </a:bodyPr>
          <a:lstStyle/>
          <a:p>
            <a:pPr algn="ctr" defTabSz="914418"/>
            <a:r>
              <a:rPr lang="en-US" sz="1214" dirty="0">
                <a:solidFill>
                  <a:srgbClr val="C0504D"/>
                </a:solidFill>
              </a:rPr>
              <a:t> Hot Commission </a:t>
            </a:r>
          </a:p>
          <a:p>
            <a:pPr algn="ctr" defTabSz="914418"/>
            <a:r>
              <a:rPr lang="en-US" sz="1214" dirty="0">
                <a:solidFill>
                  <a:srgbClr val="C0504D"/>
                </a:solidFill>
              </a:rPr>
              <a:t>instruments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20133" y="1481668"/>
            <a:ext cx="184731" cy="2902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418"/>
            <a:endParaRPr lang="en-US" sz="1286" dirty="0">
              <a:solidFill>
                <a:prstClr val="black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3283200" y="6097725"/>
            <a:ext cx="5609280" cy="279179"/>
            <a:chOff x="3283200" y="6392361"/>
            <a:chExt cx="5609280" cy="279178"/>
          </a:xfrm>
        </p:grpSpPr>
        <p:sp>
          <p:nvSpPr>
            <p:cNvPr id="34" name="TextBox 33"/>
            <p:cNvSpPr txBox="1"/>
            <p:nvPr/>
          </p:nvSpPr>
          <p:spPr>
            <a:xfrm>
              <a:off x="3347864" y="6392361"/>
              <a:ext cx="5544616" cy="279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18"/>
              <a:r>
                <a:rPr lang="en-US" sz="1214" dirty="0">
                  <a:solidFill>
                    <a:prstClr val="black"/>
                  </a:solidFill>
                </a:rPr>
                <a:t>2016       2017       2018      2019       2020       2021       2022      2023       2024       2025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3283200" y="6408000"/>
              <a:ext cx="5432400" cy="180000"/>
              <a:chOff x="3283200" y="6408000"/>
              <a:chExt cx="5432400" cy="18000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32832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38304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43776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49176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54612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048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65484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70884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76320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81724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87156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7014109" y="6538348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latin typeface="Calibri"/>
              </a:rPr>
              <a:pPr/>
              <a:t>7</a:t>
            </a:fld>
            <a:endParaRPr lang="sv-SE" dirty="0">
              <a:latin typeface="Calibri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065585" y="1071173"/>
            <a:ext cx="5702915" cy="4906217"/>
            <a:chOff x="2024316" y="1442263"/>
            <a:chExt cx="5702915" cy="4906217"/>
          </a:xfrm>
        </p:grpSpPr>
        <p:sp>
          <p:nvSpPr>
            <p:cNvPr id="11" name="TextBox 10"/>
            <p:cNvSpPr txBox="1"/>
            <p:nvPr/>
          </p:nvSpPr>
          <p:spPr>
            <a:xfrm>
              <a:off x="2024316" y="3392902"/>
              <a:ext cx="792088" cy="532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18"/>
              <a:r>
                <a:rPr lang="en-US" sz="1429" dirty="0">
                  <a:solidFill>
                    <a:prstClr val="black"/>
                  </a:solidFill>
                </a:rPr>
                <a:t>West sector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24316" y="4701785"/>
              <a:ext cx="792088" cy="532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18"/>
              <a:r>
                <a:rPr lang="en-US" sz="1429" dirty="0">
                  <a:solidFill>
                    <a:prstClr val="black"/>
                  </a:solidFill>
                </a:rPr>
                <a:t>North sector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51720" y="5376419"/>
              <a:ext cx="720080" cy="97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18"/>
              <a:r>
                <a:rPr lang="en-US" sz="1429" dirty="0">
                  <a:solidFill>
                    <a:prstClr val="black"/>
                  </a:solidFill>
                </a:rPr>
                <a:t>East and South sectors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593995" y="1442263"/>
              <a:ext cx="4133236" cy="652871"/>
              <a:chOff x="3593995" y="1442263"/>
              <a:chExt cx="4133236" cy="652871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3593995" y="1533233"/>
                <a:ext cx="702309" cy="466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18"/>
                <a:r>
                  <a:rPr lang="en-US" sz="1214" dirty="0">
                    <a:solidFill>
                      <a:srgbClr val="1F497D">
                        <a:lumMod val="60000"/>
                        <a:lumOff val="40000"/>
                      </a:srgbClr>
                    </a:solidFill>
                  </a:rPr>
                  <a:t>Current  date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508429" y="1442263"/>
                <a:ext cx="805893" cy="652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18"/>
                <a:r>
                  <a:rPr lang="en-US" sz="1214" dirty="0" smtClean="0">
                    <a:solidFill>
                      <a:prstClr val="black"/>
                    </a:solidFill>
                  </a:rPr>
                  <a:t>First access </a:t>
                </a:r>
                <a:r>
                  <a:rPr lang="en-US" sz="1214" dirty="0">
                    <a:solidFill>
                      <a:prstClr val="black"/>
                    </a:solidFill>
                  </a:rPr>
                  <a:t>to NSS areas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004487" y="1554876"/>
                <a:ext cx="722744" cy="466025"/>
              </a:xfrm>
              <a:prstGeom prst="rect">
                <a:avLst/>
              </a:prstGeom>
              <a:noFill/>
            </p:spPr>
            <p:txBody>
              <a:bodyPr wrap="square" lIns="25714" rIns="25714" rtlCol="0">
                <a:spAutoFit/>
              </a:bodyPr>
              <a:lstStyle/>
              <a:p>
                <a:pPr algn="ctr" defTabSz="914418"/>
                <a:r>
                  <a:rPr lang="en-US" sz="1214" dirty="0">
                    <a:solidFill>
                      <a:srgbClr val="008000"/>
                    </a:solidFill>
                  </a:rPr>
                  <a:t>Start User Program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394827" y="1567842"/>
                <a:ext cx="726833" cy="400110"/>
              </a:xfrm>
              <a:prstGeom prst="rect">
                <a:avLst/>
              </a:prstGeom>
              <a:noFill/>
            </p:spPr>
            <p:txBody>
              <a:bodyPr wrap="square" lIns="25714" rIns="25714" rtlCol="0">
                <a:spAutoFit/>
              </a:bodyPr>
              <a:lstStyle/>
              <a:p>
                <a:pPr algn="ctr" defTabSz="914418">
                  <a:lnSpc>
                    <a:spcPts val="1240"/>
                  </a:lnSpc>
                </a:pPr>
                <a:r>
                  <a:rPr lang="en-US" sz="1214" dirty="0" smtClean="0">
                    <a:solidFill>
                      <a:srgbClr val="FF0000"/>
                    </a:solidFill>
                  </a:rPr>
                  <a:t>Beam </a:t>
                </a:r>
                <a:r>
                  <a:rPr lang="en-US" sz="1214" dirty="0">
                    <a:solidFill>
                      <a:srgbClr val="FF0000"/>
                    </a:solidFill>
                  </a:rPr>
                  <a:t>on Target </a:t>
                </a:r>
              </a:p>
            </p:txBody>
          </p:sp>
        </p:grpSp>
      </p:grpSp>
      <p:cxnSp>
        <p:nvCxnSpPr>
          <p:cNvPr id="21" name="Straight Arrow Connector 20"/>
          <p:cNvCxnSpPr>
            <a:stCxn id="31" idx="2"/>
          </p:cNvCxnSpPr>
          <p:nvPr/>
        </p:nvCxnSpPr>
        <p:spPr>
          <a:xfrm flipH="1">
            <a:off x="6119824" y="1737207"/>
            <a:ext cx="473081" cy="27287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743200" y="2304000"/>
            <a:ext cx="4608286" cy="4490561"/>
            <a:chOff x="209206" y="-1689784"/>
            <a:chExt cx="4608287" cy="4490560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2503135" y="-1689784"/>
              <a:ext cx="0" cy="4032000"/>
            </a:xfrm>
            <a:prstGeom prst="straightConnector1">
              <a:avLst/>
            </a:prstGeom>
            <a:ln w="19050">
              <a:solidFill>
                <a:schemeClr val="accent2"/>
              </a:solidFill>
              <a:prstDash val="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09206" y="2358611"/>
              <a:ext cx="4608287" cy="442165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txBody>
            <a:bodyPr wrap="square" lIns="51429" tIns="25714" rIns="51429" bIns="25714" rtlCol="0">
              <a:spAutoFit/>
            </a:bodyPr>
            <a:lstStyle/>
            <a:p>
              <a:pPr algn="ctr" defTabSz="914418">
                <a:spcAft>
                  <a:spcPts val="300"/>
                </a:spcAft>
              </a:pPr>
              <a:r>
                <a:rPr lang="en-US" sz="1143" dirty="0">
                  <a:solidFill>
                    <a:schemeClr val="accent2"/>
                  </a:solidFill>
                </a:rPr>
                <a:t>Installation for most instruments begins in Q2/2019 with in-monolith optics</a:t>
              </a:r>
            </a:p>
            <a:p>
              <a:pPr algn="ctr" defTabSz="914418">
                <a:spcAft>
                  <a:spcPts val="300"/>
                </a:spcAft>
              </a:pPr>
              <a:r>
                <a:rPr lang="en-US" sz="1143" dirty="0">
                  <a:solidFill>
                    <a:schemeClr val="accent2"/>
                  </a:solidFill>
                </a:rPr>
                <a:t>Access to other “instrument construction areas” will be </a:t>
              </a:r>
              <a:r>
                <a:rPr lang="en-US" sz="1143" dirty="0" smtClean="0">
                  <a:solidFill>
                    <a:schemeClr val="accent2"/>
                  </a:solidFill>
                </a:rPr>
                <a:t>later</a:t>
              </a:r>
              <a:endParaRPr lang="en-US" sz="1143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3597" y="1211278"/>
            <a:ext cx="2059391" cy="5847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3366FF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*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still under discussion with ESS-ERIC Council 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9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47750" y="476672"/>
            <a:ext cx="3801730" cy="10704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2019/2020: NSS </a:t>
            </a:r>
            <a:r>
              <a:rPr lang="sv-SE" dirty="0" err="1" smtClean="0"/>
              <a:t>Proposed</a:t>
            </a:r>
            <a:r>
              <a:rPr lang="sv-SE" dirty="0" smtClean="0"/>
              <a:t> Access Dates </a:t>
            </a:r>
            <a:r>
              <a:rPr lang="sv-SE" sz="1300" dirty="0"/>
              <a:t>(</a:t>
            </a:r>
            <a:r>
              <a:rPr lang="sv-SE" sz="1300" dirty="0" err="1"/>
              <a:t>Excludes</a:t>
            </a:r>
            <a:r>
              <a:rPr lang="sv-SE" sz="1300" dirty="0"/>
              <a:t> Full Access Dates) </a:t>
            </a:r>
            <a:endParaRPr lang="en-GB" sz="13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95" y="742280"/>
            <a:ext cx="6686456" cy="611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>
          <a:xfrm>
            <a:off x="2599849" y="4321770"/>
            <a:ext cx="3732245" cy="920338"/>
          </a:xfrm>
          <a:custGeom>
            <a:avLst/>
            <a:gdLst>
              <a:gd name="connsiteX0" fmla="*/ 5219205 w 5225143"/>
              <a:gd name="connsiteY0" fmla="*/ 421574 h 1288473"/>
              <a:gd name="connsiteX1" fmla="*/ 2078182 w 5225143"/>
              <a:gd name="connsiteY1" fmla="*/ 427512 h 1288473"/>
              <a:gd name="connsiteX2" fmla="*/ 2066307 w 5225143"/>
              <a:gd name="connsiteY2" fmla="*/ 326571 h 1288473"/>
              <a:gd name="connsiteX3" fmla="*/ 1098468 w 5225143"/>
              <a:gd name="connsiteY3" fmla="*/ 326571 h 1288473"/>
              <a:gd name="connsiteX4" fmla="*/ 1092530 w 5225143"/>
              <a:gd name="connsiteY4" fmla="*/ 112816 h 1288473"/>
              <a:gd name="connsiteX5" fmla="*/ 754083 w 5225143"/>
              <a:gd name="connsiteY5" fmla="*/ 112816 h 1288473"/>
              <a:gd name="connsiteX6" fmla="*/ 694707 w 5225143"/>
              <a:gd name="connsiteY6" fmla="*/ 0 h 1288473"/>
              <a:gd name="connsiteX7" fmla="*/ 308758 w 5225143"/>
              <a:gd name="connsiteY7" fmla="*/ 190005 h 1288473"/>
              <a:gd name="connsiteX8" fmla="*/ 338447 w 5225143"/>
              <a:gd name="connsiteY8" fmla="*/ 255319 h 1288473"/>
              <a:gd name="connsiteX9" fmla="*/ 0 w 5225143"/>
              <a:gd name="connsiteY9" fmla="*/ 255319 h 1288473"/>
              <a:gd name="connsiteX10" fmla="*/ 0 w 5225143"/>
              <a:gd name="connsiteY10" fmla="*/ 427512 h 1288473"/>
              <a:gd name="connsiteX11" fmla="*/ 47501 w 5225143"/>
              <a:gd name="connsiteY11" fmla="*/ 427512 h 1288473"/>
              <a:gd name="connsiteX12" fmla="*/ 47501 w 5225143"/>
              <a:gd name="connsiteY12" fmla="*/ 1282535 h 1288473"/>
              <a:gd name="connsiteX13" fmla="*/ 1086592 w 5225143"/>
              <a:gd name="connsiteY13" fmla="*/ 1288473 h 1288473"/>
              <a:gd name="connsiteX14" fmla="*/ 1086592 w 5225143"/>
              <a:gd name="connsiteY14" fmla="*/ 1211283 h 1288473"/>
              <a:gd name="connsiteX15" fmla="*/ 2078182 w 5225143"/>
              <a:gd name="connsiteY15" fmla="*/ 1217221 h 1288473"/>
              <a:gd name="connsiteX16" fmla="*/ 2072244 w 5225143"/>
              <a:gd name="connsiteY16" fmla="*/ 1122218 h 1288473"/>
              <a:gd name="connsiteX17" fmla="*/ 5225143 w 5225143"/>
              <a:gd name="connsiteY17" fmla="*/ 1122218 h 1288473"/>
              <a:gd name="connsiteX18" fmla="*/ 5219205 w 5225143"/>
              <a:gd name="connsiteY18" fmla="*/ 421574 h 128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25143" h="1288473">
                <a:moveTo>
                  <a:pt x="5219205" y="421574"/>
                </a:moveTo>
                <a:lnTo>
                  <a:pt x="2078182" y="427512"/>
                </a:lnTo>
                <a:lnTo>
                  <a:pt x="2066307" y="326571"/>
                </a:lnTo>
                <a:lnTo>
                  <a:pt x="1098468" y="326571"/>
                </a:lnTo>
                <a:lnTo>
                  <a:pt x="1092530" y="112816"/>
                </a:lnTo>
                <a:lnTo>
                  <a:pt x="754083" y="112816"/>
                </a:lnTo>
                <a:lnTo>
                  <a:pt x="694707" y="0"/>
                </a:lnTo>
                <a:lnTo>
                  <a:pt x="308758" y="190005"/>
                </a:lnTo>
                <a:lnTo>
                  <a:pt x="338447" y="255319"/>
                </a:lnTo>
                <a:lnTo>
                  <a:pt x="0" y="255319"/>
                </a:lnTo>
                <a:lnTo>
                  <a:pt x="0" y="427512"/>
                </a:lnTo>
                <a:lnTo>
                  <a:pt x="47501" y="427512"/>
                </a:lnTo>
                <a:lnTo>
                  <a:pt x="47501" y="1282535"/>
                </a:lnTo>
                <a:lnTo>
                  <a:pt x="1086592" y="1288473"/>
                </a:lnTo>
                <a:lnTo>
                  <a:pt x="1086592" y="1211283"/>
                </a:lnTo>
                <a:lnTo>
                  <a:pt x="2078182" y="1217221"/>
                </a:lnTo>
                <a:lnTo>
                  <a:pt x="2072244" y="1122218"/>
                </a:lnTo>
                <a:lnTo>
                  <a:pt x="5225143" y="1122218"/>
                </a:lnTo>
                <a:cubicBezTo>
                  <a:pt x="5223164" y="892628"/>
                  <a:pt x="5221184" y="663039"/>
                  <a:pt x="5219205" y="421574"/>
                </a:cubicBezTo>
                <a:close/>
              </a:path>
            </a:pathLst>
          </a:custGeom>
          <a:solidFill>
            <a:schemeClr val="bg1">
              <a:lumMod val="75000"/>
              <a:alpha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43" name="Freeform 42"/>
          <p:cNvSpPr/>
          <p:nvPr/>
        </p:nvSpPr>
        <p:spPr>
          <a:xfrm>
            <a:off x="3329080" y="1028458"/>
            <a:ext cx="906601" cy="760375"/>
          </a:xfrm>
          <a:custGeom>
            <a:avLst/>
            <a:gdLst>
              <a:gd name="connsiteX0" fmla="*/ 0 w 1269242"/>
              <a:gd name="connsiteY0" fmla="*/ 416257 h 1064525"/>
              <a:gd name="connsiteX1" fmla="*/ 320723 w 1269242"/>
              <a:gd name="connsiteY1" fmla="*/ 1064525 h 1064525"/>
              <a:gd name="connsiteX2" fmla="*/ 532263 w 1269242"/>
              <a:gd name="connsiteY2" fmla="*/ 962167 h 1064525"/>
              <a:gd name="connsiteX3" fmla="*/ 873457 w 1269242"/>
              <a:gd name="connsiteY3" fmla="*/ 832513 h 1064525"/>
              <a:gd name="connsiteX4" fmla="*/ 1269242 w 1269242"/>
              <a:gd name="connsiteY4" fmla="*/ 702860 h 1064525"/>
              <a:gd name="connsiteX5" fmla="*/ 1084997 w 1269242"/>
              <a:gd name="connsiteY5" fmla="*/ 0 h 1064525"/>
              <a:gd name="connsiteX6" fmla="*/ 784747 w 1269242"/>
              <a:gd name="connsiteY6" fmla="*/ 88710 h 1064525"/>
              <a:gd name="connsiteX7" fmla="*/ 477672 w 1269242"/>
              <a:gd name="connsiteY7" fmla="*/ 197892 h 1064525"/>
              <a:gd name="connsiteX8" fmla="*/ 129654 w 1269242"/>
              <a:gd name="connsiteY8" fmla="*/ 354842 h 1064525"/>
              <a:gd name="connsiteX9" fmla="*/ 0 w 1269242"/>
              <a:gd name="connsiteY9" fmla="*/ 416257 h 106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9242" h="1064525">
                <a:moveTo>
                  <a:pt x="0" y="416257"/>
                </a:moveTo>
                <a:lnTo>
                  <a:pt x="320723" y="1064525"/>
                </a:lnTo>
                <a:lnTo>
                  <a:pt x="532263" y="962167"/>
                </a:lnTo>
                <a:lnTo>
                  <a:pt x="873457" y="832513"/>
                </a:lnTo>
                <a:lnTo>
                  <a:pt x="1269242" y="702860"/>
                </a:lnTo>
                <a:lnTo>
                  <a:pt x="1084997" y="0"/>
                </a:lnTo>
                <a:lnTo>
                  <a:pt x="784747" y="88710"/>
                </a:lnTo>
                <a:lnTo>
                  <a:pt x="477672" y="197892"/>
                </a:lnTo>
                <a:lnTo>
                  <a:pt x="129654" y="354842"/>
                </a:lnTo>
                <a:lnTo>
                  <a:pt x="0" y="416257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44" name="Freeform 43"/>
          <p:cNvSpPr/>
          <p:nvPr/>
        </p:nvSpPr>
        <p:spPr>
          <a:xfrm>
            <a:off x="2320119" y="1320910"/>
            <a:ext cx="1233173" cy="1101569"/>
          </a:xfrm>
          <a:custGeom>
            <a:avLst/>
            <a:gdLst>
              <a:gd name="connsiteX0" fmla="*/ 1405720 w 1726442"/>
              <a:gd name="connsiteY0" fmla="*/ 0 h 1542197"/>
              <a:gd name="connsiteX1" fmla="*/ 934872 w 1726442"/>
              <a:gd name="connsiteY1" fmla="*/ 272955 h 1542197"/>
              <a:gd name="connsiteX2" fmla="*/ 627797 w 1726442"/>
              <a:gd name="connsiteY2" fmla="*/ 498143 h 1542197"/>
              <a:gd name="connsiteX3" fmla="*/ 286603 w 1726442"/>
              <a:gd name="connsiteY3" fmla="*/ 764274 h 1542197"/>
              <a:gd name="connsiteX4" fmla="*/ 0 w 1726442"/>
              <a:gd name="connsiteY4" fmla="*/ 1037229 h 1542197"/>
              <a:gd name="connsiteX5" fmla="*/ 504967 w 1726442"/>
              <a:gd name="connsiteY5" fmla="*/ 1542197 h 1542197"/>
              <a:gd name="connsiteX6" fmla="*/ 750627 w 1726442"/>
              <a:gd name="connsiteY6" fmla="*/ 1317009 h 1542197"/>
              <a:gd name="connsiteX7" fmla="*/ 1030406 w 1726442"/>
              <a:gd name="connsiteY7" fmla="*/ 1098644 h 1542197"/>
              <a:gd name="connsiteX8" fmla="*/ 1412543 w 1726442"/>
              <a:gd name="connsiteY8" fmla="*/ 839337 h 1542197"/>
              <a:gd name="connsiteX9" fmla="*/ 1726442 w 1726442"/>
              <a:gd name="connsiteY9" fmla="*/ 655092 h 1542197"/>
              <a:gd name="connsiteX10" fmla="*/ 1405720 w 1726442"/>
              <a:gd name="connsiteY10" fmla="*/ 0 h 154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6442" h="1542197">
                <a:moveTo>
                  <a:pt x="1405720" y="0"/>
                </a:moveTo>
                <a:lnTo>
                  <a:pt x="934872" y="272955"/>
                </a:lnTo>
                <a:lnTo>
                  <a:pt x="627797" y="498143"/>
                </a:lnTo>
                <a:lnTo>
                  <a:pt x="286603" y="764274"/>
                </a:lnTo>
                <a:lnTo>
                  <a:pt x="0" y="1037229"/>
                </a:lnTo>
                <a:lnTo>
                  <a:pt x="504967" y="1542197"/>
                </a:lnTo>
                <a:lnTo>
                  <a:pt x="750627" y="1317009"/>
                </a:lnTo>
                <a:lnTo>
                  <a:pt x="1030406" y="1098644"/>
                </a:lnTo>
                <a:lnTo>
                  <a:pt x="1412543" y="839337"/>
                </a:lnTo>
                <a:lnTo>
                  <a:pt x="1726442" y="655092"/>
                </a:lnTo>
                <a:lnTo>
                  <a:pt x="1405720" y="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45" name="Freeform 44"/>
          <p:cNvSpPr/>
          <p:nvPr/>
        </p:nvSpPr>
        <p:spPr>
          <a:xfrm>
            <a:off x="1584117" y="2061787"/>
            <a:ext cx="1101569" cy="1262419"/>
          </a:xfrm>
          <a:custGeom>
            <a:avLst/>
            <a:gdLst>
              <a:gd name="connsiteX0" fmla="*/ 1030406 w 1542197"/>
              <a:gd name="connsiteY0" fmla="*/ 0 h 1767386"/>
              <a:gd name="connsiteX1" fmla="*/ 859809 w 1542197"/>
              <a:gd name="connsiteY1" fmla="*/ 191069 h 1767386"/>
              <a:gd name="connsiteX2" fmla="*/ 627797 w 1542197"/>
              <a:gd name="connsiteY2" fmla="*/ 464024 h 1767386"/>
              <a:gd name="connsiteX3" fmla="*/ 416257 w 1542197"/>
              <a:gd name="connsiteY3" fmla="*/ 730156 h 1767386"/>
              <a:gd name="connsiteX4" fmla="*/ 163773 w 1542197"/>
              <a:gd name="connsiteY4" fmla="*/ 1139589 h 1767386"/>
              <a:gd name="connsiteX5" fmla="*/ 0 w 1542197"/>
              <a:gd name="connsiteY5" fmla="*/ 1433015 h 1767386"/>
              <a:gd name="connsiteX6" fmla="*/ 661917 w 1542197"/>
              <a:gd name="connsiteY6" fmla="*/ 1767386 h 1767386"/>
              <a:gd name="connsiteX7" fmla="*/ 818866 w 1542197"/>
              <a:gd name="connsiteY7" fmla="*/ 1446663 h 1767386"/>
              <a:gd name="connsiteX8" fmla="*/ 1009935 w 1542197"/>
              <a:gd name="connsiteY8" fmla="*/ 1146412 h 1767386"/>
              <a:gd name="connsiteX9" fmla="*/ 1228299 w 1542197"/>
              <a:gd name="connsiteY9" fmla="*/ 873457 h 1767386"/>
              <a:gd name="connsiteX10" fmla="*/ 1371600 w 1542197"/>
              <a:gd name="connsiteY10" fmla="*/ 689212 h 1767386"/>
              <a:gd name="connsiteX11" fmla="*/ 1542197 w 1542197"/>
              <a:gd name="connsiteY11" fmla="*/ 511792 h 1767386"/>
              <a:gd name="connsiteX12" fmla="*/ 1030406 w 1542197"/>
              <a:gd name="connsiteY12" fmla="*/ 0 h 176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2197" h="1767386">
                <a:moveTo>
                  <a:pt x="1030406" y="0"/>
                </a:moveTo>
                <a:lnTo>
                  <a:pt x="859809" y="191069"/>
                </a:lnTo>
                <a:lnTo>
                  <a:pt x="627797" y="464024"/>
                </a:lnTo>
                <a:lnTo>
                  <a:pt x="416257" y="730156"/>
                </a:lnTo>
                <a:lnTo>
                  <a:pt x="163773" y="1139589"/>
                </a:lnTo>
                <a:lnTo>
                  <a:pt x="0" y="1433015"/>
                </a:lnTo>
                <a:lnTo>
                  <a:pt x="661917" y="1767386"/>
                </a:lnTo>
                <a:lnTo>
                  <a:pt x="818866" y="1446663"/>
                </a:lnTo>
                <a:lnTo>
                  <a:pt x="1009935" y="1146412"/>
                </a:lnTo>
                <a:lnTo>
                  <a:pt x="1228299" y="873457"/>
                </a:lnTo>
                <a:lnTo>
                  <a:pt x="1371600" y="689212"/>
                </a:lnTo>
                <a:lnTo>
                  <a:pt x="1542197" y="511792"/>
                </a:lnTo>
                <a:lnTo>
                  <a:pt x="1030406" y="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47" name="Freeform 46"/>
          <p:cNvSpPr/>
          <p:nvPr/>
        </p:nvSpPr>
        <p:spPr>
          <a:xfrm>
            <a:off x="2070679" y="1596971"/>
            <a:ext cx="2153219" cy="1923541"/>
          </a:xfrm>
          <a:custGeom>
            <a:avLst/>
            <a:gdLst>
              <a:gd name="connsiteX0" fmla="*/ 0 w 3014506"/>
              <a:gd name="connsiteY0" fmla="*/ 2371411 h 2692958"/>
              <a:gd name="connsiteX1" fmla="*/ 145702 w 3014506"/>
              <a:gd name="connsiteY1" fmla="*/ 2080009 h 2692958"/>
              <a:gd name="connsiteX2" fmla="*/ 341644 w 3014506"/>
              <a:gd name="connsiteY2" fmla="*/ 1773534 h 2692958"/>
              <a:gd name="connsiteX3" fmla="*/ 527539 w 3014506"/>
              <a:gd name="connsiteY3" fmla="*/ 1547446 h 2692958"/>
              <a:gd name="connsiteX4" fmla="*/ 638071 w 3014506"/>
              <a:gd name="connsiteY4" fmla="*/ 1406769 h 2692958"/>
              <a:gd name="connsiteX5" fmla="*/ 869183 w 3014506"/>
              <a:gd name="connsiteY5" fmla="*/ 1160585 h 2692958"/>
              <a:gd name="connsiteX6" fmla="*/ 1100295 w 3014506"/>
              <a:gd name="connsiteY6" fmla="*/ 934497 h 2692958"/>
              <a:gd name="connsiteX7" fmla="*/ 1386673 w 3014506"/>
              <a:gd name="connsiteY7" fmla="*/ 703385 h 2692958"/>
              <a:gd name="connsiteX8" fmla="*/ 1783583 w 3014506"/>
              <a:gd name="connsiteY8" fmla="*/ 437104 h 2692958"/>
              <a:gd name="connsiteX9" fmla="*/ 2090058 w 3014506"/>
              <a:gd name="connsiteY9" fmla="*/ 266282 h 2692958"/>
              <a:gd name="connsiteX10" fmla="*/ 2286000 w 3014506"/>
              <a:gd name="connsiteY10" fmla="*/ 170822 h 2692958"/>
              <a:gd name="connsiteX11" fmla="*/ 2743200 w 3014506"/>
              <a:gd name="connsiteY11" fmla="*/ 0 h 2692958"/>
              <a:gd name="connsiteX12" fmla="*/ 3014506 w 3014506"/>
              <a:gd name="connsiteY12" fmla="*/ 743578 h 2692958"/>
              <a:gd name="connsiteX13" fmla="*/ 2441750 w 3014506"/>
              <a:gd name="connsiteY13" fmla="*/ 989763 h 2692958"/>
              <a:gd name="connsiteX14" fmla="*/ 1738365 w 3014506"/>
              <a:gd name="connsiteY14" fmla="*/ 1446963 h 2692958"/>
              <a:gd name="connsiteX15" fmla="*/ 1150537 w 3014506"/>
              <a:gd name="connsiteY15" fmla="*/ 2054888 h 2692958"/>
              <a:gd name="connsiteX16" fmla="*/ 718458 w 3014506"/>
              <a:gd name="connsiteY16" fmla="*/ 2692958 h 2692958"/>
              <a:gd name="connsiteX17" fmla="*/ 145702 w 3014506"/>
              <a:gd name="connsiteY17" fmla="*/ 2366387 h 2692958"/>
              <a:gd name="connsiteX18" fmla="*/ 100484 w 3014506"/>
              <a:gd name="connsiteY18" fmla="*/ 2431701 h 2692958"/>
              <a:gd name="connsiteX19" fmla="*/ 0 w 3014506"/>
              <a:gd name="connsiteY19" fmla="*/ 2371411 h 269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14506" h="2692958">
                <a:moveTo>
                  <a:pt x="0" y="2371411"/>
                </a:moveTo>
                <a:lnTo>
                  <a:pt x="145702" y="2080009"/>
                </a:lnTo>
                <a:lnTo>
                  <a:pt x="341644" y="1773534"/>
                </a:lnTo>
                <a:lnTo>
                  <a:pt x="527539" y="1547446"/>
                </a:lnTo>
                <a:lnTo>
                  <a:pt x="638071" y="1406769"/>
                </a:lnTo>
                <a:lnTo>
                  <a:pt x="869183" y="1160585"/>
                </a:lnTo>
                <a:lnTo>
                  <a:pt x="1100295" y="934497"/>
                </a:lnTo>
                <a:lnTo>
                  <a:pt x="1386673" y="703385"/>
                </a:lnTo>
                <a:lnTo>
                  <a:pt x="1783583" y="437104"/>
                </a:lnTo>
                <a:lnTo>
                  <a:pt x="2090058" y="266282"/>
                </a:lnTo>
                <a:lnTo>
                  <a:pt x="2286000" y="170822"/>
                </a:lnTo>
                <a:lnTo>
                  <a:pt x="2743200" y="0"/>
                </a:lnTo>
                <a:lnTo>
                  <a:pt x="3014506" y="743578"/>
                </a:lnTo>
                <a:lnTo>
                  <a:pt x="2441750" y="989763"/>
                </a:lnTo>
                <a:lnTo>
                  <a:pt x="1738365" y="1446963"/>
                </a:lnTo>
                <a:lnTo>
                  <a:pt x="1150537" y="2054888"/>
                </a:lnTo>
                <a:lnTo>
                  <a:pt x="718458" y="2692958"/>
                </a:lnTo>
                <a:lnTo>
                  <a:pt x="145702" y="2366387"/>
                </a:lnTo>
                <a:lnTo>
                  <a:pt x="100484" y="2431701"/>
                </a:lnTo>
                <a:lnTo>
                  <a:pt x="0" y="2371411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49" name="Freeform 48"/>
          <p:cNvSpPr/>
          <p:nvPr/>
        </p:nvSpPr>
        <p:spPr>
          <a:xfrm>
            <a:off x="2583864" y="2128097"/>
            <a:ext cx="1819469" cy="1661567"/>
          </a:xfrm>
          <a:custGeom>
            <a:avLst/>
            <a:gdLst>
              <a:gd name="connsiteX0" fmla="*/ 0 w 2547257"/>
              <a:gd name="connsiteY0" fmla="*/ 1944356 h 2326194"/>
              <a:gd name="connsiteX1" fmla="*/ 427055 w 2547257"/>
              <a:gd name="connsiteY1" fmla="*/ 1321359 h 2326194"/>
              <a:gd name="connsiteX2" fmla="*/ 1019907 w 2547257"/>
              <a:gd name="connsiteY2" fmla="*/ 703385 h 2326194"/>
              <a:gd name="connsiteX3" fmla="*/ 1738364 w 2547257"/>
              <a:gd name="connsiteY3" fmla="*/ 246185 h 2326194"/>
              <a:gd name="connsiteX4" fmla="*/ 2296048 w 2547257"/>
              <a:gd name="connsiteY4" fmla="*/ 0 h 2326194"/>
              <a:gd name="connsiteX5" fmla="*/ 2547257 w 2547257"/>
              <a:gd name="connsiteY5" fmla="*/ 713433 h 2326194"/>
              <a:gd name="connsiteX6" fmla="*/ 2090057 w 2547257"/>
              <a:gd name="connsiteY6" fmla="*/ 914400 h 2326194"/>
              <a:gd name="connsiteX7" fmla="*/ 1507252 w 2547257"/>
              <a:gd name="connsiteY7" fmla="*/ 1291213 h 2326194"/>
              <a:gd name="connsiteX8" fmla="*/ 1029956 w 2547257"/>
              <a:gd name="connsiteY8" fmla="*/ 1778559 h 2326194"/>
              <a:gd name="connsiteX9" fmla="*/ 648118 w 2547257"/>
              <a:gd name="connsiteY9" fmla="*/ 2326194 h 2326194"/>
              <a:gd name="connsiteX10" fmla="*/ 0 w 2547257"/>
              <a:gd name="connsiteY10" fmla="*/ 1944356 h 232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47257" h="2326194">
                <a:moveTo>
                  <a:pt x="0" y="1944356"/>
                </a:moveTo>
                <a:lnTo>
                  <a:pt x="427055" y="1321359"/>
                </a:lnTo>
                <a:lnTo>
                  <a:pt x="1019907" y="703385"/>
                </a:lnTo>
                <a:lnTo>
                  <a:pt x="1738364" y="246185"/>
                </a:lnTo>
                <a:lnTo>
                  <a:pt x="2296048" y="0"/>
                </a:lnTo>
                <a:lnTo>
                  <a:pt x="2547257" y="713433"/>
                </a:lnTo>
                <a:lnTo>
                  <a:pt x="2090057" y="914400"/>
                </a:lnTo>
                <a:lnTo>
                  <a:pt x="1507252" y="1291213"/>
                </a:lnTo>
                <a:lnTo>
                  <a:pt x="1029956" y="1778559"/>
                </a:lnTo>
                <a:lnTo>
                  <a:pt x="648118" y="2326194"/>
                </a:lnTo>
                <a:lnTo>
                  <a:pt x="0" y="1944356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57" name="Freeform 56"/>
          <p:cNvSpPr/>
          <p:nvPr/>
        </p:nvSpPr>
        <p:spPr>
          <a:xfrm>
            <a:off x="3556400" y="3150876"/>
            <a:ext cx="1324229" cy="800280"/>
          </a:xfrm>
          <a:custGeom>
            <a:avLst/>
            <a:gdLst>
              <a:gd name="connsiteX0" fmla="*/ 0 w 1853921"/>
              <a:gd name="connsiteY0" fmla="*/ 1115367 h 1120392"/>
              <a:gd name="connsiteX1" fmla="*/ 261257 w 1853921"/>
              <a:gd name="connsiteY1" fmla="*/ 813917 h 1120392"/>
              <a:gd name="connsiteX2" fmla="*/ 617974 w 1853921"/>
              <a:gd name="connsiteY2" fmla="*/ 452176 h 1120392"/>
              <a:gd name="connsiteX3" fmla="*/ 1065126 w 1853921"/>
              <a:gd name="connsiteY3" fmla="*/ 160774 h 1120392"/>
              <a:gd name="connsiteX4" fmla="*/ 1451987 w 1853921"/>
              <a:gd name="connsiteY4" fmla="*/ 0 h 1120392"/>
              <a:gd name="connsiteX5" fmla="*/ 1853921 w 1853921"/>
              <a:gd name="connsiteY5" fmla="*/ 1120392 h 1120392"/>
              <a:gd name="connsiteX6" fmla="*/ 0 w 1853921"/>
              <a:gd name="connsiteY6" fmla="*/ 1115367 h 112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3921" h="1120392">
                <a:moveTo>
                  <a:pt x="0" y="1115367"/>
                </a:moveTo>
                <a:lnTo>
                  <a:pt x="261257" y="813917"/>
                </a:lnTo>
                <a:lnTo>
                  <a:pt x="617974" y="452176"/>
                </a:lnTo>
                <a:lnTo>
                  <a:pt x="1065126" y="160774"/>
                </a:lnTo>
                <a:lnTo>
                  <a:pt x="1451987" y="0"/>
                </a:lnTo>
                <a:lnTo>
                  <a:pt x="1853921" y="1120392"/>
                </a:lnTo>
                <a:lnTo>
                  <a:pt x="0" y="1115367"/>
                </a:lnTo>
                <a:close/>
              </a:path>
            </a:pathLst>
          </a:custGeom>
          <a:solidFill>
            <a:schemeClr val="bg2">
              <a:lumMod val="50000"/>
              <a:alpha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62" name="Freeform 61"/>
          <p:cNvSpPr/>
          <p:nvPr/>
        </p:nvSpPr>
        <p:spPr>
          <a:xfrm>
            <a:off x="3050393" y="2637692"/>
            <a:ext cx="1539551" cy="1334996"/>
          </a:xfrm>
          <a:custGeom>
            <a:avLst/>
            <a:gdLst>
              <a:gd name="connsiteX0" fmla="*/ 0 w 2155372"/>
              <a:gd name="connsiteY0" fmla="*/ 1612761 h 1868994"/>
              <a:gd name="connsiteX1" fmla="*/ 376814 w 2155372"/>
              <a:gd name="connsiteY1" fmla="*/ 1075174 h 1868994"/>
              <a:gd name="connsiteX2" fmla="*/ 849086 w 2155372"/>
              <a:gd name="connsiteY2" fmla="*/ 582805 h 1868994"/>
              <a:gd name="connsiteX3" fmla="*/ 1441939 w 2155372"/>
              <a:gd name="connsiteY3" fmla="*/ 205991 h 1868994"/>
              <a:gd name="connsiteX4" fmla="*/ 1904163 w 2155372"/>
              <a:gd name="connsiteY4" fmla="*/ 0 h 1868994"/>
              <a:gd name="connsiteX5" fmla="*/ 2155372 w 2155372"/>
              <a:gd name="connsiteY5" fmla="*/ 718457 h 1868994"/>
              <a:gd name="connsiteX6" fmla="*/ 1778559 w 2155372"/>
              <a:gd name="connsiteY6" fmla="*/ 874207 h 1868994"/>
              <a:gd name="connsiteX7" fmla="*/ 1336431 w 2155372"/>
              <a:gd name="connsiteY7" fmla="*/ 1160585 h 1868994"/>
              <a:gd name="connsiteX8" fmla="*/ 954594 w 2155372"/>
              <a:gd name="connsiteY8" fmla="*/ 1552471 h 1868994"/>
              <a:gd name="connsiteX9" fmla="*/ 708409 w 2155372"/>
              <a:gd name="connsiteY9" fmla="*/ 1833824 h 1868994"/>
              <a:gd name="connsiteX10" fmla="*/ 467249 w 2155372"/>
              <a:gd name="connsiteY10" fmla="*/ 1843873 h 1868994"/>
              <a:gd name="connsiteX11" fmla="*/ 462225 w 2155372"/>
              <a:gd name="connsiteY11" fmla="*/ 1868994 h 1868994"/>
              <a:gd name="connsiteX12" fmla="*/ 0 w 2155372"/>
              <a:gd name="connsiteY12" fmla="*/ 1612761 h 186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5372" h="1868994">
                <a:moveTo>
                  <a:pt x="0" y="1612761"/>
                </a:moveTo>
                <a:lnTo>
                  <a:pt x="376814" y="1075174"/>
                </a:lnTo>
                <a:lnTo>
                  <a:pt x="849086" y="582805"/>
                </a:lnTo>
                <a:lnTo>
                  <a:pt x="1441939" y="205991"/>
                </a:lnTo>
                <a:lnTo>
                  <a:pt x="1904163" y="0"/>
                </a:lnTo>
                <a:lnTo>
                  <a:pt x="2155372" y="718457"/>
                </a:lnTo>
                <a:lnTo>
                  <a:pt x="1778559" y="874207"/>
                </a:lnTo>
                <a:lnTo>
                  <a:pt x="1336431" y="1160585"/>
                </a:lnTo>
                <a:lnTo>
                  <a:pt x="954594" y="1552471"/>
                </a:lnTo>
                <a:lnTo>
                  <a:pt x="708409" y="1833824"/>
                </a:lnTo>
                <a:lnTo>
                  <a:pt x="467249" y="1843873"/>
                </a:lnTo>
                <a:lnTo>
                  <a:pt x="462225" y="1868994"/>
                </a:lnTo>
                <a:lnTo>
                  <a:pt x="0" y="1612761"/>
                </a:lnTo>
                <a:close/>
              </a:path>
            </a:pathLst>
          </a:custGeom>
          <a:solidFill>
            <a:schemeClr val="bg2">
              <a:lumMod val="50000"/>
              <a:alpha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63" name="Freeform 62"/>
          <p:cNvSpPr/>
          <p:nvPr/>
        </p:nvSpPr>
        <p:spPr>
          <a:xfrm>
            <a:off x="3044215" y="2629610"/>
            <a:ext cx="1363081" cy="1164298"/>
          </a:xfrm>
          <a:custGeom>
            <a:avLst/>
            <a:gdLst>
              <a:gd name="connsiteX0" fmla="*/ 0 w 1908313"/>
              <a:gd name="connsiteY0" fmla="*/ 1630017 h 1630017"/>
              <a:gd name="connsiteX1" fmla="*/ 373711 w 1908313"/>
              <a:gd name="connsiteY1" fmla="*/ 1097280 h 1630017"/>
              <a:gd name="connsiteX2" fmla="*/ 866692 w 1908313"/>
              <a:gd name="connsiteY2" fmla="*/ 588396 h 1630017"/>
              <a:gd name="connsiteX3" fmla="*/ 1423284 w 1908313"/>
              <a:gd name="connsiteY3" fmla="*/ 230588 h 1630017"/>
              <a:gd name="connsiteX4" fmla="*/ 1908313 w 1908313"/>
              <a:gd name="connsiteY4" fmla="*/ 0 h 163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313" h="1630017">
                <a:moveTo>
                  <a:pt x="0" y="1630017"/>
                </a:moveTo>
                <a:lnTo>
                  <a:pt x="373711" y="1097280"/>
                </a:lnTo>
                <a:lnTo>
                  <a:pt x="866692" y="588396"/>
                </a:lnTo>
                <a:lnTo>
                  <a:pt x="1423284" y="230588"/>
                </a:lnTo>
                <a:lnTo>
                  <a:pt x="1908313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85" name="TextBox 84"/>
          <p:cNvSpPr txBox="1"/>
          <p:nvPr/>
        </p:nvSpPr>
        <p:spPr>
          <a:xfrm>
            <a:off x="3348761" y="2836908"/>
            <a:ext cx="308606" cy="17587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lIns="65298" tIns="32649" rIns="65298" bIns="32649" rtlCol="0">
            <a:spAutoFit/>
          </a:bodyPr>
          <a:lstStyle/>
          <a:p>
            <a:pPr algn="ctr"/>
            <a:r>
              <a:rPr lang="sv-SE" sz="700" dirty="0"/>
              <a:t>E02</a:t>
            </a:r>
            <a:endParaRPr lang="en-GB" sz="700" dirty="0"/>
          </a:p>
        </p:txBody>
      </p:sp>
      <p:sp>
        <p:nvSpPr>
          <p:cNvPr id="86" name="TextBox 85"/>
          <p:cNvSpPr txBox="1"/>
          <p:nvPr/>
        </p:nvSpPr>
        <p:spPr>
          <a:xfrm>
            <a:off x="1543072" y="2249758"/>
            <a:ext cx="308606" cy="18904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1"/>
            </a:solidFill>
          </a:ln>
        </p:spPr>
        <p:txBody>
          <a:bodyPr wrap="square" lIns="65298" tIns="32649" rIns="65298" bIns="32649" rtlCol="0">
            <a:spAutoFit/>
          </a:bodyPr>
          <a:lstStyle>
            <a:defPPr>
              <a:defRPr lang="sv-SE"/>
            </a:defPPr>
            <a:lvl1pPr algn="ctr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E03</a:t>
            </a:r>
            <a:endParaRPr lang="en-GB" dirty="0"/>
          </a:p>
        </p:txBody>
      </p:sp>
      <p:sp>
        <p:nvSpPr>
          <p:cNvPr id="87" name="TextBox 86"/>
          <p:cNvSpPr txBox="1"/>
          <p:nvPr/>
        </p:nvSpPr>
        <p:spPr>
          <a:xfrm>
            <a:off x="2704301" y="1323941"/>
            <a:ext cx="308606" cy="18904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1"/>
            </a:solidFill>
          </a:ln>
        </p:spPr>
        <p:txBody>
          <a:bodyPr wrap="square" lIns="65298" tIns="32649" rIns="65298" bIns="32649" rtlCol="0">
            <a:spAutoFit/>
          </a:bodyPr>
          <a:lstStyle>
            <a:defPPr>
              <a:defRPr lang="sv-SE"/>
            </a:defPPr>
            <a:lvl1pPr algn="ctr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E04</a:t>
            </a:r>
            <a:endParaRPr lang="en-GB" dirty="0"/>
          </a:p>
        </p:txBody>
      </p:sp>
      <p:sp>
        <p:nvSpPr>
          <p:cNvPr id="88" name="TextBox 87"/>
          <p:cNvSpPr txBox="1"/>
          <p:nvPr/>
        </p:nvSpPr>
        <p:spPr>
          <a:xfrm>
            <a:off x="3478674" y="975353"/>
            <a:ext cx="369179" cy="18904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1"/>
            </a:solidFill>
          </a:ln>
        </p:spPr>
        <p:txBody>
          <a:bodyPr wrap="square" lIns="65298" tIns="32649" rIns="65298" bIns="32649" rtlCol="0">
            <a:spAutoFit/>
          </a:bodyPr>
          <a:lstStyle>
            <a:defPPr>
              <a:defRPr lang="sv-SE"/>
            </a:defPPr>
            <a:lvl1pPr algn="ctr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E05</a:t>
            </a:r>
            <a:endParaRPr lang="en-GB" dirty="0"/>
          </a:p>
        </p:txBody>
      </p:sp>
      <p:sp>
        <p:nvSpPr>
          <p:cNvPr id="89" name="TextBox 88"/>
          <p:cNvSpPr txBox="1"/>
          <p:nvPr/>
        </p:nvSpPr>
        <p:spPr>
          <a:xfrm>
            <a:off x="2803063" y="1836488"/>
            <a:ext cx="308606" cy="17587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lIns="65298" tIns="32649" rIns="65298" bIns="32649" rtlCol="0">
            <a:spAutoFit/>
          </a:bodyPr>
          <a:lstStyle/>
          <a:p>
            <a:pPr algn="ctr"/>
            <a:r>
              <a:rPr lang="sv-SE" sz="700" dirty="0"/>
              <a:t>E01</a:t>
            </a:r>
            <a:endParaRPr lang="en-GB" sz="700" dirty="0"/>
          </a:p>
        </p:txBody>
      </p:sp>
      <p:sp>
        <p:nvSpPr>
          <p:cNvPr id="90" name="TextBox 89"/>
          <p:cNvSpPr txBox="1"/>
          <p:nvPr/>
        </p:nvSpPr>
        <p:spPr>
          <a:xfrm>
            <a:off x="5789429" y="3775651"/>
            <a:ext cx="276336" cy="15827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1"/>
            </a:solidFill>
          </a:ln>
        </p:spPr>
        <p:txBody>
          <a:bodyPr wrap="square" lIns="65298" tIns="32649" rIns="65298" bIns="32649" rtlCol="0">
            <a:spAutoFit/>
          </a:bodyPr>
          <a:lstStyle/>
          <a:p>
            <a:pPr algn="ctr"/>
            <a:r>
              <a:rPr lang="sv-SE" sz="600" b="1" dirty="0">
                <a:solidFill>
                  <a:schemeClr val="bg1"/>
                </a:solidFill>
              </a:rPr>
              <a:t>D05</a:t>
            </a:r>
            <a:endParaRPr lang="en-GB" sz="600" b="1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819332" y="3864314"/>
            <a:ext cx="276336" cy="15827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1"/>
            </a:solidFill>
          </a:ln>
        </p:spPr>
        <p:txBody>
          <a:bodyPr wrap="square" lIns="65298" tIns="32649" rIns="65298" bIns="32649" rtlCol="0">
            <a:spAutoFit/>
          </a:bodyPr>
          <a:lstStyle/>
          <a:p>
            <a:pPr algn="ctr"/>
            <a:r>
              <a:rPr lang="sv-SE" sz="600" b="1" dirty="0">
                <a:solidFill>
                  <a:schemeClr val="bg1"/>
                </a:solidFill>
              </a:rPr>
              <a:t>D04</a:t>
            </a:r>
            <a:endParaRPr lang="en-GB" sz="600" b="1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654518" y="5383504"/>
            <a:ext cx="276336" cy="15827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1"/>
            </a:solidFill>
          </a:ln>
        </p:spPr>
        <p:txBody>
          <a:bodyPr wrap="square" lIns="65298" tIns="32649" rIns="65298" bIns="32649" rtlCol="0">
            <a:spAutoFit/>
          </a:bodyPr>
          <a:lstStyle/>
          <a:p>
            <a:pPr algn="ctr"/>
            <a:r>
              <a:rPr lang="sv-SE" sz="600" b="1" dirty="0">
                <a:solidFill>
                  <a:schemeClr val="bg1"/>
                </a:solidFill>
              </a:rPr>
              <a:t>D06</a:t>
            </a:r>
            <a:endParaRPr lang="en-GB" sz="600" b="1" dirty="0">
              <a:solidFill>
                <a:schemeClr val="bg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619296" y="6704112"/>
            <a:ext cx="276336" cy="15827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1"/>
            </a:solidFill>
          </a:ln>
        </p:spPr>
        <p:txBody>
          <a:bodyPr wrap="square" lIns="65298" tIns="32649" rIns="65298" bIns="32649" rtlCol="0">
            <a:spAutoFit/>
          </a:bodyPr>
          <a:lstStyle/>
          <a:p>
            <a:pPr algn="ctr"/>
            <a:r>
              <a:rPr lang="sv-SE" sz="600" b="1" dirty="0">
                <a:solidFill>
                  <a:schemeClr val="bg1"/>
                </a:solidFill>
              </a:rPr>
              <a:t>D07</a:t>
            </a:r>
            <a:endParaRPr lang="en-GB" sz="600" b="1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599848" y="5537392"/>
            <a:ext cx="276336" cy="15827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1"/>
            </a:solidFill>
          </a:ln>
        </p:spPr>
        <p:txBody>
          <a:bodyPr wrap="square" lIns="65298" tIns="32649" rIns="65298" bIns="32649" rtlCol="0">
            <a:spAutoFit/>
          </a:bodyPr>
          <a:lstStyle/>
          <a:p>
            <a:pPr algn="ctr"/>
            <a:r>
              <a:rPr lang="sv-SE" sz="600" b="1" dirty="0">
                <a:solidFill>
                  <a:schemeClr val="bg1"/>
                </a:solidFill>
              </a:rPr>
              <a:t>D08</a:t>
            </a:r>
            <a:endParaRPr lang="en-GB" sz="600" b="1" dirty="0">
              <a:solidFill>
                <a:schemeClr val="bg1"/>
              </a:solidFill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3375985" y="3952787"/>
            <a:ext cx="2947626" cy="670108"/>
          </a:xfrm>
          <a:custGeom>
            <a:avLst/>
            <a:gdLst>
              <a:gd name="connsiteX0" fmla="*/ 0 w 4126676"/>
              <a:gd name="connsiteY0" fmla="*/ 5938 h 938151"/>
              <a:gd name="connsiteX1" fmla="*/ 4126676 w 4126676"/>
              <a:gd name="connsiteY1" fmla="*/ 0 h 938151"/>
              <a:gd name="connsiteX2" fmla="*/ 4126676 w 4126676"/>
              <a:gd name="connsiteY2" fmla="*/ 938151 h 938151"/>
              <a:gd name="connsiteX3" fmla="*/ 979715 w 4126676"/>
              <a:gd name="connsiteY3" fmla="*/ 938151 h 938151"/>
              <a:gd name="connsiteX4" fmla="*/ 979715 w 4126676"/>
              <a:gd name="connsiteY4" fmla="*/ 843148 h 938151"/>
              <a:gd name="connsiteX5" fmla="*/ 5938 w 4126676"/>
              <a:gd name="connsiteY5" fmla="*/ 837211 h 938151"/>
              <a:gd name="connsiteX6" fmla="*/ 0 w 4126676"/>
              <a:gd name="connsiteY6" fmla="*/ 5938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676" h="938151">
                <a:moveTo>
                  <a:pt x="0" y="5938"/>
                </a:moveTo>
                <a:lnTo>
                  <a:pt x="4126676" y="0"/>
                </a:lnTo>
                <a:lnTo>
                  <a:pt x="4126676" y="938151"/>
                </a:lnTo>
                <a:lnTo>
                  <a:pt x="979715" y="938151"/>
                </a:lnTo>
                <a:lnTo>
                  <a:pt x="979715" y="843148"/>
                </a:lnTo>
                <a:lnTo>
                  <a:pt x="5938" y="837211"/>
                </a:lnTo>
                <a:cubicBezTo>
                  <a:pt x="3959" y="562099"/>
                  <a:pt x="1979" y="286988"/>
                  <a:pt x="0" y="5938"/>
                </a:cubicBezTo>
                <a:close/>
              </a:path>
            </a:pathLst>
          </a:custGeom>
          <a:solidFill>
            <a:srgbClr val="190AE0">
              <a:alpha val="60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4484773" y="5117144"/>
            <a:ext cx="1834596" cy="1182857"/>
          </a:xfrm>
          <a:prstGeom prst="rect">
            <a:avLst/>
          </a:prstGeom>
          <a:solidFill>
            <a:srgbClr val="0094CA">
              <a:alpha val="30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484773" y="5117144"/>
            <a:ext cx="1013044" cy="497193"/>
          </a:xfrm>
          <a:prstGeom prst="rect">
            <a:avLst/>
          </a:prstGeom>
          <a:solidFill>
            <a:srgbClr val="D513AB">
              <a:alpha val="70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4464905" y="4144614"/>
            <a:ext cx="1013044" cy="485744"/>
          </a:xfrm>
          <a:prstGeom prst="rect">
            <a:avLst/>
          </a:prstGeom>
          <a:solidFill>
            <a:srgbClr val="D513AB">
              <a:alpha val="70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477951" y="4144615"/>
            <a:ext cx="397815" cy="478281"/>
          </a:xfrm>
          <a:prstGeom prst="rect">
            <a:avLst/>
          </a:prstGeom>
          <a:solidFill>
            <a:srgbClr val="FFC000">
              <a:alpha val="70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5497819" y="5117144"/>
            <a:ext cx="397815" cy="497193"/>
          </a:xfrm>
          <a:prstGeom prst="rect">
            <a:avLst/>
          </a:prstGeom>
          <a:solidFill>
            <a:srgbClr val="FFC000">
              <a:alpha val="70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grpSp>
        <p:nvGrpSpPr>
          <p:cNvPr id="104" name="Group 103"/>
          <p:cNvGrpSpPr/>
          <p:nvPr/>
        </p:nvGrpSpPr>
        <p:grpSpPr>
          <a:xfrm>
            <a:off x="2934956" y="2378095"/>
            <a:ext cx="577039" cy="301548"/>
            <a:chOff x="320442" y="7755081"/>
            <a:chExt cx="555276" cy="422165"/>
          </a:xfrm>
        </p:grpSpPr>
        <p:sp>
          <p:nvSpPr>
            <p:cNvPr id="105" name="Oval 104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20442" y="7755081"/>
              <a:ext cx="555276" cy="40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2b</a:t>
              </a:r>
              <a:endParaRPr lang="en-GB" sz="1300" b="1" dirty="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5143298" y="5847544"/>
            <a:ext cx="257143" cy="292388"/>
            <a:chOff x="400278" y="7817246"/>
            <a:chExt cx="360000" cy="409343"/>
          </a:xfrm>
        </p:grpSpPr>
        <p:sp>
          <p:nvSpPr>
            <p:cNvPr id="108" name="Oval 107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36262" y="7817246"/>
              <a:ext cx="288032" cy="409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7</a:t>
              </a:r>
              <a:endParaRPr lang="en-GB" sz="1300" b="1" dirty="0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3796448" y="4076461"/>
            <a:ext cx="257143" cy="292388"/>
            <a:chOff x="400278" y="7817246"/>
            <a:chExt cx="360000" cy="409343"/>
          </a:xfrm>
        </p:grpSpPr>
        <p:sp>
          <p:nvSpPr>
            <p:cNvPr id="111" name="Oval 110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36262" y="7817246"/>
              <a:ext cx="288032" cy="409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6</a:t>
              </a:r>
              <a:endParaRPr lang="en-GB" sz="1300" b="1" dirty="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3925018" y="3340792"/>
            <a:ext cx="257143" cy="292388"/>
            <a:chOff x="400278" y="7817246"/>
            <a:chExt cx="360000" cy="409343"/>
          </a:xfrm>
        </p:grpSpPr>
        <p:sp>
          <p:nvSpPr>
            <p:cNvPr id="114" name="Oval 113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36262" y="7817246"/>
              <a:ext cx="288032" cy="409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5</a:t>
              </a:r>
              <a:endParaRPr lang="en-GB" sz="1300" b="1" dirty="0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922048" y="5251586"/>
            <a:ext cx="257143" cy="292388"/>
            <a:chOff x="400278" y="7817246"/>
            <a:chExt cx="360000" cy="409343"/>
          </a:xfrm>
        </p:grpSpPr>
        <p:sp>
          <p:nvSpPr>
            <p:cNvPr id="117" name="Oval 116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436262" y="7817246"/>
              <a:ext cx="288032" cy="409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4</a:t>
              </a:r>
              <a:endParaRPr lang="en-GB" sz="1300" b="1" dirty="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886154" y="4287828"/>
            <a:ext cx="257143" cy="292388"/>
            <a:chOff x="400278" y="7817246"/>
            <a:chExt cx="360000" cy="409343"/>
          </a:xfrm>
        </p:grpSpPr>
        <p:sp>
          <p:nvSpPr>
            <p:cNvPr id="120" name="Oval 119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36262" y="7817246"/>
              <a:ext cx="288032" cy="409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3</a:t>
              </a:r>
              <a:endParaRPr lang="en-GB" sz="1300" b="1" dirty="0"/>
            </a:p>
          </p:txBody>
        </p:sp>
      </p:grpSp>
      <p:sp>
        <p:nvSpPr>
          <p:cNvPr id="18" name="Freeform 17"/>
          <p:cNvSpPr/>
          <p:nvPr/>
        </p:nvSpPr>
        <p:spPr>
          <a:xfrm>
            <a:off x="1579696" y="1025284"/>
            <a:ext cx="2658139" cy="2293595"/>
          </a:xfrm>
          <a:custGeom>
            <a:avLst/>
            <a:gdLst>
              <a:gd name="connsiteX0" fmla="*/ 669851 w 3721395"/>
              <a:gd name="connsiteY0" fmla="*/ 3211033 h 3211033"/>
              <a:gd name="connsiteX1" fmla="*/ 925033 w 3721395"/>
              <a:gd name="connsiteY1" fmla="*/ 2732568 h 3211033"/>
              <a:gd name="connsiteX2" fmla="*/ 1190847 w 3721395"/>
              <a:gd name="connsiteY2" fmla="*/ 2360428 h 3211033"/>
              <a:gd name="connsiteX3" fmla="*/ 1552354 w 3721395"/>
              <a:gd name="connsiteY3" fmla="*/ 1956391 h 3211033"/>
              <a:gd name="connsiteX4" fmla="*/ 1967023 w 3721395"/>
              <a:gd name="connsiteY4" fmla="*/ 1605517 h 3211033"/>
              <a:gd name="connsiteX5" fmla="*/ 2413591 w 3721395"/>
              <a:gd name="connsiteY5" fmla="*/ 1265275 h 3211033"/>
              <a:gd name="connsiteX6" fmla="*/ 2892056 w 3721395"/>
              <a:gd name="connsiteY6" fmla="*/ 1020726 h 3211033"/>
              <a:gd name="connsiteX7" fmla="*/ 3455581 w 3721395"/>
              <a:gd name="connsiteY7" fmla="*/ 786810 h 3211033"/>
              <a:gd name="connsiteX8" fmla="*/ 3721395 w 3721395"/>
              <a:gd name="connsiteY8" fmla="*/ 712382 h 3211033"/>
              <a:gd name="connsiteX9" fmla="*/ 3540642 w 3721395"/>
              <a:gd name="connsiteY9" fmla="*/ 0 h 3211033"/>
              <a:gd name="connsiteX10" fmla="*/ 2977116 w 3721395"/>
              <a:gd name="connsiteY10" fmla="*/ 170121 h 3211033"/>
              <a:gd name="connsiteX11" fmla="*/ 2339163 w 3721395"/>
              <a:gd name="connsiteY11" fmla="*/ 467833 h 3211033"/>
              <a:gd name="connsiteX12" fmla="*/ 1828800 w 3721395"/>
              <a:gd name="connsiteY12" fmla="*/ 776177 h 3211033"/>
              <a:gd name="connsiteX13" fmla="*/ 1318437 w 3721395"/>
              <a:gd name="connsiteY13" fmla="*/ 1169582 h 3211033"/>
              <a:gd name="connsiteX14" fmla="*/ 935665 w 3721395"/>
              <a:gd name="connsiteY14" fmla="*/ 1552354 h 3211033"/>
              <a:gd name="connsiteX15" fmla="*/ 584791 w 3721395"/>
              <a:gd name="connsiteY15" fmla="*/ 1977656 h 3211033"/>
              <a:gd name="connsiteX16" fmla="*/ 255181 w 3721395"/>
              <a:gd name="connsiteY16" fmla="*/ 2424224 h 3211033"/>
              <a:gd name="connsiteX17" fmla="*/ 0 w 3721395"/>
              <a:gd name="connsiteY17" fmla="*/ 2913321 h 3211033"/>
              <a:gd name="connsiteX18" fmla="*/ 669851 w 3721395"/>
              <a:gd name="connsiteY18" fmla="*/ 3211033 h 321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21395" h="3211033">
                <a:moveTo>
                  <a:pt x="669851" y="3211033"/>
                </a:moveTo>
                <a:lnTo>
                  <a:pt x="925033" y="2732568"/>
                </a:lnTo>
                <a:lnTo>
                  <a:pt x="1190847" y="2360428"/>
                </a:lnTo>
                <a:lnTo>
                  <a:pt x="1552354" y="1956391"/>
                </a:lnTo>
                <a:lnTo>
                  <a:pt x="1967023" y="1605517"/>
                </a:lnTo>
                <a:lnTo>
                  <a:pt x="2413591" y="1265275"/>
                </a:lnTo>
                <a:lnTo>
                  <a:pt x="2892056" y="1020726"/>
                </a:lnTo>
                <a:lnTo>
                  <a:pt x="3455581" y="786810"/>
                </a:lnTo>
                <a:lnTo>
                  <a:pt x="3721395" y="712382"/>
                </a:lnTo>
                <a:lnTo>
                  <a:pt x="3540642" y="0"/>
                </a:lnTo>
                <a:lnTo>
                  <a:pt x="2977116" y="170121"/>
                </a:lnTo>
                <a:lnTo>
                  <a:pt x="2339163" y="467833"/>
                </a:lnTo>
                <a:lnTo>
                  <a:pt x="1828800" y="776177"/>
                </a:lnTo>
                <a:lnTo>
                  <a:pt x="1318437" y="1169582"/>
                </a:lnTo>
                <a:lnTo>
                  <a:pt x="935665" y="1552354"/>
                </a:lnTo>
                <a:lnTo>
                  <a:pt x="584791" y="1977656"/>
                </a:lnTo>
                <a:lnTo>
                  <a:pt x="255181" y="2424224"/>
                </a:lnTo>
                <a:lnTo>
                  <a:pt x="0" y="2913321"/>
                </a:lnTo>
                <a:lnTo>
                  <a:pt x="669851" y="3211033"/>
                </a:lnTo>
                <a:close/>
              </a:path>
            </a:pathLst>
          </a:custGeom>
          <a:noFill/>
          <a:ln w="38100">
            <a:solidFill>
              <a:srgbClr val="190AE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grpSp>
        <p:nvGrpSpPr>
          <p:cNvPr id="122" name="Group 121"/>
          <p:cNvGrpSpPr/>
          <p:nvPr/>
        </p:nvGrpSpPr>
        <p:grpSpPr>
          <a:xfrm>
            <a:off x="2394150" y="2040189"/>
            <a:ext cx="482034" cy="292388"/>
            <a:chOff x="363172" y="7817246"/>
            <a:chExt cx="434212" cy="409341"/>
          </a:xfrm>
        </p:grpSpPr>
        <p:sp>
          <p:nvSpPr>
            <p:cNvPr id="123" name="Oval 122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63172" y="7817246"/>
              <a:ext cx="434212" cy="40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2a</a:t>
              </a:r>
              <a:endParaRPr lang="en-GB" sz="1300" b="1" dirty="0"/>
            </a:p>
          </p:txBody>
        </p:sp>
      </p:grpSp>
      <p:sp>
        <p:nvSpPr>
          <p:cNvPr id="19" name="Freeform 18"/>
          <p:cNvSpPr/>
          <p:nvPr/>
        </p:nvSpPr>
        <p:spPr>
          <a:xfrm>
            <a:off x="4063869" y="742280"/>
            <a:ext cx="3979614" cy="3004748"/>
          </a:xfrm>
          <a:custGeom>
            <a:avLst/>
            <a:gdLst>
              <a:gd name="connsiteX0" fmla="*/ 0 w 5571460"/>
              <a:gd name="connsiteY0" fmla="*/ 42530 h 4136065"/>
              <a:gd name="connsiteX1" fmla="*/ 1265274 w 5571460"/>
              <a:gd name="connsiteY1" fmla="*/ 4136065 h 4136065"/>
              <a:gd name="connsiteX2" fmla="*/ 5571460 w 5571460"/>
              <a:gd name="connsiteY2" fmla="*/ 4136065 h 4136065"/>
              <a:gd name="connsiteX3" fmla="*/ 5550195 w 5571460"/>
              <a:gd name="connsiteY3" fmla="*/ 0 h 4136065"/>
              <a:gd name="connsiteX4" fmla="*/ 0 w 5571460"/>
              <a:gd name="connsiteY4" fmla="*/ 42530 h 413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1460" h="4136065">
                <a:moveTo>
                  <a:pt x="0" y="42530"/>
                </a:moveTo>
                <a:lnTo>
                  <a:pt x="1265274" y="4136065"/>
                </a:lnTo>
                <a:lnTo>
                  <a:pt x="5571460" y="4136065"/>
                </a:lnTo>
                <a:lnTo>
                  <a:pt x="5550195" y="0"/>
                </a:lnTo>
                <a:lnTo>
                  <a:pt x="0" y="42530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203" name="Rectangle 202"/>
          <p:cNvSpPr/>
          <p:nvPr/>
        </p:nvSpPr>
        <p:spPr>
          <a:xfrm>
            <a:off x="5338494" y="973039"/>
            <a:ext cx="411474" cy="257171"/>
          </a:xfrm>
          <a:prstGeom prst="rect">
            <a:avLst/>
          </a:prstGeom>
          <a:solidFill>
            <a:srgbClr val="FFFF00"/>
          </a:solidFill>
          <a:ln w="31750">
            <a:solidFill>
              <a:srgbClr val="411BC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204" name="Rectangle 203"/>
          <p:cNvSpPr/>
          <p:nvPr/>
        </p:nvSpPr>
        <p:spPr>
          <a:xfrm>
            <a:off x="5332779" y="1668603"/>
            <a:ext cx="411474" cy="257171"/>
          </a:xfrm>
          <a:prstGeom prst="rect">
            <a:avLst/>
          </a:prstGeom>
          <a:solidFill>
            <a:srgbClr val="D513AB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205" name="TextBox 204"/>
          <p:cNvSpPr txBox="1"/>
          <p:nvPr/>
        </p:nvSpPr>
        <p:spPr>
          <a:xfrm>
            <a:off x="5782032" y="980713"/>
            <a:ext cx="2651986" cy="219841"/>
          </a:xfrm>
          <a:prstGeom prst="rect">
            <a:avLst/>
          </a:prstGeom>
          <a:noFill/>
        </p:spPr>
        <p:txBody>
          <a:bodyPr wrap="square" lIns="65298" tIns="32649" rIns="65298" bIns="32649" rtlCol="0">
            <a:spAutoFit/>
          </a:bodyPr>
          <a:lstStyle/>
          <a:p>
            <a:r>
              <a:rPr lang="sv-SE" sz="1000" b="1" dirty="0">
                <a:solidFill>
                  <a:srgbClr val="FF0000"/>
                </a:solidFill>
              </a:rPr>
              <a:t>E01 – Full Access 27-Apr-19 (</a:t>
            </a:r>
            <a:r>
              <a:rPr lang="sv-SE" sz="1000" b="1" dirty="0" err="1">
                <a:solidFill>
                  <a:srgbClr val="FF0000"/>
                </a:solidFill>
              </a:rPr>
              <a:t>Level</a:t>
            </a:r>
            <a:r>
              <a:rPr lang="sv-SE" sz="1000" b="1" dirty="0">
                <a:solidFill>
                  <a:srgbClr val="FF0000"/>
                </a:solidFill>
              </a:rPr>
              <a:t> 1 MS)</a:t>
            </a:r>
            <a:endParaRPr lang="en-GB" sz="1000" b="1" dirty="0">
              <a:solidFill>
                <a:srgbClr val="FF0000"/>
              </a:solidFill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5338494" y="1308663"/>
            <a:ext cx="411474" cy="257171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grpSp>
        <p:nvGrpSpPr>
          <p:cNvPr id="207" name="Group 206"/>
          <p:cNvGrpSpPr/>
          <p:nvPr/>
        </p:nvGrpSpPr>
        <p:grpSpPr>
          <a:xfrm>
            <a:off x="4963214" y="926174"/>
            <a:ext cx="449607" cy="292388"/>
            <a:chOff x="271990" y="7771652"/>
            <a:chExt cx="629451" cy="409341"/>
          </a:xfrm>
        </p:grpSpPr>
        <p:sp>
          <p:nvSpPr>
            <p:cNvPr id="208" name="Oval 207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71990" y="7771652"/>
              <a:ext cx="629451" cy="40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2a</a:t>
              </a:r>
              <a:endParaRPr lang="en-GB" sz="1300" b="1" dirty="0"/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4865741" y="1276108"/>
            <a:ext cx="579875" cy="292388"/>
            <a:chOff x="180808" y="7771652"/>
            <a:chExt cx="811826" cy="409341"/>
          </a:xfrm>
        </p:grpSpPr>
        <p:sp>
          <p:nvSpPr>
            <p:cNvPr id="211" name="Oval 210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180808" y="7771652"/>
              <a:ext cx="811826" cy="40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2b</a:t>
              </a:r>
              <a:endParaRPr lang="en-GB" sz="1300" b="1" dirty="0"/>
            </a:p>
          </p:txBody>
        </p:sp>
      </p:grpSp>
      <p:sp>
        <p:nvSpPr>
          <p:cNvPr id="213" name="TextBox 212"/>
          <p:cNvSpPr txBox="1"/>
          <p:nvPr/>
        </p:nvSpPr>
        <p:spPr>
          <a:xfrm>
            <a:off x="5789429" y="1327328"/>
            <a:ext cx="3266863" cy="219841"/>
          </a:xfrm>
          <a:prstGeom prst="rect">
            <a:avLst/>
          </a:prstGeom>
          <a:noFill/>
        </p:spPr>
        <p:txBody>
          <a:bodyPr wrap="square" lIns="65298" tIns="32649" rIns="65298" bIns="32649" rtlCol="0">
            <a:spAutoFit/>
          </a:bodyPr>
          <a:lstStyle/>
          <a:p>
            <a:r>
              <a:rPr lang="sv-SE" sz="1000" b="1" dirty="0">
                <a:solidFill>
                  <a:srgbClr val="FF0000"/>
                </a:solidFill>
              </a:rPr>
              <a:t>E02 Area 1 – Partial Access 27-Apr-19 (</a:t>
            </a:r>
            <a:r>
              <a:rPr lang="sv-SE" sz="1000" b="1" dirty="0" err="1">
                <a:solidFill>
                  <a:srgbClr val="FF0000"/>
                </a:solidFill>
              </a:rPr>
              <a:t>Level</a:t>
            </a:r>
            <a:r>
              <a:rPr lang="sv-SE" sz="1000" b="1" dirty="0">
                <a:solidFill>
                  <a:srgbClr val="FF0000"/>
                </a:solidFill>
              </a:rPr>
              <a:t> 1 MS)</a:t>
            </a:r>
            <a:endParaRPr lang="en-GB" sz="1000" b="1" dirty="0">
              <a:solidFill>
                <a:srgbClr val="FF0000"/>
              </a:solidFill>
            </a:endParaRPr>
          </a:p>
        </p:txBody>
      </p:sp>
      <p:grpSp>
        <p:nvGrpSpPr>
          <p:cNvPr id="214" name="Group 213"/>
          <p:cNvGrpSpPr/>
          <p:nvPr/>
        </p:nvGrpSpPr>
        <p:grpSpPr>
          <a:xfrm>
            <a:off x="5070876" y="1668590"/>
            <a:ext cx="257143" cy="292388"/>
            <a:chOff x="400278" y="7817246"/>
            <a:chExt cx="360000" cy="409343"/>
          </a:xfrm>
        </p:grpSpPr>
        <p:sp>
          <p:nvSpPr>
            <p:cNvPr id="215" name="Oval 214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436262" y="7817246"/>
              <a:ext cx="288032" cy="409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3</a:t>
              </a:r>
              <a:endParaRPr lang="en-GB" sz="1300" b="1" dirty="0"/>
            </a:p>
          </p:txBody>
        </p:sp>
      </p:grpSp>
      <p:sp>
        <p:nvSpPr>
          <p:cNvPr id="217" name="TextBox 216"/>
          <p:cNvSpPr txBox="1"/>
          <p:nvPr/>
        </p:nvSpPr>
        <p:spPr>
          <a:xfrm>
            <a:off x="5776026" y="1702587"/>
            <a:ext cx="3266863" cy="219841"/>
          </a:xfrm>
          <a:prstGeom prst="rect">
            <a:avLst/>
          </a:prstGeom>
          <a:noFill/>
        </p:spPr>
        <p:txBody>
          <a:bodyPr wrap="square" lIns="65298" tIns="32649" rIns="65298" bIns="32649" rtlCol="0">
            <a:spAutoFit/>
          </a:bodyPr>
          <a:lstStyle/>
          <a:p>
            <a:r>
              <a:rPr lang="sv-SE" sz="1000" b="1" dirty="0">
                <a:solidFill>
                  <a:srgbClr val="FF0000"/>
                </a:solidFill>
              </a:rPr>
              <a:t>D03 Bunker – * </a:t>
            </a:r>
            <a:r>
              <a:rPr lang="sv-SE" sz="1000" b="1" dirty="0" err="1">
                <a:solidFill>
                  <a:srgbClr val="FF0000"/>
                </a:solidFill>
              </a:rPr>
              <a:t>Early</a:t>
            </a:r>
            <a:r>
              <a:rPr lang="sv-SE" sz="1000" b="1" dirty="0">
                <a:solidFill>
                  <a:srgbClr val="FF0000"/>
                </a:solidFill>
              </a:rPr>
              <a:t> Access 03-Jun-19 (</a:t>
            </a:r>
            <a:r>
              <a:rPr lang="sv-SE" sz="1000" b="1" dirty="0" err="1">
                <a:solidFill>
                  <a:srgbClr val="FF0000"/>
                </a:solidFill>
              </a:rPr>
              <a:t>Level</a:t>
            </a:r>
            <a:r>
              <a:rPr lang="sv-SE" sz="1000" b="1" dirty="0">
                <a:solidFill>
                  <a:srgbClr val="FF0000"/>
                </a:solidFill>
              </a:rPr>
              <a:t> 1 MS)</a:t>
            </a:r>
            <a:endParaRPr lang="en-GB" sz="1000" b="1" dirty="0">
              <a:solidFill>
                <a:srgbClr val="FF0000"/>
              </a:solidFill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5337221" y="2003067"/>
            <a:ext cx="411474" cy="257171"/>
          </a:xfrm>
          <a:prstGeom prst="rect">
            <a:avLst/>
          </a:prstGeom>
          <a:solidFill>
            <a:srgbClr val="D513AB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219" name="TextBox 218"/>
          <p:cNvSpPr txBox="1"/>
          <p:nvPr/>
        </p:nvSpPr>
        <p:spPr>
          <a:xfrm>
            <a:off x="5782033" y="2031297"/>
            <a:ext cx="3266863" cy="219841"/>
          </a:xfrm>
          <a:prstGeom prst="rect">
            <a:avLst/>
          </a:prstGeom>
          <a:noFill/>
        </p:spPr>
        <p:txBody>
          <a:bodyPr wrap="square" lIns="65298" tIns="32649" rIns="65298" bIns="32649" rtlCol="0">
            <a:spAutoFit/>
          </a:bodyPr>
          <a:lstStyle/>
          <a:p>
            <a:r>
              <a:rPr lang="sv-SE" sz="1000" b="1" dirty="0">
                <a:solidFill>
                  <a:srgbClr val="FF0000"/>
                </a:solidFill>
              </a:rPr>
              <a:t>D01 Bunker – * </a:t>
            </a:r>
            <a:r>
              <a:rPr lang="sv-SE" sz="1000" b="1" dirty="0" err="1">
                <a:solidFill>
                  <a:srgbClr val="FF0000"/>
                </a:solidFill>
              </a:rPr>
              <a:t>Early</a:t>
            </a:r>
            <a:r>
              <a:rPr lang="sv-SE" sz="1000" b="1" dirty="0">
                <a:solidFill>
                  <a:srgbClr val="FF0000"/>
                </a:solidFill>
              </a:rPr>
              <a:t> Access 14-Aug-19 (</a:t>
            </a:r>
            <a:r>
              <a:rPr lang="sv-SE" sz="1000" b="1" dirty="0" err="1">
                <a:solidFill>
                  <a:srgbClr val="FF0000"/>
                </a:solidFill>
              </a:rPr>
              <a:t>Level</a:t>
            </a:r>
            <a:r>
              <a:rPr lang="sv-SE" sz="1000" b="1" dirty="0">
                <a:solidFill>
                  <a:srgbClr val="FF0000"/>
                </a:solidFill>
              </a:rPr>
              <a:t> 1 MS)</a:t>
            </a:r>
            <a:endParaRPr lang="en-GB" sz="1000" b="1" dirty="0">
              <a:solidFill>
                <a:srgbClr val="FF0000"/>
              </a:solidFill>
            </a:endParaRPr>
          </a:p>
        </p:txBody>
      </p:sp>
      <p:grpSp>
        <p:nvGrpSpPr>
          <p:cNvPr id="220" name="Group 219"/>
          <p:cNvGrpSpPr/>
          <p:nvPr/>
        </p:nvGrpSpPr>
        <p:grpSpPr>
          <a:xfrm>
            <a:off x="5075679" y="1999735"/>
            <a:ext cx="257143" cy="292388"/>
            <a:chOff x="400278" y="7817246"/>
            <a:chExt cx="360000" cy="409343"/>
          </a:xfrm>
        </p:grpSpPr>
        <p:sp>
          <p:nvSpPr>
            <p:cNvPr id="221" name="Oval 220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436262" y="7817246"/>
              <a:ext cx="288032" cy="409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4</a:t>
              </a:r>
              <a:endParaRPr lang="en-GB" sz="1300" b="1" dirty="0"/>
            </a:p>
          </p:txBody>
        </p:sp>
      </p:grpSp>
      <p:sp>
        <p:nvSpPr>
          <p:cNvPr id="223" name="Rectangle 222"/>
          <p:cNvSpPr/>
          <p:nvPr/>
        </p:nvSpPr>
        <p:spPr>
          <a:xfrm>
            <a:off x="5339442" y="2329490"/>
            <a:ext cx="411474" cy="257171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224" name="TextBox 223"/>
          <p:cNvSpPr txBox="1"/>
          <p:nvPr/>
        </p:nvSpPr>
        <p:spPr>
          <a:xfrm>
            <a:off x="5782033" y="2348155"/>
            <a:ext cx="3266863" cy="219841"/>
          </a:xfrm>
          <a:prstGeom prst="rect">
            <a:avLst/>
          </a:prstGeom>
          <a:noFill/>
        </p:spPr>
        <p:txBody>
          <a:bodyPr wrap="square" lIns="65298" tIns="32649" rIns="65298" bIns="32649" rtlCol="0">
            <a:spAutoFit/>
          </a:bodyPr>
          <a:lstStyle/>
          <a:p>
            <a:r>
              <a:rPr lang="sv-SE" sz="1000" b="1" dirty="0"/>
              <a:t>E02 Area 2 – Partial Access 15-Oct-19 (</a:t>
            </a:r>
            <a:r>
              <a:rPr lang="sv-SE" sz="1000" b="1" dirty="0" err="1"/>
              <a:t>Level</a:t>
            </a:r>
            <a:r>
              <a:rPr lang="sv-SE" sz="1000" b="1" dirty="0"/>
              <a:t> 1b MS)</a:t>
            </a:r>
            <a:endParaRPr lang="en-GB" sz="1000" b="1" dirty="0"/>
          </a:p>
        </p:txBody>
      </p:sp>
      <p:grpSp>
        <p:nvGrpSpPr>
          <p:cNvPr id="225" name="Group 224"/>
          <p:cNvGrpSpPr/>
          <p:nvPr/>
        </p:nvGrpSpPr>
        <p:grpSpPr>
          <a:xfrm>
            <a:off x="5072854" y="2322839"/>
            <a:ext cx="257143" cy="292388"/>
            <a:chOff x="400278" y="7817246"/>
            <a:chExt cx="360000" cy="409343"/>
          </a:xfrm>
        </p:grpSpPr>
        <p:sp>
          <p:nvSpPr>
            <p:cNvPr id="226" name="Oval 225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436262" y="7817246"/>
              <a:ext cx="288032" cy="409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5</a:t>
              </a:r>
              <a:endParaRPr lang="en-GB" sz="1300" b="1" dirty="0"/>
            </a:p>
          </p:txBody>
        </p:sp>
      </p:grpSp>
      <p:sp>
        <p:nvSpPr>
          <p:cNvPr id="228" name="Rectangle 227"/>
          <p:cNvSpPr/>
          <p:nvPr/>
        </p:nvSpPr>
        <p:spPr>
          <a:xfrm>
            <a:off x="5330024" y="2688848"/>
            <a:ext cx="411474" cy="257171"/>
          </a:xfrm>
          <a:prstGeom prst="rect">
            <a:avLst/>
          </a:prstGeom>
          <a:solidFill>
            <a:srgbClr val="190AE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229" name="TextBox 228"/>
          <p:cNvSpPr txBox="1"/>
          <p:nvPr/>
        </p:nvSpPr>
        <p:spPr>
          <a:xfrm>
            <a:off x="5789701" y="2701088"/>
            <a:ext cx="3551497" cy="219841"/>
          </a:xfrm>
          <a:prstGeom prst="rect">
            <a:avLst/>
          </a:prstGeom>
          <a:noFill/>
        </p:spPr>
        <p:txBody>
          <a:bodyPr wrap="square" lIns="65298" tIns="32649" rIns="65298" bIns="32649" rtlCol="0">
            <a:spAutoFit/>
          </a:bodyPr>
          <a:lstStyle/>
          <a:p>
            <a:r>
              <a:rPr lang="sv-SE" sz="1000" b="1" dirty="0"/>
              <a:t>D03 Main Hall – Partial Access 01-Nov-19 (</a:t>
            </a:r>
            <a:r>
              <a:rPr lang="sv-SE" sz="1000" b="1" dirty="0" err="1"/>
              <a:t>Level</a:t>
            </a:r>
            <a:r>
              <a:rPr lang="sv-SE" sz="1000" b="1" dirty="0"/>
              <a:t> 1b MS)</a:t>
            </a:r>
            <a:endParaRPr lang="en-GB" sz="1000" b="1" dirty="0"/>
          </a:p>
        </p:txBody>
      </p:sp>
      <p:grpSp>
        <p:nvGrpSpPr>
          <p:cNvPr id="230" name="Group 229"/>
          <p:cNvGrpSpPr/>
          <p:nvPr/>
        </p:nvGrpSpPr>
        <p:grpSpPr>
          <a:xfrm>
            <a:off x="5061711" y="2689134"/>
            <a:ext cx="257143" cy="292388"/>
            <a:chOff x="400278" y="7817246"/>
            <a:chExt cx="360000" cy="409343"/>
          </a:xfrm>
        </p:grpSpPr>
        <p:sp>
          <p:nvSpPr>
            <p:cNvPr id="231" name="Oval 230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436262" y="7817246"/>
              <a:ext cx="288032" cy="409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6</a:t>
              </a:r>
              <a:endParaRPr lang="en-GB" sz="1300" b="1" dirty="0"/>
            </a:p>
          </p:txBody>
        </p:sp>
      </p:grpSp>
      <p:sp>
        <p:nvSpPr>
          <p:cNvPr id="233" name="Rectangle 232"/>
          <p:cNvSpPr/>
          <p:nvPr/>
        </p:nvSpPr>
        <p:spPr>
          <a:xfrm>
            <a:off x="5339442" y="3047203"/>
            <a:ext cx="411474" cy="257171"/>
          </a:xfrm>
          <a:prstGeom prst="rect">
            <a:avLst/>
          </a:prstGeom>
          <a:solidFill>
            <a:srgbClr val="0094CA">
              <a:alpha val="40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234" name="TextBox 233"/>
          <p:cNvSpPr txBox="1"/>
          <p:nvPr/>
        </p:nvSpPr>
        <p:spPr>
          <a:xfrm>
            <a:off x="5791634" y="3069486"/>
            <a:ext cx="3266863" cy="219841"/>
          </a:xfrm>
          <a:prstGeom prst="rect">
            <a:avLst/>
          </a:prstGeom>
          <a:noFill/>
        </p:spPr>
        <p:txBody>
          <a:bodyPr wrap="square" lIns="65298" tIns="32649" rIns="65298" bIns="32649" rtlCol="0">
            <a:spAutoFit/>
          </a:bodyPr>
          <a:lstStyle/>
          <a:p>
            <a:r>
              <a:rPr lang="sv-SE" sz="1000" b="1" dirty="0"/>
              <a:t>D01 Main Hall </a:t>
            </a:r>
            <a:r>
              <a:rPr lang="sv-SE" sz="1000" b="1" dirty="0" err="1"/>
              <a:t>Ph</a:t>
            </a:r>
            <a:r>
              <a:rPr lang="sv-SE" sz="1000" b="1" dirty="0"/>
              <a:t> 1 – Partial Access 06-Jan-20 (</a:t>
            </a:r>
            <a:r>
              <a:rPr lang="sv-SE" sz="1000" b="1" dirty="0" err="1"/>
              <a:t>Level</a:t>
            </a:r>
            <a:r>
              <a:rPr lang="sv-SE" sz="1000" b="1" dirty="0"/>
              <a:t> 1b MS)</a:t>
            </a:r>
            <a:endParaRPr lang="en-GB" sz="1000" b="1" dirty="0"/>
          </a:p>
        </p:txBody>
      </p:sp>
      <p:grpSp>
        <p:nvGrpSpPr>
          <p:cNvPr id="235" name="Group 234"/>
          <p:cNvGrpSpPr/>
          <p:nvPr/>
        </p:nvGrpSpPr>
        <p:grpSpPr>
          <a:xfrm>
            <a:off x="5071129" y="3047489"/>
            <a:ext cx="257143" cy="292388"/>
            <a:chOff x="400278" y="7817246"/>
            <a:chExt cx="360000" cy="409343"/>
          </a:xfrm>
        </p:grpSpPr>
        <p:sp>
          <p:nvSpPr>
            <p:cNvPr id="236" name="Oval 235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436262" y="7817246"/>
              <a:ext cx="288032" cy="409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7</a:t>
              </a:r>
              <a:endParaRPr lang="en-GB" sz="1300" b="1" dirty="0"/>
            </a:p>
          </p:txBody>
        </p:sp>
      </p:grpSp>
      <p:sp>
        <p:nvSpPr>
          <p:cNvPr id="238" name="Rectangle 237"/>
          <p:cNvSpPr/>
          <p:nvPr/>
        </p:nvSpPr>
        <p:spPr>
          <a:xfrm>
            <a:off x="5337221" y="3429821"/>
            <a:ext cx="411474" cy="257171"/>
          </a:xfrm>
          <a:prstGeom prst="rect">
            <a:avLst/>
          </a:prstGeom>
          <a:solidFill>
            <a:srgbClr val="22E622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239" name="TextBox 238"/>
          <p:cNvSpPr txBox="1"/>
          <p:nvPr/>
        </p:nvSpPr>
        <p:spPr>
          <a:xfrm>
            <a:off x="5794280" y="3441096"/>
            <a:ext cx="3336342" cy="219841"/>
          </a:xfrm>
          <a:prstGeom prst="rect">
            <a:avLst/>
          </a:prstGeom>
          <a:noFill/>
        </p:spPr>
        <p:txBody>
          <a:bodyPr wrap="square" lIns="65298" tIns="32649" rIns="65298" bIns="32649" rtlCol="0">
            <a:spAutoFit/>
          </a:bodyPr>
          <a:lstStyle/>
          <a:p>
            <a:r>
              <a:rPr lang="sv-SE" sz="1000" b="1" dirty="0"/>
              <a:t>D01 Main Hall </a:t>
            </a:r>
            <a:r>
              <a:rPr lang="sv-SE" sz="1000" b="1" dirty="0" err="1"/>
              <a:t>Ph</a:t>
            </a:r>
            <a:r>
              <a:rPr lang="sv-SE" sz="1000" b="1" dirty="0"/>
              <a:t> 2 – Partial Access 02-Mar-20 (</a:t>
            </a:r>
            <a:r>
              <a:rPr lang="sv-SE" sz="1000" b="1" dirty="0" err="1"/>
              <a:t>Level</a:t>
            </a:r>
            <a:r>
              <a:rPr lang="sv-SE" sz="1000" b="1" dirty="0"/>
              <a:t> 1b MS)</a:t>
            </a:r>
            <a:endParaRPr lang="en-GB" sz="1000" b="1" dirty="0"/>
          </a:p>
        </p:txBody>
      </p:sp>
      <p:grpSp>
        <p:nvGrpSpPr>
          <p:cNvPr id="240" name="Group 239"/>
          <p:cNvGrpSpPr/>
          <p:nvPr/>
        </p:nvGrpSpPr>
        <p:grpSpPr>
          <a:xfrm>
            <a:off x="5065624" y="3426489"/>
            <a:ext cx="257143" cy="292388"/>
            <a:chOff x="400278" y="7817246"/>
            <a:chExt cx="360000" cy="409343"/>
          </a:xfrm>
        </p:grpSpPr>
        <p:sp>
          <p:nvSpPr>
            <p:cNvPr id="241" name="Oval 240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436262" y="7817246"/>
              <a:ext cx="288032" cy="409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8</a:t>
              </a:r>
              <a:endParaRPr lang="en-GB" sz="1300" b="1" dirty="0"/>
            </a:p>
          </p:txBody>
        </p:sp>
      </p:grpSp>
      <p:sp>
        <p:nvSpPr>
          <p:cNvPr id="243" name="Freeform 242"/>
          <p:cNvSpPr/>
          <p:nvPr/>
        </p:nvSpPr>
        <p:spPr>
          <a:xfrm>
            <a:off x="5727579" y="4144615"/>
            <a:ext cx="1630687" cy="249309"/>
          </a:xfrm>
          <a:custGeom>
            <a:avLst/>
            <a:gdLst>
              <a:gd name="connsiteX0" fmla="*/ 636104 w 636104"/>
              <a:gd name="connsiteY0" fmla="*/ 0 h 79513"/>
              <a:gd name="connsiteX1" fmla="*/ 0 w 636104"/>
              <a:gd name="connsiteY1" fmla="*/ 79513 h 79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6104" h="79513">
                <a:moveTo>
                  <a:pt x="636104" y="0"/>
                </a:moveTo>
                <a:lnTo>
                  <a:pt x="0" y="79513"/>
                </a:ln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244" name="TextBox 243"/>
          <p:cNvSpPr txBox="1"/>
          <p:nvPr/>
        </p:nvSpPr>
        <p:spPr>
          <a:xfrm>
            <a:off x="7349452" y="3889841"/>
            <a:ext cx="1212030" cy="83537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tailEnd type="arrow"/>
          </a:ln>
        </p:spPr>
        <p:txBody>
          <a:bodyPr wrap="square" lIns="65298" tIns="32649" rIns="65298" bIns="32649" rtlCol="0">
            <a:spAutoFit/>
          </a:bodyPr>
          <a:lstStyle>
            <a:defPPr>
              <a:defRPr lang="sv-SE"/>
            </a:defPPr>
            <a:lvl1pPr algn="ctr">
              <a:defRPr sz="1000" b="1"/>
            </a:lvl1pPr>
          </a:lstStyle>
          <a:p>
            <a:r>
              <a:rPr lang="sv-SE" dirty="0" err="1" smtClean="0"/>
              <a:t>Additional</a:t>
            </a:r>
            <a:r>
              <a:rPr lang="sv-SE" dirty="0" smtClean="0"/>
              <a:t> Area </a:t>
            </a:r>
            <a:r>
              <a:rPr lang="sv-SE" dirty="0" err="1" smtClean="0"/>
              <a:t>Made</a:t>
            </a:r>
            <a:r>
              <a:rPr lang="sv-SE" dirty="0" smtClean="0"/>
              <a:t> </a:t>
            </a:r>
            <a:r>
              <a:rPr lang="sv-SE" dirty="0" err="1" smtClean="0"/>
              <a:t>Available</a:t>
            </a:r>
            <a:r>
              <a:rPr lang="sv-SE" dirty="0" smtClean="0"/>
              <a:t> for </a:t>
            </a:r>
            <a:r>
              <a:rPr lang="sv-SE" dirty="0" err="1" smtClean="0"/>
              <a:t>Storage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Blocks (D03) for NSS: 01-Sep-19</a:t>
            </a:r>
            <a:endParaRPr lang="en-GB" dirty="0"/>
          </a:p>
        </p:txBody>
      </p:sp>
      <p:sp>
        <p:nvSpPr>
          <p:cNvPr id="246" name="Freeform 245"/>
          <p:cNvSpPr/>
          <p:nvPr/>
        </p:nvSpPr>
        <p:spPr>
          <a:xfrm flipV="1">
            <a:off x="5727578" y="5383504"/>
            <a:ext cx="1650046" cy="472013"/>
          </a:xfrm>
          <a:custGeom>
            <a:avLst/>
            <a:gdLst>
              <a:gd name="connsiteX0" fmla="*/ 636104 w 636104"/>
              <a:gd name="connsiteY0" fmla="*/ 0 h 79513"/>
              <a:gd name="connsiteX1" fmla="*/ 0 w 636104"/>
              <a:gd name="connsiteY1" fmla="*/ 79513 h 79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6104" h="79513">
                <a:moveTo>
                  <a:pt x="636104" y="0"/>
                </a:moveTo>
                <a:lnTo>
                  <a:pt x="0" y="79513"/>
                </a:ln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247" name="TextBox 246"/>
          <p:cNvSpPr txBox="1"/>
          <p:nvPr/>
        </p:nvSpPr>
        <p:spPr>
          <a:xfrm>
            <a:off x="7349452" y="5649699"/>
            <a:ext cx="1182989" cy="83537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tailEnd type="arrow"/>
          </a:ln>
        </p:spPr>
        <p:txBody>
          <a:bodyPr wrap="square" lIns="65298" tIns="32649" rIns="65298" bIns="32649" rtlCol="0">
            <a:spAutoFit/>
          </a:bodyPr>
          <a:lstStyle>
            <a:defPPr>
              <a:defRPr lang="sv-SE"/>
            </a:defPPr>
            <a:lvl1pPr algn="ctr">
              <a:defRPr sz="1000" b="1"/>
            </a:lvl1pPr>
          </a:lstStyle>
          <a:p>
            <a:r>
              <a:rPr lang="sv-SE" dirty="0" err="1" smtClean="0"/>
              <a:t>Additional</a:t>
            </a:r>
            <a:r>
              <a:rPr lang="sv-SE" dirty="0" smtClean="0"/>
              <a:t> Area </a:t>
            </a:r>
            <a:r>
              <a:rPr lang="sv-SE" dirty="0" err="1" smtClean="0"/>
              <a:t>Made</a:t>
            </a:r>
            <a:r>
              <a:rPr lang="sv-SE" dirty="0" smtClean="0"/>
              <a:t> </a:t>
            </a:r>
            <a:r>
              <a:rPr lang="sv-SE" dirty="0" err="1" smtClean="0"/>
              <a:t>Available</a:t>
            </a:r>
            <a:r>
              <a:rPr lang="sv-SE" dirty="0" smtClean="0"/>
              <a:t> for </a:t>
            </a:r>
            <a:r>
              <a:rPr lang="sv-SE" dirty="0" err="1" smtClean="0"/>
              <a:t>Storage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Blocks (D01) for NSS: 01-Oct-19</a:t>
            </a:r>
            <a:endParaRPr lang="en-GB" dirty="0"/>
          </a:p>
        </p:txBody>
      </p:sp>
      <p:sp>
        <p:nvSpPr>
          <p:cNvPr id="248" name="TextBox 247"/>
          <p:cNvSpPr txBox="1"/>
          <p:nvPr/>
        </p:nvSpPr>
        <p:spPr>
          <a:xfrm>
            <a:off x="7358928" y="6155332"/>
            <a:ext cx="1173513" cy="527601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tailEnd type="arrow"/>
          </a:ln>
        </p:spPr>
        <p:txBody>
          <a:bodyPr wrap="square" lIns="65298" tIns="32649" rIns="65298" bIns="32649" rtlCol="0">
            <a:spAutoFit/>
          </a:bodyPr>
          <a:lstStyle>
            <a:defPPr>
              <a:defRPr lang="sv-SE"/>
            </a:defPPr>
            <a:lvl1pPr algn="ctr">
              <a:defRPr sz="1000" b="1"/>
            </a:lvl1pPr>
          </a:lstStyle>
          <a:p>
            <a:r>
              <a:rPr lang="sv-SE" dirty="0" smtClean="0"/>
              <a:t>D01 </a:t>
            </a:r>
            <a:r>
              <a:rPr lang="sv-SE" dirty="0" err="1" smtClean="0"/>
              <a:t>Cranes</a:t>
            </a:r>
            <a:r>
              <a:rPr lang="sv-SE" dirty="0" smtClean="0"/>
              <a:t> </a:t>
            </a:r>
            <a:r>
              <a:rPr lang="sv-SE" dirty="0" err="1" smtClean="0"/>
              <a:t>Operational</a:t>
            </a:r>
            <a:r>
              <a:rPr lang="sv-SE" dirty="0" smtClean="0"/>
              <a:t>: 28-Oct-19</a:t>
            </a:r>
            <a:endParaRPr lang="en-GB" dirty="0"/>
          </a:p>
        </p:txBody>
      </p:sp>
      <p:sp>
        <p:nvSpPr>
          <p:cNvPr id="249" name="TextBox 248"/>
          <p:cNvSpPr txBox="1"/>
          <p:nvPr/>
        </p:nvSpPr>
        <p:spPr>
          <a:xfrm>
            <a:off x="7349451" y="4383754"/>
            <a:ext cx="1212031" cy="527601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tailEnd type="arrow"/>
          </a:ln>
        </p:spPr>
        <p:txBody>
          <a:bodyPr wrap="square" lIns="65298" tIns="32649" rIns="65298" bIns="32649" rtlCol="0">
            <a:spAutoFit/>
          </a:bodyPr>
          <a:lstStyle>
            <a:defPPr>
              <a:defRPr lang="sv-SE"/>
            </a:defPPr>
            <a:lvl1pPr algn="ctr">
              <a:defRPr sz="1000" b="1"/>
            </a:lvl1pPr>
          </a:lstStyle>
          <a:p>
            <a:r>
              <a:rPr lang="sv-SE" dirty="0" smtClean="0"/>
              <a:t>D03 </a:t>
            </a:r>
            <a:r>
              <a:rPr lang="sv-SE" dirty="0" err="1" smtClean="0"/>
              <a:t>Cranes</a:t>
            </a:r>
            <a:r>
              <a:rPr lang="sv-SE" dirty="0" smtClean="0"/>
              <a:t> </a:t>
            </a:r>
            <a:r>
              <a:rPr lang="sv-SE" dirty="0" err="1" smtClean="0"/>
              <a:t>Operational</a:t>
            </a:r>
            <a:r>
              <a:rPr lang="sv-SE" dirty="0" smtClean="0"/>
              <a:t>: 13-Aug-19</a:t>
            </a:r>
            <a:endParaRPr lang="en-GB" dirty="0"/>
          </a:p>
        </p:txBody>
      </p:sp>
      <p:sp>
        <p:nvSpPr>
          <p:cNvPr id="22" name="AutoShape 2" descr="Image result for draft"/>
          <p:cNvSpPr>
            <a:spLocks noChangeAspect="1" noChangeArrowheads="1"/>
          </p:cNvSpPr>
          <p:nvPr/>
        </p:nvSpPr>
        <p:spPr bwMode="auto">
          <a:xfrm>
            <a:off x="0" y="-103188"/>
            <a:ext cx="217714" cy="217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5298" tIns="32649" rIns="65298" bIns="3264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5" name="TextBox 124"/>
          <p:cNvSpPr txBox="1"/>
          <p:nvPr/>
        </p:nvSpPr>
        <p:spPr>
          <a:xfrm>
            <a:off x="1412064" y="3382829"/>
            <a:ext cx="1149680" cy="527601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tailEnd type="arrow"/>
          </a:ln>
        </p:spPr>
        <p:txBody>
          <a:bodyPr wrap="square" lIns="65298" tIns="32649" rIns="65298" bIns="32649" rtlCol="0">
            <a:spAutoFit/>
          </a:bodyPr>
          <a:lstStyle>
            <a:defPPr>
              <a:defRPr lang="sv-SE"/>
            </a:defPPr>
            <a:lvl1pPr algn="ctr">
              <a:defRPr sz="1000" b="1"/>
            </a:lvl1pPr>
          </a:lstStyle>
          <a:p>
            <a:r>
              <a:rPr lang="sv-SE" dirty="0" err="1" smtClean="0"/>
              <a:t>Exact</a:t>
            </a:r>
            <a:r>
              <a:rPr lang="sv-SE" dirty="0" smtClean="0"/>
              <a:t> </a:t>
            </a:r>
            <a:r>
              <a:rPr lang="sv-SE" dirty="0" err="1" smtClean="0"/>
              <a:t>Location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Final De-</a:t>
            </a:r>
            <a:r>
              <a:rPr lang="sv-SE" dirty="0" err="1" smtClean="0"/>
              <a:t>Lineation</a:t>
            </a:r>
            <a:r>
              <a:rPr lang="sv-SE" dirty="0" smtClean="0"/>
              <a:t> Point TBC</a:t>
            </a:r>
            <a:endParaRPr lang="en-GB" dirty="0"/>
          </a:p>
        </p:txBody>
      </p:sp>
      <p:sp>
        <p:nvSpPr>
          <p:cNvPr id="5" name="Freeform 4"/>
          <p:cNvSpPr/>
          <p:nvPr/>
        </p:nvSpPr>
        <p:spPr>
          <a:xfrm>
            <a:off x="2567005" y="3539123"/>
            <a:ext cx="554411" cy="113920"/>
          </a:xfrm>
          <a:custGeom>
            <a:avLst/>
            <a:gdLst>
              <a:gd name="connsiteX0" fmla="*/ 0 w 776176"/>
              <a:gd name="connsiteY0" fmla="*/ 0 h 159488"/>
              <a:gd name="connsiteX1" fmla="*/ 520995 w 776176"/>
              <a:gd name="connsiteY1" fmla="*/ 0 h 159488"/>
              <a:gd name="connsiteX2" fmla="*/ 776176 w 776176"/>
              <a:gd name="connsiteY2" fmla="*/ 159488 h 15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6176" h="159488">
                <a:moveTo>
                  <a:pt x="0" y="0"/>
                </a:moveTo>
                <a:lnTo>
                  <a:pt x="520995" y="0"/>
                </a:lnTo>
                <a:lnTo>
                  <a:pt x="776176" y="159488"/>
                </a:ln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3373905" y="5124968"/>
            <a:ext cx="1113949" cy="1182068"/>
          </a:xfrm>
          <a:custGeom>
            <a:avLst/>
            <a:gdLst>
              <a:gd name="connsiteX0" fmla="*/ 1548309 w 1559529"/>
              <a:gd name="connsiteY0" fmla="*/ 0 h 1654895"/>
              <a:gd name="connsiteX1" fmla="*/ 987328 w 1559529"/>
              <a:gd name="connsiteY1" fmla="*/ 0 h 1654895"/>
              <a:gd name="connsiteX2" fmla="*/ 992937 w 1559529"/>
              <a:gd name="connsiteY2" fmla="*/ 95366 h 1654895"/>
              <a:gd name="connsiteX3" fmla="*/ 11220 w 1559529"/>
              <a:gd name="connsiteY3" fmla="*/ 89757 h 1654895"/>
              <a:gd name="connsiteX4" fmla="*/ 0 w 1559529"/>
              <a:gd name="connsiteY4" fmla="*/ 1649285 h 1654895"/>
              <a:gd name="connsiteX5" fmla="*/ 1559529 w 1559529"/>
              <a:gd name="connsiteY5" fmla="*/ 1654895 h 1654895"/>
              <a:gd name="connsiteX6" fmla="*/ 1548309 w 1559529"/>
              <a:gd name="connsiteY6" fmla="*/ 0 h 165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9529" h="1654895">
                <a:moveTo>
                  <a:pt x="1548309" y="0"/>
                </a:moveTo>
                <a:lnTo>
                  <a:pt x="987328" y="0"/>
                </a:lnTo>
                <a:lnTo>
                  <a:pt x="992937" y="95366"/>
                </a:lnTo>
                <a:lnTo>
                  <a:pt x="11220" y="89757"/>
                </a:lnTo>
                <a:lnTo>
                  <a:pt x="0" y="1649285"/>
                </a:lnTo>
                <a:lnTo>
                  <a:pt x="1559529" y="1654895"/>
                </a:lnTo>
                <a:lnTo>
                  <a:pt x="1548309" y="0"/>
                </a:lnTo>
                <a:close/>
              </a:path>
            </a:pathLst>
          </a:custGeom>
          <a:solidFill>
            <a:srgbClr val="22E622">
              <a:alpha val="60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126" name="Freeform 125"/>
          <p:cNvSpPr/>
          <p:nvPr/>
        </p:nvSpPr>
        <p:spPr>
          <a:xfrm>
            <a:off x="4479095" y="5128591"/>
            <a:ext cx="5679" cy="1187016"/>
          </a:xfrm>
          <a:custGeom>
            <a:avLst/>
            <a:gdLst>
              <a:gd name="connsiteX0" fmla="*/ 0 w 7951"/>
              <a:gd name="connsiteY0" fmla="*/ 0 h 1661822"/>
              <a:gd name="connsiteX1" fmla="*/ 7951 w 7951"/>
              <a:gd name="connsiteY1" fmla="*/ 1661822 h 166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51" h="1661822">
                <a:moveTo>
                  <a:pt x="0" y="0"/>
                </a:moveTo>
                <a:cubicBezTo>
                  <a:pt x="2650" y="553941"/>
                  <a:pt x="5301" y="1107881"/>
                  <a:pt x="7951" y="1661822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2909090" y="5501627"/>
            <a:ext cx="464814" cy="773354"/>
          </a:xfrm>
          <a:custGeom>
            <a:avLst/>
            <a:gdLst>
              <a:gd name="connsiteX0" fmla="*/ 650739 w 650739"/>
              <a:gd name="connsiteY0" fmla="*/ 0 h 1082695"/>
              <a:gd name="connsiteX1" fmla="*/ 650739 w 650739"/>
              <a:gd name="connsiteY1" fmla="*/ 1004157 h 1082695"/>
              <a:gd name="connsiteX2" fmla="*/ 190734 w 650739"/>
              <a:gd name="connsiteY2" fmla="*/ 1082695 h 1082695"/>
              <a:gd name="connsiteX3" fmla="*/ 0 w 650739"/>
              <a:gd name="connsiteY3" fmla="*/ 151465 h 1082695"/>
              <a:gd name="connsiteX4" fmla="*/ 650739 w 650739"/>
              <a:gd name="connsiteY4" fmla="*/ 0 h 108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739" h="1082695">
                <a:moveTo>
                  <a:pt x="650739" y="0"/>
                </a:moveTo>
                <a:lnTo>
                  <a:pt x="650739" y="1004157"/>
                </a:lnTo>
                <a:lnTo>
                  <a:pt x="190734" y="1082695"/>
                </a:lnTo>
                <a:lnTo>
                  <a:pt x="0" y="151465"/>
                </a:lnTo>
                <a:lnTo>
                  <a:pt x="650739" y="0"/>
                </a:lnTo>
                <a:close/>
              </a:path>
            </a:pathLst>
          </a:custGeom>
          <a:solidFill>
            <a:srgbClr val="C00000">
              <a:alpha val="60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grpSp>
        <p:nvGrpSpPr>
          <p:cNvPr id="127" name="Group 126"/>
          <p:cNvGrpSpPr/>
          <p:nvPr/>
        </p:nvGrpSpPr>
        <p:grpSpPr>
          <a:xfrm>
            <a:off x="3822151" y="5614324"/>
            <a:ext cx="257143" cy="292388"/>
            <a:chOff x="400278" y="7817246"/>
            <a:chExt cx="360000" cy="409343"/>
          </a:xfrm>
        </p:grpSpPr>
        <p:sp>
          <p:nvSpPr>
            <p:cNvPr id="128" name="Oval 127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36262" y="7817246"/>
              <a:ext cx="288032" cy="409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8</a:t>
              </a:r>
              <a:endParaRPr lang="en-GB" sz="1300" b="1" dirty="0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053658" y="5739562"/>
            <a:ext cx="257143" cy="292388"/>
            <a:chOff x="400278" y="7817246"/>
            <a:chExt cx="360000" cy="409343"/>
          </a:xfrm>
        </p:grpSpPr>
        <p:sp>
          <p:nvSpPr>
            <p:cNvPr id="131" name="Oval 130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36262" y="7817246"/>
              <a:ext cx="288032" cy="409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1</a:t>
              </a:r>
              <a:endParaRPr lang="en-GB" sz="1300" b="1" dirty="0"/>
            </a:p>
          </p:txBody>
        </p:sp>
      </p:grpSp>
      <p:sp>
        <p:nvSpPr>
          <p:cNvPr id="138" name="Rectangle 137"/>
          <p:cNvSpPr/>
          <p:nvPr/>
        </p:nvSpPr>
        <p:spPr>
          <a:xfrm>
            <a:off x="5337975" y="613694"/>
            <a:ext cx="411474" cy="257171"/>
          </a:xfrm>
          <a:prstGeom prst="rect">
            <a:avLst/>
          </a:prstGeom>
          <a:solidFill>
            <a:srgbClr val="C00000">
              <a:alpha val="60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298" tIns="32649" rIns="65298" bIns="32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139" name="Group 138"/>
          <p:cNvGrpSpPr/>
          <p:nvPr/>
        </p:nvGrpSpPr>
        <p:grpSpPr>
          <a:xfrm>
            <a:off x="5038901" y="613681"/>
            <a:ext cx="310151" cy="292388"/>
            <a:chOff x="363172" y="7817246"/>
            <a:chExt cx="434212" cy="409343"/>
          </a:xfrm>
        </p:grpSpPr>
        <p:sp>
          <p:nvSpPr>
            <p:cNvPr id="140" name="Oval 139"/>
            <p:cNvSpPr/>
            <p:nvPr/>
          </p:nvSpPr>
          <p:spPr>
            <a:xfrm>
              <a:off x="400278" y="7817246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63172" y="7817246"/>
              <a:ext cx="434212" cy="409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300" b="1" dirty="0"/>
                <a:t>1</a:t>
              </a:r>
              <a:endParaRPr lang="en-GB" sz="1300" b="1" dirty="0"/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5788909" y="632359"/>
            <a:ext cx="3266863" cy="219841"/>
          </a:xfrm>
          <a:prstGeom prst="rect">
            <a:avLst/>
          </a:prstGeom>
          <a:noFill/>
        </p:spPr>
        <p:txBody>
          <a:bodyPr wrap="square" lIns="65298" tIns="32649" rIns="65298" bIns="32649" rtlCol="0">
            <a:spAutoFit/>
          </a:bodyPr>
          <a:lstStyle/>
          <a:p>
            <a:r>
              <a:rPr lang="sv-SE" sz="1000" b="1" dirty="0"/>
              <a:t>D08 RML Lab – </a:t>
            </a:r>
            <a:r>
              <a:rPr lang="sv-SE" sz="1000" b="1" dirty="0" err="1"/>
              <a:t>Early</a:t>
            </a:r>
            <a:r>
              <a:rPr lang="sv-SE" sz="1000" b="1" dirty="0"/>
              <a:t> Access 10-Jan-19 (</a:t>
            </a:r>
            <a:r>
              <a:rPr lang="sv-SE" sz="1000" b="1" dirty="0" err="1"/>
              <a:t>Level</a:t>
            </a:r>
            <a:r>
              <a:rPr lang="sv-SE" sz="1000" b="1" dirty="0"/>
              <a:t> 1b MS)</a:t>
            </a:r>
            <a:endParaRPr lang="en-GB" sz="1000" b="1" dirty="0"/>
          </a:p>
        </p:txBody>
      </p:sp>
      <p:sp>
        <p:nvSpPr>
          <p:cNvPr id="4" name="Rectangle 3"/>
          <p:cNvSpPr/>
          <p:nvPr/>
        </p:nvSpPr>
        <p:spPr>
          <a:xfrm>
            <a:off x="5794282" y="5902516"/>
            <a:ext cx="525089" cy="395713"/>
          </a:xfrm>
          <a:prstGeom prst="rect">
            <a:avLst/>
          </a:prstGeom>
          <a:pattFill prst="wdDnDiag">
            <a:fgClr>
              <a:srgbClr val="FFC000"/>
            </a:fgClr>
            <a:bgClr>
              <a:schemeClr val="bg1"/>
            </a:bgClr>
          </a:pattFill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133" name="TextBox 132"/>
          <p:cNvSpPr txBox="1"/>
          <p:nvPr/>
        </p:nvSpPr>
        <p:spPr>
          <a:xfrm>
            <a:off x="6097144" y="6310467"/>
            <a:ext cx="1199021" cy="527601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  <a:tailEnd type="arrow"/>
          </a:ln>
        </p:spPr>
        <p:txBody>
          <a:bodyPr wrap="square" lIns="65298" tIns="32649" rIns="65298" bIns="32649" rtlCol="0">
            <a:spAutoFit/>
          </a:bodyPr>
          <a:lstStyle>
            <a:defPPr>
              <a:defRPr lang="sv-SE"/>
            </a:defPPr>
            <a:lvl1pPr algn="ctr">
              <a:defRPr sz="1000" b="1"/>
            </a:lvl1pPr>
          </a:lstStyle>
          <a:p>
            <a:r>
              <a:rPr lang="sv-SE" dirty="0" smtClean="0"/>
              <a:t>Area Under Review for </a:t>
            </a:r>
            <a:r>
              <a:rPr lang="sv-SE" dirty="0" err="1" smtClean="0"/>
              <a:t>Possibilities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Early</a:t>
            </a:r>
            <a:r>
              <a:rPr lang="sv-SE" dirty="0" smtClean="0"/>
              <a:t> Access for NSS</a:t>
            </a:r>
            <a:endParaRPr lang="en-GB" dirty="0"/>
          </a:p>
        </p:txBody>
      </p:sp>
      <p:sp>
        <p:nvSpPr>
          <p:cNvPr id="6" name="Freeform 5"/>
          <p:cNvSpPr/>
          <p:nvPr/>
        </p:nvSpPr>
        <p:spPr>
          <a:xfrm>
            <a:off x="6150430" y="6007191"/>
            <a:ext cx="504089" cy="308417"/>
          </a:xfrm>
          <a:custGeom>
            <a:avLst/>
            <a:gdLst>
              <a:gd name="connsiteX0" fmla="*/ 882650 w 882650"/>
              <a:gd name="connsiteY0" fmla="*/ 419100 h 419100"/>
              <a:gd name="connsiteX1" fmla="*/ 882650 w 882650"/>
              <a:gd name="connsiteY1" fmla="*/ 0 h 419100"/>
              <a:gd name="connsiteX2" fmla="*/ 0 w 882650"/>
              <a:gd name="connsiteY2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2650" h="419100">
                <a:moveTo>
                  <a:pt x="882650" y="419100"/>
                </a:moveTo>
                <a:lnTo>
                  <a:pt x="882650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n-GB"/>
          </a:p>
        </p:txBody>
      </p:sp>
      <p:sp>
        <p:nvSpPr>
          <p:cNvPr id="134" name="TextBox 133"/>
          <p:cNvSpPr txBox="1"/>
          <p:nvPr/>
        </p:nvSpPr>
        <p:spPr>
          <a:xfrm>
            <a:off x="66106" y="4487097"/>
            <a:ext cx="2016300" cy="22544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45715" rIns="36000" bIns="45715" rtlCol="0">
            <a:spAutoFit/>
          </a:bodyPr>
          <a:lstStyle/>
          <a:p>
            <a:pPr defTabSz="914290">
              <a:spcBef>
                <a:spcPts val="600"/>
              </a:spcBef>
            </a:pPr>
            <a:r>
              <a:rPr lang="en-US" sz="1400" b="1" dirty="0">
                <a:solidFill>
                  <a:prstClr val="black"/>
                </a:solidFill>
              </a:rPr>
              <a:t>Early </a:t>
            </a:r>
            <a:r>
              <a:rPr lang="en-US" sz="1400" b="1" dirty="0" err="1">
                <a:solidFill>
                  <a:prstClr val="black"/>
                </a:solidFill>
              </a:rPr>
              <a:t>bldg</a:t>
            </a:r>
            <a:r>
              <a:rPr lang="en-US" sz="1400" b="1" dirty="0">
                <a:solidFill>
                  <a:prstClr val="black"/>
                </a:solidFill>
              </a:rPr>
              <a:t> access dates; </a:t>
            </a:r>
          </a:p>
          <a:p>
            <a:pPr marL="93652" indent="-93652" defTabSz="914290">
              <a:spcBef>
                <a:spcPts val="300"/>
              </a:spcBef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Monolith </a:t>
            </a:r>
            <a:r>
              <a:rPr lang="en-US" sz="1100" dirty="0">
                <a:solidFill>
                  <a:prstClr val="black"/>
                </a:solidFill>
              </a:rPr>
              <a:t>(D02)   </a:t>
            </a:r>
            <a:r>
              <a:rPr lang="en-US" sz="1200" dirty="0">
                <a:solidFill>
                  <a:prstClr val="black"/>
                </a:solidFill>
              </a:rPr>
              <a:t>      </a:t>
            </a:r>
            <a:r>
              <a:rPr lang="en-US" sz="1100" dirty="0">
                <a:solidFill>
                  <a:prstClr val="black"/>
                </a:solidFill>
              </a:rPr>
              <a:t>7 Feb </a:t>
            </a:r>
            <a:r>
              <a:rPr lang="uk-UA" sz="1100" dirty="0">
                <a:solidFill>
                  <a:prstClr val="black"/>
                </a:solidFill>
              </a:rPr>
              <a:t>’</a:t>
            </a:r>
            <a:r>
              <a:rPr lang="en-US" sz="1100" dirty="0">
                <a:solidFill>
                  <a:prstClr val="black"/>
                </a:solidFill>
              </a:rPr>
              <a:t>19</a:t>
            </a:r>
          </a:p>
          <a:p>
            <a:pPr marL="93652" indent="-93652" defTabSz="914290">
              <a:spcBef>
                <a:spcPts val="300"/>
              </a:spcBef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North </a:t>
            </a:r>
            <a:r>
              <a:rPr lang="en-US" sz="1100" dirty="0">
                <a:solidFill>
                  <a:prstClr val="black"/>
                </a:solidFill>
              </a:rPr>
              <a:t>(D03)                1 Nov ‘19</a:t>
            </a:r>
          </a:p>
          <a:p>
            <a:pPr marL="93652" indent="-93652" defTabSz="914290">
              <a:spcBef>
                <a:spcPts val="300"/>
              </a:spcBef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East </a:t>
            </a:r>
            <a:r>
              <a:rPr lang="en-US" sz="1100" dirty="0">
                <a:solidFill>
                  <a:prstClr val="black"/>
                </a:solidFill>
              </a:rPr>
              <a:t>(D01-E)</a:t>
            </a:r>
            <a:r>
              <a:rPr lang="en-US" sz="1200" dirty="0">
                <a:solidFill>
                  <a:prstClr val="black"/>
                </a:solidFill>
              </a:rPr>
              <a:t>          </a:t>
            </a:r>
            <a:r>
              <a:rPr lang="en-US" sz="1100" dirty="0">
                <a:solidFill>
                  <a:prstClr val="black"/>
                </a:solidFill>
              </a:rPr>
              <a:t>      6 Jan </a:t>
            </a:r>
            <a:r>
              <a:rPr lang="fr-FR" sz="1100" dirty="0">
                <a:solidFill>
                  <a:prstClr val="black"/>
                </a:solidFill>
              </a:rPr>
              <a:t>’</a:t>
            </a:r>
            <a:r>
              <a:rPr lang="en-US" sz="1100" dirty="0">
                <a:solidFill>
                  <a:prstClr val="black"/>
                </a:solidFill>
              </a:rPr>
              <a:t>20</a:t>
            </a:r>
            <a:endParaRPr lang="en-US" sz="1100" i="1" dirty="0">
              <a:solidFill>
                <a:prstClr val="black"/>
              </a:solidFill>
            </a:endParaRPr>
          </a:p>
          <a:p>
            <a:pPr marL="93652" indent="-93652" defTabSz="914290">
              <a:spcBef>
                <a:spcPts val="300"/>
              </a:spcBef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South </a:t>
            </a:r>
            <a:r>
              <a:rPr lang="en-US" sz="1100" dirty="0">
                <a:solidFill>
                  <a:prstClr val="black"/>
                </a:solidFill>
              </a:rPr>
              <a:t>(D01-S)</a:t>
            </a:r>
            <a:r>
              <a:rPr lang="en-US" sz="1200" dirty="0">
                <a:solidFill>
                  <a:prstClr val="black"/>
                </a:solidFill>
              </a:rPr>
              <a:t>           </a:t>
            </a:r>
            <a:r>
              <a:rPr lang="en-US" sz="1100" dirty="0">
                <a:solidFill>
                  <a:prstClr val="black"/>
                </a:solidFill>
              </a:rPr>
              <a:t>2 Mar ‘20</a:t>
            </a:r>
            <a:endParaRPr lang="en-US" sz="1100" dirty="0">
              <a:solidFill>
                <a:srgbClr val="7F7F7F"/>
              </a:solidFill>
            </a:endParaRPr>
          </a:p>
          <a:p>
            <a:pPr marL="93652" indent="-93652" defTabSz="914290">
              <a:spcBef>
                <a:spcPts val="300"/>
              </a:spcBef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West </a:t>
            </a:r>
            <a:r>
              <a:rPr lang="en-US" sz="1100" dirty="0">
                <a:solidFill>
                  <a:prstClr val="black"/>
                </a:solidFill>
              </a:rPr>
              <a:t>(4 areas) </a:t>
            </a:r>
          </a:p>
          <a:p>
            <a:pPr marL="176192" lvl="1" indent="-82540" defTabSz="914290">
              <a:spcBef>
                <a:spcPts val="300"/>
              </a:spcBef>
              <a:buFont typeface="Wingdings" charset="2"/>
              <a:buChar char="Ø"/>
            </a:pPr>
            <a:r>
              <a:rPr lang="en-US" sz="1100" dirty="0">
                <a:solidFill>
                  <a:prstClr val="black"/>
                </a:solidFill>
              </a:rPr>
              <a:t> Guides (D03-W)      1 Nov ‘19</a:t>
            </a:r>
            <a:endParaRPr lang="en-US" sz="1100" dirty="0">
              <a:solidFill>
                <a:srgbClr val="7F7F7F"/>
              </a:solidFill>
            </a:endParaRPr>
          </a:p>
          <a:p>
            <a:pPr marL="176192" lvl="1" indent="-82540" defTabSz="914290">
              <a:spcBef>
                <a:spcPts val="300"/>
              </a:spcBef>
              <a:buFont typeface="Wingdings" charset="2"/>
              <a:buChar char="Ø"/>
            </a:pPr>
            <a:r>
              <a:rPr lang="en-US" sz="1100" dirty="0">
                <a:solidFill>
                  <a:prstClr val="black"/>
                </a:solidFill>
              </a:rPr>
              <a:t> Guides (E02-2)       15 Oct </a:t>
            </a:r>
            <a:r>
              <a:rPr lang="fr-FR" sz="1100" dirty="0">
                <a:solidFill>
                  <a:prstClr val="black"/>
                </a:solidFill>
              </a:rPr>
              <a:t>’</a:t>
            </a:r>
            <a:r>
              <a:rPr lang="en-US" sz="1100" dirty="0">
                <a:solidFill>
                  <a:prstClr val="black"/>
                </a:solidFill>
              </a:rPr>
              <a:t>19</a:t>
            </a:r>
          </a:p>
          <a:p>
            <a:pPr marL="176192" lvl="1" indent="-82540" defTabSz="914290">
              <a:spcBef>
                <a:spcPts val="300"/>
              </a:spcBef>
              <a:buFont typeface="Wingdings" charset="2"/>
              <a:buChar char="Ø"/>
            </a:pPr>
            <a:r>
              <a:rPr lang="en-US" sz="1100" dirty="0">
                <a:solidFill>
                  <a:prstClr val="black"/>
                </a:solidFill>
              </a:rPr>
              <a:t> Guides (E02-1)      27 Apr ‘19</a:t>
            </a:r>
          </a:p>
          <a:p>
            <a:pPr marL="176192" lvl="1" indent="-82540" defTabSz="914290">
              <a:spcBef>
                <a:spcPts val="300"/>
              </a:spcBef>
              <a:buFont typeface="Wingdings" charset="2"/>
              <a:buChar char="Ø"/>
            </a:pPr>
            <a:r>
              <a:rPr lang="en-US" sz="1100" dirty="0">
                <a:solidFill>
                  <a:prstClr val="black"/>
                </a:solidFill>
              </a:rPr>
              <a:t> Caves (E01)                    “     	</a:t>
            </a:r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2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5239" y="1173535"/>
            <a:ext cx="9169200" cy="545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1286"/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6302" r="4937" b="3938"/>
          <a:stretch/>
        </p:blipFill>
        <p:spPr>
          <a:xfrm>
            <a:off x="3132000" y="1764004"/>
            <a:ext cx="5436000" cy="435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" y="-16232"/>
            <a:ext cx="7002164" cy="1097500"/>
          </a:xfrm>
        </p:spPr>
        <p:txBody>
          <a:bodyPr>
            <a:normAutofit/>
          </a:bodyPr>
          <a:lstStyle/>
          <a:p>
            <a:pPr algn="ctr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Internal</a:t>
            </a:r>
            <a:r>
              <a:rPr lang="en-US" baseline="30000" dirty="0" smtClean="0"/>
              <a:t>*</a:t>
            </a:r>
            <a:r>
              <a:rPr lang="en-US" dirty="0" smtClean="0"/>
              <a:t> NBI Installation Schedule   </a:t>
            </a:r>
            <a:r>
              <a:rPr lang="en-US" dirty="0"/>
              <a:t/>
            </a:r>
            <a:br>
              <a:rPr lang="en-US" dirty="0"/>
            </a:br>
            <a:r>
              <a:rPr lang="en-US" sz="2700" b="1" cap="all" dirty="0" smtClean="0">
                <a:solidFill>
                  <a:srgbClr val="FFFF00"/>
                </a:solidFill>
              </a:rPr>
              <a:t>Draft for Discussion    </a:t>
            </a:r>
            <a:r>
              <a:rPr lang="en-US" sz="2200" dirty="0" smtClean="0"/>
              <a:t>(from V3.2, 9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May 2017)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0" y="1912904"/>
            <a:ext cx="2124000" cy="19742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tIns="45720" rIns="36000" bIns="45720" rtlCol="0">
            <a:spAutoFit/>
          </a:bodyPr>
          <a:lstStyle/>
          <a:p>
            <a:pPr defTabSz="914418">
              <a:spcBef>
                <a:spcPts val="600"/>
              </a:spcBef>
            </a:pPr>
            <a:r>
              <a:rPr lang="en-US" sz="1429" b="1" dirty="0" smtClean="0">
                <a:solidFill>
                  <a:prstClr val="black"/>
                </a:solidFill>
              </a:rPr>
              <a:t>NOTES:</a:t>
            </a:r>
          </a:p>
          <a:p>
            <a:pPr marL="133350" indent="-133350" defTabSz="914418">
              <a:spcBef>
                <a:spcPts val="600"/>
              </a:spcBef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Plan aligned </a:t>
            </a:r>
            <a:r>
              <a:rPr lang="en-US" sz="1400" dirty="0" smtClean="0">
                <a:solidFill>
                  <a:prstClr val="black"/>
                </a:solidFill>
              </a:rPr>
              <a:t> with access dates to D &amp; E buildings</a:t>
            </a:r>
          </a:p>
          <a:p>
            <a:pPr marL="133350" indent="-133350" defTabSz="914418">
              <a:spcBef>
                <a:spcPts val="6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TG4 </a:t>
            </a:r>
            <a:r>
              <a:rPr lang="en-US" sz="1400" dirty="0" smtClean="0">
                <a:solidFill>
                  <a:prstClr val="black"/>
                </a:solidFill>
              </a:rPr>
              <a:t>(Installation &amp; Integration) according to on-site resource plan – not yet aligned with NBI </a:t>
            </a:r>
            <a:r>
              <a:rPr lang="en-US" sz="1400" dirty="0" smtClean="0">
                <a:solidFill>
                  <a:prstClr val="black"/>
                </a:solidFill>
              </a:rPr>
              <a:t>schedules</a:t>
            </a:r>
            <a:r>
              <a:rPr lang="en-US" sz="1400" dirty="0">
                <a:solidFill>
                  <a:prstClr val="black"/>
                </a:solidFill>
              </a:rPr>
              <a:t>	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20133" y="1481668"/>
            <a:ext cx="184731" cy="2902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418"/>
            <a:endParaRPr lang="en-US" sz="1286" dirty="0">
              <a:solidFill>
                <a:prstClr val="black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3933113" y="6080151"/>
            <a:ext cx="5247399" cy="279179"/>
            <a:chOff x="3283200" y="6392361"/>
            <a:chExt cx="4195586" cy="279178"/>
          </a:xfrm>
        </p:grpSpPr>
        <p:sp>
          <p:nvSpPr>
            <p:cNvPr id="34" name="TextBox 33"/>
            <p:cNvSpPr txBox="1"/>
            <p:nvPr/>
          </p:nvSpPr>
          <p:spPr>
            <a:xfrm>
              <a:off x="3374330" y="6392361"/>
              <a:ext cx="4104456" cy="279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18"/>
              <a:r>
                <a:rPr lang="en-US" sz="1214" dirty="0" smtClean="0">
                  <a:solidFill>
                    <a:prstClr val="black"/>
                  </a:solidFill>
                </a:rPr>
                <a:t>2019          2020           2021          2022           2023          2024           2025</a:t>
              </a:r>
              <a:endParaRPr lang="en-US" sz="1214" dirty="0">
                <a:solidFill>
                  <a:prstClr val="black"/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3283200" y="6408000"/>
              <a:ext cx="3805200" cy="180000"/>
              <a:chOff x="3283200" y="6408000"/>
              <a:chExt cx="3805200" cy="18000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32832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38304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43776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49176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54612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048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65484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70884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>
          <a:xfrm>
            <a:off x="7014109" y="6538348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latin typeface="Calibri"/>
              </a:rPr>
              <a:pPr/>
              <a:t>9</a:t>
            </a:fld>
            <a:endParaRPr lang="sv-SE" dirty="0">
              <a:latin typeface="Calibri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166749" y="1234783"/>
            <a:ext cx="5285571" cy="4590649"/>
            <a:chOff x="2125480" y="1605873"/>
            <a:chExt cx="5285571" cy="4590649"/>
          </a:xfrm>
        </p:grpSpPr>
        <p:sp>
          <p:nvSpPr>
            <p:cNvPr id="11" name="TextBox 10"/>
            <p:cNvSpPr txBox="1"/>
            <p:nvPr/>
          </p:nvSpPr>
          <p:spPr>
            <a:xfrm>
              <a:off x="2125480" y="3017207"/>
              <a:ext cx="792088" cy="532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18"/>
              <a:r>
                <a:rPr lang="en-US" sz="1429" dirty="0">
                  <a:solidFill>
                    <a:prstClr val="black"/>
                  </a:solidFill>
                </a:rPr>
                <a:t>West sector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97501" y="4465550"/>
              <a:ext cx="792088" cy="532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18"/>
              <a:r>
                <a:rPr lang="en-US" sz="1429" dirty="0">
                  <a:solidFill>
                    <a:prstClr val="black"/>
                  </a:solidFill>
                </a:rPr>
                <a:t>North sector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48070" y="5224461"/>
              <a:ext cx="720080" cy="97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18"/>
              <a:r>
                <a:rPr lang="en-US" sz="1429" dirty="0">
                  <a:solidFill>
                    <a:prstClr val="black"/>
                  </a:solidFill>
                </a:rPr>
                <a:t>East and South sectors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602739" y="1605873"/>
              <a:ext cx="2808312" cy="466025"/>
              <a:chOff x="4602739" y="1605873"/>
              <a:chExt cx="2808312" cy="46602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6688307" y="1605873"/>
                <a:ext cx="722744" cy="466025"/>
              </a:xfrm>
              <a:prstGeom prst="rect">
                <a:avLst/>
              </a:prstGeom>
              <a:noFill/>
            </p:spPr>
            <p:txBody>
              <a:bodyPr wrap="square" lIns="25714" rIns="25714" rtlCol="0">
                <a:spAutoFit/>
              </a:bodyPr>
              <a:lstStyle/>
              <a:p>
                <a:pPr algn="ctr" defTabSz="914418"/>
                <a:r>
                  <a:rPr lang="en-US" sz="1214" dirty="0">
                    <a:solidFill>
                      <a:srgbClr val="008000"/>
                    </a:solidFill>
                  </a:rPr>
                  <a:t>Start User Program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602739" y="1671788"/>
                <a:ext cx="726833" cy="400110"/>
              </a:xfrm>
              <a:prstGeom prst="rect">
                <a:avLst/>
              </a:prstGeom>
              <a:noFill/>
            </p:spPr>
            <p:txBody>
              <a:bodyPr wrap="square" lIns="25714" rIns="25714" rtlCol="0">
                <a:spAutoFit/>
              </a:bodyPr>
              <a:lstStyle/>
              <a:p>
                <a:pPr algn="ctr" defTabSz="914418">
                  <a:lnSpc>
                    <a:spcPts val="1240"/>
                  </a:lnSpc>
                </a:pPr>
                <a:r>
                  <a:rPr lang="en-US" sz="1214" dirty="0" smtClean="0">
                    <a:solidFill>
                      <a:srgbClr val="FF0000"/>
                    </a:solidFill>
                  </a:rPr>
                  <a:t>Beam </a:t>
                </a:r>
                <a:r>
                  <a:rPr lang="en-US" sz="1214" dirty="0">
                    <a:solidFill>
                      <a:srgbClr val="FF0000"/>
                    </a:solidFill>
                  </a:rPr>
                  <a:t>on Target 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5436096" y="1196752"/>
            <a:ext cx="885299" cy="925749"/>
            <a:chOff x="5375234" y="1127069"/>
            <a:chExt cx="885299" cy="925749"/>
          </a:xfrm>
        </p:grpSpPr>
        <p:sp>
          <p:nvSpPr>
            <p:cNvPr id="31" name="TextBox 30"/>
            <p:cNvSpPr txBox="1"/>
            <p:nvPr/>
          </p:nvSpPr>
          <p:spPr>
            <a:xfrm>
              <a:off x="5436096" y="1127069"/>
              <a:ext cx="824437" cy="652871"/>
            </a:xfrm>
            <a:prstGeom prst="rect">
              <a:avLst/>
            </a:prstGeom>
            <a:noFill/>
          </p:spPr>
          <p:txBody>
            <a:bodyPr wrap="square" lIns="0" tIns="45720" rIns="36000" bIns="45720" rtlCol="0">
              <a:spAutoFit/>
            </a:bodyPr>
            <a:lstStyle/>
            <a:p>
              <a:pPr algn="ctr" defTabSz="914418"/>
              <a:r>
                <a:rPr lang="en-US" sz="1214" dirty="0">
                  <a:solidFill>
                    <a:srgbClr val="C0504D"/>
                  </a:solidFill>
                </a:rPr>
                <a:t> Hot Commission </a:t>
              </a:r>
            </a:p>
            <a:p>
              <a:pPr algn="ctr" defTabSz="914418"/>
              <a:r>
                <a:rPr lang="en-US" sz="1214" dirty="0">
                  <a:solidFill>
                    <a:srgbClr val="C0504D"/>
                  </a:solidFill>
                </a:rPr>
                <a:t>instruments</a:t>
              </a:r>
            </a:p>
          </p:txBody>
        </p:sp>
        <p:cxnSp>
          <p:nvCxnSpPr>
            <p:cNvPr id="21" name="Straight Arrow Connector 20"/>
            <p:cNvCxnSpPr>
              <a:stCxn id="31" idx="2"/>
            </p:cNvCxnSpPr>
            <p:nvPr/>
          </p:nvCxnSpPr>
          <p:spPr>
            <a:xfrm flipH="1">
              <a:off x="5375234" y="1779940"/>
              <a:ext cx="473081" cy="27287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-436605" y="5553405"/>
            <a:ext cx="2362134" cy="719827"/>
            <a:chOff x="-436605" y="5553405"/>
            <a:chExt cx="2362134" cy="719827"/>
          </a:xfrm>
        </p:grpSpPr>
        <p:grpSp>
          <p:nvGrpSpPr>
            <p:cNvPr id="22" name="Group 21"/>
            <p:cNvGrpSpPr/>
            <p:nvPr/>
          </p:nvGrpSpPr>
          <p:grpSpPr>
            <a:xfrm>
              <a:off x="-436605" y="5553405"/>
              <a:ext cx="2362134" cy="719827"/>
              <a:chOff x="18008" y="3212974"/>
              <a:chExt cx="2033043" cy="959414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2" b="82052"/>
              <a:stretch/>
            </p:blipFill>
            <p:spPr>
              <a:xfrm>
                <a:off x="1623639" y="3216474"/>
                <a:ext cx="341036" cy="336899"/>
              </a:xfrm>
              <a:prstGeom prst="rect">
                <a:avLst/>
              </a:prstGeom>
            </p:spPr>
          </p:pic>
          <p:grpSp>
            <p:nvGrpSpPr>
              <p:cNvPr id="18" name="Group 17"/>
              <p:cNvGrpSpPr/>
              <p:nvPr/>
            </p:nvGrpSpPr>
            <p:grpSpPr>
              <a:xfrm>
                <a:off x="18008" y="3212974"/>
                <a:ext cx="2033043" cy="959414"/>
                <a:chOff x="43032" y="4869160"/>
                <a:chExt cx="2033043" cy="1130613"/>
              </a:xfrm>
            </p:grpSpPr>
            <p:sp>
              <p:nvSpPr>
                <p:cNvPr id="3" name="TextBox 2"/>
                <p:cNvSpPr txBox="1"/>
                <p:nvPr/>
              </p:nvSpPr>
              <p:spPr>
                <a:xfrm>
                  <a:off x="43032" y="4869162"/>
                  <a:ext cx="1533380" cy="1071573"/>
                </a:xfrm>
                <a:prstGeom prst="rect">
                  <a:avLst/>
                </a:prstGeom>
                <a:noFill/>
              </p:spPr>
              <p:txBody>
                <a:bodyPr wrap="square" lIns="36000" rIns="36000" rtlCol="0">
                  <a:spAutoFit/>
                </a:bodyPr>
                <a:lstStyle/>
                <a:p>
                  <a:pPr algn="r" defTabSz="914418">
                    <a:spcAft>
                      <a:spcPts val="500"/>
                    </a:spcAft>
                  </a:pPr>
                  <a:r>
                    <a:rPr lang="en-US" sz="1000" dirty="0" smtClean="0">
                      <a:solidFill>
                        <a:prstClr val="black"/>
                      </a:solidFill>
                    </a:rPr>
                    <a:t>In monolith</a:t>
                  </a:r>
                  <a:endParaRPr lang="en-US" sz="1000" dirty="0">
                    <a:solidFill>
                      <a:prstClr val="black"/>
                    </a:solidFill>
                  </a:endParaRPr>
                </a:p>
                <a:p>
                  <a:pPr algn="r" defTabSz="914418">
                    <a:spcAft>
                      <a:spcPts val="500"/>
                    </a:spcAft>
                  </a:pPr>
                  <a:r>
                    <a:rPr lang="en-US" sz="1000" dirty="0" smtClean="0">
                      <a:solidFill>
                        <a:prstClr val="black"/>
                      </a:solidFill>
                    </a:rPr>
                    <a:t>In</a:t>
                  </a:r>
                  <a:r>
                    <a:rPr lang="en-US" sz="1000" dirty="0" smtClean="0">
                      <a:solidFill>
                        <a:prstClr val="black"/>
                      </a:solidFill>
                    </a:rPr>
                    <a:t> </a:t>
                  </a:r>
                  <a:r>
                    <a:rPr lang="en-US" sz="1000" dirty="0" smtClean="0">
                      <a:solidFill>
                        <a:prstClr val="black"/>
                      </a:solidFill>
                    </a:rPr>
                    <a:t>bunker</a:t>
                  </a:r>
                  <a:endParaRPr lang="en-US" sz="1000" dirty="0">
                    <a:solidFill>
                      <a:prstClr val="black"/>
                    </a:solidFill>
                  </a:endParaRPr>
                </a:p>
                <a:p>
                  <a:pPr algn="r" defTabSz="914418">
                    <a:spcAft>
                      <a:spcPts val="500"/>
                    </a:spcAft>
                  </a:pPr>
                  <a:r>
                    <a:rPr lang="en-US" sz="1000" dirty="0" smtClean="0">
                      <a:solidFill>
                        <a:prstClr val="black"/>
                      </a:solidFill>
                    </a:rPr>
                    <a:t>Out of</a:t>
                  </a:r>
                  <a:r>
                    <a:rPr lang="en-US" sz="1000" dirty="0" smtClean="0">
                      <a:solidFill>
                        <a:prstClr val="black"/>
                      </a:solidFill>
                    </a:rPr>
                    <a:t> </a:t>
                  </a:r>
                  <a:r>
                    <a:rPr lang="en-US" sz="1000" dirty="0" smtClean="0">
                      <a:solidFill>
                        <a:prstClr val="black"/>
                      </a:solidFill>
                    </a:rPr>
                    <a:t>bunker</a:t>
                  </a:r>
                  <a:endParaRPr 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23484" y="4869160"/>
                  <a:ext cx="1452591" cy="113061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18"/>
                  <a:endParaRPr lang="en-US" sz="1286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pic>
          <p:nvPicPr>
            <p:cNvPr id="50" name="Picture 49"/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1453" b="5212"/>
            <a:stretch/>
          </p:blipFill>
          <p:spPr>
            <a:xfrm>
              <a:off x="1439696" y="5769312"/>
              <a:ext cx="396000" cy="468000"/>
            </a:xfrm>
            <a:prstGeom prst="rect">
              <a:avLst/>
            </a:prstGeom>
          </p:spPr>
        </p:pic>
      </p:grpSp>
      <p:sp>
        <p:nvSpPr>
          <p:cNvPr id="51" name="TextBox 50"/>
          <p:cNvSpPr txBox="1"/>
          <p:nvPr/>
        </p:nvSpPr>
        <p:spPr>
          <a:xfrm>
            <a:off x="33597" y="1211278"/>
            <a:ext cx="2481964" cy="5847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3366FF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*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BOT still </a:t>
            </a:r>
            <a:r>
              <a:rPr lang="en-US" sz="1600" dirty="0" smtClean="0">
                <a:solidFill>
                  <a:srgbClr val="0000FF"/>
                </a:solidFill>
              </a:rPr>
              <a:t>under discussion with ESS-ERIC Council 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148000" y="1771876"/>
            <a:ext cx="0" cy="4323914"/>
          </a:xfrm>
          <a:prstGeom prst="line">
            <a:avLst/>
          </a:prstGeom>
          <a:ln w="3492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436096" y="1772816"/>
            <a:ext cx="0" cy="4323914"/>
          </a:xfrm>
          <a:prstGeom prst="line">
            <a:avLst/>
          </a:prstGeom>
          <a:ln w="3492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092280" y="1796090"/>
            <a:ext cx="0" cy="4323914"/>
          </a:xfrm>
          <a:prstGeom prst="line">
            <a:avLst/>
          </a:prstGeom>
          <a:ln w="34925"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9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26926</TotalTime>
  <Words>1738</Words>
  <Application>Microsoft Macintosh PowerPoint</Application>
  <PresentationFormat>On-screen Show (4:3)</PresentationFormat>
  <Paragraphs>407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Lucida Grande</vt:lpstr>
      <vt:lpstr>Wingdings</vt:lpstr>
      <vt:lpstr>Arial</vt:lpstr>
      <vt:lpstr>ESS Core Powerpoint</vt:lpstr>
      <vt:lpstr>NSS Project update</vt:lpstr>
      <vt:lpstr>Topics</vt:lpstr>
      <vt:lpstr>Contributions to Neutron Instruments  Country Summary  (for 15 instruments)</vt:lpstr>
      <vt:lpstr>NSS other In-Kind Contributions   Country Summary</vt:lpstr>
      <vt:lpstr>NSS total In-Kind Contributions   Country Summary</vt:lpstr>
      <vt:lpstr>NSS budget status &amp; forward projection</vt:lpstr>
      <vt:lpstr>Internal* Neutron Beam Instrument Schedule    Draft for Discussion    V3.2, 9th May 2017 </vt:lpstr>
      <vt:lpstr>2019/2020: NSS Proposed Access Dates (Excludes Full Access Dates) </vt:lpstr>
      <vt:lpstr>Internal* NBI Installation Schedule    Draft for Discussion    (from V3.2, 9th May 2017) </vt:lpstr>
      <vt:lpstr>Preparing for BOT and first BOI: In bunker activities </vt:lpstr>
      <vt:lpstr>ESS Proton Production Schedule  from NSS Project schedule V3.1: DRAFT FOR DISCUSSION</vt:lpstr>
      <vt:lpstr>The neutron guide bunker:  key milestones</vt:lpstr>
      <vt:lpstr>ESS Test Beam Line: Concept</vt:lpstr>
      <vt:lpstr>ESS Test Beam Line: Preliminary Design (by Gabor Laszlo)</vt:lpstr>
      <vt:lpstr>In-Bunker components:  Chopper, apertures &amp; attenuators.   BrightnESS contribution (Wigner Institute)</vt:lpstr>
      <vt:lpstr>In-Bunker components:   Heavy Shutter &amp; optical bench   BrightnESS contribution (Wigner Institute)</vt:lpstr>
      <vt:lpstr>Neutron Beam Line shielding:  standard solutions</vt:lpstr>
      <vt:lpstr>Concept 1: low manufacturing cost  (steel-concrete composite)</vt:lpstr>
      <vt:lpstr>Concept for E02 (West sector)</vt:lpstr>
      <vt:lpstr>Plinth Concept for D01 - D03: </vt:lpstr>
      <vt:lpstr>Concept 2: Easy access for maintenance</vt:lpstr>
      <vt:lpstr>Other NSS standardization activities</vt:lpstr>
      <vt:lpstr>NSS Summary</vt:lpstr>
    </vt:vector>
  </TitlesOfParts>
  <Manager/>
  <Company>ESS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Shane Kennedy</dc:creator>
  <cp:keywords/>
  <dc:description/>
  <cp:lastModifiedBy>Shane Kennedy</cp:lastModifiedBy>
  <cp:revision>437</cp:revision>
  <cp:lastPrinted>2016-11-03T06:41:32Z</cp:lastPrinted>
  <dcterms:created xsi:type="dcterms:W3CDTF">2013-10-29T16:05:10Z</dcterms:created>
  <dcterms:modified xsi:type="dcterms:W3CDTF">2017-05-18T09:50:32Z</dcterms:modified>
  <cp:category/>
</cp:coreProperties>
</file>